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26" r:id="rId1"/>
  </p:sldMasterIdLst>
  <p:notesMasterIdLst>
    <p:notesMasterId r:id="rId72"/>
  </p:notesMasterIdLst>
  <p:handoutMasterIdLst>
    <p:handoutMasterId r:id="rId73"/>
  </p:handoutMasterIdLst>
  <p:sldIdLst>
    <p:sldId id="305" r:id="rId2"/>
    <p:sldId id="307" r:id="rId3"/>
    <p:sldId id="308" r:id="rId4"/>
    <p:sldId id="309" r:id="rId5"/>
    <p:sldId id="310" r:id="rId6"/>
    <p:sldId id="311" r:id="rId7"/>
    <p:sldId id="312" r:id="rId8"/>
    <p:sldId id="259" r:id="rId9"/>
    <p:sldId id="257" r:id="rId10"/>
    <p:sldId id="258" r:id="rId11"/>
    <p:sldId id="313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315" r:id="rId20"/>
    <p:sldId id="267" r:id="rId21"/>
    <p:sldId id="316" r:id="rId22"/>
    <p:sldId id="268" r:id="rId23"/>
    <p:sldId id="269" r:id="rId24"/>
    <p:sldId id="270" r:id="rId25"/>
    <p:sldId id="271" r:id="rId26"/>
    <p:sldId id="318" r:id="rId27"/>
    <p:sldId id="317" r:id="rId28"/>
    <p:sldId id="319" r:id="rId29"/>
    <p:sldId id="353" r:id="rId30"/>
    <p:sldId id="358" r:id="rId31"/>
    <p:sldId id="360" r:id="rId32"/>
    <p:sldId id="359" r:id="rId33"/>
    <p:sldId id="361" r:id="rId34"/>
    <p:sldId id="354" r:id="rId35"/>
    <p:sldId id="272" r:id="rId36"/>
    <p:sldId id="273" r:id="rId37"/>
    <p:sldId id="274" r:id="rId38"/>
    <p:sldId id="276" r:id="rId39"/>
    <p:sldId id="347" r:id="rId40"/>
    <p:sldId id="348" r:id="rId41"/>
    <p:sldId id="352" r:id="rId42"/>
    <p:sldId id="279" r:id="rId43"/>
    <p:sldId id="280" r:id="rId44"/>
    <p:sldId id="281" r:id="rId45"/>
    <p:sldId id="284" r:id="rId46"/>
    <p:sldId id="362" r:id="rId47"/>
    <p:sldId id="355" r:id="rId48"/>
    <p:sldId id="363" r:id="rId49"/>
    <p:sldId id="356" r:id="rId50"/>
    <p:sldId id="357" r:id="rId51"/>
    <p:sldId id="285" r:id="rId52"/>
    <p:sldId id="364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</p:sldIdLst>
  <p:sldSz cx="9906000" cy="6858000" type="A4"/>
  <p:notesSz cx="7099300" cy="10234613"/>
  <p:embeddedFontLst>
    <p:embeddedFont>
      <p:font typeface="Chiller" pitchFamily="82" charset="0"/>
      <p:regular r:id="rId74"/>
    </p:embeddedFont>
    <p:embeddedFont>
      <p:font typeface="Tahoma" pitchFamily="34" charset="0"/>
      <p:regular r:id="rId75"/>
      <p:bold r:id="rId76"/>
    </p:embeddedFont>
    <p:embeddedFont>
      <p:font typeface="Calibri" pitchFamily="34" charset="0"/>
      <p:regular r:id="rId77"/>
      <p:bold r:id="rId78"/>
      <p:italic r:id="rId79"/>
      <p:boldItalic r:id="rId80"/>
    </p:embeddedFont>
    <p:embeddedFont>
      <p:font typeface="Cooper" charset="-93"/>
      <p:bold r:id="rId81"/>
    </p:embeddedFont>
    <p:embeddedFont>
      <p:font typeface="Revue" charset="-93"/>
      <p:bold r:id="rId82"/>
    </p:embeddedFont>
    <p:embeddedFont>
      <p:font typeface="Wingdings 2" pitchFamily="18" charset="2"/>
      <p:regular r:id="rId83"/>
    </p:embeddedFont>
    <p:embeddedFont>
      <p:font typeface="Arial Black" pitchFamily="34" charset="0"/>
      <p:bold r:id="rId8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en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99"/>
    <a:srgbClr val="DC7A86"/>
    <a:srgbClr val="66FF66"/>
    <a:srgbClr val="99FF99"/>
    <a:srgbClr val="FFFF00"/>
    <a:srgbClr val="6699FF"/>
    <a:srgbClr val="99CC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23" autoAdjust="0"/>
    <p:restoredTop sz="87097" autoAdjust="0"/>
  </p:normalViewPr>
  <p:slideViewPr>
    <p:cSldViewPr snapToGrid="0">
      <p:cViewPr varScale="1">
        <p:scale>
          <a:sx n="63" d="100"/>
          <a:sy n="63" d="100"/>
        </p:scale>
        <p:origin x="-1578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604" y="-90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84" Type="http://schemas.openxmlformats.org/officeDocument/2006/relationships/font" Target="fonts/font11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9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7.fntdata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1BC1E-49F8-4BB3-A1BE-3C080521047C}" type="datetimeFigureOut">
              <a:rPr lang="fr-FR" smtClean="0"/>
              <a:pPr/>
              <a:t>04/09/2011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DD1A-451B-4299-AE88-5E2FAA97BC0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6A2887CC-354D-40F0-BAA8-9D1651EFE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efficient" TargetMode="External"/><Relationship Id="rId7" Type="http://schemas.openxmlformats.org/officeDocument/2006/relationships/hyperlink" Target="http://en.wikipedia.org/wiki/Fraction_(mathematics)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ger" TargetMode="External"/><Relationship Id="rId5" Type="http://schemas.openxmlformats.org/officeDocument/2006/relationships/hyperlink" Target="http://en.wikipedia.org/wiki/Exponent" TargetMode="External"/><Relationship Id="rId4" Type="http://schemas.openxmlformats.org/officeDocument/2006/relationships/hyperlink" Target="http://en.wikipedia.org/wiki/Floating_point" TargetMode="Externa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DFDD9-2504-4E80-98D8-E36D4FCF743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91857-837A-41D1-BC43-5362DB16FED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91857-837A-41D1-BC43-5362DB16FED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E17CE-91BC-40C5-A872-C638550CDE5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AC9F1-C82B-4F6F-AE4D-40034AC40FE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F764D-74E5-41E9-AF44-0959E601159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8B695-2F2C-4EA8-8FF1-E887AD124EF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355D8-2F8D-4CA0-AC38-C31F4835223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5927E-47C9-4922-9D20-57259DD416A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109C1-1D2B-443D-BAF4-2C385FFB4AF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7875" y="768350"/>
            <a:ext cx="554355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57329-2188-4250-9A79-DABB06F76AF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D0D26-75FF-410C-B5A1-BF8AE1C377DC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6E8E3-9A20-4463-9D74-DD4B5D6A253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CD1A3-1052-4442-ACDC-28C2D7EB66E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A3750-151A-4E6A-BD26-5761004E1A6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109C1-1D2B-443D-BAF4-2C385FFB4AF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7160E-9C5E-49A1-9E18-0D8BEA1B5A9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E19A4-1211-4827-B70C-5299AE84FE1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9C9DD-BE49-40F8-AB37-4EF13EE20847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B33E3-0CA8-449E-876C-FA80FEB8555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839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03A2F-9667-41D4-A63F-63077A2C4B39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WIKI: </a:t>
            </a:r>
            <a:r>
              <a:rPr lang="en-US" dirty="0" smtClean="0"/>
              <a:t>The </a:t>
            </a:r>
            <a:r>
              <a:rPr lang="en-US" b="1" dirty="0" err="1" smtClean="0"/>
              <a:t>significand</a:t>
            </a:r>
            <a:r>
              <a:rPr lang="en-US" dirty="0" smtClean="0"/>
              <a:t> (also </a:t>
            </a:r>
            <a:r>
              <a:rPr lang="en-US" i="1" dirty="0" smtClean="0">
                <a:hlinkClick r:id="rId3" tooltip="Coefficient"/>
              </a:rPr>
              <a:t>coefficient</a:t>
            </a:r>
            <a:r>
              <a:rPr lang="en-US" dirty="0" smtClean="0"/>
              <a:t> or </a:t>
            </a:r>
            <a:r>
              <a:rPr lang="en-US" i="1" dirty="0" smtClean="0"/>
              <a:t>mantissa</a:t>
            </a:r>
            <a:r>
              <a:rPr lang="en-US" dirty="0" smtClean="0"/>
              <a:t>) is the part of a </a:t>
            </a:r>
            <a:r>
              <a:rPr lang="en-US" dirty="0" smtClean="0">
                <a:hlinkClick r:id="rId4" tooltip="Floating point"/>
              </a:rPr>
              <a:t>floating-point number</a:t>
            </a:r>
            <a:r>
              <a:rPr lang="en-US" dirty="0" smtClean="0"/>
              <a:t> that contains its significant digits. Depending on the interpretation of the </a:t>
            </a:r>
            <a:r>
              <a:rPr lang="en-US" dirty="0" smtClean="0">
                <a:hlinkClick r:id="rId5" tooltip="Exponent"/>
              </a:rPr>
              <a:t>exponent</a:t>
            </a:r>
            <a:r>
              <a:rPr lang="en-US" dirty="0" smtClean="0"/>
              <a:t>, the </a:t>
            </a:r>
            <a:r>
              <a:rPr lang="en-US" dirty="0" err="1" smtClean="0"/>
              <a:t>significand</a:t>
            </a:r>
            <a:r>
              <a:rPr lang="en-US" dirty="0" smtClean="0"/>
              <a:t> may be considered to be an </a:t>
            </a:r>
            <a:r>
              <a:rPr lang="en-US" dirty="0" smtClean="0">
                <a:hlinkClick r:id="rId6" tooltip="Integer"/>
              </a:rPr>
              <a:t>integer</a:t>
            </a:r>
            <a:r>
              <a:rPr lang="en-US" dirty="0" smtClean="0"/>
              <a:t> or a </a:t>
            </a:r>
            <a:r>
              <a:rPr lang="en-US" dirty="0" smtClean="0">
                <a:hlinkClick r:id="rId7" tooltip="Fraction (mathematics)"/>
              </a:rPr>
              <a:t>fraction</a:t>
            </a:r>
            <a:r>
              <a:rPr lang="en-US" dirty="0" smtClean="0"/>
              <a:t>.</a:t>
            </a:r>
            <a:endParaRPr lang="fr-FR" dirty="0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D8C5D-428B-4945-901A-A32F212E2323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6FFB6-48F7-44C1-83E7-A2FA2D802190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30A7A-D014-4245-A3AD-B4967FFA1CC4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6B855-B6C6-49AA-AA77-A233D4A682B4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6B855-B6C6-49AA-AA77-A233D4A682B4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6B855-B6C6-49AA-AA77-A233D4A682B4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4D988-6F70-4C05-89F1-8A0C1A6F0093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4D988-6F70-4C05-89F1-8A0C1A6F0093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1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6292A-704C-4C09-8B2E-3685411A5943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B9824-D2DB-48AF-A91D-FD2C3B023EE9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42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798DE-F5E9-4753-9844-97A716559810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E4200-7B6F-48FB-B9CC-BF7F738155F2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962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62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09F06-3CB5-43B6-9D84-0DEA61FF1846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32C9C-EDA9-4452-83C7-695A058D7179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21B23-D567-4A5A-928C-1B01F6CA96C9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18228-A931-4E6E-8911-52027C9D8E8D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9F3CF-0429-439C-B6E8-A03357C7F314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F767A-455D-473E-86DA-F8F2ED066695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B6B3A-3876-4459-B2DF-5D6753F5BE46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34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181CD-11D6-4F4C-92F4-9A1DC5C5DCAC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4C015-0A3C-4DF4-906B-95DD821B07CB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54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17F5A-4328-4806-8E52-4FB6683948AE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33975-41BD-4E45-AD2A-82F76B5F41F4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4F884-B82B-4FAD-81B3-AFBCD10C89DA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DC5E1-9355-46C1-BB69-4E3AF4F84195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887CC-354D-40F0-BAA8-9D1651EFE3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CA197-C8F2-4CBB-97E8-3147DB39AAD0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7E7EC-FDC1-4B5D-AAD1-272E2AB0510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8350"/>
            <a:ext cx="5543550" cy="3838575"/>
          </a:xfrm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858ED-7E6D-4891-AA63-05AA5AE5DC5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7" name="Line 74"/>
          <p:cNvSpPr>
            <a:spLocks noChangeShapeType="1"/>
          </p:cNvSpPr>
          <p:nvPr userDrawn="1"/>
        </p:nvSpPr>
        <p:spPr bwMode="auto">
          <a:xfrm>
            <a:off x="495300" y="6553200"/>
            <a:ext cx="8915400" cy="0"/>
          </a:xfrm>
          <a:prstGeom prst="line">
            <a:avLst/>
          </a:prstGeom>
          <a:noFill/>
          <a:ln w="38100" cmpd="dbl">
            <a:solidFill>
              <a:srgbClr val="CC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492875"/>
            <a:ext cx="31369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492875"/>
            <a:ext cx="23114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  <p:pic>
        <p:nvPicPr>
          <p:cNvPr id="10" name="Picture 6" descr="imag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6343650"/>
            <a:ext cx="504825" cy="514350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0" y="6584227"/>
            <a:ext cx="55490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Khoa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KH &amp; KT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Máy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Tính</a:t>
            </a: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+mn-cs"/>
              </a:rPr>
              <a:t>,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ĐẠI HỌC BÁCH KHOA TP.HCM</a:t>
            </a:r>
            <a:endParaRPr kumimoji="0" lang="fr-FR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Tờ  </a:t>
            </a:r>
            <a:fld id="{BE046DFB-F862-490B-9C38-8E4F69C184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Tờ  </a:t>
            </a:r>
            <a:fld id="{F1AF78C3-C12C-412B-BFFB-6B2A0F70D7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Tờ  </a:t>
            </a:r>
            <a:fld id="{B33688F2-6D30-4F8E-BBFE-BAD653B015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Tờ  </a:t>
            </a:r>
            <a:fld id="{33E68D96-E3D1-498D-B3F6-6E68316F43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Tờ  </a:t>
            </a:r>
            <a:fld id="{660E7C62-AF8C-49B6-A267-A5EE66B55C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670" y="0"/>
            <a:ext cx="8915400" cy="801666"/>
          </a:xfrm>
        </p:spPr>
        <p:txBody>
          <a:bodyPr/>
          <a:lstStyle>
            <a:lvl1pPr algn="l">
              <a:defRPr>
                <a:solidFill>
                  <a:srgbClr val="3333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886222"/>
            <a:ext cx="8915400" cy="4525963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6" descr="imag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6343650"/>
            <a:ext cx="504825" cy="51435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6584227"/>
            <a:ext cx="55490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Khoa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KH &amp; KT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Máy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Tính</a:t>
            </a: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+mn-cs"/>
              </a:rPr>
              <a:t>,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ĐẠI HỌC BÁCH KHOA TP.HCM</a:t>
            </a:r>
            <a:endParaRPr kumimoji="0" lang="fr-FR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63638"/>
            <a:ext cx="3136900" cy="3068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vi-VN" dirty="0" smtClean="0"/>
              <a:t>Nhập môn Điện Toán - Chương 1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29392" y="6588690"/>
            <a:ext cx="1281308" cy="281836"/>
          </a:xfrm>
        </p:spPr>
        <p:txBody>
          <a:bodyPr/>
          <a:lstStyle>
            <a:lvl1pPr>
              <a:defRPr sz="12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670" y="0"/>
            <a:ext cx="8915400" cy="801666"/>
          </a:xfrm>
        </p:spPr>
        <p:txBody>
          <a:bodyPr/>
          <a:lstStyle>
            <a:lvl1pPr algn="l">
              <a:defRPr>
                <a:solidFill>
                  <a:srgbClr val="3333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9935" y="823592"/>
            <a:ext cx="8915400" cy="4525963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Picture 6" descr="imag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6343650"/>
            <a:ext cx="504825" cy="514350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6576165"/>
            <a:ext cx="4922729" cy="28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Khoa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KH &amp; KT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Máy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Tính</a:t>
            </a: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+mn-cs"/>
              </a:rPr>
              <a:t>,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ĐẠI HỌC BÁCH KHOA TP.HCM</a:t>
            </a:r>
            <a:endParaRPr kumimoji="0" lang="fr-FR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+mn-cs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29392" y="6588690"/>
            <a:ext cx="1281308" cy="281836"/>
          </a:xfrm>
        </p:spPr>
        <p:txBody>
          <a:bodyPr/>
          <a:lstStyle>
            <a:lvl1pPr>
              <a:defRPr sz="12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910203" y="6563638"/>
            <a:ext cx="3001636" cy="3068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vi-VN" dirty="0" smtClean="0"/>
              <a:t>Nhập môn Điện Toán - Chương </a:t>
            </a:r>
            <a:r>
              <a:rPr lang="fr-FR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670" y="0"/>
            <a:ext cx="8915400" cy="801666"/>
          </a:xfrm>
        </p:spPr>
        <p:txBody>
          <a:bodyPr/>
          <a:lstStyle>
            <a:lvl1pPr algn="l">
              <a:defRPr>
                <a:solidFill>
                  <a:srgbClr val="3333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886222"/>
            <a:ext cx="8915400" cy="4525963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6" descr="imag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6343650"/>
            <a:ext cx="504825" cy="51435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6584227"/>
            <a:ext cx="55490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Khoa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KH &amp; KT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Máy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Tính</a:t>
            </a: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+mn-cs"/>
              </a:rPr>
              <a:t>,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ĐẠI HỌC BÁCH KHOA TP.HCM</a:t>
            </a:r>
            <a:endParaRPr kumimoji="0" lang="fr-FR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63638"/>
            <a:ext cx="3136900" cy="3068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vi-VN" dirty="0" smtClean="0"/>
              <a:t>Nhập môn Điện Toán - Chương </a:t>
            </a:r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29392" y="6588690"/>
            <a:ext cx="1281308" cy="281836"/>
          </a:xfrm>
        </p:spPr>
        <p:txBody>
          <a:bodyPr/>
          <a:lstStyle>
            <a:lvl1pPr>
              <a:defRPr sz="12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670" y="0"/>
            <a:ext cx="8915400" cy="801666"/>
          </a:xfrm>
        </p:spPr>
        <p:txBody>
          <a:bodyPr/>
          <a:lstStyle>
            <a:lvl1pPr algn="l">
              <a:defRPr>
                <a:solidFill>
                  <a:srgbClr val="3333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886222"/>
            <a:ext cx="8915400" cy="4525963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6" descr="imag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6343650"/>
            <a:ext cx="504825" cy="51435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6584227"/>
            <a:ext cx="55490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Khoa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KH &amp; KT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Máy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Tính</a:t>
            </a: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+mn-cs"/>
              </a:rPr>
              <a:t>,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ĐẠI HỌC BÁCH KHOA TP.HCM</a:t>
            </a:r>
            <a:endParaRPr kumimoji="0" lang="fr-FR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63638"/>
            <a:ext cx="3136900" cy="3068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vi-VN" dirty="0" smtClean="0"/>
              <a:t>Nhập môn Điện Toán - Chương </a:t>
            </a:r>
            <a:r>
              <a:rPr lang="fr-FR" dirty="0" smtClean="0"/>
              <a:t>4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29392" y="6588690"/>
            <a:ext cx="1281308" cy="281836"/>
          </a:xfrm>
        </p:spPr>
        <p:txBody>
          <a:bodyPr/>
          <a:lstStyle>
            <a:lvl1pPr>
              <a:defRPr sz="12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Tờ  </a:t>
            </a:r>
            <a:fld id="{7C7F9883-272A-47C0-97B4-2469C9DDD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Tờ  </a:t>
            </a:r>
            <a:fld id="{83CDB03F-BC53-40FD-99ED-FF1280648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Tờ  </a:t>
            </a:r>
            <a:fld id="{2B2CEA0D-550B-4456-B178-CB262408CA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Tờ  </a:t>
            </a:r>
            <a:fld id="{869A7547-9B79-4A37-96E2-231A40F5B7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 Tờ  </a:t>
            </a:r>
            <a:fld id="{B607386C-0F90-4A13-A02F-2D5B1745CE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72"/>
          <p:cNvSpPr>
            <a:spLocks noChangeShapeType="1"/>
          </p:cNvSpPr>
          <p:nvPr userDrawn="1"/>
        </p:nvSpPr>
        <p:spPr bwMode="auto">
          <a:xfrm>
            <a:off x="495300" y="6553200"/>
            <a:ext cx="89154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73"/>
          <p:cNvSpPr>
            <a:spLocks noChangeShapeType="1"/>
          </p:cNvSpPr>
          <p:nvPr userDrawn="1"/>
        </p:nvSpPr>
        <p:spPr bwMode="auto">
          <a:xfrm>
            <a:off x="381000" y="795338"/>
            <a:ext cx="89154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38" r:id="rId3"/>
    <p:sldLayoutId id="2147483939" r:id="rId4"/>
    <p:sldLayoutId id="2147483940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Y2011-2012/N_Q_Hung_PlanForComputing_HK1_2011-2012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-55562"/>
            <a:ext cx="8089900" cy="9572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err="1" smtClean="0">
                <a:latin typeface="Chiller" pitchFamily="82" charset="0"/>
                <a:cs typeface="Tahoma" pitchFamily="34" charset="0"/>
              </a:rPr>
              <a:t>Nhập</a:t>
            </a:r>
            <a:r>
              <a:rPr lang="en-US" sz="6000" b="1" dirty="0" smtClean="0">
                <a:latin typeface="Chiller" pitchFamily="82" charset="0"/>
                <a:cs typeface="Tahoma" pitchFamily="34" charset="0"/>
              </a:rPr>
              <a:t> </a:t>
            </a:r>
            <a:r>
              <a:rPr lang="en-US" sz="6000" b="1" dirty="0" err="1" smtClean="0">
                <a:latin typeface="Chiller" pitchFamily="82" charset="0"/>
                <a:cs typeface="Tahoma" pitchFamily="34" charset="0"/>
              </a:rPr>
              <a:t>môn</a:t>
            </a:r>
            <a:r>
              <a:rPr lang="en-US" sz="6000" b="1" dirty="0" smtClean="0">
                <a:latin typeface="Chiller" pitchFamily="82" charset="0"/>
                <a:cs typeface="Tahoma" pitchFamily="34" charset="0"/>
              </a:rPr>
              <a:t> </a:t>
            </a:r>
            <a:r>
              <a:rPr lang="en-US" sz="6000" b="1" dirty="0" err="1" smtClean="0">
                <a:latin typeface="Chiller" pitchFamily="82" charset="0"/>
                <a:cs typeface="Tahoma" pitchFamily="34" charset="0"/>
              </a:rPr>
              <a:t>điện</a:t>
            </a:r>
            <a:r>
              <a:rPr lang="en-US" sz="6000" b="1" dirty="0" smtClean="0">
                <a:latin typeface="Chiller" pitchFamily="82" charset="0"/>
                <a:cs typeface="Tahoma" pitchFamily="34" charset="0"/>
              </a:rPr>
              <a:t> </a:t>
            </a:r>
            <a:r>
              <a:rPr lang="en-US" sz="6000" b="1" dirty="0" err="1" smtClean="0">
                <a:latin typeface="Chiller" pitchFamily="82" charset="0"/>
                <a:cs typeface="Tahoma" pitchFamily="34" charset="0"/>
              </a:rPr>
              <a:t>toán</a:t>
            </a:r>
            <a:r>
              <a:rPr lang="en-US" sz="6000" b="1" dirty="0" smtClean="0">
                <a:latin typeface="Chiller" pitchFamily="82" charset="0"/>
                <a:cs typeface="Tahoma" pitchFamily="34" charset="0"/>
              </a:rPr>
              <a:t>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dirty="0" smtClean="0"/>
              <a:t>Nhập môn Điện Toán - Chương 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54000" y="977900"/>
            <a:ext cx="9283700" cy="5473700"/>
          </a:xfrm>
          <a:prstGeom prst="roundRect">
            <a:avLst>
              <a:gd name="adj" fmla="val 7850"/>
            </a:avLst>
          </a:prstGeom>
          <a:gradFill>
            <a:gsLst>
              <a:gs pos="0">
                <a:schemeClr val="accent4">
                  <a:tint val="50000"/>
                  <a:satMod val="300000"/>
                  <a:alpha val="43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effectLst>
            <a:outerShdw blurRad="254000" dist="20000" dir="5400000" rotWithShape="0">
              <a:srgbClr val="000000">
                <a:alpha val="6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ctr"/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TpHCM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See Schedule &amp; Plan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800" y="2758639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C1.</a:t>
            </a:r>
            <a:r>
              <a:rPr lang="en-US" sz="24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C4.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C5.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C6.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C7.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141436"/>
            <a:ext cx="783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Computing, 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ed., Geoffrey Knott &amp; Nick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Waites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2000.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Slide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bright="-15000"/>
          </a:blip>
          <a:srcRect/>
          <a:stretch>
            <a:fillRect/>
          </a:stretch>
        </p:blipFill>
        <p:spPr bwMode="auto">
          <a:xfrm>
            <a:off x="7962208" y="4686300"/>
            <a:ext cx="1524834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dir="5400000" algn="ctr" rotWithShape="0">
              <a:srgbClr val="000000">
                <a:alpha val="74000"/>
              </a:srgbClr>
            </a:outerShdw>
          </a:effectLst>
          <a:scene3d>
            <a:camera prst="perspectiveContrastingLeftFacing">
              <a:rot lat="20326436" lon="1646769" rev="2115988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849" y="2050869"/>
            <a:ext cx="1797151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41300" dist="50800" dir="69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4">
            <a:lum bright="34000"/>
          </a:blip>
          <a:srcRect/>
          <a:stretch>
            <a:fillRect/>
          </a:stretch>
        </p:blipFill>
        <p:spPr bwMode="auto">
          <a:xfrm>
            <a:off x="8294914" y="0"/>
            <a:ext cx="1611086" cy="20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r="480000" sx="104000" sy="104000" algn="ctr" rotWithShape="0">
              <a:srgbClr val="000000">
                <a:alpha val="42000"/>
              </a:srgbClr>
            </a:outerShdw>
          </a:effec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0899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965203"/>
            <a:ext cx="8636000" cy="2832097"/>
          </a:xfrm>
          <a:solidFill>
            <a:schemeClr val="lt1">
              <a:alpha val="1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vi-VN" sz="2200" dirty="0">
                <a:solidFill>
                  <a:srgbClr val="C00000"/>
                </a:solidFill>
              </a:rPr>
              <a:t>Hệ thống số </a:t>
            </a:r>
            <a:r>
              <a:rPr lang="vi-VN" sz="2200" dirty="0" smtClean="0"/>
              <a:t>(</a:t>
            </a:r>
            <a:r>
              <a:rPr lang="vi-VN" sz="2200" dirty="0" smtClean="0">
                <a:solidFill>
                  <a:srgbClr val="7030A0"/>
                </a:solidFill>
              </a:rPr>
              <a:t>number </a:t>
            </a:r>
            <a:r>
              <a:rPr lang="vi-VN" sz="2200" dirty="0">
                <a:solidFill>
                  <a:srgbClr val="7030A0"/>
                </a:solidFill>
              </a:rPr>
              <a:t>system</a:t>
            </a:r>
            <a:r>
              <a:rPr lang="vi-VN" sz="2200" dirty="0"/>
              <a:t>) là công cụ để biểu thị đại lượng. </a:t>
            </a:r>
            <a:r>
              <a:rPr lang="vi-VN" sz="2200" dirty="0" smtClean="0"/>
              <a:t>Một</a:t>
            </a:r>
            <a:r>
              <a:rPr lang="fr-FR" sz="2200" dirty="0" smtClean="0"/>
              <a:t> </a:t>
            </a:r>
            <a:r>
              <a:rPr lang="fr-FR" sz="2200" dirty="0" err="1" smtClean="0"/>
              <a:t>hệ</a:t>
            </a:r>
            <a:r>
              <a:rPr lang="fr-FR" sz="2200" dirty="0" smtClean="0"/>
              <a:t> </a:t>
            </a:r>
            <a:r>
              <a:rPr lang="fr-FR" sz="2200" dirty="0" err="1"/>
              <a:t>thống</a:t>
            </a:r>
            <a:r>
              <a:rPr lang="fr-FR" sz="2200" dirty="0"/>
              <a:t> </a:t>
            </a:r>
            <a:r>
              <a:rPr lang="fr-FR" sz="2200" dirty="0" err="1"/>
              <a:t>số</a:t>
            </a:r>
            <a:r>
              <a:rPr lang="fr-FR" sz="2200" dirty="0"/>
              <a:t> </a:t>
            </a:r>
            <a:r>
              <a:rPr lang="fr-FR" sz="2200" dirty="0" err="1"/>
              <a:t>gồm</a:t>
            </a:r>
            <a:r>
              <a:rPr lang="fr-FR" sz="2200" dirty="0"/>
              <a:t> 3 </a:t>
            </a:r>
            <a:r>
              <a:rPr lang="fr-FR" sz="2200" dirty="0" err="1"/>
              <a:t>thành</a:t>
            </a:r>
            <a:r>
              <a:rPr lang="fr-FR" sz="2200" dirty="0"/>
              <a:t> </a:t>
            </a:r>
            <a:r>
              <a:rPr lang="fr-FR" sz="2200" dirty="0" err="1"/>
              <a:t>phần</a:t>
            </a:r>
            <a:r>
              <a:rPr lang="fr-FR" sz="2200" dirty="0"/>
              <a:t> </a:t>
            </a:r>
            <a:r>
              <a:rPr lang="fr-FR" sz="2200" dirty="0" err="1"/>
              <a:t>chính</a:t>
            </a:r>
            <a:r>
              <a:rPr lang="fr-FR" sz="2200" dirty="0"/>
              <a:t> :</a:t>
            </a:r>
          </a:p>
          <a:p>
            <a:pPr marL="914400" lvl="1" indent="-514350">
              <a:buFont typeface="+mj-lt"/>
              <a:buAutoNum type="arabicParenR"/>
            </a:pPr>
            <a:r>
              <a:rPr lang="vi-VN" sz="2200" dirty="0">
                <a:solidFill>
                  <a:srgbClr val="C00000"/>
                </a:solidFill>
              </a:rPr>
              <a:t>cơ số </a:t>
            </a:r>
            <a:r>
              <a:rPr lang="vi-VN" sz="2200" dirty="0"/>
              <a:t>: số lượng ký số (ký hiệu để nhận dạng các số cơ bản).</a:t>
            </a:r>
          </a:p>
          <a:p>
            <a:pPr marL="914400" lvl="1" indent="-514350">
              <a:buFont typeface="+mj-lt"/>
              <a:buAutoNum type="arabicParenR"/>
            </a:pPr>
            <a:r>
              <a:rPr lang="vi-VN" sz="2200" dirty="0">
                <a:solidFill>
                  <a:srgbClr val="C00000"/>
                </a:solidFill>
              </a:rPr>
              <a:t>qui luật kết hợp </a:t>
            </a:r>
            <a:r>
              <a:rPr lang="vi-VN" sz="2200" dirty="0"/>
              <a:t>các ký số để miêu tả 1 đại lượng nào đó.</a:t>
            </a:r>
          </a:p>
          <a:p>
            <a:pPr marL="914400" lvl="1" indent="-514350">
              <a:buFont typeface="+mj-lt"/>
              <a:buAutoNum type="arabicParenR"/>
            </a:pPr>
            <a:r>
              <a:rPr lang="vi-VN" sz="2200" dirty="0">
                <a:solidFill>
                  <a:srgbClr val="C00000"/>
                </a:solidFill>
              </a:rPr>
              <a:t>các phép tính cơ bản </a:t>
            </a:r>
            <a:r>
              <a:rPr lang="vi-VN" sz="2200" dirty="0"/>
              <a:t>trên các số.</a:t>
            </a:r>
          </a:p>
          <a:p>
            <a:pPr lvl="1">
              <a:buFont typeface="Wingdings" pitchFamily="2" charset="2"/>
              <a:buChar char="v"/>
            </a:pPr>
            <a:r>
              <a:rPr lang="fr-FR" sz="2200" dirty="0" err="1" smtClean="0"/>
              <a:t>chỉ</a:t>
            </a:r>
            <a:r>
              <a:rPr lang="fr-FR" sz="2200" dirty="0" smtClean="0"/>
              <a:t> </a:t>
            </a:r>
            <a:r>
              <a:rPr lang="fr-FR" sz="2200" dirty="0" err="1"/>
              <a:t>có</a:t>
            </a:r>
            <a:r>
              <a:rPr lang="fr-FR" sz="2200" dirty="0"/>
              <a:t> </a:t>
            </a:r>
            <a:r>
              <a:rPr lang="fr-FR" sz="2200" dirty="0" err="1"/>
              <a:t>thành</a:t>
            </a:r>
            <a:r>
              <a:rPr lang="fr-FR" sz="2200" dirty="0"/>
              <a:t> </a:t>
            </a:r>
            <a:r>
              <a:rPr lang="fr-FR" sz="2200" dirty="0" err="1"/>
              <a:t>phần</a:t>
            </a:r>
            <a:r>
              <a:rPr lang="fr-FR" sz="2200" dirty="0"/>
              <a:t> 1 là </a:t>
            </a:r>
            <a:r>
              <a:rPr lang="fr-FR" sz="2200" dirty="0" err="1"/>
              <a:t>khác</a:t>
            </a:r>
            <a:r>
              <a:rPr lang="fr-FR" sz="2200" dirty="0"/>
              <a:t> </a:t>
            </a:r>
            <a:r>
              <a:rPr lang="fr-FR" sz="2200" dirty="0" err="1"/>
              <a:t>nhau</a:t>
            </a:r>
            <a:r>
              <a:rPr lang="fr-FR" sz="2200" dirty="0"/>
              <a:t> </a:t>
            </a:r>
            <a:r>
              <a:rPr lang="fr-FR" sz="2200" dirty="0" err="1"/>
              <a:t>giữa</a:t>
            </a:r>
            <a:r>
              <a:rPr lang="fr-FR" sz="2200" dirty="0"/>
              <a:t> </a:t>
            </a:r>
            <a:r>
              <a:rPr lang="fr-FR" sz="2200" dirty="0" err="1"/>
              <a:t>các</a:t>
            </a:r>
            <a:r>
              <a:rPr lang="fr-FR" sz="2200" dirty="0"/>
              <a:t> </a:t>
            </a:r>
            <a:r>
              <a:rPr lang="fr-FR" sz="2200" dirty="0" err="1"/>
              <a:t>hệ</a:t>
            </a:r>
            <a:r>
              <a:rPr lang="fr-FR" sz="2200" dirty="0"/>
              <a:t> </a:t>
            </a:r>
            <a:r>
              <a:rPr lang="fr-FR" sz="2200" dirty="0" err="1"/>
              <a:t>thống</a:t>
            </a:r>
            <a:r>
              <a:rPr lang="fr-FR" sz="2200" dirty="0"/>
              <a:t> </a:t>
            </a:r>
            <a:r>
              <a:rPr lang="fr-FR" sz="2200" dirty="0" err="1"/>
              <a:t>số</a:t>
            </a:r>
            <a:r>
              <a:rPr lang="fr-FR" sz="2200" dirty="0"/>
              <a:t>, </a:t>
            </a:r>
            <a:r>
              <a:rPr lang="fr-FR" sz="2200" dirty="0" err="1"/>
              <a:t>còn</a:t>
            </a:r>
            <a:r>
              <a:rPr lang="fr-FR" sz="2200" dirty="0"/>
              <a:t> </a:t>
            </a:r>
            <a:r>
              <a:rPr lang="fr-FR" sz="2200" dirty="0" smtClean="0"/>
              <a:t>2</a:t>
            </a:r>
          </a:p>
          <a:p>
            <a:pPr lvl="1">
              <a:buNone/>
            </a:pPr>
            <a:r>
              <a:rPr lang="fr-FR" sz="2200" dirty="0" smtClean="0"/>
              <a:t>    </a:t>
            </a:r>
            <a:r>
              <a:rPr lang="fr-FR" sz="2200" dirty="0" err="1" smtClean="0"/>
              <a:t>thành</a:t>
            </a:r>
            <a:r>
              <a:rPr lang="fr-FR" sz="2200" dirty="0" smtClean="0"/>
              <a:t> </a:t>
            </a:r>
            <a:r>
              <a:rPr lang="fr-FR" sz="2200" dirty="0" err="1"/>
              <a:t>phần</a:t>
            </a:r>
            <a:r>
              <a:rPr lang="fr-FR" sz="2200" dirty="0"/>
              <a:t> 2 </a:t>
            </a:r>
            <a:r>
              <a:rPr lang="fr-FR" sz="2200" dirty="0" err="1"/>
              <a:t>và</a:t>
            </a:r>
            <a:r>
              <a:rPr lang="fr-FR" sz="2200" dirty="0"/>
              <a:t> 3 </a:t>
            </a:r>
            <a:r>
              <a:rPr lang="fr-FR" sz="2200" dirty="0" err="1"/>
              <a:t>thì</a:t>
            </a:r>
            <a:r>
              <a:rPr lang="fr-FR" sz="2200" dirty="0"/>
              <a:t> </a:t>
            </a:r>
            <a:r>
              <a:rPr lang="fr-FR" sz="2200" dirty="0" err="1"/>
              <a:t>giống</a:t>
            </a:r>
            <a:r>
              <a:rPr lang="fr-FR" sz="2200" dirty="0"/>
              <a:t> </a:t>
            </a:r>
            <a:r>
              <a:rPr lang="fr-FR" sz="2200" dirty="0" err="1"/>
              <a:t>nhau</a:t>
            </a:r>
            <a:r>
              <a:rPr lang="fr-FR" sz="2200" dirty="0"/>
              <a:t> </a:t>
            </a:r>
            <a:r>
              <a:rPr lang="fr-FR" sz="2200" dirty="0" err="1"/>
              <a:t>giữa</a:t>
            </a:r>
            <a:r>
              <a:rPr lang="fr-FR" sz="2200" dirty="0"/>
              <a:t> </a:t>
            </a:r>
            <a:r>
              <a:rPr lang="fr-FR" sz="2200" dirty="0" err="1"/>
              <a:t>các</a:t>
            </a:r>
            <a:r>
              <a:rPr lang="fr-FR" sz="2200" dirty="0"/>
              <a:t> </a:t>
            </a:r>
            <a:r>
              <a:rPr lang="fr-FR" sz="2200" dirty="0" err="1"/>
              <a:t>hệ</a:t>
            </a:r>
            <a:r>
              <a:rPr lang="fr-FR" sz="2200" dirty="0"/>
              <a:t> </a:t>
            </a:r>
            <a:r>
              <a:rPr lang="fr-FR" sz="2200" dirty="0" err="1"/>
              <a:t>thống</a:t>
            </a:r>
            <a:r>
              <a:rPr lang="fr-FR" sz="2200" dirty="0"/>
              <a:t> </a:t>
            </a:r>
            <a:r>
              <a:rPr lang="fr-FR" sz="2200" dirty="0" err="1"/>
              <a:t>số</a:t>
            </a:r>
            <a:r>
              <a:rPr lang="fr-FR" sz="2200" dirty="0"/>
              <a:t>.</a:t>
            </a:r>
            <a:endParaRPr lang="en-US" sz="2200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89000" y="4038938"/>
            <a:ext cx="8674100" cy="2185214"/>
          </a:xfrm>
          <a:prstGeom prst="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decimal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denary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0,1,2,3,4,5,6,7,8,9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fr-FR" sz="2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binary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fr-F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octal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: 0,1,2,3,4,5,6,7.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 thập lục phân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hexadecimal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) d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ùng </a:t>
            </a:r>
            <a:r>
              <a:rPr lang="vi-V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ký số : </a:t>
            </a:r>
            <a:r>
              <a:rPr lang="vi-VN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vi-VN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9,A,B,C,D,E,F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09600" y="3898900"/>
            <a:ext cx="1701800" cy="393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089900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965203"/>
            <a:ext cx="8636000" cy="10921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, con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đếm</a:t>
            </a:r>
            <a:r>
              <a:rPr lang="en-US" dirty="0" smtClean="0"/>
              <a:t> </a:t>
            </a:r>
            <a:r>
              <a:rPr lang="en-US" dirty="0" err="1" smtClean="0"/>
              <a:t>thập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(10).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00565" y="2236792"/>
            <a:ext cx="2788981" cy="872833"/>
            <a:chOff x="2835" y="1409"/>
            <a:chExt cx="1018" cy="986"/>
          </a:xfrm>
        </p:grpSpPr>
        <p:sp>
          <p:nvSpPr>
            <p:cNvPr id="11275" name="Text Box 5"/>
            <p:cNvSpPr txBox="1">
              <a:spLocks noChangeArrowheads="1"/>
            </p:cNvSpPr>
            <p:nvPr/>
          </p:nvSpPr>
          <p:spPr bwMode="auto">
            <a:xfrm>
              <a:off x="3279" y="1519"/>
              <a:ext cx="574" cy="876"/>
            </a:xfrm>
            <a:prstGeom prst="rect">
              <a:avLst/>
            </a:prstGeom>
            <a:noFill/>
            <a:ln w="19050">
              <a:solidFill>
                <a:srgbClr val="FF5050"/>
              </a:solidFill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/>
            <a:p>
              <a:pPr algn="ctr"/>
              <a:r>
                <a:rPr lang="en-US" sz="2400" b="1"/>
                <a:t>0 1 2 3 4</a:t>
              </a:r>
            </a:p>
            <a:p>
              <a:pPr algn="ctr"/>
              <a:r>
                <a:rPr lang="en-US" sz="2400" b="1"/>
                <a:t>5 6 7 8 9</a:t>
              </a:r>
              <a:endParaRPr lang="en-US" sz="2400"/>
            </a:p>
          </p:txBody>
        </p:sp>
        <p:sp>
          <p:nvSpPr>
            <p:cNvPr id="64518" name="AutoShape 6"/>
            <p:cNvSpPr>
              <a:spLocks noChangeArrowheads="1"/>
            </p:cNvSpPr>
            <p:nvPr/>
          </p:nvSpPr>
          <p:spPr bwMode="auto">
            <a:xfrm>
              <a:off x="2835" y="1409"/>
              <a:ext cx="494" cy="4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square" lIns="18288" tIns="18288" rIns="18288" bIns="18288">
              <a:spAutoFit/>
              <a:flatTx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FFFF66"/>
                  </a:solidFill>
                </a:rPr>
                <a:t>Ký số</a:t>
              </a:r>
              <a:endParaRPr lang="en-US" sz="1600">
                <a:solidFill>
                  <a:srgbClr val="FFFF66"/>
                </a:solidFill>
              </a:endParaRP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90600" y="3184526"/>
            <a:ext cx="8724900" cy="2954655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wrap="square" tIns="91440" rIns="18288" bIns="18288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1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2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9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 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10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11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12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19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20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21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22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29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. . .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90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91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92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99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100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101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109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990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991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999 </a:t>
            </a:r>
            <a:r>
              <a:rPr lang="en-US" sz="2200" b="1" dirty="0">
                <a:sym typeface="Symbol" pitchFamily="18" charset="2"/>
              </a:rPr>
              <a:t></a:t>
            </a:r>
            <a:endParaRPr lang="en-US" sz="2200" b="1" dirty="0"/>
          </a:p>
          <a:p>
            <a:pPr>
              <a:lnSpc>
                <a:spcPct val="14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1000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1001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1002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1009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. . .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801688" y="2868614"/>
            <a:ext cx="2006600" cy="48472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lIns="18288" tIns="18288" rIns="18288" bIns="18288">
            <a:spAutoFit/>
            <a:flatTx/>
          </a:bodyPr>
          <a:lstStyle/>
          <a:p>
            <a:pPr algn="ctr">
              <a:defRPr/>
            </a:pPr>
            <a:r>
              <a:rPr lang="en-US" sz="2000" b="1">
                <a:solidFill>
                  <a:srgbClr val="FFFF66"/>
                </a:solidFill>
              </a:rPr>
              <a:t>Quy tắc đếm</a:t>
            </a:r>
            <a:endParaRPr lang="en-US" sz="2000">
              <a:solidFill>
                <a:srgbClr val="FFFF66"/>
              </a:solidFill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725488" y="2085976"/>
            <a:ext cx="353695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Thập phân (decimal)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4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build="allAtOnce" animBg="1"/>
      <p:bldP spid="64520" grpId="0" animBg="1"/>
      <p:bldP spid="64521" grpId="0"/>
      <p:bldP spid="645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089900" cy="9350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–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(tt.1)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939803"/>
            <a:ext cx="9220200" cy="68579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.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98989" y="2270129"/>
            <a:ext cx="1536700" cy="600076"/>
            <a:chOff x="2897" y="1430"/>
            <a:chExt cx="968" cy="378"/>
          </a:xfrm>
        </p:grpSpPr>
        <p:sp>
          <p:nvSpPr>
            <p:cNvPr id="12300" name="Text Box 4"/>
            <p:cNvSpPr txBox="1">
              <a:spLocks noChangeArrowheads="1"/>
            </p:cNvSpPr>
            <p:nvPr/>
          </p:nvSpPr>
          <p:spPr bwMode="auto">
            <a:xfrm>
              <a:off x="3291" y="1552"/>
              <a:ext cx="574" cy="2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/>
            <a:p>
              <a:pPr algn="ctr"/>
              <a:r>
                <a:rPr lang="en-US" sz="2400" b="1" dirty="0"/>
                <a:t>0 1</a:t>
              </a:r>
              <a:endParaRPr lang="en-US" sz="2400" dirty="0"/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2897" y="1430"/>
              <a:ext cx="494" cy="2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lIns="18288" tIns="18288" rIns="18288" bIns="18288">
              <a:spAutoFit/>
              <a:flatTx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FFFF66"/>
                  </a:solidFill>
                </a:rPr>
                <a:t>Ký số</a:t>
              </a:r>
              <a:endParaRPr lang="en-US" sz="1600">
                <a:solidFill>
                  <a:srgbClr val="FFFF66"/>
                </a:solidFill>
              </a:endParaRPr>
            </a:p>
          </p:txBody>
        </p:sp>
      </p:grp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328738" y="3184525"/>
            <a:ext cx="6024562" cy="2326791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wrap="square" tIns="91440" rIns="18288" bIns="18288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101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110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111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1000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1001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. . 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1110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1111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10000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10001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sym typeface="Symbol" pitchFamily="18" charset="2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. . .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819151" y="2789239"/>
            <a:ext cx="2006600" cy="48472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lIns="18288" tIns="18288" rIns="18288" bIns="18288">
            <a:spAutoFit/>
            <a:flatTx/>
          </a:bodyPr>
          <a:lstStyle/>
          <a:p>
            <a:pPr algn="ctr">
              <a:defRPr/>
            </a:pPr>
            <a:r>
              <a:rPr lang="en-US" sz="2000" b="1">
                <a:solidFill>
                  <a:srgbClr val="FFFF66"/>
                </a:solidFill>
              </a:rPr>
              <a:t>Quy tắc đếm</a:t>
            </a:r>
            <a:endParaRPr lang="en-US" sz="2000">
              <a:solidFill>
                <a:srgbClr val="FFFF66"/>
              </a:solidFill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787401" y="1939926"/>
            <a:ext cx="3744913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Hệ</a:t>
            </a:r>
            <a:r>
              <a:rPr lang="en-US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nhị</a:t>
            </a:r>
            <a:r>
              <a:rPr lang="en-US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phân</a:t>
            </a:r>
            <a:r>
              <a:rPr lang="en-US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(Binary)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allAtOnce" animBg="1"/>
      <p:bldP spid="67591" grpId="0" animBg="1"/>
      <p:bldP spid="67592" grpId="0"/>
      <p:bldP spid="6759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089900" cy="9604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–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(tt.2)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863603"/>
            <a:ext cx="8839200" cy="17525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err="1" smtClean="0"/>
              <a:t>Số</a:t>
            </a:r>
            <a:r>
              <a:rPr lang="en-US" dirty="0" smtClean="0"/>
              <a:t> ở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nhị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,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Con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bát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(8)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thập</a:t>
            </a:r>
            <a:r>
              <a:rPr lang="en-US" dirty="0" smtClean="0"/>
              <a:t> </a:t>
            </a:r>
            <a:r>
              <a:rPr lang="en-US" dirty="0" err="1" smtClean="0"/>
              <a:t>lục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(16)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nhị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.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81524" y="2971804"/>
            <a:ext cx="1909050" cy="855663"/>
            <a:chOff x="2886" y="1872"/>
            <a:chExt cx="1173" cy="539"/>
          </a:xfrm>
        </p:grpSpPr>
        <p:sp>
          <p:nvSpPr>
            <p:cNvPr id="13323" name="Text Box 4"/>
            <p:cNvSpPr txBox="1">
              <a:spLocks noChangeArrowheads="1"/>
            </p:cNvSpPr>
            <p:nvPr/>
          </p:nvSpPr>
          <p:spPr bwMode="auto">
            <a:xfrm>
              <a:off x="3274" y="1922"/>
              <a:ext cx="785" cy="4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18288" rIns="18288" bIns="18288">
              <a:spAutoFit/>
            </a:bodyPr>
            <a:lstStyle/>
            <a:p>
              <a:pPr algn="ctr"/>
              <a:r>
                <a:rPr lang="en-US" sz="2400" b="1" dirty="0"/>
                <a:t>0 1 2 3</a:t>
              </a:r>
            </a:p>
            <a:p>
              <a:pPr algn="ctr"/>
              <a:r>
                <a:rPr lang="en-US" sz="2400" b="1" dirty="0"/>
                <a:t> 4 5 6 7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68613" name="AutoShape 5"/>
            <p:cNvSpPr>
              <a:spLocks noChangeArrowheads="1"/>
            </p:cNvSpPr>
            <p:nvPr/>
          </p:nvSpPr>
          <p:spPr bwMode="auto">
            <a:xfrm>
              <a:off x="2886" y="1872"/>
              <a:ext cx="494" cy="2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lIns="18288" tIns="18288" rIns="18288" bIns="18288">
              <a:spAutoFit/>
              <a:flatTx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FFFF66"/>
                  </a:solidFill>
                </a:rPr>
                <a:t>Ký số</a:t>
              </a:r>
              <a:endParaRPr lang="en-US" sz="1600">
                <a:solidFill>
                  <a:srgbClr val="FFFF66"/>
                </a:solidFill>
                <a:latin typeface="Tahoma" pitchFamily="34" charset="0"/>
              </a:endParaRPr>
            </a:p>
          </p:txBody>
        </p:sp>
      </p:grp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311275" y="3975100"/>
            <a:ext cx="7713663" cy="2326791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tIns="91440" rIns="18288" bIns="18288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2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7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12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17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 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21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22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. . 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77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101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102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107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777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1000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1001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1002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1007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. . .</a:t>
            </a: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801688" y="3579814"/>
            <a:ext cx="2006600" cy="48472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lIns="18288" tIns="18288" rIns="18288" bIns="18288">
            <a:spAutoFit/>
            <a:flatTx/>
          </a:bodyPr>
          <a:lstStyle/>
          <a:p>
            <a:pPr algn="ctr">
              <a:defRPr/>
            </a:pPr>
            <a:r>
              <a:rPr lang="en-US" sz="2000" b="1">
                <a:solidFill>
                  <a:srgbClr val="FFFF66"/>
                </a:solidFill>
              </a:rPr>
              <a:t>Quy tắc đếm</a:t>
            </a:r>
            <a:endParaRPr lang="en-US" sz="200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769938" y="2794001"/>
            <a:ext cx="3744912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Hệ</a:t>
            </a:r>
            <a:r>
              <a:rPr lang="en-US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 </a:t>
            </a:r>
            <a:r>
              <a:rPr lang="en-US" sz="2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bát</a:t>
            </a:r>
            <a:r>
              <a:rPr lang="en-US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 </a:t>
            </a:r>
            <a:r>
              <a:rPr lang="en-US" sz="2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phân</a:t>
            </a:r>
            <a:r>
              <a:rPr lang="en-US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 (Octal)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build="allAtOnce" animBg="1"/>
      <p:bldP spid="68615" grpId="0" animBg="1"/>
      <p:bldP spid="68616" grpId="0"/>
      <p:bldP spid="686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5130" y="0"/>
            <a:ext cx="8865870" cy="9398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–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(tt.3)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544830" y="1051052"/>
            <a:ext cx="8865870" cy="12730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ký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8 </a:t>
            </a:r>
            <a:r>
              <a:rPr lang="en-US" dirty="0" err="1" smtClean="0"/>
              <a:t>bằng</a:t>
            </a:r>
            <a:r>
              <a:rPr lang="en-US" dirty="0" smtClean="0"/>
              <a:t> 3 </a:t>
            </a:r>
            <a:r>
              <a:rPr lang="en-US" dirty="0" err="1" smtClean="0"/>
              <a:t>ký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2.</a:t>
            </a:r>
          </a:p>
          <a:p>
            <a:pPr eaLnBrk="1" hangingPunct="1"/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ký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16 </a:t>
            </a:r>
            <a:r>
              <a:rPr lang="en-US" dirty="0" err="1" smtClean="0"/>
              <a:t>bằng</a:t>
            </a:r>
            <a:r>
              <a:rPr lang="en-US" dirty="0" smtClean="0"/>
              <a:t> 4 </a:t>
            </a:r>
            <a:r>
              <a:rPr lang="en-US" dirty="0" err="1" smtClean="0"/>
              <a:t>ký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2.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81526" y="2908304"/>
            <a:ext cx="2593262" cy="871538"/>
            <a:chOff x="2886" y="1872"/>
            <a:chExt cx="1727" cy="549"/>
          </a:xfrm>
        </p:grpSpPr>
        <p:sp>
          <p:nvSpPr>
            <p:cNvPr id="14347" name="Text Box 4"/>
            <p:cNvSpPr txBox="1">
              <a:spLocks noChangeArrowheads="1"/>
            </p:cNvSpPr>
            <p:nvPr/>
          </p:nvSpPr>
          <p:spPr bwMode="auto">
            <a:xfrm>
              <a:off x="3344" y="2010"/>
              <a:ext cx="1269" cy="4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288" tIns="18288" rIns="18288" bIns="18288">
              <a:spAutoFit/>
            </a:bodyPr>
            <a:lstStyle/>
            <a:p>
              <a:pPr algn="ctr"/>
              <a:r>
                <a:rPr lang="en-US" sz="2000" b="1" dirty="0"/>
                <a:t>0 1 2 3 4 5 6 7</a:t>
              </a:r>
            </a:p>
            <a:p>
              <a:pPr algn="ctr"/>
              <a:r>
                <a:rPr lang="en-US" sz="2000" b="1" dirty="0"/>
                <a:t>8 9 </a:t>
              </a:r>
              <a:r>
                <a:rPr lang="en-US" sz="2000" b="1" dirty="0">
                  <a:solidFill>
                    <a:srgbClr val="002060"/>
                  </a:solidFill>
                </a:rPr>
                <a:t>A B C D E F</a:t>
              </a:r>
              <a:endParaRPr lang="en-US" sz="2000" dirty="0">
                <a:solidFill>
                  <a:srgbClr val="002060"/>
                </a:solidFill>
                <a:latin typeface="Tahoma" pitchFamily="34" charset="0"/>
              </a:endParaRPr>
            </a:p>
          </p:txBody>
        </p:sp>
        <p:sp>
          <p:nvSpPr>
            <p:cNvPr id="69637" name="AutoShape 5"/>
            <p:cNvSpPr>
              <a:spLocks noChangeArrowheads="1"/>
            </p:cNvSpPr>
            <p:nvPr/>
          </p:nvSpPr>
          <p:spPr bwMode="auto">
            <a:xfrm>
              <a:off x="2886" y="1872"/>
              <a:ext cx="560" cy="2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square" lIns="18288" tIns="18288" rIns="18288" bIns="18288">
              <a:spAutoFit/>
              <a:flatTx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FFFF66"/>
                  </a:solidFill>
                </a:rPr>
                <a:t>Ký số</a:t>
              </a:r>
              <a:endParaRPr lang="en-US" sz="1600">
                <a:solidFill>
                  <a:srgbClr val="FFFF66"/>
                </a:solidFill>
                <a:latin typeface="Tahoma" pitchFamily="34" charset="0"/>
              </a:endParaRPr>
            </a:p>
          </p:txBody>
        </p:sp>
      </p:grp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825500" y="3886200"/>
            <a:ext cx="8902700" cy="2142125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wrap="square" tIns="91440" rIns="18288" bIns="18288">
            <a:spAutoFit/>
          </a:bodyPr>
          <a:lstStyle/>
          <a:p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2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9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B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F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200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10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11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12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19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1A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1F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20 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9F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200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A0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A1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A2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AF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F0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F1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F2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FF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endParaRPr lang="en-US" sz="2200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100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101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102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10F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FFF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</a:p>
          <a:p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1000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1001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1002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100F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</a:p>
          <a:p>
            <a:r>
              <a:rPr lang="en-US" sz="2200" b="1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 . . .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801688" y="3490914"/>
            <a:ext cx="2006600" cy="48472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lIns="18288" tIns="18288" rIns="18288" bIns="18288">
            <a:spAutoFit/>
            <a:flatTx/>
          </a:bodyPr>
          <a:lstStyle/>
          <a:p>
            <a:pPr algn="ctr">
              <a:defRPr/>
            </a:pPr>
            <a:r>
              <a:rPr lang="en-US" sz="2000" b="1">
                <a:solidFill>
                  <a:srgbClr val="FFFF66"/>
                </a:solidFill>
              </a:rPr>
              <a:t>Quy tắc đếm</a:t>
            </a:r>
            <a:endParaRPr lang="en-US" sz="200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769938" y="2365376"/>
            <a:ext cx="5459412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Hệ</a:t>
            </a:r>
            <a:r>
              <a:rPr lang="en-US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 </a:t>
            </a:r>
            <a:r>
              <a:rPr lang="en-US" sz="2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thập</a:t>
            </a:r>
            <a:r>
              <a:rPr lang="en-US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 </a:t>
            </a:r>
            <a:r>
              <a:rPr lang="en-US" sz="2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lục</a:t>
            </a:r>
            <a:r>
              <a:rPr lang="en-US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 </a:t>
            </a:r>
            <a:r>
              <a:rPr lang="en-US" sz="24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phân</a:t>
            </a:r>
            <a:r>
              <a:rPr lang="en-US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 (hexadecimal)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6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9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build="allAtOnce" animBg="1"/>
      <p:bldP spid="69639" grpId="0" animBg="1"/>
      <p:bldP spid="69640" grpId="0"/>
      <p:bldP spid="6964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631" y="88900"/>
            <a:ext cx="5703570" cy="73914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30530" y="911352"/>
            <a:ext cx="8865870" cy="15905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v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ký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ở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 (0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, 1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"</a:t>
            </a:r>
            <a:r>
              <a:rPr lang="en-US" dirty="0" err="1" smtClean="0"/>
              <a:t>chục</a:t>
            </a:r>
            <a:r>
              <a:rPr lang="en-US" dirty="0" smtClean="0"/>
              <a:t>", 2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"</a:t>
            </a:r>
            <a:r>
              <a:rPr lang="en-US" dirty="0" err="1" smtClean="0"/>
              <a:t>trăm</a:t>
            </a:r>
            <a:r>
              <a:rPr lang="en-US" dirty="0" smtClean="0"/>
              <a:t>", ...)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Q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10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:</a:t>
            </a:r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722813" y="3503613"/>
            <a:ext cx="293052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 err="1"/>
              <a:t>Chấm</a:t>
            </a:r>
            <a:r>
              <a:rPr lang="en-US" sz="2000" b="1" dirty="0"/>
              <a:t> B </a:t>
            </a:r>
            <a:r>
              <a:rPr lang="en-US" sz="2000" b="1" dirty="0" err="1"/>
              <a:t>phân</a:t>
            </a:r>
            <a:endParaRPr lang="en-US" sz="2400" b="1" dirty="0">
              <a:latin typeface="Tahoma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310064" y="2678113"/>
            <a:ext cx="2865437" cy="474662"/>
            <a:chOff x="2715" y="1687"/>
            <a:chExt cx="1805" cy="299"/>
          </a:xfrm>
        </p:grpSpPr>
        <p:sp>
          <p:nvSpPr>
            <p:cNvPr id="15382" name="Text Box 4"/>
            <p:cNvSpPr txBox="1">
              <a:spLocks noChangeArrowheads="1"/>
            </p:cNvSpPr>
            <p:nvPr/>
          </p:nvSpPr>
          <p:spPr bwMode="auto">
            <a:xfrm>
              <a:off x="2715" y="1694"/>
              <a:ext cx="1805" cy="2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v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n</a:t>
              </a:r>
              <a:r>
                <a:rPr lang="en-US" sz="2400" b="1" dirty="0">
                  <a:solidFill>
                    <a:schemeClr val="accent2"/>
                  </a:solidFill>
                </a:rPr>
                <a:t>v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n-1</a:t>
              </a:r>
              <a:r>
                <a:rPr lang="en-US" sz="2400" b="1" dirty="0">
                  <a:solidFill>
                    <a:schemeClr val="accent2"/>
                  </a:solidFill>
                </a:rPr>
                <a:t>...v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2400" b="1" dirty="0">
                  <a:solidFill>
                    <a:schemeClr val="accent2"/>
                  </a:solidFill>
                </a:rPr>
                <a:t>.v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-1</a:t>
              </a:r>
              <a:r>
                <a:rPr lang="en-US" sz="2400" b="1" dirty="0">
                  <a:solidFill>
                    <a:schemeClr val="accent2"/>
                  </a:solidFill>
                </a:rPr>
                <a:t>...v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-m</a:t>
              </a:r>
              <a:endParaRPr lang="en-US" dirty="0">
                <a:solidFill>
                  <a:schemeClr val="accent2"/>
                </a:solidFill>
                <a:latin typeface="Tahoma" pitchFamily="34" charset="0"/>
              </a:endParaRPr>
            </a:p>
          </p:txBody>
        </p:sp>
        <p:sp>
          <p:nvSpPr>
            <p:cNvPr id="15383" name="Line 7"/>
            <p:cNvSpPr>
              <a:spLocks noChangeShapeType="1"/>
            </p:cNvSpPr>
            <p:nvPr/>
          </p:nvSpPr>
          <p:spPr bwMode="auto">
            <a:xfrm>
              <a:off x="2858" y="1687"/>
              <a:ext cx="15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61963" y="4162427"/>
            <a:ext cx="9115425" cy="4062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Q = </a:t>
            </a:r>
            <a:r>
              <a:rPr lang="en-US" sz="2400" b="1" dirty="0" err="1">
                <a:solidFill>
                  <a:schemeClr val="accent2"/>
                </a:solidFill>
              </a:rPr>
              <a:t>v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B</a:t>
            </a:r>
            <a:r>
              <a:rPr lang="en-US" sz="2400" b="1" baseline="30000" dirty="0" err="1">
                <a:solidFill>
                  <a:srgbClr val="3333FF"/>
                </a:solidFill>
              </a:rPr>
              <a:t>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+ v</a:t>
            </a:r>
            <a:r>
              <a:rPr lang="en-US" sz="2400" b="1" baseline="-25000" dirty="0">
                <a:solidFill>
                  <a:schemeClr val="accent2"/>
                </a:solidFill>
              </a:rPr>
              <a:t>n-1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rgbClr val="3333FF"/>
                </a:solidFill>
              </a:rPr>
              <a:t>B</a:t>
            </a:r>
            <a:r>
              <a:rPr lang="en-US" sz="2400" b="1" baseline="30000" dirty="0">
                <a:solidFill>
                  <a:srgbClr val="3333FF"/>
                </a:solidFill>
              </a:rPr>
              <a:t>n-1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+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. . </a:t>
            </a:r>
            <a:r>
              <a:rPr lang="en-US" sz="2400" b="1" dirty="0">
                <a:solidFill>
                  <a:schemeClr val="accent2"/>
                </a:solidFill>
              </a:rPr>
              <a:t>+ v</a:t>
            </a:r>
            <a:r>
              <a:rPr lang="en-US" sz="2400" b="1" baseline="-25000" dirty="0">
                <a:solidFill>
                  <a:schemeClr val="accent2"/>
                </a:solidFill>
              </a:rPr>
              <a:t>0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rgbClr val="3333FF"/>
                </a:solidFill>
              </a:rPr>
              <a:t>B</a:t>
            </a:r>
            <a:r>
              <a:rPr lang="en-US" sz="2400" b="1" baseline="30000" dirty="0">
                <a:solidFill>
                  <a:srgbClr val="3333FF"/>
                </a:solidFill>
              </a:rPr>
              <a:t>0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+ v</a:t>
            </a:r>
            <a:r>
              <a:rPr lang="en-US" sz="2400" b="1" baseline="-25000" dirty="0">
                <a:solidFill>
                  <a:schemeClr val="accent2"/>
                </a:solidFill>
              </a:rPr>
              <a:t>-1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rgbClr val="3333FF"/>
                </a:solidFill>
              </a:rPr>
              <a:t>B</a:t>
            </a:r>
            <a:r>
              <a:rPr lang="en-US" sz="2400" b="1" baseline="30000" dirty="0">
                <a:solidFill>
                  <a:srgbClr val="3333FF"/>
                </a:solidFill>
              </a:rPr>
              <a:t>-1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+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. . </a:t>
            </a:r>
            <a:r>
              <a:rPr lang="en-US" sz="2400" b="1" dirty="0">
                <a:solidFill>
                  <a:schemeClr val="accent2"/>
                </a:solidFill>
              </a:rPr>
              <a:t>+ v</a:t>
            </a:r>
            <a:r>
              <a:rPr lang="en-US" sz="2400" b="1" baseline="-25000" dirty="0">
                <a:solidFill>
                  <a:schemeClr val="accent2"/>
                </a:solidFill>
              </a:rPr>
              <a:t>-m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rgbClr val="3333FF"/>
                </a:solidFill>
              </a:rPr>
              <a:t>B</a:t>
            </a:r>
            <a:r>
              <a:rPr lang="en-US" sz="2400" b="1" baseline="30000" dirty="0">
                <a:solidFill>
                  <a:srgbClr val="3333FF"/>
                </a:solidFill>
              </a:rPr>
              <a:t>-m</a:t>
            </a:r>
            <a:endParaRPr lang="en-US" sz="2400" dirty="0">
              <a:solidFill>
                <a:srgbClr val="3333FF"/>
              </a:solidFill>
              <a:latin typeface="Tahoma" pitchFamily="34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902326" y="3106738"/>
            <a:ext cx="669925" cy="1084262"/>
            <a:chOff x="3718" y="1957"/>
            <a:chExt cx="422" cy="751"/>
          </a:xfrm>
        </p:grpSpPr>
        <p:sp>
          <p:nvSpPr>
            <p:cNvPr id="15380" name="Line 6"/>
            <p:cNvSpPr>
              <a:spLocks noChangeShapeType="1"/>
            </p:cNvSpPr>
            <p:nvPr/>
          </p:nvSpPr>
          <p:spPr bwMode="auto">
            <a:xfrm flipH="1" flipV="1">
              <a:off x="3718" y="1957"/>
              <a:ext cx="101" cy="266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5381" name="Line 11"/>
            <p:cNvSpPr>
              <a:spLocks noChangeShapeType="1"/>
            </p:cNvSpPr>
            <p:nvPr/>
          </p:nvSpPr>
          <p:spPr bwMode="auto">
            <a:xfrm>
              <a:off x="4034" y="2492"/>
              <a:ext cx="106" cy="216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814513" y="4554539"/>
            <a:ext cx="2162997" cy="1351994"/>
            <a:chOff x="6894513" y="4694238"/>
            <a:chExt cx="2162997" cy="1351994"/>
          </a:xfrm>
        </p:grpSpPr>
        <p:sp>
          <p:nvSpPr>
            <p:cNvPr id="70672" name="Rectangle 16"/>
            <p:cNvSpPr>
              <a:spLocks noChangeArrowheads="1"/>
            </p:cNvSpPr>
            <p:nvPr/>
          </p:nvSpPr>
          <p:spPr bwMode="auto">
            <a:xfrm>
              <a:off x="7043738" y="4919663"/>
              <a:ext cx="503343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5500">
                  <a:solidFill>
                    <a:srgbClr val="6699FF"/>
                  </a:solidFill>
                  <a:latin typeface="Symbol" pitchFamily="18" charset="2"/>
                </a:rPr>
                <a:t>å</a:t>
              </a:r>
              <a:endParaRPr lang="en-US">
                <a:solidFill>
                  <a:srgbClr val="6699FF"/>
                </a:solidFill>
              </a:endParaRPr>
            </a:p>
          </p:txBody>
        </p:sp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>
              <a:off x="8127999" y="5156200"/>
              <a:ext cx="30938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0" tIns="0" rIns="0" bIns="0" anchor="b" anchorCtr="1">
              <a:spAutoFit/>
            </a:bodyPr>
            <a:lstStyle/>
            <a:p>
              <a:pPr>
                <a:defRPr/>
              </a:pPr>
              <a:r>
                <a:rPr lang="en-US" sz="4400" b="1">
                  <a:solidFill>
                    <a:srgbClr val="6699FF"/>
                  </a:solidFill>
                  <a:latin typeface="Symbol" pitchFamily="18" charset="2"/>
                </a:rPr>
                <a:t>´</a:t>
              </a:r>
              <a:endParaRPr lang="en-US" sz="4400" b="1">
                <a:solidFill>
                  <a:srgbClr val="6699FF"/>
                </a:solidFill>
              </a:endParaRPr>
            </a:p>
          </p:txBody>
        </p:sp>
        <p:sp>
          <p:nvSpPr>
            <p:cNvPr id="70676" name="Rectangle 20"/>
            <p:cNvSpPr>
              <a:spLocks noChangeArrowheads="1"/>
            </p:cNvSpPr>
            <p:nvPr/>
          </p:nvSpPr>
          <p:spPr bwMode="auto">
            <a:xfrm>
              <a:off x="7210425" y="4694238"/>
              <a:ext cx="1538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i="1">
                  <a:solidFill>
                    <a:srgbClr val="6699FF"/>
                  </a:solidFill>
                  <a:latin typeface="Times New Roman" pitchFamily="18" charset="0"/>
                </a:rPr>
                <a:t>n</a:t>
              </a:r>
              <a:endParaRPr lang="en-US" sz="2400">
                <a:solidFill>
                  <a:srgbClr val="6699FF"/>
                </a:solidFill>
              </a:endParaRPr>
            </a:p>
          </p:txBody>
        </p:sp>
        <p:sp>
          <p:nvSpPr>
            <p:cNvPr id="70678" name="Rectangle 22"/>
            <p:cNvSpPr>
              <a:spLocks noChangeArrowheads="1"/>
            </p:cNvSpPr>
            <p:nvPr/>
          </p:nvSpPr>
          <p:spPr bwMode="auto">
            <a:xfrm>
              <a:off x="6894513" y="5676900"/>
              <a:ext cx="825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2400" i="1">
                  <a:solidFill>
                    <a:srgbClr val="6699FF"/>
                  </a:solidFill>
                  <a:latin typeface="Times New Roman" pitchFamily="18" charset="0"/>
                </a:rPr>
                <a:t>i = -m</a:t>
              </a:r>
              <a:endParaRPr lang="en-US" sz="2400">
                <a:solidFill>
                  <a:srgbClr val="6699FF"/>
                </a:solidFill>
              </a:endParaRPr>
            </a:p>
          </p:txBody>
        </p:sp>
        <p:sp>
          <p:nvSpPr>
            <p:cNvPr id="70679" name="Rectangle 23"/>
            <p:cNvSpPr>
              <a:spLocks noChangeArrowheads="1"/>
            </p:cNvSpPr>
            <p:nvPr/>
          </p:nvSpPr>
          <p:spPr bwMode="auto">
            <a:xfrm>
              <a:off x="8462963" y="5046663"/>
              <a:ext cx="469680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5500">
                  <a:solidFill>
                    <a:srgbClr val="6699FF"/>
                  </a:solidFill>
                </a:rPr>
                <a:t>B</a:t>
              </a:r>
              <a:endParaRPr lang="en-US">
                <a:solidFill>
                  <a:srgbClr val="6699FF"/>
                </a:solidFill>
              </a:endParaRPr>
            </a:p>
          </p:txBody>
        </p:sp>
        <p:sp>
          <p:nvSpPr>
            <p:cNvPr id="70680" name="Rectangle 24"/>
            <p:cNvSpPr>
              <a:spLocks noChangeArrowheads="1"/>
            </p:cNvSpPr>
            <p:nvPr/>
          </p:nvSpPr>
          <p:spPr bwMode="auto">
            <a:xfrm>
              <a:off x="7656513" y="5013325"/>
              <a:ext cx="352661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5500">
                  <a:solidFill>
                    <a:srgbClr val="6699FF"/>
                  </a:solidFill>
                </a:rPr>
                <a:t>v</a:t>
              </a:r>
              <a:endParaRPr lang="en-US">
                <a:solidFill>
                  <a:srgbClr val="6699FF"/>
                </a:solidFill>
              </a:endParaRPr>
            </a:p>
          </p:txBody>
        </p:sp>
        <p:sp>
          <p:nvSpPr>
            <p:cNvPr id="70681" name="Rectangle 25"/>
            <p:cNvSpPr>
              <a:spLocks noChangeArrowheads="1"/>
            </p:cNvSpPr>
            <p:nvPr/>
          </p:nvSpPr>
          <p:spPr bwMode="auto">
            <a:xfrm>
              <a:off x="8018463" y="5530850"/>
              <a:ext cx="849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99FF"/>
                  </a:solidFill>
                </a:rPr>
                <a:t>i</a:t>
              </a:r>
            </a:p>
          </p:txBody>
        </p:sp>
        <p:sp>
          <p:nvSpPr>
            <p:cNvPr id="70682" name="Rectangle 26"/>
            <p:cNvSpPr>
              <a:spLocks noChangeArrowheads="1"/>
            </p:cNvSpPr>
            <p:nvPr/>
          </p:nvSpPr>
          <p:spPr bwMode="auto">
            <a:xfrm>
              <a:off x="8972550" y="4953000"/>
              <a:ext cx="849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99FF"/>
                  </a:solidFill>
                </a:rPr>
                <a:t>i</a:t>
              </a:r>
            </a:p>
          </p:txBody>
        </p:sp>
      </p:grp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458789" y="4841875"/>
            <a:ext cx="987425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2800" b="1" dirty="0"/>
              <a:t>hay</a:t>
            </a:r>
            <a:endParaRPr lang="en-US" sz="28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5" grpId="0"/>
      <p:bldP spid="706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7830" y="0"/>
            <a:ext cx="8865870" cy="9017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075114" y="990600"/>
            <a:ext cx="13652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000" b="1" dirty="0">
                <a:solidFill>
                  <a:srgbClr val="FF3300"/>
                </a:solidFill>
              </a:rPr>
              <a:t>1011 </a:t>
            </a:r>
            <a:r>
              <a:rPr lang="en-US" sz="3000" b="1" baseline="-25000" dirty="0" smtClean="0"/>
              <a:t>B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176589" y="2046290"/>
            <a:ext cx="3614737" cy="401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>
                <a:solidFill>
                  <a:srgbClr val="FF3300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3 </a:t>
            </a:r>
            <a:r>
              <a:rPr lang="en-US" sz="2400" b="1"/>
              <a:t>+ </a:t>
            </a:r>
            <a:r>
              <a:rPr lang="en-US" sz="2400" b="1">
                <a:solidFill>
                  <a:srgbClr val="FF3300"/>
                </a:solidFill>
              </a:rPr>
              <a:t>0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2 </a:t>
            </a:r>
            <a:r>
              <a:rPr lang="en-US" sz="2400" b="1"/>
              <a:t>+ </a:t>
            </a:r>
            <a:r>
              <a:rPr lang="en-US" sz="2400" b="1">
                <a:solidFill>
                  <a:srgbClr val="FF3300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1 </a:t>
            </a:r>
            <a:r>
              <a:rPr lang="en-US" sz="2400" b="1"/>
              <a:t>+ </a:t>
            </a:r>
            <a:r>
              <a:rPr lang="en-US" sz="2400" b="1">
                <a:solidFill>
                  <a:srgbClr val="FF3300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0</a:t>
            </a:r>
            <a:endParaRPr lang="en-US">
              <a:latin typeface="Tahoma" pitchFamily="34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363914" y="1493838"/>
            <a:ext cx="2595562" cy="552450"/>
            <a:chOff x="2119" y="941"/>
            <a:chExt cx="1635" cy="348"/>
          </a:xfrm>
        </p:grpSpPr>
        <p:sp>
          <p:nvSpPr>
            <p:cNvPr id="16420" name="Line 6"/>
            <p:cNvSpPr>
              <a:spLocks noChangeShapeType="1"/>
            </p:cNvSpPr>
            <p:nvPr/>
          </p:nvSpPr>
          <p:spPr bwMode="auto">
            <a:xfrm flipH="1">
              <a:off x="2119" y="941"/>
              <a:ext cx="483" cy="337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21" name="Line 7"/>
            <p:cNvSpPr>
              <a:spLocks noChangeShapeType="1"/>
            </p:cNvSpPr>
            <p:nvPr/>
          </p:nvSpPr>
          <p:spPr bwMode="auto">
            <a:xfrm flipH="1">
              <a:off x="2657" y="949"/>
              <a:ext cx="107" cy="326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22" name="Line 8"/>
            <p:cNvSpPr>
              <a:spLocks noChangeShapeType="1"/>
            </p:cNvSpPr>
            <p:nvPr/>
          </p:nvSpPr>
          <p:spPr bwMode="auto">
            <a:xfrm>
              <a:off x="2919" y="950"/>
              <a:ext cx="268" cy="33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23" name="Line 9"/>
            <p:cNvSpPr>
              <a:spLocks noChangeShapeType="1"/>
            </p:cNvSpPr>
            <p:nvPr/>
          </p:nvSpPr>
          <p:spPr bwMode="auto">
            <a:xfrm>
              <a:off x="3065" y="949"/>
              <a:ext cx="689" cy="340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401764" y="1852613"/>
            <a:ext cx="13652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173</a:t>
            </a:r>
            <a:r>
              <a:rPr lang="en-US" sz="3000" b="1" dirty="0">
                <a:solidFill>
                  <a:srgbClr val="FFFF66"/>
                </a:solidFill>
              </a:rPr>
              <a:t> </a:t>
            </a:r>
            <a:r>
              <a:rPr lang="en-US" sz="3000" b="1" baseline="-25000" dirty="0" smtClean="0"/>
              <a:t>O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50839" y="2895602"/>
            <a:ext cx="5694362" cy="460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8</a:t>
            </a:r>
            <a:r>
              <a:rPr lang="en-US" sz="2400" b="1" baseline="30000" dirty="0"/>
              <a:t>2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7030A0"/>
                </a:solidFill>
              </a:rPr>
              <a:t>7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8</a:t>
            </a:r>
            <a:r>
              <a:rPr lang="en-US" sz="2400" b="1" baseline="30000" dirty="0"/>
              <a:t>1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8</a:t>
            </a:r>
            <a:r>
              <a:rPr lang="en-US" sz="2400" b="1" baseline="30000" dirty="0"/>
              <a:t>0 </a:t>
            </a:r>
            <a:r>
              <a:rPr lang="en-US" sz="2400" b="1" dirty="0"/>
              <a:t>= 64+56+3 = </a:t>
            </a:r>
            <a:r>
              <a:rPr lang="en-US" sz="2400" b="1" dirty="0" smtClean="0">
                <a:solidFill>
                  <a:srgbClr val="7030A0"/>
                </a:solidFill>
              </a:rPr>
              <a:t>123</a:t>
            </a:r>
            <a:r>
              <a:rPr lang="en-US" sz="2400" b="1" baseline="-25000" dirty="0" smtClean="0"/>
              <a:t>D</a:t>
            </a:r>
            <a:endParaRPr lang="en-US" dirty="0">
              <a:latin typeface="Tahoma" pitchFamily="34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63563" y="2330452"/>
            <a:ext cx="1657351" cy="569913"/>
            <a:chOff x="355" y="1468"/>
            <a:chExt cx="1044" cy="359"/>
          </a:xfrm>
        </p:grpSpPr>
        <p:sp>
          <p:nvSpPr>
            <p:cNvPr id="16417" name="Line 12"/>
            <p:cNvSpPr>
              <a:spLocks noChangeShapeType="1"/>
            </p:cNvSpPr>
            <p:nvPr/>
          </p:nvSpPr>
          <p:spPr bwMode="auto">
            <a:xfrm flipH="1">
              <a:off x="355" y="1468"/>
              <a:ext cx="554" cy="352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8" name="Line 13"/>
            <p:cNvSpPr>
              <a:spLocks noChangeShapeType="1"/>
            </p:cNvSpPr>
            <p:nvPr/>
          </p:nvSpPr>
          <p:spPr bwMode="auto">
            <a:xfrm flipH="1">
              <a:off x="901" y="1484"/>
              <a:ext cx="146" cy="343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9" name="Line 14"/>
            <p:cNvSpPr>
              <a:spLocks noChangeShapeType="1"/>
            </p:cNvSpPr>
            <p:nvPr/>
          </p:nvSpPr>
          <p:spPr bwMode="auto">
            <a:xfrm>
              <a:off x="1242" y="1485"/>
              <a:ext cx="157" cy="31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938462" y="3695700"/>
            <a:ext cx="15478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A4B5</a:t>
            </a:r>
            <a:r>
              <a:rPr lang="en-US" sz="3000" b="1" dirty="0">
                <a:solidFill>
                  <a:srgbClr val="00FF00"/>
                </a:solidFill>
              </a:rPr>
              <a:t> </a:t>
            </a:r>
            <a:r>
              <a:rPr lang="en-US" sz="3000" b="1" baseline="-25000" dirty="0" smtClean="0"/>
              <a:t>H</a:t>
            </a:r>
            <a:endParaRPr lang="en-US" dirty="0">
              <a:latin typeface="Tahoma" pitchFamily="34" charset="0"/>
            </a:endParaRP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074863" y="4173540"/>
            <a:ext cx="3255962" cy="541337"/>
            <a:chOff x="1307" y="2629"/>
            <a:chExt cx="2051" cy="341"/>
          </a:xfrm>
        </p:grpSpPr>
        <p:sp>
          <p:nvSpPr>
            <p:cNvPr id="16413" name="Line 16"/>
            <p:cNvSpPr>
              <a:spLocks noChangeShapeType="1"/>
            </p:cNvSpPr>
            <p:nvPr/>
          </p:nvSpPr>
          <p:spPr bwMode="auto">
            <a:xfrm flipH="1">
              <a:off x="1307" y="2629"/>
              <a:ext cx="594" cy="337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4" name="Line 17"/>
            <p:cNvSpPr>
              <a:spLocks noChangeShapeType="1"/>
            </p:cNvSpPr>
            <p:nvPr/>
          </p:nvSpPr>
          <p:spPr bwMode="auto">
            <a:xfrm flipH="1">
              <a:off x="1975" y="2645"/>
              <a:ext cx="104" cy="318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5" name="Line 18"/>
            <p:cNvSpPr>
              <a:spLocks noChangeShapeType="1"/>
            </p:cNvSpPr>
            <p:nvPr/>
          </p:nvSpPr>
          <p:spPr bwMode="auto">
            <a:xfrm>
              <a:off x="2231" y="2636"/>
              <a:ext cx="357" cy="326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6" name="Line 19"/>
            <p:cNvSpPr>
              <a:spLocks noChangeShapeType="1"/>
            </p:cNvSpPr>
            <p:nvPr/>
          </p:nvSpPr>
          <p:spPr bwMode="auto">
            <a:xfrm>
              <a:off x="2408" y="2636"/>
              <a:ext cx="950" cy="334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1887539" y="4713288"/>
            <a:ext cx="4559300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16</a:t>
            </a:r>
            <a:r>
              <a:rPr lang="en-US" sz="2400" b="1" baseline="30000" dirty="0"/>
              <a:t>3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16</a:t>
            </a:r>
            <a:r>
              <a:rPr lang="en-US" sz="2400" b="1" baseline="30000" dirty="0"/>
              <a:t>2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C00000"/>
                </a:solidFill>
              </a:rPr>
              <a:t>B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16</a:t>
            </a:r>
            <a:r>
              <a:rPr lang="en-US" sz="2400" b="1" baseline="30000" dirty="0"/>
              <a:t>1 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C00000"/>
                </a:solidFill>
              </a:rPr>
              <a:t>5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16</a:t>
            </a:r>
            <a:r>
              <a:rPr lang="en-US" sz="2400" b="1" baseline="30000" dirty="0"/>
              <a:t>0 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1643063" y="5638802"/>
            <a:ext cx="7675562" cy="379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>
                <a:solidFill>
                  <a:srgbClr val="C00000"/>
                </a:solidFill>
              </a:rPr>
              <a:t>10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4096</a:t>
            </a:r>
            <a:r>
              <a:rPr lang="en-US" sz="2400" b="1" baseline="30000" dirty="0"/>
              <a:t>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256</a:t>
            </a:r>
            <a:r>
              <a:rPr lang="en-US" sz="2400" b="1" baseline="30000" dirty="0"/>
              <a:t>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C00000"/>
                </a:solidFill>
              </a:rPr>
              <a:t>11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16</a:t>
            </a:r>
            <a:r>
              <a:rPr lang="en-US" sz="2400" b="1" baseline="30000" dirty="0"/>
              <a:t> 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C00000"/>
                </a:solidFill>
              </a:rPr>
              <a:t>5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1 = </a:t>
            </a:r>
            <a:r>
              <a:rPr lang="en-US" sz="2400" b="1" baseline="30000" dirty="0"/>
              <a:t> </a:t>
            </a:r>
            <a:r>
              <a:rPr lang="en-US" sz="2400" b="1" dirty="0"/>
              <a:t>40960+1024+176+5</a:t>
            </a:r>
            <a:endParaRPr lang="en-US" dirty="0">
              <a:latin typeface="Tahoma" pitchFamily="34" charset="0"/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778000" y="5073650"/>
            <a:ext cx="4186238" cy="566738"/>
            <a:chOff x="1120" y="3196"/>
            <a:chExt cx="2637" cy="357"/>
          </a:xfrm>
        </p:grpSpPr>
        <p:sp>
          <p:nvSpPr>
            <p:cNvPr id="16405" name="Line 22"/>
            <p:cNvSpPr>
              <a:spLocks noChangeShapeType="1"/>
            </p:cNvSpPr>
            <p:nvPr/>
          </p:nvSpPr>
          <p:spPr bwMode="auto">
            <a:xfrm flipH="1">
              <a:off x="1120" y="3196"/>
              <a:ext cx="119" cy="33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6" name="Line 23"/>
            <p:cNvSpPr>
              <a:spLocks noChangeShapeType="1"/>
            </p:cNvSpPr>
            <p:nvPr/>
          </p:nvSpPr>
          <p:spPr bwMode="auto">
            <a:xfrm flipH="1">
              <a:off x="1552" y="3196"/>
              <a:ext cx="26" cy="32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7" name="Line 24"/>
            <p:cNvSpPr>
              <a:spLocks noChangeShapeType="1"/>
            </p:cNvSpPr>
            <p:nvPr/>
          </p:nvSpPr>
          <p:spPr bwMode="auto">
            <a:xfrm>
              <a:off x="1953" y="3220"/>
              <a:ext cx="76" cy="32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8" name="Line 25"/>
            <p:cNvSpPr>
              <a:spLocks noChangeShapeType="1"/>
            </p:cNvSpPr>
            <p:nvPr/>
          </p:nvSpPr>
          <p:spPr bwMode="auto">
            <a:xfrm>
              <a:off x="2261" y="3214"/>
              <a:ext cx="115" cy="339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9" name="Line 26"/>
            <p:cNvSpPr>
              <a:spLocks noChangeShapeType="1"/>
            </p:cNvSpPr>
            <p:nvPr/>
          </p:nvSpPr>
          <p:spPr bwMode="auto">
            <a:xfrm>
              <a:off x="2683" y="3209"/>
              <a:ext cx="114" cy="32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0" name="Line 27"/>
            <p:cNvSpPr>
              <a:spLocks noChangeShapeType="1"/>
            </p:cNvSpPr>
            <p:nvPr/>
          </p:nvSpPr>
          <p:spPr bwMode="auto">
            <a:xfrm>
              <a:off x="2998" y="3225"/>
              <a:ext cx="122" cy="32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1" name="Line 28"/>
            <p:cNvSpPr>
              <a:spLocks noChangeShapeType="1"/>
            </p:cNvSpPr>
            <p:nvPr/>
          </p:nvSpPr>
          <p:spPr bwMode="auto">
            <a:xfrm>
              <a:off x="3450" y="3225"/>
              <a:ext cx="77" cy="319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12" name="Line 29"/>
            <p:cNvSpPr>
              <a:spLocks noChangeShapeType="1"/>
            </p:cNvSpPr>
            <p:nvPr/>
          </p:nvSpPr>
          <p:spPr bwMode="auto">
            <a:xfrm>
              <a:off x="3713" y="3234"/>
              <a:ext cx="44" cy="30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6138863" y="6092827"/>
            <a:ext cx="2077290" cy="379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/>
              <a:t>= </a:t>
            </a:r>
            <a:r>
              <a:rPr lang="en-US" sz="2400" b="1" baseline="30000" dirty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42165</a:t>
            </a:r>
            <a:r>
              <a:rPr lang="en-US" sz="2400" b="1" baseline="-25000" dirty="0" smtClean="0"/>
              <a:t>D</a:t>
            </a:r>
            <a:endParaRPr lang="en-US" baseline="-25000" dirty="0">
              <a:latin typeface="Tahoma" pitchFamily="34" charset="0"/>
            </a:endParaRPr>
          </a:p>
        </p:txBody>
      </p: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6745289" y="2046290"/>
            <a:ext cx="1903412" cy="401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/>
              <a:t>= </a:t>
            </a:r>
            <a:r>
              <a:rPr lang="en-US" sz="2400" b="1">
                <a:solidFill>
                  <a:schemeClr val="tx2"/>
                </a:solidFill>
              </a:rPr>
              <a:t>8+0+2+1 =</a:t>
            </a:r>
          </a:p>
        </p:txBody>
      </p: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8624890" y="2046288"/>
            <a:ext cx="384175" cy="4175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>
                <a:solidFill>
                  <a:schemeClr val="tx2"/>
                </a:solidFill>
              </a:rPr>
              <a:t>11</a:t>
            </a:r>
            <a:endParaRPr lang="en-US" sz="2400" b="1" baseline="-25000">
              <a:solidFill>
                <a:schemeClr val="tx2"/>
              </a:solidFill>
            </a:endParaRPr>
          </a:p>
        </p:txBody>
      </p:sp>
      <p:sp>
        <p:nvSpPr>
          <p:cNvPr id="71713" name="Text Box 33"/>
          <p:cNvSpPr txBox="1">
            <a:spLocks noChangeArrowheads="1"/>
          </p:cNvSpPr>
          <p:nvPr/>
        </p:nvSpPr>
        <p:spPr bwMode="auto">
          <a:xfrm>
            <a:off x="9024940" y="2135190"/>
            <a:ext cx="382587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baseline="-25000" dirty="0" smtClean="0"/>
              <a:t>D</a:t>
            </a:r>
            <a:endParaRPr lang="en-US" sz="2400" b="1" baseline="-25000" dirty="0"/>
          </a:p>
          <a:p>
            <a:endParaRPr lang="en-US" sz="2400" b="1" baseline="-25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/>
      <p:bldP spid="71690" grpId="0"/>
      <p:bldP spid="71691" grpId="0"/>
      <p:bldP spid="71695" grpId="0"/>
      <p:bldP spid="71700" grpId="0"/>
      <p:bldP spid="71701" grpId="0"/>
      <p:bldP spid="71710" grpId="0"/>
      <p:bldP spid="71711" grpId="0"/>
      <p:bldP spid="71712" grpId="0"/>
      <p:bldP spid="71712" grpId="1"/>
      <p:bldP spid="717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4030" y="0"/>
            <a:ext cx="8865870" cy="8255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584450" y="1003300"/>
            <a:ext cx="1987551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1011</a:t>
            </a:r>
            <a:r>
              <a:rPr lang="en-US" sz="3000" b="1">
                <a:solidFill>
                  <a:srgbClr val="FF3300"/>
                </a:solidFill>
              </a:rPr>
              <a:t>.01 </a:t>
            </a:r>
            <a:r>
              <a:rPr lang="en-US" sz="3000" b="1" baseline="-25000"/>
              <a:t>2</a:t>
            </a:r>
            <a:endParaRPr lang="en-US">
              <a:latin typeface="Tahoma" pitchFamily="34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270000" y="2427290"/>
            <a:ext cx="6061075" cy="401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>
                <a:solidFill>
                  <a:schemeClr val="tx2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3 </a:t>
            </a:r>
            <a:r>
              <a:rPr lang="en-US" sz="2400" b="1"/>
              <a:t>+ </a:t>
            </a:r>
            <a:r>
              <a:rPr lang="en-US" sz="2400" b="1">
                <a:solidFill>
                  <a:schemeClr val="tx2"/>
                </a:solidFill>
              </a:rPr>
              <a:t>0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2 </a:t>
            </a:r>
            <a:r>
              <a:rPr lang="en-US" sz="2400" b="1"/>
              <a:t>+ </a:t>
            </a:r>
            <a:r>
              <a:rPr lang="en-US" sz="2400" b="1">
                <a:solidFill>
                  <a:schemeClr val="tx2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1 </a:t>
            </a:r>
            <a:r>
              <a:rPr lang="en-US" sz="2400" b="1"/>
              <a:t>+ </a:t>
            </a:r>
            <a:r>
              <a:rPr lang="en-US" sz="2400" b="1">
                <a:solidFill>
                  <a:schemeClr val="tx2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0 </a:t>
            </a:r>
            <a:r>
              <a:rPr lang="en-US" sz="2400" b="1"/>
              <a:t>+ </a:t>
            </a:r>
            <a:r>
              <a:rPr lang="en-US" sz="2400" b="1">
                <a:solidFill>
                  <a:srgbClr val="FF3300"/>
                </a:solidFill>
              </a:rPr>
              <a:t>0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-1 </a:t>
            </a:r>
            <a:r>
              <a:rPr lang="en-US" sz="2400" b="1"/>
              <a:t>+ </a:t>
            </a:r>
            <a:r>
              <a:rPr lang="en-US" sz="2400" b="1">
                <a:solidFill>
                  <a:srgbClr val="FF3300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-2</a:t>
            </a:r>
            <a:endParaRPr lang="en-US">
              <a:latin typeface="Tahoma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22400" y="1539877"/>
            <a:ext cx="4598988" cy="887413"/>
            <a:chOff x="896" y="970"/>
            <a:chExt cx="2897" cy="559"/>
          </a:xfrm>
        </p:grpSpPr>
        <p:sp>
          <p:nvSpPr>
            <p:cNvPr id="17427" name="Line 5"/>
            <p:cNvSpPr>
              <a:spLocks noChangeShapeType="1"/>
            </p:cNvSpPr>
            <p:nvPr/>
          </p:nvSpPr>
          <p:spPr bwMode="auto">
            <a:xfrm flipH="1">
              <a:off x="896" y="990"/>
              <a:ext cx="775" cy="524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428" name="Line 7"/>
            <p:cNvSpPr>
              <a:spLocks noChangeShapeType="1"/>
            </p:cNvSpPr>
            <p:nvPr/>
          </p:nvSpPr>
          <p:spPr bwMode="auto">
            <a:xfrm flipH="1">
              <a:off x="1480" y="1005"/>
              <a:ext cx="321" cy="518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429" name="Line 8"/>
            <p:cNvSpPr>
              <a:spLocks noChangeShapeType="1"/>
            </p:cNvSpPr>
            <p:nvPr/>
          </p:nvSpPr>
          <p:spPr bwMode="auto">
            <a:xfrm>
              <a:off x="1973" y="1005"/>
              <a:ext cx="52" cy="495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430" name="Line 9"/>
            <p:cNvSpPr>
              <a:spLocks noChangeShapeType="1"/>
            </p:cNvSpPr>
            <p:nvPr/>
          </p:nvSpPr>
          <p:spPr bwMode="auto">
            <a:xfrm>
              <a:off x="2118" y="997"/>
              <a:ext cx="515" cy="517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431" name="Line 10"/>
            <p:cNvSpPr>
              <a:spLocks noChangeShapeType="1"/>
            </p:cNvSpPr>
            <p:nvPr/>
          </p:nvSpPr>
          <p:spPr bwMode="auto">
            <a:xfrm>
              <a:off x="2318" y="995"/>
              <a:ext cx="851" cy="526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432" name="Line 11"/>
            <p:cNvSpPr>
              <a:spLocks noChangeShapeType="1"/>
            </p:cNvSpPr>
            <p:nvPr/>
          </p:nvSpPr>
          <p:spPr bwMode="auto">
            <a:xfrm>
              <a:off x="2464" y="970"/>
              <a:ext cx="1329" cy="55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078039" y="2990850"/>
            <a:ext cx="7307262" cy="401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>
                <a:solidFill>
                  <a:schemeClr val="tx2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8</a:t>
            </a:r>
            <a:r>
              <a:rPr lang="en-US" sz="2400" b="1" baseline="30000"/>
              <a:t> </a:t>
            </a:r>
            <a:r>
              <a:rPr lang="en-US" sz="2400" b="1"/>
              <a:t>+ </a:t>
            </a:r>
            <a:r>
              <a:rPr lang="en-US" sz="2400" b="1">
                <a:solidFill>
                  <a:schemeClr val="tx2"/>
                </a:solidFill>
              </a:rPr>
              <a:t>0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4</a:t>
            </a:r>
            <a:r>
              <a:rPr lang="en-US" sz="2400" b="1" baseline="30000"/>
              <a:t> </a:t>
            </a:r>
            <a:r>
              <a:rPr lang="en-US" sz="2400" b="1"/>
              <a:t>+ </a:t>
            </a:r>
            <a:r>
              <a:rPr lang="en-US" sz="2400" b="1">
                <a:solidFill>
                  <a:schemeClr val="tx2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2</a:t>
            </a:r>
            <a:r>
              <a:rPr lang="en-US" sz="2400" b="1" baseline="30000"/>
              <a:t> </a:t>
            </a:r>
            <a:r>
              <a:rPr lang="en-US" sz="2400" b="1"/>
              <a:t>+ </a:t>
            </a:r>
            <a:r>
              <a:rPr lang="en-US" sz="2400" b="1">
                <a:solidFill>
                  <a:schemeClr val="tx2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/>
              <a:t>1</a:t>
            </a:r>
            <a:r>
              <a:rPr lang="en-US" sz="2400" b="1" baseline="30000"/>
              <a:t> </a:t>
            </a:r>
            <a:r>
              <a:rPr lang="en-US" sz="2400" b="1"/>
              <a:t>+ </a:t>
            </a:r>
            <a:r>
              <a:rPr lang="en-US" sz="2400" b="1">
                <a:solidFill>
                  <a:srgbClr val="FF3300"/>
                </a:solidFill>
              </a:rPr>
              <a:t>0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>
                <a:solidFill>
                  <a:schemeClr val="tx2"/>
                </a:solidFill>
              </a:rPr>
              <a:t>0.5</a:t>
            </a:r>
            <a:r>
              <a:rPr lang="en-US" sz="2400" b="1" baseline="30000"/>
              <a:t> </a:t>
            </a:r>
            <a:r>
              <a:rPr lang="en-US" sz="2400" b="1"/>
              <a:t>+ </a:t>
            </a:r>
            <a:r>
              <a:rPr lang="en-US" sz="2400" b="1">
                <a:solidFill>
                  <a:srgbClr val="FF3300"/>
                </a:solidFill>
              </a:rPr>
              <a:t>1</a:t>
            </a:r>
            <a:r>
              <a:rPr lang="en-US" sz="2400" b="1">
                <a:sym typeface="Symbol" pitchFamily="18" charset="2"/>
              </a:rPr>
              <a:t></a:t>
            </a:r>
            <a:r>
              <a:rPr lang="en-US" sz="2400" b="1">
                <a:solidFill>
                  <a:schemeClr val="tx2"/>
                </a:solidFill>
              </a:rPr>
              <a:t>0.25</a:t>
            </a:r>
            <a:r>
              <a:rPr lang="en-US" sz="2400" b="1"/>
              <a:t> = </a:t>
            </a:r>
            <a:r>
              <a:rPr lang="en-US" sz="2400" b="1">
                <a:solidFill>
                  <a:schemeClr val="tx2"/>
                </a:solidFill>
              </a:rPr>
              <a:t>11</a:t>
            </a:r>
            <a:r>
              <a:rPr lang="en-US" sz="2400" b="1">
                <a:solidFill>
                  <a:srgbClr val="FF3300"/>
                </a:solidFill>
              </a:rPr>
              <a:t>.25</a:t>
            </a:r>
            <a:r>
              <a:rPr lang="en-US" sz="2400" b="1" baseline="-25000"/>
              <a:t>10</a:t>
            </a:r>
            <a:endParaRPr lang="en-US">
              <a:latin typeface="Tahoma" pitchFamily="34" charset="0"/>
            </a:endParaRPr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auto">
          <a:xfrm>
            <a:off x="6910388" y="1893888"/>
            <a:ext cx="1057275" cy="976312"/>
          </a:xfrm>
          <a:custGeom>
            <a:avLst/>
            <a:gdLst>
              <a:gd name="T0" fmla="*/ 37479027 w 21600"/>
              <a:gd name="T1" fmla="*/ 2343329 h 21600"/>
              <a:gd name="T2" fmla="*/ 3620188 w 21600"/>
              <a:gd name="T3" fmla="*/ 22064468 h 21600"/>
              <a:gd name="T4" fmla="*/ 34232606 w 21600"/>
              <a:gd name="T5" fmla="*/ 7861481 h 21600"/>
              <a:gd name="T6" fmla="*/ 45205795 w 21600"/>
              <a:gd name="T7" fmla="*/ 44175944 h 21600"/>
              <a:gd name="T8" fmla="*/ 31086774 w 21600"/>
              <a:gd name="T9" fmla="*/ 42418944 h 21600"/>
              <a:gd name="T10" fmla="*/ 33147236 w 21600"/>
              <a:gd name="T11" fmla="*/ 3038156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48" y="17035"/>
                </a:moveTo>
                <a:cubicBezTo>
                  <a:pt x="17417" y="15567"/>
                  <a:pt x="18578" y="13256"/>
                  <a:pt x="18578" y="10800"/>
                </a:cubicBezTo>
                <a:cubicBezTo>
                  <a:pt x="18578" y="6504"/>
                  <a:pt x="15095" y="3022"/>
                  <a:pt x="10800" y="3022"/>
                </a:cubicBezTo>
                <a:cubicBezTo>
                  <a:pt x="6504" y="3022"/>
                  <a:pt x="3022" y="6504"/>
                  <a:pt x="30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210"/>
                  <a:pt x="19989" y="17420"/>
                  <a:pt x="17255" y="19458"/>
                </a:cubicBezTo>
                <a:lnTo>
                  <a:pt x="18868" y="21623"/>
                </a:lnTo>
                <a:lnTo>
                  <a:pt x="12975" y="20763"/>
                </a:lnTo>
                <a:lnTo>
                  <a:pt x="13835" y="14871"/>
                </a:lnTo>
                <a:lnTo>
                  <a:pt x="15448" y="17035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1485902" y="3797300"/>
            <a:ext cx="10715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000" b="1" dirty="0">
                <a:solidFill>
                  <a:srgbClr val="00FF00"/>
                </a:solidFill>
              </a:rPr>
              <a:t>10</a:t>
            </a:r>
            <a:r>
              <a:rPr lang="en-US" sz="3000" b="1" dirty="0">
                <a:solidFill>
                  <a:srgbClr val="7030A0"/>
                </a:solidFill>
              </a:rPr>
              <a:t>.4</a:t>
            </a:r>
            <a:r>
              <a:rPr lang="en-US" sz="3000" b="1" dirty="0">
                <a:solidFill>
                  <a:srgbClr val="FFFF66"/>
                </a:solidFill>
              </a:rPr>
              <a:t> </a:t>
            </a:r>
            <a:r>
              <a:rPr lang="en-US" sz="3000" b="1" baseline="-25000" dirty="0"/>
              <a:t>8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765176" y="5083175"/>
            <a:ext cx="2944813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>
                <a:solidFill>
                  <a:srgbClr val="00FF00"/>
                </a:solidFill>
              </a:rPr>
              <a:t>1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8</a:t>
            </a:r>
            <a:r>
              <a:rPr lang="en-US" sz="2400" b="1" baseline="30000" dirty="0"/>
              <a:t>1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00FF00"/>
                </a:solidFill>
              </a:rPr>
              <a:t>0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8</a:t>
            </a:r>
            <a:r>
              <a:rPr lang="en-US" sz="2400" b="1" baseline="30000" dirty="0"/>
              <a:t>0 </a:t>
            </a:r>
            <a:r>
              <a:rPr lang="en-US" sz="2400" b="1" dirty="0"/>
              <a:t>+</a:t>
            </a:r>
            <a:r>
              <a:rPr lang="en-US" sz="2400" b="1" dirty="0">
                <a:solidFill>
                  <a:srgbClr val="7030A0"/>
                </a:solidFill>
              </a:rPr>
              <a:t> 4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8</a:t>
            </a:r>
            <a:r>
              <a:rPr lang="en-US" sz="2400" b="1" baseline="30000" dirty="0"/>
              <a:t>-1</a:t>
            </a:r>
            <a:r>
              <a:rPr lang="en-US" sz="2400" b="1" dirty="0"/>
              <a:t> </a:t>
            </a:r>
            <a:endParaRPr lang="en-US" dirty="0">
              <a:latin typeface="Tahoma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19163" y="4313240"/>
            <a:ext cx="1727200" cy="763587"/>
            <a:chOff x="579" y="2717"/>
            <a:chExt cx="1088" cy="481"/>
          </a:xfrm>
        </p:grpSpPr>
        <p:sp>
          <p:nvSpPr>
            <p:cNvPr id="17424" name="Line 15"/>
            <p:cNvSpPr>
              <a:spLocks noChangeShapeType="1"/>
            </p:cNvSpPr>
            <p:nvPr/>
          </p:nvSpPr>
          <p:spPr bwMode="auto">
            <a:xfrm flipH="1">
              <a:off x="579" y="2717"/>
              <a:ext cx="408" cy="481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 flipH="1">
              <a:off x="1131" y="2717"/>
              <a:ext cx="3" cy="455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1381" y="2717"/>
              <a:ext cx="286" cy="47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839789" y="5657850"/>
            <a:ext cx="4410075" cy="401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>
                <a:solidFill>
                  <a:srgbClr val="00FF00"/>
                </a:solidFill>
              </a:rPr>
              <a:t>1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8</a:t>
            </a:r>
            <a:r>
              <a:rPr lang="en-US" sz="2400" b="1" baseline="30000" dirty="0"/>
              <a:t>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00FF00"/>
                </a:solidFill>
              </a:rPr>
              <a:t>0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1</a:t>
            </a:r>
            <a:r>
              <a:rPr lang="en-US" sz="2400" b="1" baseline="30000" dirty="0"/>
              <a:t> </a:t>
            </a:r>
            <a:r>
              <a:rPr lang="en-US" sz="2400" b="1" dirty="0"/>
              <a:t>+ </a:t>
            </a:r>
            <a:r>
              <a:rPr lang="en-US" sz="2400" b="1" dirty="0">
                <a:solidFill>
                  <a:srgbClr val="7030A0"/>
                </a:solidFill>
              </a:rPr>
              <a:t>4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>
                <a:solidFill>
                  <a:schemeClr val="tx2"/>
                </a:solidFill>
              </a:rPr>
              <a:t>0.125</a:t>
            </a:r>
            <a:r>
              <a:rPr lang="en-US" sz="2400" b="1" dirty="0"/>
              <a:t> = </a:t>
            </a:r>
            <a:r>
              <a:rPr lang="en-US" sz="2400" b="1" dirty="0">
                <a:solidFill>
                  <a:srgbClr val="00FF00"/>
                </a:solidFill>
              </a:rPr>
              <a:t>8</a:t>
            </a:r>
            <a:r>
              <a:rPr lang="en-US" sz="2400" b="1" dirty="0">
                <a:solidFill>
                  <a:srgbClr val="7030A0"/>
                </a:solidFill>
              </a:rPr>
              <a:t>.5</a:t>
            </a:r>
            <a:r>
              <a:rPr lang="en-US" sz="2400" b="1" baseline="-25000" dirty="0"/>
              <a:t>10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2724" name="AutoShape 20"/>
          <p:cNvSpPr>
            <a:spLocks noChangeArrowheads="1"/>
          </p:cNvSpPr>
          <p:nvPr/>
        </p:nvSpPr>
        <p:spPr bwMode="auto">
          <a:xfrm>
            <a:off x="3235325" y="4521200"/>
            <a:ext cx="1057275" cy="977900"/>
          </a:xfrm>
          <a:custGeom>
            <a:avLst/>
            <a:gdLst>
              <a:gd name="T0" fmla="*/ 37479027 w 21600"/>
              <a:gd name="T1" fmla="*/ 2350944 h 21600"/>
              <a:gd name="T2" fmla="*/ 3620188 w 21600"/>
              <a:gd name="T3" fmla="*/ 22136303 h 21600"/>
              <a:gd name="T4" fmla="*/ 34232606 w 21600"/>
              <a:gd name="T5" fmla="*/ 7887080 h 21600"/>
              <a:gd name="T6" fmla="*/ 45205795 w 21600"/>
              <a:gd name="T7" fmla="*/ 44319736 h 21600"/>
              <a:gd name="T8" fmla="*/ 31086774 w 21600"/>
              <a:gd name="T9" fmla="*/ 42557027 h 21600"/>
              <a:gd name="T10" fmla="*/ 33147236 w 21600"/>
              <a:gd name="T11" fmla="*/ 3048046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48" y="17035"/>
                </a:moveTo>
                <a:cubicBezTo>
                  <a:pt x="17417" y="15567"/>
                  <a:pt x="18578" y="13256"/>
                  <a:pt x="18578" y="10800"/>
                </a:cubicBezTo>
                <a:cubicBezTo>
                  <a:pt x="18578" y="6504"/>
                  <a:pt x="15095" y="3022"/>
                  <a:pt x="10800" y="3022"/>
                </a:cubicBezTo>
                <a:cubicBezTo>
                  <a:pt x="6504" y="3022"/>
                  <a:pt x="3022" y="6504"/>
                  <a:pt x="30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210"/>
                  <a:pt x="19989" y="17420"/>
                  <a:pt x="17255" y="19458"/>
                </a:cubicBezTo>
                <a:lnTo>
                  <a:pt x="18868" y="21623"/>
                </a:lnTo>
                <a:lnTo>
                  <a:pt x="12975" y="20763"/>
                </a:lnTo>
                <a:lnTo>
                  <a:pt x="13835" y="14871"/>
                </a:lnTo>
                <a:lnTo>
                  <a:pt x="15448" y="17035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10" grpId="0"/>
      <p:bldP spid="72716" grpId="0"/>
      <p:bldP spid="72717" grpId="0" animBg="1"/>
      <p:bldP spid="72718" grpId="0"/>
      <p:bldP spid="72720" grpId="0"/>
      <p:bldP spid="72723" grpId="0"/>
      <p:bldP spid="727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1330" y="0"/>
            <a:ext cx="8865870" cy="8509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3820" name="Group 92"/>
          <p:cNvGraphicFramePr>
            <a:graphicFrameLocks noGrp="1"/>
          </p:cNvGraphicFramePr>
          <p:nvPr/>
        </p:nvGraphicFramePr>
        <p:xfrm>
          <a:off x="1233490" y="846138"/>
          <a:ext cx="4765674" cy="5699760"/>
        </p:xfrm>
        <a:graphic>
          <a:graphicData uri="http://schemas.openxmlformats.org/drawingml/2006/table">
            <a:tbl>
              <a:tblPr/>
              <a:tblGrid>
                <a:gridCol w="1373187"/>
                <a:gridCol w="1582738"/>
                <a:gridCol w="1809749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hệ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Số hệ 16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hệ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810" name="Text Box 82"/>
          <p:cNvSpPr txBox="1">
            <a:spLocks noChangeArrowheads="1"/>
          </p:cNvSpPr>
          <p:nvPr/>
        </p:nvSpPr>
        <p:spPr bwMode="auto">
          <a:xfrm>
            <a:off x="6072188" y="4883150"/>
            <a:ext cx="1222375" cy="273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>
                <a:solidFill>
                  <a:srgbClr val="00FF00"/>
                </a:solidFill>
              </a:rPr>
              <a:t>(8+0+2+1)</a:t>
            </a:r>
            <a:endParaRPr lang="en-US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73811" name="Text Box 83"/>
          <p:cNvSpPr txBox="1">
            <a:spLocks noChangeArrowheads="1"/>
          </p:cNvSpPr>
          <p:nvPr/>
        </p:nvSpPr>
        <p:spPr bwMode="auto">
          <a:xfrm>
            <a:off x="6086475" y="3190875"/>
            <a:ext cx="1222375" cy="273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(0+4+2+0)</a:t>
            </a:r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73812" name="Text Box 84"/>
          <p:cNvSpPr txBox="1">
            <a:spLocks noChangeArrowheads="1"/>
          </p:cNvSpPr>
          <p:nvPr/>
        </p:nvSpPr>
        <p:spPr bwMode="auto">
          <a:xfrm>
            <a:off x="6056313" y="5562600"/>
            <a:ext cx="1222375" cy="273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>
                <a:solidFill>
                  <a:srgbClr val="66CCFF"/>
                </a:solidFill>
              </a:rPr>
              <a:t>(8+4+0+1)</a:t>
            </a:r>
            <a:endParaRPr lang="en-US" dirty="0">
              <a:solidFill>
                <a:srgbClr val="66CCFF"/>
              </a:solidFill>
              <a:latin typeface="Tahoma" pitchFamily="34" charset="0"/>
            </a:endParaRPr>
          </a:p>
        </p:txBody>
      </p:sp>
      <p:sp>
        <p:nvSpPr>
          <p:cNvPr id="73822" name="Text Box 94"/>
          <p:cNvSpPr txBox="1">
            <a:spLocks noChangeArrowheads="1"/>
          </p:cNvSpPr>
          <p:nvPr/>
        </p:nvSpPr>
        <p:spPr bwMode="auto">
          <a:xfrm>
            <a:off x="4484689" y="3227388"/>
            <a:ext cx="1222375" cy="260350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0110</a:t>
            </a:r>
            <a:endParaRPr lang="en-US" sz="16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3823" name="Text Box 95"/>
          <p:cNvSpPr txBox="1">
            <a:spLocks noChangeArrowheads="1"/>
          </p:cNvSpPr>
          <p:nvPr/>
        </p:nvSpPr>
        <p:spPr bwMode="auto">
          <a:xfrm>
            <a:off x="4484689" y="4903788"/>
            <a:ext cx="1222375" cy="260350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b="1">
                <a:solidFill>
                  <a:srgbClr val="FFFF00"/>
                </a:solidFill>
              </a:rPr>
              <a:t>1011</a:t>
            </a:r>
            <a:endParaRPr lang="en-US" sz="16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3824" name="Text Box 96"/>
          <p:cNvSpPr txBox="1">
            <a:spLocks noChangeArrowheads="1"/>
          </p:cNvSpPr>
          <p:nvPr/>
        </p:nvSpPr>
        <p:spPr bwMode="auto">
          <a:xfrm>
            <a:off x="4484689" y="5570538"/>
            <a:ext cx="1222375" cy="260350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b="1">
                <a:solidFill>
                  <a:srgbClr val="FFFF00"/>
                </a:solidFill>
              </a:rPr>
              <a:t>1101</a:t>
            </a:r>
            <a:endParaRPr lang="en-US" sz="1600" b="1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73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10" grpId="0"/>
      <p:bldP spid="73811" grpId="0"/>
      <p:bldP spid="73812" grpId="0"/>
      <p:bldP spid="73822" grpId="0" animBg="1"/>
      <p:bldP spid="73822" grpId="1" animBg="1"/>
      <p:bldP spid="73823" grpId="0" animBg="1"/>
      <p:bldP spid="73823" grpId="1" animBg="1"/>
      <p:bldP spid="73824" grpId="0" animBg="1"/>
      <p:bldP spid="7382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Các</a:t>
            </a:r>
            <a:r>
              <a:rPr lang="fr-FR" dirty="0" smtClean="0"/>
              <a:t> </a:t>
            </a:r>
            <a:r>
              <a:rPr lang="fr-FR" dirty="0" err="1" smtClean="0"/>
              <a:t>phương</a:t>
            </a:r>
            <a:r>
              <a:rPr lang="fr-FR" dirty="0" smtClean="0"/>
              <a:t> </a:t>
            </a:r>
            <a:r>
              <a:rPr lang="fr-FR" dirty="0" err="1" smtClean="0"/>
              <a:t>pháp</a:t>
            </a:r>
            <a:r>
              <a:rPr lang="fr-FR" dirty="0" smtClean="0"/>
              <a:t> </a:t>
            </a:r>
            <a:r>
              <a:rPr lang="fr-FR" dirty="0" err="1" smtClean="0"/>
              <a:t>chuyển</a:t>
            </a:r>
            <a:r>
              <a:rPr lang="fr-FR" dirty="0" smtClean="0"/>
              <a:t> </a:t>
            </a:r>
            <a:r>
              <a:rPr lang="fr-FR" dirty="0" err="1" smtClean="0"/>
              <a:t>miêu</a:t>
            </a:r>
            <a:r>
              <a:rPr lang="fr-FR" dirty="0" smtClean="0"/>
              <a:t> </a:t>
            </a:r>
            <a:r>
              <a:rPr lang="fr-FR" dirty="0" err="1" smtClean="0"/>
              <a:t>tả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886222"/>
            <a:ext cx="8915400" cy="514627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err="1"/>
              <a:t>Để</a:t>
            </a:r>
            <a:r>
              <a:rPr lang="fr-FR" dirty="0"/>
              <a:t> </a:t>
            </a:r>
            <a:r>
              <a:rPr lang="fr-FR" dirty="0" err="1"/>
              <a:t>chuyển</a:t>
            </a:r>
            <a:r>
              <a:rPr lang="fr-FR" dirty="0"/>
              <a:t> 1 </a:t>
            </a:r>
            <a:r>
              <a:rPr lang="fr-FR" dirty="0" err="1"/>
              <a:t>miêu</a:t>
            </a:r>
            <a:r>
              <a:rPr lang="fr-FR" dirty="0"/>
              <a:t> </a:t>
            </a:r>
            <a:r>
              <a:rPr lang="fr-FR" dirty="0" err="1"/>
              <a:t>tả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từ</a:t>
            </a:r>
            <a:r>
              <a:rPr lang="fr-FR" dirty="0"/>
              <a:t> </a:t>
            </a:r>
            <a:r>
              <a:rPr lang="fr-FR" dirty="0" err="1"/>
              <a:t>hệ</a:t>
            </a:r>
            <a:r>
              <a:rPr lang="fr-FR" dirty="0"/>
              <a:t> </a:t>
            </a:r>
            <a:r>
              <a:rPr lang="fr-FR" dirty="0" err="1"/>
              <a:t>thống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này</a:t>
            </a:r>
            <a:r>
              <a:rPr lang="fr-FR" dirty="0"/>
              <a:t> sang </a:t>
            </a:r>
            <a:r>
              <a:rPr lang="fr-FR" dirty="0" err="1"/>
              <a:t>hệ</a:t>
            </a:r>
            <a:r>
              <a:rPr lang="fr-FR" dirty="0"/>
              <a:t> </a:t>
            </a:r>
            <a:r>
              <a:rPr lang="fr-FR" dirty="0" err="1"/>
              <a:t>thống</a:t>
            </a:r>
            <a:r>
              <a:rPr lang="fr-FR" dirty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</a:t>
            </a:r>
            <a:r>
              <a:rPr lang="vi-VN" dirty="0" smtClean="0"/>
              <a:t>khác</a:t>
            </a:r>
            <a:r>
              <a:rPr lang="vi-VN" dirty="0"/>
              <a:t>, ta cần dùng 1 phương pháp chuyển thích hợp. Có </a:t>
            </a:r>
            <a:r>
              <a:rPr lang="vi-VN" dirty="0" smtClean="0"/>
              <a:t>4</a:t>
            </a:r>
            <a:r>
              <a:rPr lang="fr-FR" dirty="0" smtClean="0"/>
              <a:t> </a:t>
            </a:r>
            <a:r>
              <a:rPr lang="vi-VN" dirty="0" smtClean="0"/>
              <a:t>phương </a:t>
            </a:r>
            <a:r>
              <a:rPr lang="vi-VN" dirty="0"/>
              <a:t>pháp sau tương ứng với từng yêu cầu chuyển </a:t>
            </a:r>
            <a:r>
              <a:rPr lang="vi-VN" dirty="0" smtClean="0"/>
              <a:t>tương</a:t>
            </a:r>
            <a:r>
              <a:rPr lang="fr-FR" dirty="0" smtClean="0"/>
              <a:t> </a:t>
            </a:r>
            <a:r>
              <a:rPr lang="fr-FR" dirty="0" err="1" smtClean="0"/>
              <a:t>ứng</a:t>
            </a:r>
            <a:r>
              <a:rPr lang="fr-FR" dirty="0" smtClean="0"/>
              <a:t> </a:t>
            </a:r>
            <a:r>
              <a:rPr lang="fr-FR" dirty="0"/>
              <a:t>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err="1" smtClean="0"/>
              <a:t>chuyển</a:t>
            </a:r>
            <a:r>
              <a:rPr lang="fr-FR" dirty="0" smtClean="0"/>
              <a:t> </a:t>
            </a:r>
            <a:r>
              <a:rPr lang="fr-FR" dirty="0" err="1"/>
              <a:t>từ</a:t>
            </a:r>
            <a:r>
              <a:rPr lang="fr-FR" dirty="0"/>
              <a:t> </a:t>
            </a:r>
            <a:r>
              <a:rPr lang="fr-FR" dirty="0" err="1"/>
              <a:t>hệ</a:t>
            </a:r>
            <a:r>
              <a:rPr lang="fr-FR" dirty="0"/>
              <a:t> </a:t>
            </a:r>
            <a:r>
              <a:rPr lang="fr-FR" dirty="0" err="1"/>
              <a:t>thống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khác</a:t>
            </a:r>
            <a:r>
              <a:rPr lang="fr-FR" dirty="0"/>
              <a:t> </a:t>
            </a:r>
            <a:r>
              <a:rPr lang="fr-FR" dirty="0" err="1"/>
              <a:t>về</a:t>
            </a:r>
            <a:r>
              <a:rPr lang="fr-FR" dirty="0"/>
              <a:t> </a:t>
            </a:r>
            <a:r>
              <a:rPr lang="fr-FR" dirty="0" err="1"/>
              <a:t>thập</a:t>
            </a:r>
            <a:r>
              <a:rPr lang="fr-FR" dirty="0"/>
              <a:t> </a:t>
            </a:r>
            <a:r>
              <a:rPr lang="fr-FR" dirty="0" err="1"/>
              <a:t>phân</a:t>
            </a:r>
            <a:r>
              <a:rPr lang="fr-FR" dirty="0" smtClean="0"/>
              <a:t>.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err="1" smtClean="0"/>
              <a:t>chuyển</a:t>
            </a:r>
            <a:r>
              <a:rPr lang="fr-FR" dirty="0" smtClean="0"/>
              <a:t> </a:t>
            </a:r>
            <a:r>
              <a:rPr lang="fr-FR" dirty="0" err="1" smtClean="0"/>
              <a:t>từ</a:t>
            </a:r>
            <a:r>
              <a:rPr lang="fr-FR" dirty="0" smtClean="0"/>
              <a:t> </a:t>
            </a:r>
            <a:r>
              <a:rPr lang="fr-FR" dirty="0" err="1" smtClean="0"/>
              <a:t>hệ</a:t>
            </a:r>
            <a:r>
              <a:rPr lang="fr-FR" dirty="0" smtClean="0"/>
              <a:t> </a:t>
            </a:r>
            <a:r>
              <a:rPr lang="fr-FR" dirty="0" err="1" smtClean="0"/>
              <a:t>thống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</a:t>
            </a:r>
            <a:r>
              <a:rPr lang="fr-FR" dirty="0" err="1" smtClean="0"/>
              <a:t>thập</a:t>
            </a:r>
            <a:r>
              <a:rPr lang="fr-FR" dirty="0" smtClean="0"/>
              <a:t> </a:t>
            </a:r>
            <a:r>
              <a:rPr lang="fr-FR" dirty="0" err="1" smtClean="0"/>
              <a:t>phân</a:t>
            </a:r>
            <a:r>
              <a:rPr lang="fr-FR" dirty="0" smtClean="0"/>
              <a:t> </a:t>
            </a:r>
            <a:r>
              <a:rPr lang="fr-FR" dirty="0" err="1" smtClean="0"/>
              <a:t>về</a:t>
            </a:r>
            <a:r>
              <a:rPr lang="fr-FR" dirty="0" smtClean="0"/>
              <a:t> </a:t>
            </a:r>
            <a:r>
              <a:rPr lang="fr-FR" dirty="0" err="1" smtClean="0"/>
              <a:t>hệ</a:t>
            </a:r>
            <a:r>
              <a:rPr lang="fr-FR" dirty="0" smtClean="0"/>
              <a:t> </a:t>
            </a:r>
            <a:r>
              <a:rPr lang="fr-FR" dirty="0" err="1" smtClean="0"/>
              <a:t>thống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</a:t>
            </a:r>
            <a:r>
              <a:rPr lang="fr-FR" dirty="0" err="1" smtClean="0"/>
              <a:t>khác</a:t>
            </a:r>
            <a:r>
              <a:rPr lang="fr-FR" dirty="0" smtClean="0"/>
              <a:t>.</a:t>
            </a:r>
            <a:endParaRPr lang="fr-FR" dirty="0"/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err="1" smtClean="0"/>
              <a:t>chuyển</a:t>
            </a:r>
            <a:r>
              <a:rPr lang="fr-FR" dirty="0" smtClean="0"/>
              <a:t> </a:t>
            </a:r>
            <a:r>
              <a:rPr lang="fr-FR" dirty="0" err="1" smtClean="0"/>
              <a:t>từ</a:t>
            </a:r>
            <a:r>
              <a:rPr lang="fr-FR" dirty="0" smtClean="0"/>
              <a:t> </a:t>
            </a:r>
            <a:r>
              <a:rPr lang="fr-FR" dirty="0" err="1" smtClean="0"/>
              <a:t>nhị</a:t>
            </a:r>
            <a:r>
              <a:rPr lang="fr-FR" dirty="0" smtClean="0"/>
              <a:t> </a:t>
            </a:r>
            <a:r>
              <a:rPr lang="fr-FR" dirty="0" err="1" smtClean="0"/>
              <a:t>phân</a:t>
            </a:r>
            <a:r>
              <a:rPr lang="fr-FR" dirty="0" smtClean="0"/>
              <a:t> </a:t>
            </a:r>
            <a:r>
              <a:rPr lang="fr-FR" dirty="0" err="1" smtClean="0"/>
              <a:t>về</a:t>
            </a:r>
            <a:r>
              <a:rPr lang="fr-FR" dirty="0" smtClean="0"/>
              <a:t> </a:t>
            </a:r>
            <a:r>
              <a:rPr lang="fr-FR" dirty="0" err="1" smtClean="0"/>
              <a:t>thập</a:t>
            </a:r>
            <a:r>
              <a:rPr lang="fr-FR" dirty="0" smtClean="0"/>
              <a:t> </a:t>
            </a:r>
            <a:r>
              <a:rPr lang="fr-FR" dirty="0" err="1" smtClean="0"/>
              <a:t>lục</a:t>
            </a:r>
            <a:r>
              <a:rPr lang="fr-FR" dirty="0" smtClean="0"/>
              <a:t> </a:t>
            </a:r>
            <a:r>
              <a:rPr lang="fr-FR" dirty="0" err="1" smtClean="0"/>
              <a:t>phân</a:t>
            </a:r>
            <a:r>
              <a:rPr lang="fr-FR" dirty="0" smtClean="0"/>
              <a:t> (</a:t>
            </a:r>
            <a:r>
              <a:rPr lang="fr-FR" dirty="0" err="1" smtClean="0"/>
              <a:t>hay</a:t>
            </a:r>
            <a:r>
              <a:rPr lang="fr-FR" dirty="0" smtClean="0"/>
              <a:t> </a:t>
            </a:r>
            <a:r>
              <a:rPr lang="fr-FR" dirty="0" err="1" smtClean="0"/>
              <a:t>bát</a:t>
            </a:r>
            <a:r>
              <a:rPr lang="fr-FR" dirty="0" smtClean="0"/>
              <a:t> </a:t>
            </a:r>
            <a:r>
              <a:rPr lang="fr-FR" dirty="0" err="1" smtClean="0"/>
              <a:t>phân</a:t>
            </a:r>
            <a:r>
              <a:rPr lang="fr-FR" dirty="0" smtClean="0"/>
              <a:t>).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err="1" smtClean="0"/>
              <a:t>chuyển</a:t>
            </a:r>
            <a:r>
              <a:rPr lang="fr-FR" dirty="0" smtClean="0"/>
              <a:t> </a:t>
            </a:r>
            <a:r>
              <a:rPr lang="fr-FR" dirty="0" err="1"/>
              <a:t>từ</a:t>
            </a:r>
            <a:r>
              <a:rPr lang="fr-FR" dirty="0"/>
              <a:t> </a:t>
            </a:r>
            <a:r>
              <a:rPr lang="fr-FR" dirty="0" err="1"/>
              <a:t>thập</a:t>
            </a:r>
            <a:r>
              <a:rPr lang="fr-FR" dirty="0"/>
              <a:t> </a:t>
            </a:r>
            <a:r>
              <a:rPr lang="fr-FR" dirty="0" err="1"/>
              <a:t>lục</a:t>
            </a:r>
            <a:r>
              <a:rPr lang="fr-FR" dirty="0"/>
              <a:t> </a:t>
            </a:r>
            <a:r>
              <a:rPr lang="fr-FR" dirty="0" err="1"/>
              <a:t>phân</a:t>
            </a:r>
            <a:r>
              <a:rPr lang="fr-FR" dirty="0"/>
              <a:t> (</a:t>
            </a:r>
            <a:r>
              <a:rPr lang="fr-FR" dirty="0" err="1"/>
              <a:t>hay</a:t>
            </a:r>
            <a:r>
              <a:rPr lang="fr-FR" dirty="0"/>
              <a:t> </a:t>
            </a:r>
            <a:r>
              <a:rPr lang="fr-FR" dirty="0" err="1"/>
              <a:t>bát</a:t>
            </a:r>
            <a:r>
              <a:rPr lang="fr-FR" dirty="0"/>
              <a:t> </a:t>
            </a:r>
            <a:r>
              <a:rPr lang="fr-FR" dirty="0" err="1"/>
              <a:t>phân</a:t>
            </a:r>
            <a:r>
              <a:rPr lang="fr-FR" dirty="0"/>
              <a:t>) </a:t>
            </a:r>
            <a:r>
              <a:rPr lang="fr-FR" dirty="0" err="1"/>
              <a:t>về</a:t>
            </a:r>
            <a:r>
              <a:rPr lang="fr-FR" dirty="0"/>
              <a:t> </a:t>
            </a:r>
            <a:r>
              <a:rPr lang="fr-FR" dirty="0" err="1"/>
              <a:t>nhị</a:t>
            </a:r>
            <a:r>
              <a:rPr lang="fr-FR" dirty="0"/>
              <a:t> </a:t>
            </a:r>
            <a:r>
              <a:rPr lang="fr-FR" dirty="0" err="1"/>
              <a:t>phân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-106362"/>
            <a:ext cx="8864600" cy="1143000"/>
          </a:xfrm>
        </p:spPr>
        <p:txBody>
          <a:bodyPr/>
          <a:lstStyle/>
          <a:p>
            <a:r>
              <a:rPr lang="vi-VN" b="1" i="1" dirty="0" smtClean="0"/>
              <a:t>Chương 1</a:t>
            </a:r>
            <a:r>
              <a:rPr lang="fr-FR" b="1" i="1" dirty="0" smtClean="0"/>
              <a:t>. </a:t>
            </a:r>
            <a:r>
              <a:rPr lang="vi-VN" b="1" dirty="0" smtClean="0"/>
              <a:t>KHÁI NIỆM CƠ BẢN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69900" y="1041400"/>
            <a:ext cx="7239000" cy="4940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vi-VN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1.1 Định nghĩa sơ khởi về máy tính số</a:t>
            </a:r>
          </a:p>
          <a:p>
            <a:pPr>
              <a:lnSpc>
                <a:spcPct val="200000"/>
              </a:lnSpc>
            </a:pP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1.2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Lịch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triển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máy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fr-F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1.3 Hệ thống số đếm</a:t>
            </a:r>
          </a:p>
          <a:p>
            <a:pPr>
              <a:lnSpc>
                <a:spcPct val="200000"/>
              </a:lnSpc>
            </a:pP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1.4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dữ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endParaRPr lang="fr-F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1.5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máy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endParaRPr lang="fr-F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330" y="0"/>
            <a:ext cx="8865870" cy="8382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9462" name="Oval 4"/>
          <p:cNvSpPr>
            <a:spLocks noChangeArrowheads="1"/>
          </p:cNvSpPr>
          <p:nvPr/>
        </p:nvSpPr>
        <p:spPr bwMode="auto">
          <a:xfrm>
            <a:off x="6327776" y="574675"/>
            <a:ext cx="779463" cy="719138"/>
          </a:xfrm>
          <a:prstGeom prst="ellipse">
            <a:avLst/>
          </a:prstGeom>
          <a:solidFill>
            <a:srgbClr val="00644B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3100" b="1">
                <a:solidFill>
                  <a:srgbClr val="FFFF00"/>
                </a:solidFill>
              </a:rPr>
              <a:t>10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9463" name="Line 5"/>
          <p:cNvSpPr>
            <a:spLocks noChangeShapeType="1"/>
          </p:cNvSpPr>
          <p:nvPr/>
        </p:nvSpPr>
        <p:spPr bwMode="auto">
          <a:xfrm flipH="1">
            <a:off x="966788" y="1111250"/>
            <a:ext cx="5256212" cy="2560638"/>
          </a:xfrm>
          <a:prstGeom prst="line">
            <a:avLst/>
          </a:prstGeom>
          <a:noFill/>
          <a:ln w="63500">
            <a:solidFill>
              <a:srgbClr val="6699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464" name="Oval 6"/>
          <p:cNvSpPr>
            <a:spLocks noChangeArrowheads="1"/>
          </p:cNvSpPr>
          <p:nvPr/>
        </p:nvSpPr>
        <p:spPr bwMode="auto">
          <a:xfrm>
            <a:off x="461964" y="3767140"/>
            <a:ext cx="779462" cy="720725"/>
          </a:xfrm>
          <a:prstGeom prst="ellips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3100" b="1">
                <a:solidFill>
                  <a:srgbClr val="FF5050"/>
                </a:solidFill>
              </a:rPr>
              <a:t>2</a:t>
            </a:r>
            <a:endParaRPr lang="en-US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19465" name="Oval 7"/>
          <p:cNvSpPr>
            <a:spLocks noChangeArrowheads="1"/>
          </p:cNvSpPr>
          <p:nvPr/>
        </p:nvSpPr>
        <p:spPr bwMode="auto">
          <a:xfrm>
            <a:off x="5184775" y="3063877"/>
            <a:ext cx="781050" cy="720725"/>
          </a:xfrm>
          <a:prstGeom prst="ellips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3100" b="1">
                <a:solidFill>
                  <a:srgbClr val="66FF66"/>
                </a:solidFill>
              </a:rPr>
              <a:t>8</a:t>
            </a:r>
            <a:endParaRPr lang="en-US">
              <a:solidFill>
                <a:srgbClr val="66FF66"/>
              </a:solidFill>
              <a:latin typeface="Tahoma" pitchFamily="34" charset="0"/>
            </a:endParaRPr>
          </a:p>
        </p:txBody>
      </p:sp>
      <p:sp>
        <p:nvSpPr>
          <p:cNvPr id="19466" name="Oval 8"/>
          <p:cNvSpPr>
            <a:spLocks noChangeArrowheads="1"/>
          </p:cNvSpPr>
          <p:nvPr/>
        </p:nvSpPr>
        <p:spPr bwMode="auto">
          <a:xfrm>
            <a:off x="8691563" y="5694365"/>
            <a:ext cx="779462" cy="720725"/>
          </a:xfrm>
          <a:prstGeom prst="ellipse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3100" b="1">
                <a:solidFill>
                  <a:srgbClr val="66FF66"/>
                </a:solidFill>
              </a:rPr>
              <a:t>16</a:t>
            </a:r>
            <a:endParaRPr lang="en-US">
              <a:solidFill>
                <a:srgbClr val="66FF66"/>
              </a:solidFill>
              <a:latin typeface="Tahoma" pitchFamily="34" charset="0"/>
            </a:endParaRPr>
          </a:p>
        </p:txBody>
      </p:sp>
      <p:sp>
        <p:nvSpPr>
          <p:cNvPr id="19467" name="Line 9"/>
          <p:cNvSpPr>
            <a:spLocks noChangeShapeType="1"/>
          </p:cNvSpPr>
          <p:nvPr/>
        </p:nvSpPr>
        <p:spPr bwMode="auto">
          <a:xfrm flipH="1">
            <a:off x="5475289" y="1322388"/>
            <a:ext cx="947737" cy="1631950"/>
          </a:xfrm>
          <a:prstGeom prst="line">
            <a:avLst/>
          </a:prstGeom>
          <a:noFill/>
          <a:ln w="63500">
            <a:solidFill>
              <a:srgbClr val="6699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2636838" y="2089152"/>
            <a:ext cx="1230312" cy="396875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2000" b="1">
                <a:solidFill>
                  <a:srgbClr val="6699FF"/>
                </a:solidFill>
              </a:rPr>
              <a:t>Dec2Bin</a:t>
            </a:r>
            <a:endParaRPr lang="en-US">
              <a:solidFill>
                <a:srgbClr val="6699FF"/>
              </a:solidFill>
              <a:latin typeface="Tahoma" pitchFamily="34" charset="0"/>
            </a:endParaRPr>
          </a:p>
        </p:txBody>
      </p:sp>
      <p:sp>
        <p:nvSpPr>
          <p:cNvPr id="19469" name="Line 11"/>
          <p:cNvSpPr>
            <a:spLocks noChangeShapeType="1"/>
          </p:cNvSpPr>
          <p:nvPr/>
        </p:nvSpPr>
        <p:spPr bwMode="auto">
          <a:xfrm flipH="1">
            <a:off x="1255714" y="1223965"/>
            <a:ext cx="5105400" cy="2574925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 type="triangle" w="lg" len="lg"/>
            <a:tailEnd type="none" w="med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3163889" y="2690813"/>
            <a:ext cx="1230312" cy="2857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Bin2Dec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9471" name="Line 13"/>
          <p:cNvSpPr>
            <a:spLocks noChangeShapeType="1"/>
          </p:cNvSpPr>
          <p:nvPr/>
        </p:nvSpPr>
        <p:spPr bwMode="auto">
          <a:xfrm flipV="1">
            <a:off x="5934075" y="1350965"/>
            <a:ext cx="654050" cy="1785937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4757738" y="2197102"/>
            <a:ext cx="1262062" cy="396875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2000" b="1">
                <a:solidFill>
                  <a:srgbClr val="6699FF"/>
                </a:solidFill>
              </a:rPr>
              <a:t>Dec2Oct</a:t>
            </a:r>
            <a:endParaRPr lang="en-US">
              <a:solidFill>
                <a:srgbClr val="6699FF"/>
              </a:solidFill>
              <a:latin typeface="Tahoma" pitchFamily="34" charset="0"/>
            </a:endParaRPr>
          </a:p>
        </p:txBody>
      </p:sp>
      <p:sp>
        <p:nvSpPr>
          <p:cNvPr id="19473" name="Rectangle 15"/>
          <p:cNvSpPr>
            <a:spLocks noChangeArrowheads="1"/>
          </p:cNvSpPr>
          <p:nvPr/>
        </p:nvSpPr>
        <p:spPr bwMode="auto">
          <a:xfrm>
            <a:off x="5953126" y="2687638"/>
            <a:ext cx="1230314" cy="3413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Oct2Dec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9474" name="Line 16"/>
          <p:cNvSpPr>
            <a:spLocks noChangeShapeType="1"/>
          </p:cNvSpPr>
          <p:nvPr/>
        </p:nvSpPr>
        <p:spPr bwMode="auto">
          <a:xfrm>
            <a:off x="6802439" y="1349375"/>
            <a:ext cx="1889125" cy="4305300"/>
          </a:xfrm>
          <a:prstGeom prst="line">
            <a:avLst/>
          </a:prstGeom>
          <a:noFill/>
          <a:ln w="63500">
            <a:solidFill>
              <a:srgbClr val="6699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475" name="Line 17"/>
          <p:cNvSpPr>
            <a:spLocks noChangeShapeType="1"/>
          </p:cNvSpPr>
          <p:nvPr/>
        </p:nvSpPr>
        <p:spPr bwMode="auto">
          <a:xfrm flipH="1" flipV="1">
            <a:off x="7015164" y="1336677"/>
            <a:ext cx="2225675" cy="4233863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476" name="Rectangle 18"/>
          <p:cNvSpPr>
            <a:spLocks noChangeArrowheads="1"/>
          </p:cNvSpPr>
          <p:nvPr/>
        </p:nvSpPr>
        <p:spPr bwMode="auto">
          <a:xfrm>
            <a:off x="7932738" y="3138488"/>
            <a:ext cx="1320800" cy="2984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Hex2Dec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9477" name="Rectangle 19"/>
          <p:cNvSpPr>
            <a:spLocks noChangeArrowheads="1"/>
          </p:cNvSpPr>
          <p:nvPr/>
        </p:nvSpPr>
        <p:spPr bwMode="auto">
          <a:xfrm>
            <a:off x="6981826" y="4132265"/>
            <a:ext cx="1293813" cy="396875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2000" b="1">
                <a:solidFill>
                  <a:srgbClr val="6699FF"/>
                </a:solidFill>
              </a:rPr>
              <a:t>Dec2Hex</a:t>
            </a:r>
            <a:endParaRPr lang="en-US">
              <a:solidFill>
                <a:srgbClr val="6699FF"/>
              </a:solidFill>
              <a:latin typeface="Tahoma" pitchFamily="34" charset="0"/>
            </a:endParaRPr>
          </a:p>
        </p:txBody>
      </p:sp>
      <p:sp>
        <p:nvSpPr>
          <p:cNvPr id="19478" name="Line 20"/>
          <p:cNvSpPr>
            <a:spLocks noChangeShapeType="1"/>
          </p:cNvSpPr>
          <p:nvPr/>
        </p:nvSpPr>
        <p:spPr bwMode="auto">
          <a:xfrm flipH="1">
            <a:off x="1346200" y="3319465"/>
            <a:ext cx="3767138" cy="661987"/>
          </a:xfrm>
          <a:prstGeom prst="line">
            <a:avLst/>
          </a:prstGeom>
          <a:noFill/>
          <a:ln w="63500">
            <a:solidFill>
              <a:srgbClr val="3399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479" name="Line 21"/>
          <p:cNvSpPr>
            <a:spLocks noChangeShapeType="1"/>
          </p:cNvSpPr>
          <p:nvPr/>
        </p:nvSpPr>
        <p:spPr bwMode="auto">
          <a:xfrm flipH="1">
            <a:off x="1363664" y="3684588"/>
            <a:ext cx="3824287" cy="506412"/>
          </a:xfrm>
          <a:prstGeom prst="line">
            <a:avLst/>
          </a:prstGeom>
          <a:noFill/>
          <a:ln w="63500">
            <a:solidFill>
              <a:srgbClr val="FF9933"/>
            </a:solidFill>
            <a:round/>
            <a:headEnd type="triangle" w="lg" len="lg"/>
            <a:tailEnd type="none" w="med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480" name="Rectangle 22"/>
          <p:cNvSpPr>
            <a:spLocks noChangeArrowheads="1"/>
          </p:cNvSpPr>
          <p:nvPr/>
        </p:nvSpPr>
        <p:spPr bwMode="auto">
          <a:xfrm>
            <a:off x="3216276" y="3751264"/>
            <a:ext cx="1139825" cy="400110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000" b="1">
                <a:solidFill>
                  <a:srgbClr val="00FFFF"/>
                </a:solidFill>
              </a:rPr>
              <a:t>Bin2Oct</a:t>
            </a:r>
            <a:endParaRPr lang="en-US">
              <a:solidFill>
                <a:srgbClr val="00FFFF"/>
              </a:solidFill>
              <a:latin typeface="Tahoma" pitchFamily="34" charset="0"/>
            </a:endParaRPr>
          </a:p>
        </p:txBody>
      </p:sp>
      <p:sp>
        <p:nvSpPr>
          <p:cNvPr id="19481" name="Rectangle 23"/>
          <p:cNvSpPr>
            <a:spLocks noChangeArrowheads="1"/>
          </p:cNvSpPr>
          <p:nvPr/>
        </p:nvSpPr>
        <p:spPr bwMode="auto">
          <a:xfrm>
            <a:off x="3556001" y="3359151"/>
            <a:ext cx="1136650" cy="400110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000" b="1">
                <a:solidFill>
                  <a:srgbClr val="00FFFF"/>
                </a:solidFill>
              </a:rPr>
              <a:t>Oct2Bin</a:t>
            </a:r>
            <a:endParaRPr lang="en-US">
              <a:solidFill>
                <a:srgbClr val="00FFFF"/>
              </a:solidFill>
              <a:latin typeface="Tahoma" pitchFamily="34" charset="0"/>
            </a:endParaRPr>
          </a:p>
        </p:txBody>
      </p:sp>
      <p:sp>
        <p:nvSpPr>
          <p:cNvPr id="19482" name="Line 24"/>
          <p:cNvSpPr>
            <a:spLocks noChangeShapeType="1"/>
          </p:cNvSpPr>
          <p:nvPr/>
        </p:nvSpPr>
        <p:spPr bwMode="auto">
          <a:xfrm flipH="1" flipV="1">
            <a:off x="1285875" y="4389438"/>
            <a:ext cx="7316788" cy="1435100"/>
          </a:xfrm>
          <a:prstGeom prst="line">
            <a:avLst/>
          </a:prstGeom>
          <a:noFill/>
          <a:ln w="63500">
            <a:solidFill>
              <a:srgbClr val="3399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483" name="Line 25"/>
          <p:cNvSpPr>
            <a:spLocks noChangeShapeType="1"/>
          </p:cNvSpPr>
          <p:nvPr/>
        </p:nvSpPr>
        <p:spPr bwMode="auto">
          <a:xfrm flipH="1" flipV="1">
            <a:off x="1135063" y="4529138"/>
            <a:ext cx="7513637" cy="1566862"/>
          </a:xfrm>
          <a:prstGeom prst="line">
            <a:avLst/>
          </a:prstGeom>
          <a:noFill/>
          <a:ln w="63500">
            <a:solidFill>
              <a:srgbClr val="FF9933"/>
            </a:solidFill>
            <a:round/>
            <a:headEnd type="triangle" w="lg" len="lg"/>
            <a:tailEnd type="none" w="med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484" name="Rectangle 26"/>
          <p:cNvSpPr>
            <a:spLocks noChangeArrowheads="1"/>
          </p:cNvSpPr>
          <p:nvPr/>
        </p:nvSpPr>
        <p:spPr bwMode="auto">
          <a:xfrm>
            <a:off x="5241925" y="4916490"/>
            <a:ext cx="1320800" cy="396875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000" b="1">
                <a:solidFill>
                  <a:srgbClr val="00FFFF"/>
                </a:solidFill>
              </a:rPr>
              <a:t>Hex2Bin</a:t>
            </a:r>
            <a:endParaRPr lang="en-US">
              <a:solidFill>
                <a:srgbClr val="00FFFF"/>
              </a:solidFill>
              <a:latin typeface="Tahoma" pitchFamily="34" charset="0"/>
            </a:endParaRPr>
          </a:p>
        </p:txBody>
      </p:sp>
      <p:sp>
        <p:nvSpPr>
          <p:cNvPr id="19485" name="Rectangle 27"/>
          <p:cNvSpPr>
            <a:spLocks noChangeArrowheads="1"/>
          </p:cNvSpPr>
          <p:nvPr/>
        </p:nvSpPr>
        <p:spPr bwMode="auto">
          <a:xfrm>
            <a:off x="5459413" y="5511802"/>
            <a:ext cx="1228725" cy="396875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000" b="1">
                <a:solidFill>
                  <a:srgbClr val="00FFFF"/>
                </a:solidFill>
              </a:rPr>
              <a:t>Bin2Hex</a:t>
            </a:r>
            <a:endParaRPr lang="en-US">
              <a:solidFill>
                <a:srgbClr val="00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err="1" smtClean="0"/>
              <a:t>Từ</a:t>
            </a:r>
            <a:r>
              <a:rPr lang="fr-FR" dirty="0" smtClean="0"/>
              <a:t> </a:t>
            </a:r>
            <a:r>
              <a:rPr lang="fr-FR" dirty="0" err="1" smtClean="0"/>
              <a:t>hệ</a:t>
            </a:r>
            <a:r>
              <a:rPr lang="fr-FR" dirty="0" smtClean="0"/>
              <a:t> </a:t>
            </a:r>
            <a:r>
              <a:rPr lang="fr-FR" dirty="0" err="1" smtClean="0"/>
              <a:t>thống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</a:t>
            </a:r>
            <a:r>
              <a:rPr lang="fr-FR" dirty="0" err="1" smtClean="0"/>
              <a:t>khác</a:t>
            </a:r>
            <a:r>
              <a:rPr lang="fr-FR" dirty="0" smtClean="0"/>
              <a:t> </a:t>
            </a:r>
            <a:r>
              <a:rPr lang="fr-FR" dirty="0" err="1" smtClean="0"/>
              <a:t>về</a:t>
            </a:r>
            <a:r>
              <a:rPr lang="fr-FR" dirty="0" smtClean="0"/>
              <a:t> </a:t>
            </a:r>
            <a:r>
              <a:rPr lang="fr-FR" dirty="0" err="1" smtClean="0"/>
              <a:t>thập</a:t>
            </a:r>
            <a:r>
              <a:rPr lang="fr-FR" dirty="0" smtClean="0"/>
              <a:t> </a:t>
            </a:r>
            <a:r>
              <a:rPr lang="fr-FR" dirty="0" err="1" smtClean="0"/>
              <a:t>phân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44" y="1292622"/>
            <a:ext cx="8915400" cy="164107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err="1"/>
              <a:t>Để</a:t>
            </a:r>
            <a:r>
              <a:rPr lang="fr-FR" dirty="0"/>
              <a:t> </a:t>
            </a:r>
            <a:r>
              <a:rPr lang="fr-FR" dirty="0" err="1"/>
              <a:t>chuyển</a:t>
            </a:r>
            <a:r>
              <a:rPr lang="fr-FR" dirty="0"/>
              <a:t> 1 </a:t>
            </a:r>
            <a:r>
              <a:rPr lang="fr-FR" dirty="0" err="1"/>
              <a:t>miêu</a:t>
            </a:r>
            <a:r>
              <a:rPr lang="fr-FR" dirty="0"/>
              <a:t> </a:t>
            </a:r>
            <a:r>
              <a:rPr lang="fr-FR" dirty="0" err="1"/>
              <a:t>tả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từ</a:t>
            </a:r>
            <a:r>
              <a:rPr lang="fr-FR" dirty="0"/>
              <a:t> </a:t>
            </a:r>
            <a:r>
              <a:rPr lang="fr-FR" dirty="0" err="1"/>
              <a:t>hệ</a:t>
            </a:r>
            <a:r>
              <a:rPr lang="fr-FR" dirty="0"/>
              <a:t> </a:t>
            </a:r>
            <a:r>
              <a:rPr lang="fr-FR" dirty="0" err="1"/>
              <a:t>thống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khác</a:t>
            </a:r>
            <a:r>
              <a:rPr lang="fr-FR" dirty="0"/>
              <a:t> (</a:t>
            </a:r>
            <a:r>
              <a:rPr lang="fr-FR" dirty="0" err="1"/>
              <a:t>nhị</a:t>
            </a:r>
            <a:r>
              <a:rPr lang="fr-FR" dirty="0"/>
              <a:t> </a:t>
            </a:r>
            <a:r>
              <a:rPr lang="fr-FR" dirty="0" err="1"/>
              <a:t>phân</a:t>
            </a:r>
            <a:r>
              <a:rPr lang="fr-FR" dirty="0"/>
              <a:t>, </a:t>
            </a:r>
            <a:r>
              <a:rPr lang="fr-FR" dirty="0" err="1"/>
              <a:t>thập</a:t>
            </a:r>
            <a:r>
              <a:rPr lang="fr-FR" dirty="0"/>
              <a:t> </a:t>
            </a:r>
            <a:r>
              <a:rPr lang="fr-FR" dirty="0" err="1" smtClean="0"/>
              <a:t>lục</a:t>
            </a:r>
            <a:r>
              <a:rPr lang="fr-FR" dirty="0" smtClean="0"/>
              <a:t> </a:t>
            </a:r>
            <a:r>
              <a:rPr lang="fr-FR" dirty="0" err="1" smtClean="0"/>
              <a:t>phân</a:t>
            </a:r>
            <a:r>
              <a:rPr lang="fr-FR" dirty="0" smtClean="0"/>
              <a:t> </a:t>
            </a:r>
            <a:r>
              <a:rPr lang="fr-FR" dirty="0" err="1"/>
              <a:t>hay</a:t>
            </a:r>
            <a:r>
              <a:rPr lang="fr-FR" dirty="0"/>
              <a:t> </a:t>
            </a:r>
            <a:r>
              <a:rPr lang="fr-FR" dirty="0" err="1"/>
              <a:t>bát</a:t>
            </a:r>
            <a:r>
              <a:rPr lang="fr-FR" dirty="0"/>
              <a:t> </a:t>
            </a:r>
            <a:r>
              <a:rPr lang="fr-FR" dirty="0" err="1"/>
              <a:t>phân</a:t>
            </a:r>
            <a:r>
              <a:rPr lang="fr-FR" dirty="0"/>
              <a:t>) sang </a:t>
            </a:r>
            <a:r>
              <a:rPr lang="fr-FR" dirty="0" err="1"/>
              <a:t>hệ</a:t>
            </a:r>
            <a:r>
              <a:rPr lang="fr-FR" dirty="0"/>
              <a:t> </a:t>
            </a:r>
            <a:r>
              <a:rPr lang="fr-FR" dirty="0" err="1"/>
              <a:t>thập</a:t>
            </a:r>
            <a:r>
              <a:rPr lang="fr-FR" dirty="0"/>
              <a:t> </a:t>
            </a:r>
            <a:r>
              <a:rPr lang="fr-FR" dirty="0" err="1"/>
              <a:t>phân</a:t>
            </a:r>
            <a:r>
              <a:rPr lang="fr-FR" dirty="0"/>
              <a:t>, ta </a:t>
            </a:r>
            <a:r>
              <a:rPr lang="fr-FR" dirty="0" err="1"/>
              <a:t>dùng</a:t>
            </a:r>
            <a:r>
              <a:rPr lang="fr-FR" dirty="0"/>
              <a:t> </a:t>
            </a:r>
            <a:r>
              <a:rPr lang="fr-FR" dirty="0" err="1"/>
              <a:t>công</a:t>
            </a:r>
            <a:r>
              <a:rPr lang="fr-FR" dirty="0"/>
              <a:t> </a:t>
            </a:r>
            <a:r>
              <a:rPr lang="fr-FR" dirty="0" err="1"/>
              <a:t>thức</a:t>
            </a:r>
            <a:r>
              <a:rPr lang="fr-FR" dirty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Q.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4038938"/>
            <a:ext cx="8674100" cy="20159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/>
              <a:t>1A2</a:t>
            </a:r>
            <a:r>
              <a:rPr lang="pt-BR" sz="2400" baseline="-25000" dirty="0" smtClean="0"/>
              <a:t>H</a:t>
            </a:r>
            <a:r>
              <a:rPr lang="pt-BR" sz="2400" dirty="0" smtClean="0"/>
              <a:t> </a:t>
            </a:r>
            <a:r>
              <a:rPr lang="pt-BR" sz="2400" dirty="0"/>
              <a:t>= </a:t>
            </a:r>
            <a:r>
              <a:rPr lang="pt-BR" sz="2400" dirty="0" smtClean="0"/>
              <a:t>1*16</a:t>
            </a:r>
            <a:r>
              <a:rPr lang="pt-BR" sz="2400" baseline="30000" dirty="0" smtClean="0"/>
              <a:t>2</a:t>
            </a:r>
            <a:r>
              <a:rPr lang="pt-BR" sz="2400" dirty="0" smtClean="0"/>
              <a:t>+10*16</a:t>
            </a:r>
            <a:r>
              <a:rPr lang="pt-BR" sz="2400" baseline="30000" dirty="0" smtClean="0"/>
              <a:t>1</a:t>
            </a:r>
            <a:r>
              <a:rPr lang="pt-BR" sz="2400" dirty="0" smtClean="0"/>
              <a:t>+2*16</a:t>
            </a:r>
            <a:r>
              <a:rPr lang="pt-BR" sz="2400" baseline="30000" dirty="0" smtClean="0"/>
              <a:t>0</a:t>
            </a:r>
            <a:r>
              <a:rPr lang="pt-BR" sz="2400" dirty="0" smtClean="0"/>
              <a:t> </a:t>
            </a:r>
            <a:r>
              <a:rPr lang="pt-BR" sz="2400" dirty="0"/>
              <a:t>= 256+160+2 = 418</a:t>
            </a:r>
            <a:r>
              <a:rPr lang="pt-BR" sz="2400" baseline="-25000" dirty="0"/>
              <a:t>D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642</a:t>
            </a:r>
            <a:r>
              <a:rPr lang="pt-BR" sz="2400" baseline="-25000" dirty="0" smtClean="0"/>
              <a:t>O</a:t>
            </a:r>
            <a:r>
              <a:rPr lang="pt-BR" sz="2400" dirty="0" smtClean="0"/>
              <a:t> </a:t>
            </a:r>
            <a:r>
              <a:rPr lang="pt-BR" sz="2400" dirty="0"/>
              <a:t>= 6*8</a:t>
            </a:r>
            <a:r>
              <a:rPr lang="pt-BR" sz="2400" baseline="30000" dirty="0"/>
              <a:t>2</a:t>
            </a:r>
            <a:r>
              <a:rPr lang="pt-BR" sz="2400" dirty="0"/>
              <a:t>+4*8</a:t>
            </a:r>
            <a:r>
              <a:rPr lang="pt-BR" sz="2400" baseline="30000" dirty="0"/>
              <a:t>1</a:t>
            </a:r>
            <a:r>
              <a:rPr lang="pt-BR" sz="2400" dirty="0"/>
              <a:t>+2*8</a:t>
            </a:r>
            <a:r>
              <a:rPr lang="pt-BR" sz="2400" baseline="30000" dirty="0"/>
              <a:t>0</a:t>
            </a:r>
            <a:r>
              <a:rPr lang="pt-BR" sz="2400" dirty="0"/>
              <a:t> = 384+32+2 = 418</a:t>
            </a:r>
            <a:r>
              <a:rPr lang="pt-BR" sz="2400" baseline="-25000" dirty="0"/>
              <a:t>D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110100010</a:t>
            </a:r>
            <a:r>
              <a:rPr lang="pl-PL" sz="2400" baseline="-25000" dirty="0" smtClean="0"/>
              <a:t>B</a:t>
            </a:r>
            <a:r>
              <a:rPr lang="pl-PL" sz="2400" dirty="0" smtClean="0"/>
              <a:t> </a:t>
            </a:r>
            <a:r>
              <a:rPr lang="pl-PL" sz="2400" dirty="0"/>
              <a:t>= 2</a:t>
            </a:r>
            <a:r>
              <a:rPr lang="pl-PL" sz="2400" baseline="30000" dirty="0"/>
              <a:t>8</a:t>
            </a:r>
            <a:r>
              <a:rPr lang="pl-PL" sz="2400" dirty="0"/>
              <a:t> + 2</a:t>
            </a:r>
            <a:r>
              <a:rPr lang="pl-PL" sz="2400" baseline="30000" dirty="0"/>
              <a:t>7</a:t>
            </a:r>
            <a:r>
              <a:rPr lang="pl-PL" sz="2400" dirty="0"/>
              <a:t>+2</a:t>
            </a:r>
            <a:r>
              <a:rPr lang="pl-PL" sz="2400" baseline="30000" dirty="0"/>
              <a:t>5</a:t>
            </a:r>
            <a:r>
              <a:rPr lang="pl-PL" sz="2400" dirty="0"/>
              <a:t>+2</a:t>
            </a:r>
            <a:r>
              <a:rPr lang="pl-PL" sz="2400" baseline="30000" dirty="0"/>
              <a:t>1</a:t>
            </a:r>
            <a:r>
              <a:rPr lang="pl-PL" sz="2400" dirty="0"/>
              <a:t> = 256+128+32+2 =418</a:t>
            </a:r>
            <a:r>
              <a:rPr lang="pl-PL" sz="2400" baseline="-25000" dirty="0"/>
              <a:t>D</a:t>
            </a:r>
            <a:endParaRPr lang="fr-FR" sz="2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82600" y="3898900"/>
            <a:ext cx="1701800" cy="393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8938" y="903290"/>
            <a:ext cx="2012950" cy="427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Xxx2Dec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830" y="0"/>
            <a:ext cx="8865870" cy="838200"/>
          </a:xfrm>
        </p:spPr>
        <p:txBody>
          <a:bodyPr/>
          <a:lstStyle/>
          <a:p>
            <a:r>
              <a:rPr lang="fr-FR" dirty="0" err="1" smtClean="0"/>
              <a:t>Từ</a:t>
            </a:r>
            <a:r>
              <a:rPr lang="fr-FR" dirty="0" smtClean="0"/>
              <a:t> </a:t>
            </a:r>
            <a:r>
              <a:rPr lang="fr-FR" dirty="0" err="1" smtClean="0"/>
              <a:t>thập</a:t>
            </a:r>
            <a:r>
              <a:rPr lang="fr-FR" dirty="0" smtClean="0"/>
              <a:t> </a:t>
            </a:r>
            <a:r>
              <a:rPr lang="fr-FR" dirty="0" err="1" smtClean="0"/>
              <a:t>phân</a:t>
            </a:r>
            <a:r>
              <a:rPr lang="fr-FR" dirty="0" smtClean="0"/>
              <a:t> </a:t>
            </a:r>
            <a:r>
              <a:rPr lang="fr-FR" dirty="0" err="1" smtClean="0"/>
              <a:t>về</a:t>
            </a:r>
            <a:r>
              <a:rPr lang="fr-FR" dirty="0" smtClean="0"/>
              <a:t> </a:t>
            </a:r>
            <a:r>
              <a:rPr lang="fr-FR" dirty="0" err="1" smtClean="0"/>
              <a:t>hệ</a:t>
            </a:r>
            <a:r>
              <a:rPr lang="fr-FR" dirty="0" smtClean="0"/>
              <a:t> </a:t>
            </a:r>
            <a:r>
              <a:rPr lang="fr-FR" dirty="0" err="1" smtClean="0"/>
              <a:t>thống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</a:t>
            </a:r>
            <a:r>
              <a:rPr lang="fr-FR" dirty="0" err="1" smtClean="0"/>
              <a:t>khác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1647826" y="2744788"/>
            <a:ext cx="1757363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b="1">
                <a:solidFill>
                  <a:srgbClr val="3333FF"/>
                </a:solidFill>
              </a:rPr>
              <a:t>Phương pháp  </a:t>
            </a:r>
            <a:endParaRPr lang="en-US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71550" y="3108327"/>
            <a:ext cx="2960688" cy="500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800" dirty="0" err="1">
                <a:solidFill>
                  <a:srgbClr val="FFC000"/>
                </a:solidFill>
                <a:latin typeface="Revue" pitchFamily="18" charset="0"/>
              </a:rPr>
              <a:t>Chia</a:t>
            </a:r>
            <a:r>
              <a:rPr lang="en-US" sz="2800" dirty="0">
                <a:solidFill>
                  <a:srgbClr val="FFC000"/>
                </a:solidFill>
                <a:latin typeface="Revue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Revue" pitchFamily="18" charset="0"/>
              </a:rPr>
              <a:t>lấy</a:t>
            </a:r>
            <a:r>
              <a:rPr lang="en-US" sz="2800" dirty="0">
                <a:solidFill>
                  <a:srgbClr val="FFC000"/>
                </a:solidFill>
                <a:latin typeface="Revue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Revue" pitchFamily="18" charset="0"/>
              </a:rPr>
              <a:t>số</a:t>
            </a:r>
            <a:r>
              <a:rPr lang="en-US" sz="2800" dirty="0">
                <a:solidFill>
                  <a:srgbClr val="FFC000"/>
                </a:solidFill>
                <a:latin typeface="Revue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Revue" pitchFamily="18" charset="0"/>
              </a:rPr>
              <a:t>dư</a:t>
            </a:r>
            <a:endParaRPr lang="en-US" dirty="0">
              <a:solidFill>
                <a:srgbClr val="FFC000"/>
              </a:solidFill>
              <a:latin typeface="Tahoma" pitchFamily="34" charset="0"/>
            </a:endParaRPr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2444751" y="1143002"/>
            <a:ext cx="1389063" cy="93663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490" name="Line 8"/>
          <p:cNvSpPr>
            <a:spLocks noChangeShapeType="1"/>
          </p:cNvSpPr>
          <p:nvPr/>
        </p:nvSpPr>
        <p:spPr bwMode="auto">
          <a:xfrm>
            <a:off x="1801814" y="2185990"/>
            <a:ext cx="561975" cy="479425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88938" y="1617664"/>
            <a:ext cx="2012950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Dec2Xxx</a:t>
            </a: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7539039" y="1354138"/>
            <a:ext cx="1438275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000" b="1" dirty="0" err="1">
                <a:solidFill>
                  <a:srgbClr val="3333FF"/>
                </a:solidFill>
              </a:rPr>
              <a:t>Chia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cơ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số</a:t>
            </a:r>
            <a:endParaRPr lang="en-US" b="1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6640513" y="1889127"/>
            <a:ext cx="1071562" cy="379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000" b="1">
                <a:solidFill>
                  <a:srgbClr val="FF6600"/>
                </a:solidFill>
              </a:rPr>
              <a:t>Kết quả </a:t>
            </a:r>
            <a:endParaRPr lang="en-US" b="1">
              <a:solidFill>
                <a:srgbClr val="FF6600"/>
              </a:solidFill>
              <a:latin typeface="Tahoma" pitchFamily="34" charset="0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7739063" y="1730375"/>
            <a:ext cx="585787" cy="34290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8323263" y="641352"/>
            <a:ext cx="1238250" cy="379413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Số hệ 10</a:t>
            </a:r>
            <a:endParaRPr lang="en-US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8324851" y="1719263"/>
            <a:ext cx="741363" cy="4037012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6296025" y="2898775"/>
            <a:ext cx="1735138" cy="2827338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3557589" y="4424365"/>
            <a:ext cx="1868487" cy="1385887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1555751" y="5738815"/>
            <a:ext cx="2449513" cy="458787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01" name="Text Box 24"/>
          <p:cNvSpPr txBox="1">
            <a:spLocks noChangeArrowheads="1"/>
          </p:cNvSpPr>
          <p:nvPr/>
        </p:nvSpPr>
        <p:spPr bwMode="auto">
          <a:xfrm>
            <a:off x="5497514" y="2549527"/>
            <a:ext cx="1436687" cy="379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000" b="1">
                <a:solidFill>
                  <a:srgbClr val="3333FF"/>
                </a:solidFill>
              </a:rPr>
              <a:t>Chia cơ số</a:t>
            </a:r>
            <a:endParaRPr lang="en-US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4598988" y="3084513"/>
            <a:ext cx="1071562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000" b="1">
                <a:solidFill>
                  <a:srgbClr val="FF6600"/>
                </a:solidFill>
              </a:rPr>
              <a:t>Kết quả </a:t>
            </a:r>
            <a:endParaRPr lang="en-US" b="1">
              <a:solidFill>
                <a:srgbClr val="FF6600"/>
              </a:solidFill>
              <a:latin typeface="Tahoma" pitchFamily="34" charset="0"/>
            </a:endParaRPr>
          </a:p>
        </p:txBody>
      </p:sp>
      <p:sp>
        <p:nvSpPr>
          <p:cNvPr id="20503" name="Text Box 26"/>
          <p:cNvSpPr txBox="1">
            <a:spLocks noChangeArrowheads="1"/>
          </p:cNvSpPr>
          <p:nvPr/>
        </p:nvSpPr>
        <p:spPr bwMode="auto">
          <a:xfrm>
            <a:off x="2844800" y="4087813"/>
            <a:ext cx="1435100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000" b="1">
                <a:solidFill>
                  <a:srgbClr val="3333FF"/>
                </a:solidFill>
              </a:rPr>
              <a:t>Chia cơ số</a:t>
            </a:r>
            <a:endParaRPr lang="en-US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1773238" y="4637088"/>
            <a:ext cx="1071562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000" b="1">
                <a:solidFill>
                  <a:srgbClr val="FF6600"/>
                </a:solidFill>
              </a:rPr>
              <a:t>Kết quả </a:t>
            </a:r>
            <a:endParaRPr lang="en-US" b="1">
              <a:solidFill>
                <a:srgbClr val="FF6600"/>
              </a:solidFill>
              <a:latin typeface="Tahoma" pitchFamily="34" charset="0"/>
            </a:endParaRPr>
          </a:p>
        </p:txBody>
      </p:sp>
      <p:sp>
        <p:nvSpPr>
          <p:cNvPr id="20505" name="Text Box 28"/>
          <p:cNvSpPr txBox="1">
            <a:spLocks noChangeArrowheads="1"/>
          </p:cNvSpPr>
          <p:nvPr/>
        </p:nvSpPr>
        <p:spPr bwMode="auto">
          <a:xfrm>
            <a:off x="544514" y="5364165"/>
            <a:ext cx="1436687" cy="377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000" b="1">
                <a:solidFill>
                  <a:srgbClr val="3333FF"/>
                </a:solidFill>
              </a:rPr>
              <a:t>Chia cơ số</a:t>
            </a:r>
            <a:endParaRPr lang="en-US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317500" y="6113465"/>
            <a:ext cx="1836738" cy="433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000" b="1">
                <a:solidFill>
                  <a:srgbClr val="3399FF"/>
                </a:solidFill>
              </a:rPr>
              <a:t>kq = 0 : dừng</a:t>
            </a:r>
            <a:endParaRPr lang="en-US" sz="2000">
              <a:solidFill>
                <a:srgbClr val="3399FF"/>
              </a:solidFill>
              <a:latin typeface="Tahoma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19550" y="5922963"/>
            <a:ext cx="5608638" cy="577850"/>
            <a:chOff x="2532" y="3731"/>
            <a:chExt cx="3533" cy="364"/>
          </a:xfrm>
        </p:grpSpPr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2532" y="3731"/>
              <a:ext cx="3533" cy="36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6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17" name="Text Box 14"/>
            <p:cNvSpPr txBox="1">
              <a:spLocks noChangeArrowheads="1"/>
            </p:cNvSpPr>
            <p:nvPr/>
          </p:nvSpPr>
          <p:spPr bwMode="auto">
            <a:xfrm>
              <a:off x="5449" y="3796"/>
              <a:ext cx="551" cy="23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Số dư </a:t>
              </a:r>
              <a:endParaRPr lang="en-US" b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0518" name="Text Box 21"/>
            <p:cNvSpPr txBox="1">
              <a:spLocks noChangeArrowheads="1"/>
            </p:cNvSpPr>
            <p:nvPr/>
          </p:nvSpPr>
          <p:spPr bwMode="auto">
            <a:xfrm>
              <a:off x="4817" y="3796"/>
              <a:ext cx="549" cy="23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Số dư </a:t>
              </a:r>
              <a:endParaRPr lang="en-US" b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0519" name="Text Box 22"/>
            <p:cNvSpPr txBox="1">
              <a:spLocks noChangeArrowheads="1"/>
            </p:cNvSpPr>
            <p:nvPr/>
          </p:nvSpPr>
          <p:spPr bwMode="auto">
            <a:xfrm>
              <a:off x="3261" y="3796"/>
              <a:ext cx="550" cy="23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Số dư </a:t>
              </a:r>
              <a:endParaRPr lang="en-US" b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0520" name="Text Box 23"/>
            <p:cNvSpPr txBox="1">
              <a:spLocks noChangeArrowheads="1"/>
            </p:cNvSpPr>
            <p:nvPr/>
          </p:nvSpPr>
          <p:spPr bwMode="auto">
            <a:xfrm>
              <a:off x="2637" y="3796"/>
              <a:ext cx="550" cy="23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Số dư </a:t>
              </a:r>
              <a:endParaRPr lang="en-US" b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0521" name="Text Box 30"/>
            <p:cNvSpPr txBox="1">
              <a:spLocks noChangeArrowheads="1"/>
            </p:cNvSpPr>
            <p:nvPr/>
          </p:nvSpPr>
          <p:spPr bwMode="auto">
            <a:xfrm>
              <a:off x="3941" y="3805"/>
              <a:ext cx="733" cy="20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000">
                  <a:solidFill>
                    <a:srgbClr val="FFFF00"/>
                  </a:solidFill>
                </a:rPr>
                <a:t>.  .  .</a:t>
              </a:r>
              <a:endParaRPr lang="en-US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20508" name="Text Box 31"/>
          <p:cNvSpPr txBox="1">
            <a:spLocks noChangeArrowheads="1"/>
          </p:cNvSpPr>
          <p:nvPr/>
        </p:nvSpPr>
        <p:spPr bwMode="auto">
          <a:xfrm>
            <a:off x="6137276" y="5532440"/>
            <a:ext cx="1392238" cy="377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>
                <a:solidFill>
                  <a:srgbClr val="3333FF"/>
                </a:solidFill>
              </a:rPr>
              <a:t>Số hệ Xxx</a:t>
            </a:r>
            <a:endParaRPr lang="en-US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20509" name="Line 33"/>
          <p:cNvSpPr>
            <a:spLocks noChangeShapeType="1"/>
          </p:cNvSpPr>
          <p:nvPr/>
        </p:nvSpPr>
        <p:spPr bwMode="auto">
          <a:xfrm flipH="1">
            <a:off x="8240714" y="1068388"/>
            <a:ext cx="587375" cy="34290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10" name="Line 34"/>
          <p:cNvSpPr>
            <a:spLocks noChangeShapeType="1"/>
          </p:cNvSpPr>
          <p:nvPr/>
        </p:nvSpPr>
        <p:spPr bwMode="auto">
          <a:xfrm flipH="1">
            <a:off x="6289675" y="2274888"/>
            <a:ext cx="585788" cy="34290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11" name="Line 35"/>
          <p:cNvSpPr>
            <a:spLocks noChangeShapeType="1"/>
          </p:cNvSpPr>
          <p:nvPr/>
        </p:nvSpPr>
        <p:spPr bwMode="auto">
          <a:xfrm flipH="1">
            <a:off x="5700713" y="2924175"/>
            <a:ext cx="587375" cy="34290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12" name="Line 36"/>
          <p:cNvSpPr>
            <a:spLocks noChangeShapeType="1"/>
          </p:cNvSpPr>
          <p:nvPr/>
        </p:nvSpPr>
        <p:spPr bwMode="auto">
          <a:xfrm flipH="1">
            <a:off x="3781426" y="3494088"/>
            <a:ext cx="969963" cy="566737"/>
          </a:xfrm>
          <a:prstGeom prst="line">
            <a:avLst/>
          </a:prstGeom>
          <a:noFill/>
          <a:ln w="41275">
            <a:solidFill>
              <a:srgbClr val="00FF00"/>
            </a:solidFill>
            <a:prstDash val="dash"/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13" name="Line 37"/>
          <p:cNvSpPr>
            <a:spLocks noChangeShapeType="1"/>
          </p:cNvSpPr>
          <p:nvPr/>
        </p:nvSpPr>
        <p:spPr bwMode="auto">
          <a:xfrm flipH="1">
            <a:off x="2906713" y="4435475"/>
            <a:ext cx="654050" cy="382588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14" name="Line 38"/>
          <p:cNvSpPr>
            <a:spLocks noChangeShapeType="1"/>
          </p:cNvSpPr>
          <p:nvPr/>
        </p:nvSpPr>
        <p:spPr bwMode="auto">
          <a:xfrm flipH="1">
            <a:off x="1497014" y="5032375"/>
            <a:ext cx="585787" cy="34290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15" name="Line 39"/>
          <p:cNvSpPr>
            <a:spLocks noChangeShapeType="1"/>
          </p:cNvSpPr>
          <p:nvPr/>
        </p:nvSpPr>
        <p:spPr bwMode="auto">
          <a:xfrm flipH="1">
            <a:off x="977901" y="5734050"/>
            <a:ext cx="587375" cy="34290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5" grpId="1"/>
      <p:bldP spid="76810" grpId="0"/>
      <p:bldP spid="76810" grpId="1"/>
      <p:bldP spid="76813" grpId="0"/>
      <p:bldP spid="76816" grpId="0" animBg="1"/>
      <p:bldP spid="76825" grpId="0"/>
      <p:bldP spid="76827" grpId="0"/>
      <p:bldP spid="768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30" y="0"/>
            <a:ext cx="8865870" cy="8128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Dec2Bin</a:t>
            </a:r>
          </a:p>
        </p:txBody>
      </p:sp>
      <p:sp>
        <p:nvSpPr>
          <p:cNvPr id="5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6624638" y="431800"/>
            <a:ext cx="1355725" cy="577850"/>
          </a:xfrm>
          <a:prstGeom prst="rect">
            <a:avLst/>
          </a:prstGeom>
          <a:gradFill rotWithShape="0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1625600" y="5267325"/>
            <a:ext cx="7481888" cy="577850"/>
          </a:xfrm>
          <a:prstGeom prst="rect">
            <a:avLst/>
          </a:prstGeom>
          <a:gradFill rotWithShape="1">
            <a:gsLst>
              <a:gs pos="0">
                <a:srgbClr val="005E47"/>
              </a:gs>
              <a:gs pos="50000">
                <a:srgbClr val="00CC99"/>
              </a:gs>
              <a:gs pos="100000">
                <a:srgbClr val="005E47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8194675" y="1054102"/>
            <a:ext cx="569914" cy="3095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7008813" y="1255713"/>
            <a:ext cx="727075" cy="5000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800" b="1"/>
              <a:t>17</a:t>
            </a:r>
            <a:endParaRPr lang="en-US" sz="2800" b="1">
              <a:latin typeface="Tahoma" pitchFamily="34" charset="0"/>
            </a:endParaRPr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8132763" y="5370513"/>
            <a:ext cx="871537" cy="37941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8101015" y="490538"/>
            <a:ext cx="771525" cy="576262"/>
          </a:xfrm>
          <a:prstGeom prst="rect">
            <a:avLst/>
          </a:prstGeom>
          <a:solidFill>
            <a:srgbClr val="00644B"/>
          </a:solidFill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200" b="1"/>
              <a:t>35</a:t>
            </a:r>
            <a:endParaRPr lang="en-US">
              <a:latin typeface="Tahoma" pitchFamily="34" charset="0"/>
            </a:endParaRPr>
          </a:p>
        </p:txBody>
      </p:sp>
      <p:sp>
        <p:nvSpPr>
          <p:cNvPr id="21516" name="Line 10"/>
          <p:cNvSpPr>
            <a:spLocks noChangeShapeType="1"/>
          </p:cNvSpPr>
          <p:nvPr/>
        </p:nvSpPr>
        <p:spPr bwMode="auto">
          <a:xfrm flipH="1">
            <a:off x="7643813" y="1376363"/>
            <a:ext cx="520700" cy="12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17" name="Line 11"/>
          <p:cNvSpPr>
            <a:spLocks noChangeShapeType="1"/>
          </p:cNvSpPr>
          <p:nvPr/>
        </p:nvSpPr>
        <p:spPr bwMode="auto">
          <a:xfrm>
            <a:off x="8150225" y="1373188"/>
            <a:ext cx="350838" cy="38020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18" name="Line 12"/>
          <p:cNvSpPr>
            <a:spLocks noChangeShapeType="1"/>
          </p:cNvSpPr>
          <p:nvPr/>
        </p:nvSpPr>
        <p:spPr bwMode="auto">
          <a:xfrm>
            <a:off x="7127876" y="2078038"/>
            <a:ext cx="384175" cy="31051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19" name="Text Box 13"/>
          <p:cNvSpPr txBox="1">
            <a:spLocks noChangeArrowheads="1"/>
          </p:cNvSpPr>
          <p:nvPr/>
        </p:nvSpPr>
        <p:spPr bwMode="auto">
          <a:xfrm>
            <a:off x="7126288" y="5370513"/>
            <a:ext cx="874712" cy="37941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1520" name="Text Box 14"/>
          <p:cNvSpPr txBox="1">
            <a:spLocks noChangeArrowheads="1"/>
          </p:cNvSpPr>
          <p:nvPr/>
        </p:nvSpPr>
        <p:spPr bwMode="auto">
          <a:xfrm>
            <a:off x="1960563" y="4838700"/>
            <a:ext cx="766762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FF5050"/>
                </a:solidFill>
              </a:rPr>
              <a:t>= 0</a:t>
            </a:r>
            <a:endParaRPr lang="en-US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21521" name="Text Box 15"/>
          <p:cNvSpPr txBox="1">
            <a:spLocks noChangeArrowheads="1"/>
          </p:cNvSpPr>
          <p:nvPr/>
        </p:nvSpPr>
        <p:spPr bwMode="auto">
          <a:xfrm>
            <a:off x="1778001" y="5383213"/>
            <a:ext cx="11176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Số hệ 2</a:t>
            </a:r>
            <a:endParaRPr lang="en-US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22" name="Line 16"/>
          <p:cNvSpPr>
            <a:spLocks noChangeShapeType="1"/>
          </p:cNvSpPr>
          <p:nvPr/>
        </p:nvSpPr>
        <p:spPr bwMode="auto">
          <a:xfrm>
            <a:off x="8194676" y="1052513"/>
            <a:ext cx="56197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1523" name="Text Box 17"/>
          <p:cNvSpPr txBox="1">
            <a:spLocks noChangeArrowheads="1"/>
          </p:cNvSpPr>
          <p:nvPr/>
        </p:nvSpPr>
        <p:spPr bwMode="auto">
          <a:xfrm>
            <a:off x="7172326" y="1755777"/>
            <a:ext cx="40005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2</a:t>
            </a:r>
            <a:endParaRPr lang="en-US" b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1524" name="Line 18"/>
          <p:cNvSpPr>
            <a:spLocks noChangeShapeType="1"/>
          </p:cNvSpPr>
          <p:nvPr/>
        </p:nvSpPr>
        <p:spPr bwMode="auto">
          <a:xfrm flipH="1">
            <a:off x="6621463" y="2076450"/>
            <a:ext cx="519112" cy="1285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25" name="Line 19"/>
          <p:cNvSpPr>
            <a:spLocks noChangeShapeType="1"/>
          </p:cNvSpPr>
          <p:nvPr/>
        </p:nvSpPr>
        <p:spPr bwMode="auto">
          <a:xfrm>
            <a:off x="7172326" y="1754188"/>
            <a:ext cx="42545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1526" name="Text Box 20"/>
          <p:cNvSpPr txBox="1">
            <a:spLocks noChangeArrowheads="1"/>
          </p:cNvSpPr>
          <p:nvPr/>
        </p:nvSpPr>
        <p:spPr bwMode="auto">
          <a:xfrm>
            <a:off x="6116639" y="1990725"/>
            <a:ext cx="465137" cy="4397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/>
              <a:t>8</a:t>
            </a:r>
            <a:endParaRPr lang="en-US" sz="2400" b="1">
              <a:latin typeface="Tahoma" pitchFamily="34" charset="0"/>
            </a:endParaRPr>
          </a:p>
        </p:txBody>
      </p:sp>
      <p:sp>
        <p:nvSpPr>
          <p:cNvPr id="21527" name="Line 21"/>
          <p:cNvSpPr>
            <a:spLocks noChangeShapeType="1"/>
          </p:cNvSpPr>
          <p:nvPr/>
        </p:nvSpPr>
        <p:spPr bwMode="auto">
          <a:xfrm>
            <a:off x="6116639" y="2776538"/>
            <a:ext cx="423862" cy="24241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28" name="Text Box 22"/>
          <p:cNvSpPr txBox="1">
            <a:spLocks noChangeArrowheads="1"/>
          </p:cNvSpPr>
          <p:nvPr/>
        </p:nvSpPr>
        <p:spPr bwMode="auto">
          <a:xfrm>
            <a:off x="6148389" y="2443165"/>
            <a:ext cx="40005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2</a:t>
            </a:r>
            <a:endParaRPr lang="en-US" b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1529" name="Line 23"/>
          <p:cNvSpPr>
            <a:spLocks noChangeShapeType="1"/>
          </p:cNvSpPr>
          <p:nvPr/>
        </p:nvSpPr>
        <p:spPr bwMode="auto">
          <a:xfrm flipH="1">
            <a:off x="5597526" y="2763838"/>
            <a:ext cx="519113" cy="12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30" name="Line 24"/>
          <p:cNvSpPr>
            <a:spLocks noChangeShapeType="1"/>
          </p:cNvSpPr>
          <p:nvPr/>
        </p:nvSpPr>
        <p:spPr bwMode="auto">
          <a:xfrm>
            <a:off x="6148389" y="2441575"/>
            <a:ext cx="4270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1531" name="Text Box 25"/>
          <p:cNvSpPr txBox="1">
            <a:spLocks noChangeArrowheads="1"/>
          </p:cNvSpPr>
          <p:nvPr/>
        </p:nvSpPr>
        <p:spPr bwMode="auto">
          <a:xfrm>
            <a:off x="6135688" y="5370513"/>
            <a:ext cx="874712" cy="37941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1532" name="Text Box 26"/>
          <p:cNvSpPr txBox="1">
            <a:spLocks noChangeArrowheads="1"/>
          </p:cNvSpPr>
          <p:nvPr/>
        </p:nvSpPr>
        <p:spPr bwMode="auto">
          <a:xfrm>
            <a:off x="5154613" y="2709863"/>
            <a:ext cx="463550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/>
              <a:t>4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21533" name="Line 27"/>
          <p:cNvSpPr>
            <a:spLocks noChangeShapeType="1"/>
          </p:cNvSpPr>
          <p:nvPr/>
        </p:nvSpPr>
        <p:spPr bwMode="auto">
          <a:xfrm>
            <a:off x="5154613" y="3436940"/>
            <a:ext cx="373062" cy="17922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34" name="Text Box 28"/>
          <p:cNvSpPr txBox="1">
            <a:spLocks noChangeArrowheads="1"/>
          </p:cNvSpPr>
          <p:nvPr/>
        </p:nvSpPr>
        <p:spPr bwMode="auto">
          <a:xfrm>
            <a:off x="5184776" y="3101977"/>
            <a:ext cx="401638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2</a:t>
            </a:r>
            <a:endParaRPr lang="en-US" b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1535" name="Line 29"/>
          <p:cNvSpPr>
            <a:spLocks noChangeShapeType="1"/>
          </p:cNvSpPr>
          <p:nvPr/>
        </p:nvSpPr>
        <p:spPr bwMode="auto">
          <a:xfrm flipH="1">
            <a:off x="4635501" y="3422650"/>
            <a:ext cx="519113" cy="1285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36" name="Line 30"/>
          <p:cNvSpPr>
            <a:spLocks noChangeShapeType="1"/>
          </p:cNvSpPr>
          <p:nvPr/>
        </p:nvSpPr>
        <p:spPr bwMode="auto">
          <a:xfrm>
            <a:off x="5184775" y="3100388"/>
            <a:ext cx="4270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1537" name="Text Box 31"/>
          <p:cNvSpPr txBox="1">
            <a:spLocks noChangeArrowheads="1"/>
          </p:cNvSpPr>
          <p:nvPr/>
        </p:nvSpPr>
        <p:spPr bwMode="auto">
          <a:xfrm>
            <a:off x="4170363" y="3389313"/>
            <a:ext cx="463550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/>
              <a:t>2</a:t>
            </a:r>
            <a:endParaRPr lang="en-US" b="1">
              <a:latin typeface="Tahoma" pitchFamily="34" charset="0"/>
            </a:endParaRPr>
          </a:p>
        </p:txBody>
      </p:sp>
      <p:sp>
        <p:nvSpPr>
          <p:cNvPr id="21538" name="Line 32"/>
          <p:cNvSpPr>
            <a:spLocks noChangeShapeType="1"/>
          </p:cNvSpPr>
          <p:nvPr/>
        </p:nvSpPr>
        <p:spPr bwMode="auto">
          <a:xfrm>
            <a:off x="4168775" y="4102100"/>
            <a:ext cx="338138" cy="1092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39" name="Text Box 33"/>
          <p:cNvSpPr txBox="1">
            <a:spLocks noChangeArrowheads="1"/>
          </p:cNvSpPr>
          <p:nvPr/>
        </p:nvSpPr>
        <p:spPr bwMode="auto">
          <a:xfrm>
            <a:off x="4200526" y="3781427"/>
            <a:ext cx="401638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2</a:t>
            </a:r>
            <a:endParaRPr lang="en-US" b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1540" name="Line 34"/>
          <p:cNvSpPr>
            <a:spLocks noChangeShapeType="1"/>
          </p:cNvSpPr>
          <p:nvPr/>
        </p:nvSpPr>
        <p:spPr bwMode="auto">
          <a:xfrm flipH="1">
            <a:off x="3651251" y="4102100"/>
            <a:ext cx="517525" cy="1285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41" name="Line 35"/>
          <p:cNvSpPr>
            <a:spLocks noChangeShapeType="1"/>
          </p:cNvSpPr>
          <p:nvPr/>
        </p:nvSpPr>
        <p:spPr bwMode="auto">
          <a:xfrm>
            <a:off x="4200526" y="3779838"/>
            <a:ext cx="42545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1542" name="Text Box 36"/>
          <p:cNvSpPr txBox="1">
            <a:spLocks noChangeArrowheads="1"/>
          </p:cNvSpPr>
          <p:nvPr/>
        </p:nvSpPr>
        <p:spPr bwMode="auto">
          <a:xfrm>
            <a:off x="5145088" y="5370513"/>
            <a:ext cx="874712" cy="37941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1543" name="Text Box 37"/>
          <p:cNvSpPr txBox="1">
            <a:spLocks noChangeArrowheads="1"/>
          </p:cNvSpPr>
          <p:nvPr/>
        </p:nvSpPr>
        <p:spPr bwMode="auto">
          <a:xfrm>
            <a:off x="4154488" y="5370513"/>
            <a:ext cx="874712" cy="37941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1544" name="Text Box 38"/>
          <p:cNvSpPr txBox="1">
            <a:spLocks noChangeArrowheads="1"/>
          </p:cNvSpPr>
          <p:nvPr/>
        </p:nvSpPr>
        <p:spPr bwMode="auto">
          <a:xfrm>
            <a:off x="3194050" y="4065590"/>
            <a:ext cx="463550" cy="377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/>
              <a:t>1</a:t>
            </a:r>
            <a:endParaRPr lang="en-US" b="1">
              <a:latin typeface="Tahoma" pitchFamily="34" charset="0"/>
            </a:endParaRPr>
          </a:p>
        </p:txBody>
      </p:sp>
      <p:sp>
        <p:nvSpPr>
          <p:cNvPr id="21545" name="Line 39"/>
          <p:cNvSpPr>
            <a:spLocks noChangeShapeType="1"/>
          </p:cNvSpPr>
          <p:nvPr/>
        </p:nvSpPr>
        <p:spPr bwMode="auto">
          <a:xfrm>
            <a:off x="3186113" y="4779963"/>
            <a:ext cx="315912" cy="423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46" name="Text Box 40"/>
          <p:cNvSpPr txBox="1">
            <a:spLocks noChangeArrowheads="1"/>
          </p:cNvSpPr>
          <p:nvPr/>
        </p:nvSpPr>
        <p:spPr bwMode="auto">
          <a:xfrm>
            <a:off x="3224214" y="4456113"/>
            <a:ext cx="401637" cy="3095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1547" name="Line 41"/>
          <p:cNvSpPr>
            <a:spLocks noChangeShapeType="1"/>
          </p:cNvSpPr>
          <p:nvPr/>
        </p:nvSpPr>
        <p:spPr bwMode="auto">
          <a:xfrm flipH="1">
            <a:off x="2674938" y="4778375"/>
            <a:ext cx="519112" cy="12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48" name="Line 42"/>
          <p:cNvSpPr>
            <a:spLocks noChangeShapeType="1"/>
          </p:cNvSpPr>
          <p:nvPr/>
        </p:nvSpPr>
        <p:spPr bwMode="auto">
          <a:xfrm>
            <a:off x="3224213" y="4456113"/>
            <a:ext cx="4270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1549" name="Text Box 43"/>
          <p:cNvSpPr txBox="1">
            <a:spLocks noChangeArrowheads="1"/>
          </p:cNvSpPr>
          <p:nvPr/>
        </p:nvSpPr>
        <p:spPr bwMode="auto">
          <a:xfrm>
            <a:off x="3163888" y="5370513"/>
            <a:ext cx="874712" cy="37941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1550" name="Text Box 44"/>
          <p:cNvSpPr txBox="1">
            <a:spLocks noChangeArrowheads="1"/>
          </p:cNvSpPr>
          <p:nvPr/>
        </p:nvSpPr>
        <p:spPr bwMode="auto">
          <a:xfrm>
            <a:off x="6580189" y="546102"/>
            <a:ext cx="1389062" cy="379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Số hệ 10</a:t>
            </a:r>
            <a:endParaRPr lang="en-US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51" name="Rectangle 45"/>
          <p:cNvSpPr>
            <a:spLocks noChangeArrowheads="1"/>
          </p:cNvSpPr>
          <p:nvPr/>
        </p:nvSpPr>
        <p:spPr bwMode="auto">
          <a:xfrm>
            <a:off x="771526" y="5872163"/>
            <a:ext cx="8335963" cy="577850"/>
          </a:xfrm>
          <a:prstGeom prst="rect">
            <a:avLst/>
          </a:prstGeom>
          <a:gradFill rotWithShape="1">
            <a:gsLst>
              <a:gs pos="0">
                <a:srgbClr val="004747"/>
              </a:gs>
              <a:gs pos="50000">
                <a:srgbClr val="009999"/>
              </a:gs>
              <a:gs pos="100000">
                <a:srgbClr val="004747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552" name="Text Box 46"/>
          <p:cNvSpPr txBox="1">
            <a:spLocks noChangeArrowheads="1"/>
          </p:cNvSpPr>
          <p:nvPr/>
        </p:nvSpPr>
        <p:spPr bwMode="auto">
          <a:xfrm>
            <a:off x="8132763" y="5975352"/>
            <a:ext cx="871537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1x2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1553" name="Text Box 47"/>
          <p:cNvSpPr txBox="1">
            <a:spLocks noChangeArrowheads="1"/>
          </p:cNvSpPr>
          <p:nvPr/>
        </p:nvSpPr>
        <p:spPr bwMode="auto">
          <a:xfrm>
            <a:off x="7126288" y="5975352"/>
            <a:ext cx="874712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1x2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1554" name="Text Box 48"/>
          <p:cNvSpPr txBox="1">
            <a:spLocks noChangeArrowheads="1"/>
          </p:cNvSpPr>
          <p:nvPr/>
        </p:nvSpPr>
        <p:spPr bwMode="auto">
          <a:xfrm>
            <a:off x="863600" y="5988050"/>
            <a:ext cx="223043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Số hệ 10 :</a:t>
            </a:r>
            <a:r>
              <a:rPr lang="en-US" b="1"/>
              <a:t>   </a:t>
            </a:r>
            <a:r>
              <a:rPr lang="en-US" b="1">
                <a:solidFill>
                  <a:srgbClr val="FFFF00"/>
                </a:solidFill>
              </a:rPr>
              <a:t> 35 =</a:t>
            </a:r>
            <a:endParaRPr lang="en-US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1555" name="Text Box 49"/>
          <p:cNvSpPr txBox="1">
            <a:spLocks noChangeArrowheads="1"/>
          </p:cNvSpPr>
          <p:nvPr/>
        </p:nvSpPr>
        <p:spPr bwMode="auto">
          <a:xfrm>
            <a:off x="6135688" y="5975352"/>
            <a:ext cx="874712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0x2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1556" name="Text Box 50"/>
          <p:cNvSpPr txBox="1">
            <a:spLocks noChangeArrowheads="1"/>
          </p:cNvSpPr>
          <p:nvPr/>
        </p:nvSpPr>
        <p:spPr bwMode="auto">
          <a:xfrm>
            <a:off x="5145088" y="5975352"/>
            <a:ext cx="874712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0x2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3</a:t>
            </a:r>
            <a:endParaRPr lang="en-US" b="1" baseline="300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1557" name="Text Box 51"/>
          <p:cNvSpPr txBox="1">
            <a:spLocks noChangeArrowheads="1"/>
          </p:cNvSpPr>
          <p:nvPr/>
        </p:nvSpPr>
        <p:spPr bwMode="auto">
          <a:xfrm>
            <a:off x="4154488" y="5975352"/>
            <a:ext cx="874712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0x2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1558" name="Text Box 52"/>
          <p:cNvSpPr txBox="1">
            <a:spLocks noChangeArrowheads="1"/>
          </p:cNvSpPr>
          <p:nvPr/>
        </p:nvSpPr>
        <p:spPr bwMode="auto">
          <a:xfrm>
            <a:off x="3163888" y="5975352"/>
            <a:ext cx="874712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1x2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1444" y="1115878"/>
            <a:ext cx="4339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đổi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thập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sang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nhị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. </a:t>
            </a:r>
            <a:r>
              <a:rPr lang="en-US" sz="2800" dirty="0" err="1" smtClean="0"/>
              <a:t>Vd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35 = 100011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30" y="0"/>
            <a:ext cx="8865870" cy="8382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Dec2Hex</a:t>
            </a:r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6324600" y="973138"/>
            <a:ext cx="1355725" cy="577850"/>
          </a:xfrm>
          <a:prstGeom prst="rect">
            <a:avLst/>
          </a:prstGeom>
          <a:gradFill rotWithShape="0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2727326" y="5230813"/>
            <a:ext cx="6380163" cy="577850"/>
          </a:xfrm>
          <a:prstGeom prst="rect">
            <a:avLst/>
          </a:prstGeom>
          <a:gradFill rotWithShape="1">
            <a:gsLst>
              <a:gs pos="0">
                <a:srgbClr val="005E47"/>
              </a:gs>
              <a:gs pos="50000">
                <a:srgbClr val="00CC99"/>
              </a:gs>
              <a:gs pos="100000">
                <a:srgbClr val="005E47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8151814" y="1609726"/>
            <a:ext cx="568325" cy="377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16</a:t>
            </a:r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6186489" y="1992313"/>
            <a:ext cx="782637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/>
              <a:t>125</a:t>
            </a:r>
            <a:endParaRPr lang="en-US" b="1">
              <a:latin typeface="Tahoma" pitchFamily="34" charset="0"/>
            </a:endParaRPr>
          </a:p>
        </p:txBody>
      </p:sp>
      <p:sp>
        <p:nvSpPr>
          <p:cNvPr id="22538" name="Text Box 8"/>
          <p:cNvSpPr txBox="1">
            <a:spLocks noChangeArrowheads="1"/>
          </p:cNvSpPr>
          <p:nvPr/>
        </p:nvSpPr>
        <p:spPr bwMode="auto">
          <a:xfrm>
            <a:off x="7848601" y="1031877"/>
            <a:ext cx="1266825" cy="5762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200" b="1"/>
              <a:t>2004</a:t>
            </a:r>
            <a:endParaRPr lang="en-US">
              <a:latin typeface="Tahoma" pitchFamily="34" charset="0"/>
            </a:endParaRPr>
          </a:p>
        </p:txBody>
      </p:sp>
      <p:sp>
        <p:nvSpPr>
          <p:cNvPr id="22539" name="Line 9"/>
          <p:cNvSpPr>
            <a:spLocks noChangeShapeType="1"/>
          </p:cNvSpPr>
          <p:nvPr/>
        </p:nvSpPr>
        <p:spPr bwMode="auto">
          <a:xfrm flipH="1">
            <a:off x="6992939" y="1917702"/>
            <a:ext cx="871537" cy="2127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2540" name="Line 10"/>
          <p:cNvSpPr>
            <a:spLocks noChangeShapeType="1"/>
          </p:cNvSpPr>
          <p:nvPr/>
        </p:nvSpPr>
        <p:spPr bwMode="auto">
          <a:xfrm>
            <a:off x="7885113" y="1892300"/>
            <a:ext cx="339725" cy="32591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2541" name="Line 11"/>
          <p:cNvSpPr>
            <a:spLocks noChangeShapeType="1"/>
          </p:cNvSpPr>
          <p:nvPr/>
        </p:nvSpPr>
        <p:spPr bwMode="auto">
          <a:xfrm>
            <a:off x="6073776" y="2579690"/>
            <a:ext cx="523875" cy="25812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2542" name="Text Box 12"/>
          <p:cNvSpPr txBox="1">
            <a:spLocks noChangeArrowheads="1"/>
          </p:cNvSpPr>
          <p:nvPr/>
        </p:nvSpPr>
        <p:spPr bwMode="auto">
          <a:xfrm>
            <a:off x="3386138" y="3478213"/>
            <a:ext cx="766762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FF5050"/>
                </a:solidFill>
              </a:rPr>
              <a:t>= 0</a:t>
            </a:r>
            <a:endParaRPr lang="en-US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22543" name="Text Box 13"/>
          <p:cNvSpPr txBox="1">
            <a:spLocks noChangeArrowheads="1"/>
          </p:cNvSpPr>
          <p:nvPr/>
        </p:nvSpPr>
        <p:spPr bwMode="auto">
          <a:xfrm>
            <a:off x="2865438" y="5346700"/>
            <a:ext cx="11493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r"/>
            <a:r>
              <a:rPr lang="en-US" b="1">
                <a:solidFill>
                  <a:srgbClr val="000000"/>
                </a:solidFill>
              </a:rPr>
              <a:t>Số hệ 16</a:t>
            </a:r>
            <a:endParaRPr lang="en-US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544" name="Line 14"/>
          <p:cNvSpPr>
            <a:spLocks noChangeShapeType="1"/>
          </p:cNvSpPr>
          <p:nvPr/>
        </p:nvSpPr>
        <p:spPr bwMode="auto">
          <a:xfrm>
            <a:off x="7894639" y="1593850"/>
            <a:ext cx="10906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2545" name="Line 15"/>
          <p:cNvSpPr>
            <a:spLocks noChangeShapeType="1"/>
          </p:cNvSpPr>
          <p:nvPr/>
        </p:nvSpPr>
        <p:spPr bwMode="auto">
          <a:xfrm flipH="1">
            <a:off x="5432425" y="2571750"/>
            <a:ext cx="641350" cy="1587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2546" name="Line 16"/>
          <p:cNvSpPr>
            <a:spLocks noChangeShapeType="1"/>
          </p:cNvSpPr>
          <p:nvPr/>
        </p:nvSpPr>
        <p:spPr bwMode="auto">
          <a:xfrm>
            <a:off x="6280151" y="2398713"/>
            <a:ext cx="6175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2547" name="Text Box 17"/>
          <p:cNvSpPr txBox="1">
            <a:spLocks noChangeArrowheads="1"/>
          </p:cNvSpPr>
          <p:nvPr/>
        </p:nvSpPr>
        <p:spPr bwMode="auto">
          <a:xfrm>
            <a:off x="4841875" y="2605088"/>
            <a:ext cx="465138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/>
              <a:t>7</a:t>
            </a:r>
            <a:endParaRPr lang="en-US" b="1">
              <a:latin typeface="Tahoma" pitchFamily="34" charset="0"/>
            </a:endParaRPr>
          </a:p>
        </p:txBody>
      </p:sp>
      <p:sp>
        <p:nvSpPr>
          <p:cNvPr id="22548" name="Line 18"/>
          <p:cNvSpPr>
            <a:spLocks noChangeShapeType="1"/>
          </p:cNvSpPr>
          <p:nvPr/>
        </p:nvSpPr>
        <p:spPr bwMode="auto">
          <a:xfrm>
            <a:off x="4810125" y="2995613"/>
            <a:ext cx="5524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2549" name="Line 19"/>
          <p:cNvSpPr>
            <a:spLocks noChangeShapeType="1"/>
          </p:cNvSpPr>
          <p:nvPr/>
        </p:nvSpPr>
        <p:spPr bwMode="auto">
          <a:xfrm>
            <a:off x="4637089" y="3279775"/>
            <a:ext cx="306387" cy="18303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2550" name="Line 20"/>
          <p:cNvSpPr>
            <a:spLocks noChangeShapeType="1"/>
          </p:cNvSpPr>
          <p:nvPr/>
        </p:nvSpPr>
        <p:spPr bwMode="auto">
          <a:xfrm flipH="1">
            <a:off x="4116388" y="3284538"/>
            <a:ext cx="519112" cy="12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2551" name="Text Box 21"/>
          <p:cNvSpPr txBox="1">
            <a:spLocks noChangeArrowheads="1"/>
          </p:cNvSpPr>
          <p:nvPr/>
        </p:nvSpPr>
        <p:spPr bwMode="auto">
          <a:xfrm>
            <a:off x="6280151" y="1087438"/>
            <a:ext cx="1389063" cy="379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Số hệ 10</a:t>
            </a:r>
            <a:endParaRPr lang="en-US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1633538" y="5835650"/>
            <a:ext cx="7473950" cy="577850"/>
          </a:xfrm>
          <a:prstGeom prst="rect">
            <a:avLst/>
          </a:prstGeom>
          <a:gradFill rotWithShape="1">
            <a:gsLst>
              <a:gs pos="0">
                <a:srgbClr val="004747"/>
              </a:gs>
              <a:gs pos="50000">
                <a:srgbClr val="009999"/>
              </a:gs>
              <a:gs pos="100000">
                <a:srgbClr val="004747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2553" name="Text Box 23"/>
          <p:cNvSpPr txBox="1">
            <a:spLocks noChangeArrowheads="1"/>
          </p:cNvSpPr>
          <p:nvPr/>
        </p:nvSpPr>
        <p:spPr bwMode="auto">
          <a:xfrm>
            <a:off x="1693864" y="5951538"/>
            <a:ext cx="23447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r"/>
            <a:r>
              <a:rPr lang="en-US" b="1">
                <a:solidFill>
                  <a:srgbClr val="000000"/>
                </a:solidFill>
              </a:rPr>
              <a:t>Số hệ 10 :</a:t>
            </a:r>
            <a:r>
              <a:rPr lang="en-US" b="1"/>
              <a:t>   </a:t>
            </a:r>
            <a:r>
              <a:rPr lang="en-US" b="1">
                <a:solidFill>
                  <a:srgbClr val="FFFF00"/>
                </a:solidFill>
              </a:rPr>
              <a:t> 2004 =</a:t>
            </a:r>
            <a:endParaRPr lang="en-US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2554" name="Text Box 24"/>
          <p:cNvSpPr txBox="1">
            <a:spLocks noChangeArrowheads="1"/>
          </p:cNvSpPr>
          <p:nvPr/>
        </p:nvSpPr>
        <p:spPr bwMode="auto">
          <a:xfrm>
            <a:off x="4267201" y="5938838"/>
            <a:ext cx="1449388" cy="37941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7 x </a:t>
            </a:r>
            <a:r>
              <a:rPr lang="en-US" sz="2000" b="1" dirty="0" smtClean="0">
                <a:solidFill>
                  <a:srgbClr val="FFFF00"/>
                </a:solidFill>
              </a:rPr>
              <a:t>16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2555" name="Text Box 26"/>
          <p:cNvSpPr txBox="1">
            <a:spLocks noChangeArrowheads="1"/>
          </p:cNvSpPr>
          <p:nvPr/>
        </p:nvSpPr>
        <p:spPr bwMode="auto">
          <a:xfrm>
            <a:off x="6297614" y="2435227"/>
            <a:ext cx="568325" cy="377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16</a:t>
            </a:r>
            <a:endParaRPr lang="en-US" b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2556" name="Text Box 27"/>
          <p:cNvSpPr txBox="1">
            <a:spLocks noChangeArrowheads="1"/>
          </p:cNvSpPr>
          <p:nvPr/>
        </p:nvSpPr>
        <p:spPr bwMode="auto">
          <a:xfrm>
            <a:off x="5913438" y="5938838"/>
            <a:ext cx="1449387" cy="37941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13 x </a:t>
            </a:r>
            <a:r>
              <a:rPr lang="en-US" sz="2000" b="1" dirty="0" smtClean="0">
                <a:solidFill>
                  <a:srgbClr val="FFFF00"/>
                </a:solidFill>
              </a:rPr>
              <a:t>16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2557" name="Text Box 28"/>
          <p:cNvSpPr txBox="1">
            <a:spLocks noChangeArrowheads="1"/>
          </p:cNvSpPr>
          <p:nvPr/>
        </p:nvSpPr>
        <p:spPr bwMode="auto">
          <a:xfrm>
            <a:off x="7543801" y="5938838"/>
            <a:ext cx="1449388" cy="37941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 x 16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2558" name="Text Box 29"/>
          <p:cNvSpPr txBox="1">
            <a:spLocks noChangeArrowheads="1"/>
          </p:cNvSpPr>
          <p:nvPr/>
        </p:nvSpPr>
        <p:spPr bwMode="auto">
          <a:xfrm>
            <a:off x="4267201" y="5334002"/>
            <a:ext cx="1449388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3333CC"/>
                </a:solidFill>
              </a:rPr>
              <a:t>7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2559" name="Text Box 30"/>
          <p:cNvSpPr txBox="1">
            <a:spLocks noChangeArrowheads="1"/>
          </p:cNvSpPr>
          <p:nvPr/>
        </p:nvSpPr>
        <p:spPr bwMode="auto">
          <a:xfrm>
            <a:off x="5913438" y="5334002"/>
            <a:ext cx="1449387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3333CC"/>
                </a:solidFill>
              </a:rPr>
              <a:t>D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2560" name="Text Box 31"/>
          <p:cNvSpPr txBox="1">
            <a:spLocks noChangeArrowheads="1"/>
          </p:cNvSpPr>
          <p:nvPr/>
        </p:nvSpPr>
        <p:spPr bwMode="auto">
          <a:xfrm>
            <a:off x="7543801" y="5334002"/>
            <a:ext cx="1449388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>
                <a:solidFill>
                  <a:srgbClr val="3333CC"/>
                </a:solidFill>
              </a:rPr>
              <a:t>4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2561" name="Text Box 32"/>
          <p:cNvSpPr txBox="1">
            <a:spLocks noChangeArrowheads="1"/>
          </p:cNvSpPr>
          <p:nvPr/>
        </p:nvSpPr>
        <p:spPr bwMode="auto">
          <a:xfrm>
            <a:off x="4794251" y="3054352"/>
            <a:ext cx="568325" cy="377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16</a:t>
            </a:r>
            <a:endParaRPr lang="en-US" b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444" y="1115878"/>
            <a:ext cx="433952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đổi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thập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sang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thập</a:t>
            </a:r>
            <a:r>
              <a:rPr lang="en-US" sz="2800" dirty="0" smtClean="0"/>
              <a:t> </a:t>
            </a:r>
            <a:r>
              <a:rPr lang="en-US" sz="2800" dirty="0" err="1" smtClean="0"/>
              <a:t>lục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(</a:t>
            </a:r>
            <a:r>
              <a:rPr lang="en-US" sz="2800" dirty="0" err="1" smtClean="0"/>
              <a:t>hệ</a:t>
            </a:r>
            <a:r>
              <a:rPr lang="en-US" sz="2800" dirty="0" smtClean="0"/>
              <a:t> 16). </a:t>
            </a:r>
            <a:r>
              <a:rPr lang="en-US" sz="2800" dirty="0" err="1" smtClean="0"/>
              <a:t>Vd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 35 = 23</a:t>
            </a:r>
            <a:r>
              <a:rPr lang="en-US" sz="2800" baseline="-25000" dirty="0" smtClean="0"/>
              <a:t>H</a:t>
            </a:r>
          </a:p>
          <a:p>
            <a:r>
              <a:rPr lang="en-US" sz="2800" dirty="0" smtClean="0"/>
              <a:t>2004 = 7D4</a:t>
            </a:r>
            <a:r>
              <a:rPr lang="en-US" sz="2800" baseline="-25000" dirty="0" smtClean="0"/>
              <a:t>H</a:t>
            </a:r>
            <a:r>
              <a:rPr lang="en-US" sz="2800" dirty="0" smtClean="0"/>
              <a:t> 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930" y="0"/>
            <a:ext cx="8865870" cy="8382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8, 16</a:t>
            </a:r>
          </a:p>
        </p:txBody>
      </p:sp>
      <p:sp>
        <p:nvSpPr>
          <p:cNvPr id="5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62" name="Espace réservé du numéro de diapositive 61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3558" name="AutoShape 4"/>
          <p:cNvSpPr>
            <a:spLocks noChangeArrowheads="1"/>
          </p:cNvSpPr>
          <p:nvPr/>
        </p:nvSpPr>
        <p:spPr bwMode="auto">
          <a:xfrm>
            <a:off x="3832226" y="1047750"/>
            <a:ext cx="4852988" cy="983998"/>
          </a:xfrm>
          <a:prstGeom prst="plus">
            <a:avLst>
              <a:gd name="adj" fmla="val 9074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/>
                </a:solidFill>
                <a:latin typeface="Revue" pitchFamily="18" charset="0"/>
              </a:rPr>
              <a:t>Ghép</a:t>
            </a:r>
            <a:r>
              <a:rPr lang="en-US" sz="2400" dirty="0">
                <a:solidFill>
                  <a:schemeClr val="accent1"/>
                </a:solidFill>
                <a:latin typeface="Revue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Revue" pitchFamily="18" charset="0"/>
              </a:rPr>
              <a:t>nhóm</a:t>
            </a:r>
            <a:r>
              <a:rPr lang="en-US" sz="2400" dirty="0">
                <a:solidFill>
                  <a:schemeClr val="accent1"/>
                </a:solidFill>
                <a:latin typeface="Revue" pitchFamily="18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Revue" pitchFamily="18" charset="0"/>
                <a:sym typeface="Symbol" pitchFamily="18" charset="2"/>
              </a:rPr>
              <a:t></a:t>
            </a:r>
            <a:r>
              <a:rPr lang="en-US" sz="2400" dirty="0">
                <a:solidFill>
                  <a:schemeClr val="accent1"/>
                </a:solidFill>
                <a:latin typeface="Revue" pitchFamily="18" charset="0"/>
              </a:rPr>
              <a:t>+ </a:t>
            </a:r>
            <a:r>
              <a:rPr lang="en-US" sz="2400" dirty="0" err="1">
                <a:solidFill>
                  <a:schemeClr val="accent1"/>
                </a:solidFill>
                <a:latin typeface="Revue" pitchFamily="18" charset="0"/>
              </a:rPr>
              <a:t>bảng</a:t>
            </a:r>
            <a:r>
              <a:rPr lang="en-US" sz="2400" dirty="0">
                <a:solidFill>
                  <a:schemeClr val="accent1"/>
                </a:solidFill>
                <a:latin typeface="Revue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Revue" pitchFamily="18" charset="0"/>
              </a:rPr>
              <a:t>chuyển</a:t>
            </a:r>
            <a:r>
              <a:rPr lang="en-US" sz="2400" dirty="0" smtClean="0">
                <a:solidFill>
                  <a:schemeClr val="accent1"/>
                </a:solidFill>
                <a:latin typeface="Revue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Revue" pitchFamily="18" charset="0"/>
              </a:rPr>
              <a:t>miêu</a:t>
            </a:r>
            <a:r>
              <a:rPr lang="en-US" sz="2400" dirty="0" smtClean="0">
                <a:solidFill>
                  <a:schemeClr val="accent1"/>
                </a:solidFill>
                <a:latin typeface="Revue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Revue" pitchFamily="18" charset="0"/>
              </a:rPr>
              <a:t>tả</a:t>
            </a:r>
            <a:r>
              <a:rPr lang="en-US" sz="2400" dirty="0" smtClean="0">
                <a:solidFill>
                  <a:schemeClr val="accent1"/>
                </a:solidFill>
                <a:latin typeface="Revue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Revue" pitchFamily="18" charset="0"/>
              </a:rPr>
              <a:t>số</a:t>
            </a:r>
            <a:endParaRPr lang="en-US" sz="2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3559" name="Line 5"/>
          <p:cNvSpPr>
            <a:spLocks noChangeShapeType="1"/>
          </p:cNvSpPr>
          <p:nvPr/>
        </p:nvSpPr>
        <p:spPr bwMode="auto">
          <a:xfrm flipV="1">
            <a:off x="2043114" y="1292227"/>
            <a:ext cx="1687512" cy="1508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60" name="Line 6"/>
          <p:cNvSpPr>
            <a:spLocks noChangeShapeType="1"/>
          </p:cNvSpPr>
          <p:nvPr/>
        </p:nvSpPr>
        <p:spPr bwMode="auto">
          <a:xfrm flipH="1" flipV="1">
            <a:off x="6172200" y="1708150"/>
            <a:ext cx="1703388" cy="13922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404814" y="1843088"/>
            <a:ext cx="4281487" cy="577850"/>
          </a:xfrm>
          <a:prstGeom prst="rect">
            <a:avLst/>
          </a:prstGeom>
          <a:gradFill rotWithShape="0">
            <a:gsLst>
              <a:gs pos="0">
                <a:srgbClr val="005E47"/>
              </a:gs>
              <a:gs pos="50000">
                <a:srgbClr val="00CC99"/>
              </a:gs>
              <a:gs pos="100000">
                <a:srgbClr val="005E47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62" name="Text Box 8"/>
          <p:cNvSpPr txBox="1">
            <a:spLocks noChangeArrowheads="1"/>
          </p:cNvSpPr>
          <p:nvPr/>
        </p:nvSpPr>
        <p:spPr bwMode="auto">
          <a:xfrm>
            <a:off x="4262439" y="1946277"/>
            <a:ext cx="312737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3911601" y="1946277"/>
            <a:ext cx="312738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64" name="Text Box 10"/>
          <p:cNvSpPr txBox="1">
            <a:spLocks noChangeArrowheads="1"/>
          </p:cNvSpPr>
          <p:nvPr/>
        </p:nvSpPr>
        <p:spPr bwMode="auto">
          <a:xfrm>
            <a:off x="436564" y="1958975"/>
            <a:ext cx="11144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Số hệ 2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65" name="Text Box 11"/>
          <p:cNvSpPr txBox="1">
            <a:spLocks noChangeArrowheads="1"/>
          </p:cNvSpPr>
          <p:nvPr/>
        </p:nvSpPr>
        <p:spPr bwMode="auto">
          <a:xfrm>
            <a:off x="3560764" y="1946277"/>
            <a:ext cx="312737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66" name="Text Box 12"/>
          <p:cNvSpPr txBox="1">
            <a:spLocks noChangeArrowheads="1"/>
          </p:cNvSpPr>
          <p:nvPr/>
        </p:nvSpPr>
        <p:spPr bwMode="auto">
          <a:xfrm>
            <a:off x="3195639" y="1946277"/>
            <a:ext cx="311150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67" name="Text Box 13"/>
          <p:cNvSpPr txBox="1">
            <a:spLocks noChangeArrowheads="1"/>
          </p:cNvSpPr>
          <p:nvPr/>
        </p:nvSpPr>
        <p:spPr bwMode="auto">
          <a:xfrm>
            <a:off x="2844800" y="1946277"/>
            <a:ext cx="312738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68" name="Text Box 14"/>
          <p:cNvSpPr txBox="1">
            <a:spLocks noChangeArrowheads="1"/>
          </p:cNvSpPr>
          <p:nvPr/>
        </p:nvSpPr>
        <p:spPr bwMode="auto">
          <a:xfrm>
            <a:off x="2493963" y="1946277"/>
            <a:ext cx="312737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69" name="Text Box 15"/>
          <p:cNvSpPr txBox="1">
            <a:spLocks noChangeArrowheads="1"/>
          </p:cNvSpPr>
          <p:nvPr/>
        </p:nvSpPr>
        <p:spPr bwMode="auto">
          <a:xfrm>
            <a:off x="2143125" y="1946277"/>
            <a:ext cx="312738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70" name="Text Box 16"/>
          <p:cNvSpPr txBox="1">
            <a:spLocks noChangeArrowheads="1"/>
          </p:cNvSpPr>
          <p:nvPr/>
        </p:nvSpPr>
        <p:spPr bwMode="auto">
          <a:xfrm>
            <a:off x="1792288" y="1946277"/>
            <a:ext cx="312737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71" name="Arc 17"/>
          <p:cNvSpPr>
            <a:spLocks/>
          </p:cNvSpPr>
          <p:nvPr/>
        </p:nvSpPr>
        <p:spPr bwMode="auto">
          <a:xfrm flipH="1" flipV="1">
            <a:off x="3560764" y="2368552"/>
            <a:ext cx="1006475" cy="352425"/>
          </a:xfrm>
          <a:custGeom>
            <a:avLst/>
            <a:gdLst>
              <a:gd name="T0" fmla="*/ 0 w 41664"/>
              <a:gd name="T1" fmla="*/ 4220778 h 21600"/>
              <a:gd name="T2" fmla="*/ 24313359 w 41664"/>
              <a:gd name="T3" fmla="*/ 4240733 h 21600"/>
              <a:gd name="T4" fmla="*/ 12150846 w 41664"/>
              <a:gd name="T5" fmla="*/ 5750156 h 21600"/>
              <a:gd name="T6" fmla="*/ 0 60000 65536"/>
              <a:gd name="T7" fmla="*/ 0 60000 65536"/>
              <a:gd name="T8" fmla="*/ 0 60000 65536"/>
              <a:gd name="T9" fmla="*/ 0 w 41664"/>
              <a:gd name="T10" fmla="*/ 0 h 21600"/>
              <a:gd name="T11" fmla="*/ 41664 w 416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64" h="21600" fill="none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</a:path>
              <a:path w="41664" h="21600" stroke="0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  <a:lnTo>
                  <a:pt x="20822" y="21600"/>
                </a:lnTo>
                <a:close/>
              </a:path>
            </a:pathLst>
          </a:custGeom>
          <a:ln>
            <a:headEnd/>
            <a:tailEnd type="triangl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3572" name="Arc 18"/>
          <p:cNvSpPr>
            <a:spLocks/>
          </p:cNvSpPr>
          <p:nvPr/>
        </p:nvSpPr>
        <p:spPr bwMode="auto">
          <a:xfrm flipH="1" flipV="1">
            <a:off x="2493964" y="2368552"/>
            <a:ext cx="1008062" cy="352425"/>
          </a:xfrm>
          <a:custGeom>
            <a:avLst/>
            <a:gdLst>
              <a:gd name="T0" fmla="*/ 0 w 41664"/>
              <a:gd name="T1" fmla="*/ 4220778 h 21600"/>
              <a:gd name="T2" fmla="*/ 24390094 w 41664"/>
              <a:gd name="T3" fmla="*/ 4240733 h 21600"/>
              <a:gd name="T4" fmla="*/ 12189192 w 41664"/>
              <a:gd name="T5" fmla="*/ 5750156 h 21600"/>
              <a:gd name="T6" fmla="*/ 0 60000 65536"/>
              <a:gd name="T7" fmla="*/ 0 60000 65536"/>
              <a:gd name="T8" fmla="*/ 0 60000 65536"/>
              <a:gd name="T9" fmla="*/ 0 w 41664"/>
              <a:gd name="T10" fmla="*/ 0 h 21600"/>
              <a:gd name="T11" fmla="*/ 41664 w 416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64" h="21600" fill="none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</a:path>
              <a:path w="41664" h="21600" stroke="0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  <a:lnTo>
                  <a:pt x="20822" y="21600"/>
                </a:lnTo>
                <a:close/>
              </a:path>
            </a:pathLst>
          </a:custGeom>
          <a:ln>
            <a:headEnd/>
            <a:tailEnd type="triangl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3573" name="Arc 19"/>
          <p:cNvSpPr>
            <a:spLocks/>
          </p:cNvSpPr>
          <p:nvPr/>
        </p:nvSpPr>
        <p:spPr bwMode="auto">
          <a:xfrm flipH="1" flipV="1">
            <a:off x="1427164" y="2368552"/>
            <a:ext cx="1006475" cy="352425"/>
          </a:xfrm>
          <a:custGeom>
            <a:avLst/>
            <a:gdLst>
              <a:gd name="T0" fmla="*/ 0 w 41664"/>
              <a:gd name="T1" fmla="*/ 4220778 h 21600"/>
              <a:gd name="T2" fmla="*/ 24313359 w 41664"/>
              <a:gd name="T3" fmla="*/ 4240733 h 21600"/>
              <a:gd name="T4" fmla="*/ 12150846 w 41664"/>
              <a:gd name="T5" fmla="*/ 5750156 h 21600"/>
              <a:gd name="T6" fmla="*/ 0 60000 65536"/>
              <a:gd name="T7" fmla="*/ 0 60000 65536"/>
              <a:gd name="T8" fmla="*/ 0 60000 65536"/>
              <a:gd name="T9" fmla="*/ 0 w 41664"/>
              <a:gd name="T10" fmla="*/ 0 h 21600"/>
              <a:gd name="T11" fmla="*/ 41664 w 416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64" h="21600" fill="none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</a:path>
              <a:path w="41664" h="21600" stroke="0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  <a:lnTo>
                  <a:pt x="20822" y="21600"/>
                </a:lnTo>
                <a:close/>
              </a:path>
            </a:pathLst>
          </a:custGeom>
          <a:ln>
            <a:headEnd/>
            <a:tailEnd type="triangl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3574" name="Rectangle 20"/>
          <p:cNvSpPr>
            <a:spLocks noChangeArrowheads="1"/>
          </p:cNvSpPr>
          <p:nvPr/>
        </p:nvSpPr>
        <p:spPr bwMode="auto">
          <a:xfrm>
            <a:off x="404814" y="3643313"/>
            <a:ext cx="4281487" cy="577850"/>
          </a:xfrm>
          <a:prstGeom prst="rect">
            <a:avLst/>
          </a:prstGeom>
          <a:gradFill rotWithShape="0">
            <a:gsLst>
              <a:gs pos="0">
                <a:srgbClr val="009999"/>
              </a:gs>
              <a:gs pos="50000">
                <a:srgbClr val="004747"/>
              </a:gs>
              <a:gs pos="100000">
                <a:srgbClr val="009999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75" name="Text Box 21"/>
          <p:cNvSpPr txBox="1">
            <a:spLocks noChangeArrowheads="1"/>
          </p:cNvSpPr>
          <p:nvPr/>
        </p:nvSpPr>
        <p:spPr bwMode="auto">
          <a:xfrm>
            <a:off x="3636964" y="3746500"/>
            <a:ext cx="936625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3</a:t>
            </a:r>
            <a:endParaRPr lang="en-US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3576" name="Text Box 22"/>
          <p:cNvSpPr txBox="1">
            <a:spLocks noChangeArrowheads="1"/>
          </p:cNvSpPr>
          <p:nvPr/>
        </p:nvSpPr>
        <p:spPr bwMode="auto">
          <a:xfrm>
            <a:off x="436564" y="3759200"/>
            <a:ext cx="11144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Số hệ 8</a:t>
            </a:r>
            <a:endParaRPr lang="en-US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3577" name="Text Box 23"/>
          <p:cNvSpPr txBox="1">
            <a:spLocks noChangeArrowheads="1"/>
          </p:cNvSpPr>
          <p:nvPr/>
        </p:nvSpPr>
        <p:spPr bwMode="auto">
          <a:xfrm>
            <a:off x="2555875" y="3746500"/>
            <a:ext cx="935038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4</a:t>
            </a:r>
            <a:endParaRPr lang="en-US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3578" name="Text Box 24"/>
          <p:cNvSpPr txBox="1">
            <a:spLocks noChangeArrowheads="1"/>
          </p:cNvSpPr>
          <p:nvPr/>
        </p:nvSpPr>
        <p:spPr bwMode="auto">
          <a:xfrm>
            <a:off x="1519239" y="3746500"/>
            <a:ext cx="936625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2</a:t>
            </a:r>
            <a:endParaRPr lang="en-US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3579" name="Text Box 25"/>
          <p:cNvSpPr txBox="1">
            <a:spLocks noChangeArrowheads="1"/>
          </p:cNvSpPr>
          <p:nvPr/>
        </p:nvSpPr>
        <p:spPr bwMode="auto">
          <a:xfrm>
            <a:off x="3636964" y="3254377"/>
            <a:ext cx="936625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/>
              <a:t>(011)</a:t>
            </a:r>
            <a:endParaRPr lang="en-US" b="1">
              <a:latin typeface="Tahoma" pitchFamily="34" charset="0"/>
            </a:endParaRPr>
          </a:p>
        </p:txBody>
      </p:sp>
      <p:sp>
        <p:nvSpPr>
          <p:cNvPr id="23580" name="Text Box 26"/>
          <p:cNvSpPr txBox="1">
            <a:spLocks noChangeArrowheads="1"/>
          </p:cNvSpPr>
          <p:nvPr/>
        </p:nvSpPr>
        <p:spPr bwMode="auto">
          <a:xfrm>
            <a:off x="2555875" y="3254377"/>
            <a:ext cx="935038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/>
              <a:t>(100)</a:t>
            </a:r>
            <a:endParaRPr lang="en-US" b="1">
              <a:latin typeface="Tahoma" pitchFamily="34" charset="0"/>
            </a:endParaRPr>
          </a:p>
        </p:txBody>
      </p:sp>
      <p:sp>
        <p:nvSpPr>
          <p:cNvPr id="23581" name="Text Box 27"/>
          <p:cNvSpPr txBox="1">
            <a:spLocks noChangeArrowheads="1"/>
          </p:cNvSpPr>
          <p:nvPr/>
        </p:nvSpPr>
        <p:spPr bwMode="auto">
          <a:xfrm>
            <a:off x="1503364" y="3254377"/>
            <a:ext cx="935037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/>
              <a:t>(010)</a:t>
            </a:r>
            <a:endParaRPr lang="en-US" b="1">
              <a:latin typeface="Tahoma" pitchFamily="34" charset="0"/>
            </a:endParaRPr>
          </a:p>
        </p:txBody>
      </p:sp>
      <p:sp>
        <p:nvSpPr>
          <p:cNvPr id="23582" name="Text Box 28"/>
          <p:cNvSpPr txBox="1">
            <a:spLocks noChangeArrowheads="1"/>
          </p:cNvSpPr>
          <p:nvPr/>
        </p:nvSpPr>
        <p:spPr bwMode="auto">
          <a:xfrm>
            <a:off x="2695576" y="2724150"/>
            <a:ext cx="5873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3 bit</a:t>
            </a:r>
            <a:endParaRPr lang="en-US" sz="160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3583" name="Rectangle 29"/>
          <p:cNvSpPr>
            <a:spLocks noChangeArrowheads="1"/>
          </p:cNvSpPr>
          <p:nvPr/>
        </p:nvSpPr>
        <p:spPr bwMode="auto">
          <a:xfrm>
            <a:off x="5110164" y="4073527"/>
            <a:ext cx="4281487" cy="576263"/>
          </a:xfrm>
          <a:prstGeom prst="rect">
            <a:avLst/>
          </a:prstGeom>
          <a:gradFill rotWithShape="0">
            <a:gsLst>
              <a:gs pos="0">
                <a:srgbClr val="005E47"/>
              </a:gs>
              <a:gs pos="50000">
                <a:srgbClr val="00CC99"/>
              </a:gs>
              <a:gs pos="100000">
                <a:srgbClr val="005E47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84" name="Text Box 30"/>
          <p:cNvSpPr txBox="1">
            <a:spLocks noChangeArrowheads="1"/>
          </p:cNvSpPr>
          <p:nvPr/>
        </p:nvSpPr>
        <p:spPr bwMode="auto">
          <a:xfrm>
            <a:off x="8969375" y="4175127"/>
            <a:ext cx="312738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85" name="Text Box 31"/>
          <p:cNvSpPr txBox="1">
            <a:spLocks noChangeArrowheads="1"/>
          </p:cNvSpPr>
          <p:nvPr/>
        </p:nvSpPr>
        <p:spPr bwMode="auto">
          <a:xfrm>
            <a:off x="8618538" y="4175127"/>
            <a:ext cx="312737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86" name="Text Box 32"/>
          <p:cNvSpPr txBox="1">
            <a:spLocks noChangeArrowheads="1"/>
          </p:cNvSpPr>
          <p:nvPr/>
        </p:nvSpPr>
        <p:spPr bwMode="auto">
          <a:xfrm>
            <a:off x="5143501" y="4187825"/>
            <a:ext cx="11144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Số hệ 2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87" name="Text Box 33"/>
          <p:cNvSpPr txBox="1">
            <a:spLocks noChangeArrowheads="1"/>
          </p:cNvSpPr>
          <p:nvPr/>
        </p:nvSpPr>
        <p:spPr bwMode="auto">
          <a:xfrm>
            <a:off x="8267700" y="4175127"/>
            <a:ext cx="312738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88" name="Text Box 34"/>
          <p:cNvSpPr txBox="1">
            <a:spLocks noChangeArrowheads="1"/>
          </p:cNvSpPr>
          <p:nvPr/>
        </p:nvSpPr>
        <p:spPr bwMode="auto">
          <a:xfrm>
            <a:off x="7902576" y="4175127"/>
            <a:ext cx="311150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89" name="Text Box 35"/>
          <p:cNvSpPr txBox="1">
            <a:spLocks noChangeArrowheads="1"/>
          </p:cNvSpPr>
          <p:nvPr/>
        </p:nvSpPr>
        <p:spPr bwMode="auto">
          <a:xfrm>
            <a:off x="7551739" y="4175127"/>
            <a:ext cx="312737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90" name="Text Box 36"/>
          <p:cNvSpPr txBox="1">
            <a:spLocks noChangeArrowheads="1"/>
          </p:cNvSpPr>
          <p:nvPr/>
        </p:nvSpPr>
        <p:spPr bwMode="auto">
          <a:xfrm>
            <a:off x="7200901" y="4175127"/>
            <a:ext cx="312738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91" name="Text Box 37"/>
          <p:cNvSpPr txBox="1">
            <a:spLocks noChangeArrowheads="1"/>
          </p:cNvSpPr>
          <p:nvPr/>
        </p:nvSpPr>
        <p:spPr bwMode="auto">
          <a:xfrm>
            <a:off x="6850064" y="4175127"/>
            <a:ext cx="312737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0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92" name="Text Box 38"/>
          <p:cNvSpPr txBox="1">
            <a:spLocks noChangeArrowheads="1"/>
          </p:cNvSpPr>
          <p:nvPr/>
        </p:nvSpPr>
        <p:spPr bwMode="auto">
          <a:xfrm>
            <a:off x="6499226" y="4175127"/>
            <a:ext cx="312738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1</a:t>
            </a:r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3593" name="Arc 39"/>
          <p:cNvSpPr>
            <a:spLocks/>
          </p:cNvSpPr>
          <p:nvPr/>
        </p:nvSpPr>
        <p:spPr bwMode="auto">
          <a:xfrm flipH="1" flipV="1">
            <a:off x="7902575" y="4598990"/>
            <a:ext cx="1371600" cy="350837"/>
          </a:xfrm>
          <a:custGeom>
            <a:avLst/>
            <a:gdLst>
              <a:gd name="T0" fmla="*/ 0 w 41664"/>
              <a:gd name="T1" fmla="*/ 4182821 h 21600"/>
              <a:gd name="T2" fmla="*/ 45153767 w 41664"/>
              <a:gd name="T3" fmla="*/ 4202604 h 21600"/>
              <a:gd name="T4" fmla="*/ 22566053 w 41664"/>
              <a:gd name="T5" fmla="*/ 5698454 h 21600"/>
              <a:gd name="T6" fmla="*/ 0 60000 65536"/>
              <a:gd name="T7" fmla="*/ 0 60000 65536"/>
              <a:gd name="T8" fmla="*/ 0 60000 65536"/>
              <a:gd name="T9" fmla="*/ 0 w 41664"/>
              <a:gd name="T10" fmla="*/ 0 h 21600"/>
              <a:gd name="T11" fmla="*/ 41664 w 416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64" h="21600" fill="none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</a:path>
              <a:path w="41664" h="21600" stroke="0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  <a:lnTo>
                  <a:pt x="20822" y="21600"/>
                </a:lnTo>
                <a:close/>
              </a:path>
            </a:pathLst>
          </a:custGeom>
          <a:ln>
            <a:headEnd/>
            <a:tailEnd type="triangl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3594" name="Arc 40"/>
          <p:cNvSpPr>
            <a:spLocks/>
          </p:cNvSpPr>
          <p:nvPr/>
        </p:nvSpPr>
        <p:spPr bwMode="auto">
          <a:xfrm flipH="1" flipV="1">
            <a:off x="6529388" y="4570415"/>
            <a:ext cx="1344612" cy="352425"/>
          </a:xfrm>
          <a:custGeom>
            <a:avLst/>
            <a:gdLst>
              <a:gd name="T0" fmla="*/ 0 w 41664"/>
              <a:gd name="T1" fmla="*/ 4220778 h 21600"/>
              <a:gd name="T2" fmla="*/ 43394331 w 41664"/>
              <a:gd name="T3" fmla="*/ 4240733 h 21600"/>
              <a:gd name="T4" fmla="*/ 21686742 w 41664"/>
              <a:gd name="T5" fmla="*/ 5750156 h 21600"/>
              <a:gd name="T6" fmla="*/ 0 60000 65536"/>
              <a:gd name="T7" fmla="*/ 0 60000 65536"/>
              <a:gd name="T8" fmla="*/ 0 60000 65536"/>
              <a:gd name="T9" fmla="*/ 0 w 41664"/>
              <a:gd name="T10" fmla="*/ 0 h 21600"/>
              <a:gd name="T11" fmla="*/ 41664 w 416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64" h="21600" fill="none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</a:path>
              <a:path w="41664" h="21600" stroke="0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  <a:lnTo>
                  <a:pt x="20822" y="21600"/>
                </a:lnTo>
                <a:close/>
              </a:path>
            </a:pathLst>
          </a:custGeom>
          <a:ln>
            <a:headEnd/>
            <a:tailEnd type="triangl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3595" name="Rectangle 41"/>
          <p:cNvSpPr>
            <a:spLocks noChangeArrowheads="1"/>
          </p:cNvSpPr>
          <p:nvPr/>
        </p:nvSpPr>
        <p:spPr bwMode="auto">
          <a:xfrm>
            <a:off x="5110164" y="5873752"/>
            <a:ext cx="4281487" cy="576263"/>
          </a:xfrm>
          <a:prstGeom prst="rect">
            <a:avLst/>
          </a:prstGeom>
          <a:gradFill rotWithShape="0">
            <a:gsLst>
              <a:gs pos="0">
                <a:srgbClr val="009999"/>
              </a:gs>
              <a:gs pos="50000">
                <a:srgbClr val="004747"/>
              </a:gs>
              <a:gs pos="100000">
                <a:srgbClr val="009999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596" name="Text Box 42"/>
          <p:cNvSpPr txBox="1">
            <a:spLocks noChangeArrowheads="1"/>
          </p:cNvSpPr>
          <p:nvPr/>
        </p:nvSpPr>
        <p:spPr bwMode="auto">
          <a:xfrm>
            <a:off x="8008938" y="5975352"/>
            <a:ext cx="1247775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FF0066"/>
                </a:solidFill>
              </a:rPr>
              <a:t>3</a:t>
            </a:r>
            <a:endParaRPr lang="en-US" b="1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23597" name="Text Box 43"/>
          <p:cNvSpPr txBox="1">
            <a:spLocks noChangeArrowheads="1"/>
          </p:cNvSpPr>
          <p:nvPr/>
        </p:nvSpPr>
        <p:spPr bwMode="auto">
          <a:xfrm>
            <a:off x="5143500" y="5988050"/>
            <a:ext cx="125253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FF0066"/>
                </a:solidFill>
              </a:rPr>
              <a:t>Số hệ 16</a:t>
            </a:r>
            <a:endParaRPr lang="en-US" b="1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23598" name="Text Box 44"/>
          <p:cNvSpPr txBox="1">
            <a:spLocks noChangeArrowheads="1"/>
          </p:cNvSpPr>
          <p:nvPr/>
        </p:nvSpPr>
        <p:spPr bwMode="auto">
          <a:xfrm>
            <a:off x="8008939" y="5483227"/>
            <a:ext cx="1271587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/>
              <a:t>(0011)</a:t>
            </a:r>
            <a:endParaRPr lang="en-US" b="1">
              <a:latin typeface="Tahoma" pitchFamily="34" charset="0"/>
            </a:endParaRPr>
          </a:p>
        </p:txBody>
      </p:sp>
      <p:sp>
        <p:nvSpPr>
          <p:cNvPr id="23599" name="Text Box 45"/>
          <p:cNvSpPr txBox="1">
            <a:spLocks noChangeArrowheads="1"/>
          </p:cNvSpPr>
          <p:nvPr/>
        </p:nvSpPr>
        <p:spPr bwMode="auto">
          <a:xfrm>
            <a:off x="8401051" y="4986338"/>
            <a:ext cx="5873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4 bit</a:t>
            </a:r>
            <a:endParaRPr lang="en-US" sz="160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3600" name="Text Box 46"/>
          <p:cNvSpPr txBox="1">
            <a:spLocks noChangeArrowheads="1"/>
          </p:cNvSpPr>
          <p:nvPr/>
        </p:nvSpPr>
        <p:spPr bwMode="auto">
          <a:xfrm>
            <a:off x="6605589" y="5975352"/>
            <a:ext cx="1249362" cy="3794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>
                <a:solidFill>
                  <a:srgbClr val="FF0066"/>
                </a:solidFill>
              </a:rPr>
              <a:t>A</a:t>
            </a:r>
            <a:endParaRPr lang="en-US" b="1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23601" name="Text Box 47"/>
          <p:cNvSpPr txBox="1">
            <a:spLocks noChangeArrowheads="1"/>
          </p:cNvSpPr>
          <p:nvPr/>
        </p:nvSpPr>
        <p:spPr bwMode="auto">
          <a:xfrm>
            <a:off x="6589714" y="5483227"/>
            <a:ext cx="1273175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b="1"/>
              <a:t>(1010)</a:t>
            </a:r>
            <a:endParaRPr lang="en-US" b="1">
              <a:latin typeface="Tahoma" pitchFamily="34" charset="0"/>
            </a:endParaRPr>
          </a:p>
        </p:txBody>
      </p:sp>
      <p:sp>
        <p:nvSpPr>
          <p:cNvPr id="23602" name="Text Box 48"/>
          <p:cNvSpPr txBox="1">
            <a:spLocks noChangeArrowheads="1"/>
          </p:cNvSpPr>
          <p:nvPr/>
        </p:nvSpPr>
        <p:spPr bwMode="auto">
          <a:xfrm>
            <a:off x="5099050" y="5483225"/>
            <a:ext cx="1135063" cy="317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Mã 8421</a:t>
            </a:r>
            <a:endParaRPr lang="en-US" sz="160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3603" name="Line 49"/>
          <p:cNvSpPr>
            <a:spLocks noChangeShapeType="1"/>
          </p:cNvSpPr>
          <p:nvPr/>
        </p:nvSpPr>
        <p:spPr bwMode="auto">
          <a:xfrm>
            <a:off x="6149975" y="5681663"/>
            <a:ext cx="501651" cy="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3604" name="Text Box 50"/>
          <p:cNvSpPr txBox="1">
            <a:spLocks noChangeArrowheads="1"/>
          </p:cNvSpPr>
          <p:nvPr/>
        </p:nvSpPr>
        <p:spPr bwMode="auto">
          <a:xfrm>
            <a:off x="330200" y="3297238"/>
            <a:ext cx="984250" cy="317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Mã 8421</a:t>
            </a:r>
            <a:endParaRPr lang="en-US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3605" name="Line 51"/>
          <p:cNvSpPr>
            <a:spLocks noChangeShapeType="1"/>
          </p:cNvSpPr>
          <p:nvPr/>
        </p:nvSpPr>
        <p:spPr bwMode="auto">
          <a:xfrm>
            <a:off x="1274763" y="3452813"/>
            <a:ext cx="304800" cy="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23606" name="Arc 52"/>
          <p:cNvSpPr>
            <a:spLocks/>
          </p:cNvSpPr>
          <p:nvPr/>
        </p:nvSpPr>
        <p:spPr bwMode="auto">
          <a:xfrm rot="5400000" flipV="1">
            <a:off x="4052095" y="5068096"/>
            <a:ext cx="1787525" cy="382587"/>
          </a:xfrm>
          <a:custGeom>
            <a:avLst/>
            <a:gdLst>
              <a:gd name="T0" fmla="*/ 0 w 41664"/>
              <a:gd name="T1" fmla="*/ 4974145 h 21600"/>
              <a:gd name="T2" fmla="*/ 76690796 w 41664"/>
              <a:gd name="T3" fmla="*/ 4997685 h 21600"/>
              <a:gd name="T4" fmla="*/ 38326971 w 41664"/>
              <a:gd name="T5" fmla="*/ 6776519 h 21600"/>
              <a:gd name="T6" fmla="*/ 0 60000 65536"/>
              <a:gd name="T7" fmla="*/ 0 60000 65536"/>
              <a:gd name="T8" fmla="*/ 0 60000 65536"/>
              <a:gd name="T9" fmla="*/ 0 w 41664"/>
              <a:gd name="T10" fmla="*/ 0 h 21600"/>
              <a:gd name="T11" fmla="*/ 41664 w 416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64" h="21600" fill="none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</a:path>
              <a:path w="41664" h="21600" stroke="0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  <a:lnTo>
                  <a:pt x="20822" y="21600"/>
                </a:lnTo>
                <a:close/>
              </a:path>
            </a:pathLst>
          </a:custGeom>
          <a:ln>
            <a:headEnd/>
            <a:tailEnd type="triangl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23607" name="Arc 53"/>
          <p:cNvSpPr>
            <a:spLocks/>
          </p:cNvSpPr>
          <p:nvPr/>
        </p:nvSpPr>
        <p:spPr bwMode="auto">
          <a:xfrm rot="16200000" flipH="1" flipV="1">
            <a:off x="3994151" y="2825751"/>
            <a:ext cx="1787525" cy="381000"/>
          </a:xfrm>
          <a:custGeom>
            <a:avLst/>
            <a:gdLst>
              <a:gd name="T0" fmla="*/ 0 w 41664"/>
              <a:gd name="T1" fmla="*/ 4932980 h 21600"/>
              <a:gd name="T2" fmla="*/ 76690796 w 41664"/>
              <a:gd name="T3" fmla="*/ 4956299 h 21600"/>
              <a:gd name="T4" fmla="*/ 38326971 w 41664"/>
              <a:gd name="T5" fmla="*/ 6720416 h 21600"/>
              <a:gd name="T6" fmla="*/ 0 60000 65536"/>
              <a:gd name="T7" fmla="*/ 0 60000 65536"/>
              <a:gd name="T8" fmla="*/ 0 60000 65536"/>
              <a:gd name="T9" fmla="*/ 0 w 41664"/>
              <a:gd name="T10" fmla="*/ 0 h 21600"/>
              <a:gd name="T11" fmla="*/ 41664 w 416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64" h="21600" fill="none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</a:path>
              <a:path w="41664" h="21600" stroke="0" extrusionOk="0">
                <a:moveTo>
                  <a:pt x="0" y="15855"/>
                </a:moveTo>
                <a:cubicBezTo>
                  <a:pt x="2584" y="6488"/>
                  <a:pt x="11105" y="-1"/>
                  <a:pt x="20822" y="0"/>
                </a:cubicBezTo>
                <a:cubicBezTo>
                  <a:pt x="30567" y="0"/>
                  <a:pt x="39106" y="6526"/>
                  <a:pt x="41664" y="15929"/>
                </a:cubicBezTo>
                <a:lnTo>
                  <a:pt x="20822" y="21600"/>
                </a:lnTo>
                <a:close/>
              </a:path>
            </a:pathLst>
          </a:custGeom>
          <a:ln>
            <a:headEnd/>
            <a:tailEnd type="triangl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79926" name="Text Box 54"/>
          <p:cNvSpPr txBox="1">
            <a:spLocks noChangeArrowheads="1"/>
          </p:cNvSpPr>
          <p:nvPr/>
        </p:nvSpPr>
        <p:spPr bwMode="auto">
          <a:xfrm>
            <a:off x="403226" y="1160465"/>
            <a:ext cx="1901825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Bin2Oct</a:t>
            </a:r>
          </a:p>
        </p:txBody>
      </p:sp>
      <p:sp>
        <p:nvSpPr>
          <p:cNvPr id="79927" name="Text Box 55"/>
          <p:cNvSpPr txBox="1">
            <a:spLocks noChangeArrowheads="1"/>
          </p:cNvSpPr>
          <p:nvPr/>
        </p:nvSpPr>
        <p:spPr bwMode="auto">
          <a:xfrm>
            <a:off x="7064376" y="3197225"/>
            <a:ext cx="1903413" cy="427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" pitchFamily="18" charset="0"/>
              </a:rPr>
              <a:t>Bin2Hex</a:t>
            </a:r>
          </a:p>
        </p:txBody>
      </p:sp>
      <p:sp>
        <p:nvSpPr>
          <p:cNvPr id="23610" name="Text Box 56"/>
          <p:cNvSpPr txBox="1">
            <a:spLocks noChangeArrowheads="1"/>
          </p:cNvSpPr>
          <p:nvPr/>
        </p:nvSpPr>
        <p:spPr bwMode="auto">
          <a:xfrm>
            <a:off x="3860801" y="2724150"/>
            <a:ext cx="5889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3 bit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3611" name="Text Box 57"/>
          <p:cNvSpPr txBox="1">
            <a:spLocks noChangeArrowheads="1"/>
          </p:cNvSpPr>
          <p:nvPr/>
        </p:nvSpPr>
        <p:spPr bwMode="auto">
          <a:xfrm>
            <a:off x="1641475" y="2724150"/>
            <a:ext cx="5873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3 bit</a:t>
            </a:r>
            <a:endParaRPr lang="en-US" sz="160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3612" name="Text Box 58"/>
          <p:cNvSpPr txBox="1">
            <a:spLocks noChangeArrowheads="1"/>
          </p:cNvSpPr>
          <p:nvPr/>
        </p:nvSpPr>
        <p:spPr bwMode="auto">
          <a:xfrm>
            <a:off x="6962776" y="4986338"/>
            <a:ext cx="5873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4 bit</a:t>
            </a:r>
            <a:endParaRPr lang="en-US" sz="160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4949" y="4602997"/>
            <a:ext cx="402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</a:p>
          <a:p>
            <a:r>
              <a:rPr lang="vi-VN" sz="2400" dirty="0" smtClean="0"/>
              <a:t>10100011</a:t>
            </a:r>
            <a:r>
              <a:rPr lang="vi-VN" sz="2400" baseline="-25000" dirty="0" smtClean="0"/>
              <a:t>B</a:t>
            </a:r>
            <a:r>
              <a:rPr lang="vi-VN" sz="2400" dirty="0" smtClean="0"/>
              <a:t>  = 163</a:t>
            </a:r>
            <a:endParaRPr lang="en-US" sz="2400" dirty="0" smtClean="0"/>
          </a:p>
          <a:p>
            <a:r>
              <a:rPr lang="vi-VN" sz="2400" dirty="0" smtClean="0"/>
              <a:t>10100011</a:t>
            </a:r>
            <a:r>
              <a:rPr lang="vi-VN" sz="2400" baseline="-25000" dirty="0" smtClean="0"/>
              <a:t>B</a:t>
            </a:r>
            <a:r>
              <a:rPr lang="vi-VN" sz="2400" dirty="0" smtClean="0"/>
              <a:t>  =</a:t>
            </a:r>
            <a:r>
              <a:rPr lang="vi-VN" sz="2400" baseline="-25000" dirty="0" smtClean="0"/>
              <a:t> </a:t>
            </a:r>
            <a:r>
              <a:rPr lang="vi-VN" sz="2400" dirty="0" smtClean="0"/>
              <a:t>243</a:t>
            </a:r>
            <a:r>
              <a:rPr lang="vi-VN" sz="2400" baseline="-25000" dirty="0" smtClean="0"/>
              <a:t>O</a:t>
            </a:r>
            <a:r>
              <a:rPr lang="vi-VN" sz="2400" dirty="0" smtClean="0"/>
              <a:t> </a:t>
            </a:r>
          </a:p>
          <a:p>
            <a:r>
              <a:rPr lang="vi-VN" sz="2400" dirty="0" smtClean="0"/>
              <a:t>10100011</a:t>
            </a:r>
            <a:r>
              <a:rPr lang="vi-VN" sz="2400" baseline="-25000" dirty="0" smtClean="0"/>
              <a:t>B</a:t>
            </a:r>
            <a:r>
              <a:rPr lang="vi-VN" sz="2400" dirty="0" smtClean="0"/>
              <a:t>  = A3</a:t>
            </a:r>
            <a:r>
              <a:rPr lang="vi-VN" sz="2400" baseline="-25000" dirty="0" smtClean="0"/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6" grpId="0"/>
      <p:bldP spid="79926" grpId="1"/>
      <p:bldP spid="79927" grpId="0"/>
      <p:bldP spid="7992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1330" y="0"/>
            <a:ext cx="8865870" cy="8509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73820" name="Group 92"/>
          <p:cNvGraphicFramePr>
            <a:graphicFrameLocks noGrp="1"/>
          </p:cNvGraphicFramePr>
          <p:nvPr/>
        </p:nvGraphicFramePr>
        <p:xfrm>
          <a:off x="1233490" y="846138"/>
          <a:ext cx="6284910" cy="5699760"/>
        </p:xfrm>
        <a:graphic>
          <a:graphicData uri="http://schemas.openxmlformats.org/drawingml/2006/table">
            <a:tbl>
              <a:tblPr/>
              <a:tblGrid>
                <a:gridCol w="1312518"/>
                <a:gridCol w="1512810"/>
                <a:gridCol w="1729791"/>
                <a:gridCol w="1729791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hệ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Số hệ 16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hệ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hệ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0001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0101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err="1" smtClean="0"/>
              <a:t>Chuyển</a:t>
            </a:r>
            <a:r>
              <a:rPr lang="fr-FR" dirty="0" smtClean="0"/>
              <a:t> </a:t>
            </a:r>
            <a:r>
              <a:rPr lang="fr-FR" dirty="0" err="1" smtClean="0"/>
              <a:t>đổi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" y="1752938"/>
            <a:ext cx="9042400" cy="2616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1A2</a:t>
            </a:r>
            <a:r>
              <a:rPr lang="pt-BR" sz="3200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642</a:t>
            </a:r>
            <a:r>
              <a:rPr lang="pt-BR" sz="3200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110100010</a:t>
            </a:r>
            <a:r>
              <a:rPr lang="pl-PL" sz="32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fr-FR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82600" y="1384300"/>
            <a:ext cx="1701800" cy="393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2063234"/>
            <a:ext cx="7924799" cy="230832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1*16</a:t>
            </a:r>
            <a:r>
              <a:rPr lang="pt-BR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+10*16</a:t>
            </a:r>
            <a:r>
              <a:rPr lang="pt-BR" sz="3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+2*16</a:t>
            </a:r>
            <a:r>
              <a:rPr lang="pt-BR" sz="3200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256+160+2 = 418</a:t>
            </a:r>
            <a:r>
              <a:rPr lang="pt-BR" sz="3200" baseline="-250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6*82+4*81+2*80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= 384+32+2 = 418</a:t>
            </a:r>
            <a:r>
              <a:rPr lang="pt-BR" sz="3200" baseline="-250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32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pl-PL" sz="32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pl-PL" sz="32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pl-PL" sz="3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= 256+128+32+2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418</a:t>
            </a:r>
            <a:r>
              <a:rPr lang="pl-PL" sz="32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fr-FR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Hệ</a:t>
            </a:r>
            <a:r>
              <a:rPr lang="fr-FR" dirty="0" smtClean="0"/>
              <a:t> </a:t>
            </a:r>
            <a:r>
              <a:rPr lang="fr-FR" dirty="0" err="1" smtClean="0"/>
              <a:t>thống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</a:t>
            </a:r>
            <a:r>
              <a:rPr lang="fr-FR" dirty="0" err="1" smtClean="0"/>
              <a:t>đếm</a:t>
            </a:r>
            <a:r>
              <a:rPr lang="fr-FR" dirty="0" smtClean="0"/>
              <a:t> </a:t>
            </a:r>
            <a:r>
              <a:rPr lang="fr-FR" dirty="0" err="1" smtClean="0"/>
              <a:t>và</a:t>
            </a:r>
            <a:r>
              <a:rPr lang="fr-FR" dirty="0" smtClean="0"/>
              <a:t> </a:t>
            </a:r>
            <a:r>
              <a:rPr lang="fr-FR" dirty="0" err="1" smtClean="0"/>
              <a:t>các</a:t>
            </a:r>
            <a:r>
              <a:rPr lang="fr-FR" dirty="0" smtClean="0"/>
              <a:t> </a:t>
            </a:r>
            <a:r>
              <a:rPr lang="fr-FR" dirty="0" err="1" smtClean="0"/>
              <a:t>phép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886222"/>
            <a:ext cx="8915400" cy="543837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vi-VN" sz="2200" dirty="0"/>
              <a:t>Các phép tính cơ bản trong 1 hệ thống số là 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200" dirty="0" err="1" smtClean="0"/>
              <a:t>phép</a:t>
            </a:r>
            <a:r>
              <a:rPr lang="fr-FR" sz="2200" dirty="0" smtClean="0"/>
              <a:t> </a:t>
            </a:r>
            <a:r>
              <a:rPr lang="fr-FR" sz="2200" dirty="0" err="1"/>
              <a:t>cộng</a:t>
            </a:r>
            <a:r>
              <a:rPr lang="fr-FR" sz="2200" dirty="0"/>
              <a:t> (</a:t>
            </a:r>
            <a:r>
              <a:rPr lang="fr-FR" sz="2200" b="1" dirty="0">
                <a:solidFill>
                  <a:srgbClr val="C00000"/>
                </a:solidFill>
              </a:rPr>
              <a:t>+</a:t>
            </a:r>
            <a:r>
              <a:rPr lang="fr-FR" sz="2200" dirty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200" dirty="0" err="1" smtClean="0"/>
              <a:t>phép</a:t>
            </a:r>
            <a:r>
              <a:rPr lang="fr-FR" sz="2200" dirty="0" smtClean="0"/>
              <a:t> </a:t>
            </a:r>
            <a:r>
              <a:rPr lang="fr-FR" sz="2200" dirty="0" err="1"/>
              <a:t>trừ</a:t>
            </a:r>
            <a:r>
              <a:rPr lang="fr-FR" sz="2200" dirty="0"/>
              <a:t> (</a:t>
            </a:r>
            <a:r>
              <a:rPr lang="fr-FR" sz="2200" b="1" dirty="0">
                <a:solidFill>
                  <a:srgbClr val="C00000"/>
                </a:solidFill>
              </a:rPr>
              <a:t>-</a:t>
            </a:r>
            <a:r>
              <a:rPr lang="fr-FR" sz="2200" dirty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200" dirty="0" err="1" smtClean="0"/>
              <a:t>phép</a:t>
            </a:r>
            <a:r>
              <a:rPr lang="fr-FR" sz="2200" dirty="0" smtClean="0"/>
              <a:t> </a:t>
            </a:r>
            <a:r>
              <a:rPr lang="fr-FR" sz="2200" dirty="0"/>
              <a:t>chia (</a:t>
            </a:r>
            <a:r>
              <a:rPr lang="fr-FR" sz="2200" b="1" dirty="0">
                <a:solidFill>
                  <a:srgbClr val="C00000"/>
                </a:solidFill>
              </a:rPr>
              <a:t>/</a:t>
            </a:r>
            <a:r>
              <a:rPr lang="fr-FR" sz="2200" dirty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200" dirty="0" err="1" smtClean="0"/>
              <a:t>phép</a:t>
            </a:r>
            <a:r>
              <a:rPr lang="fr-FR" sz="2200" dirty="0" smtClean="0"/>
              <a:t> </a:t>
            </a:r>
            <a:r>
              <a:rPr lang="fr-FR" sz="2200" dirty="0" err="1"/>
              <a:t>nhân</a:t>
            </a:r>
            <a:r>
              <a:rPr lang="fr-FR" sz="2200" dirty="0"/>
              <a:t> (</a:t>
            </a:r>
            <a:r>
              <a:rPr lang="fr-FR" sz="2200" b="1" dirty="0">
                <a:solidFill>
                  <a:srgbClr val="C00000"/>
                </a:solidFill>
              </a:rPr>
              <a:t>*</a:t>
            </a:r>
            <a:r>
              <a:rPr lang="fr-FR" sz="2200" dirty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200" dirty="0" smtClean="0"/>
              <a:t>phép </a:t>
            </a:r>
            <a:r>
              <a:rPr lang="pt-BR" sz="2200" dirty="0"/>
              <a:t>dịch trái n ký số (</a:t>
            </a:r>
            <a:r>
              <a:rPr lang="pt-BR" sz="2200" dirty="0">
                <a:solidFill>
                  <a:srgbClr val="C00000"/>
                </a:solidFill>
              </a:rPr>
              <a:t>&lt;&lt; n</a:t>
            </a:r>
            <a:r>
              <a:rPr lang="pt-BR" sz="2200" dirty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200" dirty="0" smtClean="0"/>
              <a:t>phép </a:t>
            </a:r>
            <a:r>
              <a:rPr lang="pt-BR" sz="2200" dirty="0"/>
              <a:t>dịch phải n ký số (</a:t>
            </a:r>
            <a:r>
              <a:rPr lang="pt-BR" sz="2200" dirty="0">
                <a:solidFill>
                  <a:srgbClr val="C00000"/>
                </a:solidFill>
              </a:rPr>
              <a:t>&gt;&gt; n</a:t>
            </a:r>
            <a:r>
              <a:rPr lang="pt-BR" sz="2200" dirty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vi-VN" sz="2200" dirty="0"/>
              <a:t>Ngoài ra do đặc điểm của hệ nhị phân, hệ này còn cung cấp 1 </a:t>
            </a:r>
            <a:r>
              <a:rPr lang="vi-VN" sz="2200" dirty="0" smtClean="0"/>
              <a:t>số</a:t>
            </a:r>
            <a:r>
              <a:rPr lang="fr-FR" sz="2200" dirty="0" smtClean="0"/>
              <a:t> </a:t>
            </a:r>
            <a:r>
              <a:rPr lang="fr-FR" sz="2200" dirty="0" err="1" smtClean="0"/>
              <a:t>phép</a:t>
            </a:r>
            <a:r>
              <a:rPr lang="fr-FR" sz="2200" dirty="0" smtClean="0"/>
              <a:t> </a:t>
            </a:r>
            <a:r>
              <a:rPr lang="fr-FR" sz="2200" dirty="0" err="1"/>
              <a:t>tính</a:t>
            </a:r>
            <a:r>
              <a:rPr lang="fr-FR" sz="2200" dirty="0"/>
              <a:t> </a:t>
            </a:r>
            <a:r>
              <a:rPr lang="fr-FR" sz="2200" dirty="0" err="1"/>
              <a:t>sau</a:t>
            </a:r>
            <a:r>
              <a:rPr lang="fr-FR" sz="2200" dirty="0"/>
              <a:t> (</a:t>
            </a:r>
            <a:r>
              <a:rPr lang="fr-FR" sz="2200" dirty="0" err="1"/>
              <a:t>các</a:t>
            </a:r>
            <a:r>
              <a:rPr lang="fr-FR" sz="2200" dirty="0"/>
              <a:t> </a:t>
            </a:r>
            <a:r>
              <a:rPr lang="fr-FR" sz="2200" dirty="0" err="1"/>
              <a:t>phép</a:t>
            </a:r>
            <a:r>
              <a:rPr lang="fr-FR" sz="2200" dirty="0"/>
              <a:t> </a:t>
            </a:r>
            <a:r>
              <a:rPr lang="fr-FR" sz="2200" dirty="0" err="1"/>
              <a:t>tính</a:t>
            </a:r>
            <a:r>
              <a:rPr lang="fr-FR" sz="2200" dirty="0"/>
              <a:t> </a:t>
            </a:r>
            <a:r>
              <a:rPr lang="fr-FR" sz="2200" dirty="0" err="1"/>
              <a:t>luận</a:t>
            </a:r>
            <a:r>
              <a:rPr lang="fr-FR" sz="2200" dirty="0"/>
              <a:t> </a:t>
            </a:r>
            <a:r>
              <a:rPr lang="fr-FR" sz="2200" dirty="0" err="1"/>
              <a:t>lý</a:t>
            </a:r>
            <a:r>
              <a:rPr lang="fr-FR" sz="2200" dirty="0"/>
              <a:t>) 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200" dirty="0" err="1" smtClean="0"/>
              <a:t>phép</a:t>
            </a:r>
            <a:r>
              <a:rPr lang="fr-FR" sz="2200" dirty="0" smtClean="0"/>
              <a:t> </a:t>
            </a:r>
            <a:r>
              <a:rPr lang="fr-FR" sz="2200" dirty="0"/>
              <a:t>OR bit (</a:t>
            </a:r>
            <a:r>
              <a:rPr lang="fr-FR" sz="2200" b="1" dirty="0">
                <a:solidFill>
                  <a:srgbClr val="C00000"/>
                </a:solidFill>
              </a:rPr>
              <a:t>|</a:t>
            </a:r>
            <a:r>
              <a:rPr lang="fr-FR" sz="2200" dirty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200" dirty="0" err="1" smtClean="0"/>
              <a:t>phép</a:t>
            </a:r>
            <a:r>
              <a:rPr lang="fr-FR" sz="2200" dirty="0" smtClean="0"/>
              <a:t> </a:t>
            </a:r>
            <a:r>
              <a:rPr lang="fr-FR" sz="2200" dirty="0"/>
              <a:t>AND bit (</a:t>
            </a:r>
            <a:r>
              <a:rPr lang="fr-FR" sz="2200" b="1" dirty="0">
                <a:solidFill>
                  <a:srgbClr val="C00000"/>
                </a:solidFill>
              </a:rPr>
              <a:t>&amp;</a:t>
            </a:r>
            <a:r>
              <a:rPr lang="fr-FR" sz="2200" dirty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200" dirty="0" err="1" smtClean="0"/>
              <a:t>phép</a:t>
            </a:r>
            <a:r>
              <a:rPr lang="fr-FR" sz="2200" dirty="0" smtClean="0"/>
              <a:t> </a:t>
            </a:r>
            <a:r>
              <a:rPr lang="fr-FR" sz="2200" dirty="0"/>
              <a:t>XOR bit (</a:t>
            </a:r>
            <a:r>
              <a:rPr lang="fr-FR" sz="2200" b="1" dirty="0">
                <a:solidFill>
                  <a:srgbClr val="C00000"/>
                </a:solidFill>
              </a:rPr>
              <a:t>^</a:t>
            </a:r>
            <a:r>
              <a:rPr lang="fr-FR" sz="2200" dirty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200" dirty="0" smtClean="0"/>
              <a:t>....</a:t>
            </a:r>
            <a:endParaRPr lang="fr-FR" sz="2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3084809" y="1719134"/>
            <a:ext cx="2870200" cy="3677930"/>
            <a:chOff x="5168900" y="1765638"/>
            <a:chExt cx="2870200" cy="3677930"/>
          </a:xfrm>
        </p:grpSpPr>
        <p:sp>
          <p:nvSpPr>
            <p:cNvPr id="18" name="Rectangle 17"/>
            <p:cNvSpPr/>
            <p:nvPr/>
          </p:nvSpPr>
          <p:spPr>
            <a:xfrm>
              <a:off x="5168900" y="1765638"/>
              <a:ext cx="2870200" cy="3677930"/>
            </a:xfrm>
            <a:prstGeom prst="rect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tIns="0" rIns="0" bIns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fr-FR" sz="1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         1 0 0 1 </a:t>
              </a:r>
              <a:endParaRPr lang="pt-BR" sz="32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         0 1 0 1</a:t>
              </a:r>
              <a:endParaRPr lang="pt-BR" sz="32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3200" dirty="0" smtClean="0"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1 0 0 1</a:t>
              </a: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      0 0 0 0 </a:t>
              </a: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   1 0 0 1</a:t>
              </a: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0 0 0 0</a:t>
              </a: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0 1 0 1 1 0 1</a:t>
              </a:r>
              <a:endParaRPr lang="fr-FR" sz="2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6121400" y="2971800"/>
              <a:ext cx="15748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032501" y="2184400"/>
              <a:ext cx="330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fr-FR" sz="3200" b="1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5499100" y="4940300"/>
              <a:ext cx="22098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err="1" smtClean="0"/>
              <a:t>Hệ</a:t>
            </a:r>
            <a:r>
              <a:rPr lang="fr-FR" dirty="0" smtClean="0"/>
              <a:t> </a:t>
            </a:r>
            <a:r>
              <a:rPr lang="fr-FR" dirty="0" err="1" smtClean="0"/>
              <a:t>thống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</a:t>
            </a:r>
            <a:r>
              <a:rPr lang="fr-FR" dirty="0" err="1" smtClean="0"/>
              <a:t>đếm</a:t>
            </a:r>
            <a:r>
              <a:rPr lang="fr-FR" dirty="0" smtClean="0"/>
              <a:t> </a:t>
            </a:r>
            <a:r>
              <a:rPr lang="fr-FR" dirty="0" err="1" smtClean="0"/>
              <a:t>và</a:t>
            </a:r>
            <a:r>
              <a:rPr lang="fr-FR" dirty="0" smtClean="0"/>
              <a:t> </a:t>
            </a:r>
            <a:r>
              <a:rPr lang="fr-FR" dirty="0" err="1" smtClean="0"/>
              <a:t>các</a:t>
            </a:r>
            <a:r>
              <a:rPr lang="fr-FR" dirty="0" smtClean="0"/>
              <a:t> </a:t>
            </a:r>
            <a:r>
              <a:rPr lang="fr-FR" dirty="0" err="1" smtClean="0"/>
              <a:t>phép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24" name="Groupe 23"/>
          <p:cNvGrpSpPr/>
          <p:nvPr/>
        </p:nvGrpSpPr>
        <p:grpSpPr>
          <a:xfrm>
            <a:off x="635000" y="1725376"/>
            <a:ext cx="1943100" cy="1708160"/>
            <a:chOff x="571500" y="1752938"/>
            <a:chExt cx="1943100" cy="1708160"/>
          </a:xfrm>
        </p:grpSpPr>
        <p:sp>
          <p:nvSpPr>
            <p:cNvPr id="6" name="Rectangle 5"/>
            <p:cNvSpPr/>
            <p:nvPr/>
          </p:nvSpPr>
          <p:spPr>
            <a:xfrm>
              <a:off x="571500" y="1752938"/>
              <a:ext cx="1943100" cy="17081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tIns="0" rIns="0" bIns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fr-FR" sz="1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0 1 1 0</a:t>
              </a:r>
              <a:endParaRPr lang="pt-BR" sz="32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0 0 1 1</a:t>
              </a:r>
              <a:endParaRPr lang="pt-BR" sz="32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3200" dirty="0" smtClean="0">
                  <a:latin typeface="Times New Roman" pitchFamily="18" charset="0"/>
                  <a:cs typeface="Times New Roman" pitchFamily="18" charset="0"/>
                </a:rPr>
                <a:t>   1 0 0 1</a:t>
              </a:r>
              <a:endParaRPr lang="fr-FR" sz="2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812800" y="2971800"/>
              <a:ext cx="15748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71500" y="2298700"/>
              <a:ext cx="4747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fr-FR" sz="2800" b="1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25099" y="3979734"/>
            <a:ext cx="1943100" cy="1708160"/>
            <a:chOff x="2819400" y="1752938"/>
            <a:chExt cx="1943100" cy="1708160"/>
          </a:xfrm>
        </p:grpSpPr>
        <p:sp>
          <p:nvSpPr>
            <p:cNvPr id="14" name="Rectangle 13"/>
            <p:cNvSpPr/>
            <p:nvPr/>
          </p:nvSpPr>
          <p:spPr>
            <a:xfrm>
              <a:off x="2819400" y="1752938"/>
              <a:ext cx="1943100" cy="1708160"/>
            </a:xfrm>
            <a:prstGeom prst="rect">
              <a:avLst/>
            </a:prstGeom>
            <a:effectLst>
              <a:outerShdw blurRad="50800" dist="50800" dir="5400000" sx="94000" sy="94000" algn="ctr" rotWithShape="0">
                <a:srgbClr val="000000">
                  <a:alpha val="80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tIns="0" rIns="0" bIns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fr-FR" sz="1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1 0 0 1 </a:t>
              </a:r>
              <a:endParaRPr lang="pt-BR" sz="32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0 0 1 1</a:t>
              </a:r>
              <a:endParaRPr lang="pt-BR" sz="32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3200" dirty="0" smtClean="0">
                  <a:latin typeface="Times New Roman" pitchFamily="18" charset="0"/>
                  <a:cs typeface="Times New Roman" pitchFamily="18" charset="0"/>
                </a:rPr>
                <a:t>   0 1 1 0</a:t>
              </a:r>
              <a:endParaRPr lang="fr-FR" sz="2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3098800" y="2984500"/>
              <a:ext cx="1574800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882901" y="2222500"/>
              <a:ext cx="3302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pt-BR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fr-FR" sz="3200" b="1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6400800" y="1715474"/>
            <a:ext cx="3060700" cy="3677930"/>
            <a:chOff x="5892800" y="1257638"/>
            <a:chExt cx="3060700" cy="3677930"/>
          </a:xfrm>
        </p:grpSpPr>
        <p:sp>
          <p:nvSpPr>
            <p:cNvPr id="28" name="Rectangle 27"/>
            <p:cNvSpPr/>
            <p:nvPr/>
          </p:nvSpPr>
          <p:spPr>
            <a:xfrm>
              <a:off x="5892800" y="1257638"/>
              <a:ext cx="3060700" cy="3677930"/>
            </a:xfrm>
            <a:prstGeom prst="rect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tIns="0" rIns="0" bIns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fr-FR" sz="1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1 0 1 1     10 </a:t>
              </a:r>
              <a:endParaRPr lang="pt-BR" sz="32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1 0           101</a:t>
              </a:r>
              <a:endParaRPr lang="pt-BR" sz="32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3200" dirty="0" smtClean="0">
                  <a:latin typeface="Times New Roman" pitchFamily="18" charset="0"/>
                  <a:cs typeface="Times New Roman" pitchFamily="18" charset="0"/>
                </a:rPr>
                <a:t>     0 </a:t>
              </a:r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1 </a:t>
              </a: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  0 0 </a:t>
              </a: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     1 1 </a:t>
              </a: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     1 0</a:t>
              </a:r>
            </a:p>
            <a:p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        0 1</a:t>
              </a:r>
              <a:endParaRPr lang="fr-FR" sz="2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18201" y="1663700"/>
              <a:ext cx="330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fr-FR" sz="3200" b="1" dirty="0"/>
            </a:p>
          </p:txBody>
        </p:sp>
        <p:cxnSp>
          <p:nvCxnSpPr>
            <p:cNvPr id="32" name="Connecteur droit 31"/>
            <p:cNvCxnSpPr/>
            <p:nvPr/>
          </p:nvCxnSpPr>
          <p:spPr>
            <a:xfrm rot="5400000" flipH="1" flipV="1">
              <a:off x="5988050" y="3079750"/>
              <a:ext cx="33401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7645400" y="1981200"/>
              <a:ext cx="1079500" cy="142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6019800" y="2463800"/>
              <a:ext cx="1079500" cy="142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134101" y="2705100"/>
              <a:ext cx="330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fr-FR" sz="3200" b="1" dirty="0"/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6146800" y="3403600"/>
              <a:ext cx="1079500" cy="142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438901" y="3683000"/>
              <a:ext cx="330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fr-FR" sz="3200" b="1" dirty="0"/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6451600" y="4381500"/>
              <a:ext cx="1079500" cy="142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66427" y="976393"/>
            <a:ext cx="878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Vd: các số sau đều ở hệ nhị phân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1.1. </a:t>
            </a:r>
            <a:r>
              <a:rPr lang="fr-FR" dirty="0" err="1" smtClean="0"/>
              <a:t>Định</a:t>
            </a:r>
            <a:r>
              <a:rPr lang="fr-FR" dirty="0" smtClean="0"/>
              <a:t> </a:t>
            </a:r>
            <a:r>
              <a:rPr lang="fr-FR" dirty="0" err="1" smtClean="0"/>
              <a:t>nghĩa</a:t>
            </a:r>
            <a:r>
              <a:rPr lang="fr-FR" dirty="0" smtClean="0"/>
              <a:t> </a:t>
            </a:r>
            <a:r>
              <a:rPr lang="fr-FR" dirty="0" err="1" smtClean="0"/>
              <a:t>sơ</a:t>
            </a:r>
            <a:r>
              <a:rPr lang="fr-FR" dirty="0" smtClean="0"/>
              <a:t> </a:t>
            </a:r>
            <a:r>
              <a:rPr lang="fr-FR" dirty="0" err="1" smtClean="0"/>
              <a:t>khởi</a:t>
            </a:r>
            <a:r>
              <a:rPr lang="fr-FR" dirty="0" smtClean="0"/>
              <a:t> </a:t>
            </a:r>
            <a:r>
              <a:rPr lang="fr-FR" dirty="0" err="1" smtClean="0"/>
              <a:t>về</a:t>
            </a:r>
            <a:r>
              <a:rPr lang="fr-FR" dirty="0" smtClean="0"/>
              <a:t> </a:t>
            </a:r>
            <a:r>
              <a:rPr lang="fr-FR" dirty="0" err="1" smtClean="0"/>
              <a:t>máy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27400"/>
            <a:ext cx="302357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44" y="1038622"/>
            <a:ext cx="8419056" cy="4752578"/>
          </a:xfrm>
          <a:solidFill>
            <a:schemeClr val="lt1"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400" dirty="0" smtClean="0"/>
              <a:t>T</a:t>
            </a:r>
            <a:r>
              <a:rPr lang="vi-VN" sz="2400" dirty="0" smtClean="0"/>
              <a:t>rong cuộc</a:t>
            </a:r>
            <a:r>
              <a:rPr lang="fr-FR" sz="2400" dirty="0" smtClean="0"/>
              <a:t> </a:t>
            </a:r>
            <a:r>
              <a:rPr lang="vi-VN" sz="2400" dirty="0" smtClean="0"/>
              <a:t>sống</a:t>
            </a:r>
            <a:r>
              <a:rPr lang="vi-VN" sz="2400" dirty="0"/>
              <a:t>, </a:t>
            </a:r>
            <a:r>
              <a:rPr lang="fr-FR" sz="2400" dirty="0" smtClean="0"/>
              <a:t>con </a:t>
            </a:r>
            <a:r>
              <a:rPr lang="fr-FR" sz="2400" dirty="0" err="1" smtClean="0"/>
              <a:t>người</a:t>
            </a:r>
            <a:r>
              <a:rPr lang="vi-VN" sz="2400" dirty="0" smtClean="0"/>
              <a:t> </a:t>
            </a:r>
            <a:r>
              <a:rPr lang="vi-VN" sz="2400" dirty="0"/>
              <a:t>đã </a:t>
            </a:r>
            <a:r>
              <a:rPr lang="fr-FR" sz="2400" dirty="0" err="1" smtClean="0"/>
              <a:t>biết</a:t>
            </a:r>
            <a:r>
              <a:rPr lang="fr-FR" sz="2400" dirty="0" smtClean="0"/>
              <a:t> </a:t>
            </a:r>
            <a:r>
              <a:rPr lang="vi-VN" sz="2400" dirty="0" smtClean="0"/>
              <a:t>chế </a:t>
            </a:r>
            <a:r>
              <a:rPr lang="vi-VN" sz="2400" dirty="0"/>
              <a:t>tạo ngày càng nhiều </a:t>
            </a:r>
            <a:r>
              <a:rPr lang="vi-VN" sz="2400" i="1" dirty="0">
                <a:solidFill>
                  <a:srgbClr val="FF0000"/>
                </a:solidFill>
              </a:rPr>
              <a:t>công cụ, thiết bị</a:t>
            </a:r>
            <a:r>
              <a:rPr lang="vi-VN" sz="2400" i="1" u="sng" dirty="0">
                <a:solidFill>
                  <a:srgbClr val="3333FF"/>
                </a:solidFill>
              </a:rPr>
              <a:t> </a:t>
            </a:r>
            <a:r>
              <a:rPr lang="vi-VN" sz="2400" dirty="0"/>
              <a:t>để hỗ </a:t>
            </a:r>
            <a:r>
              <a:rPr lang="vi-VN" sz="2400" dirty="0" smtClean="0"/>
              <a:t>trợ</a:t>
            </a:r>
            <a:r>
              <a:rPr lang="fr-FR" sz="2400" dirty="0" smtClean="0"/>
              <a:t> </a:t>
            </a:r>
            <a:r>
              <a:rPr lang="vi-VN" sz="2400" dirty="0" smtClean="0"/>
              <a:t>mình </a:t>
            </a:r>
            <a:r>
              <a:rPr lang="vi-VN" sz="2400" dirty="0"/>
              <a:t>trong hoạt động. </a:t>
            </a:r>
            <a:endParaRPr lang="fr-FR" sz="2400" dirty="0" smtClean="0"/>
          </a:p>
          <a:p>
            <a:pPr>
              <a:lnSpc>
                <a:spcPct val="120000"/>
              </a:lnSpc>
              <a:buNone/>
            </a:pPr>
            <a:endParaRPr lang="fr-FR" sz="1000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vi-VN" sz="2400" dirty="0" smtClean="0"/>
              <a:t>Các </a:t>
            </a:r>
            <a:r>
              <a:rPr lang="vi-VN" sz="2400" dirty="0"/>
              <a:t>công cụ, thiết bị </a:t>
            </a:r>
            <a:r>
              <a:rPr lang="vi-VN" sz="2400" dirty="0" smtClean="0"/>
              <a:t>chế tạo</a:t>
            </a:r>
            <a:r>
              <a:rPr lang="fr-FR" sz="2400" dirty="0" smtClean="0"/>
              <a:t> </a:t>
            </a:r>
            <a:r>
              <a:rPr lang="vi-VN" sz="2400" dirty="0" smtClean="0"/>
              <a:t>ngày </a:t>
            </a:r>
            <a:r>
              <a:rPr lang="vi-VN" sz="2400" dirty="0"/>
              <a:t>càng tinh vi, phức </a:t>
            </a:r>
            <a:r>
              <a:rPr lang="vi-VN" sz="2400" dirty="0" smtClean="0"/>
              <a:t>tạp</a:t>
            </a:r>
            <a:endParaRPr lang="fr-FR" sz="2400" dirty="0" smtClean="0"/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000" dirty="0" smtClean="0"/>
              <a:t>m</a:t>
            </a:r>
            <a:r>
              <a:rPr lang="vi-VN" sz="2000" dirty="0" smtClean="0"/>
              <a:t>ỗi công cụ, thiết bị thường chỉ thực hiện được 1 vài</a:t>
            </a:r>
            <a:r>
              <a:rPr lang="fr-FR" sz="2000" dirty="0" smtClean="0"/>
              <a:t> </a:t>
            </a:r>
            <a:r>
              <a:rPr lang="vi-VN" sz="2000" dirty="0" smtClean="0"/>
              <a:t>công việc cụ thể nào đó. </a:t>
            </a:r>
            <a:r>
              <a:rPr lang="fr-FR" sz="2000" dirty="0" smtClean="0"/>
              <a:t> (v</a:t>
            </a:r>
            <a:r>
              <a:rPr lang="vi-VN" sz="2000" dirty="0" smtClean="0"/>
              <a:t>í </a:t>
            </a:r>
            <a:r>
              <a:rPr lang="vi-VN" sz="2000" dirty="0"/>
              <a:t>dụ, cây chổi để quét, radio để bắt và</a:t>
            </a:r>
            <a:r>
              <a:rPr lang="fr-FR" sz="2000" dirty="0"/>
              <a:t> </a:t>
            </a:r>
            <a:r>
              <a:rPr lang="vi-VN" sz="2000" dirty="0"/>
              <a:t>nghe đài audio...</a:t>
            </a:r>
            <a:r>
              <a:rPr lang="fr-FR" sz="2000" dirty="0" smtClean="0"/>
              <a:t>)</a:t>
            </a:r>
          </a:p>
          <a:p>
            <a:pPr lvl="1">
              <a:lnSpc>
                <a:spcPct val="120000"/>
              </a:lnSpc>
              <a:buNone/>
            </a:pPr>
            <a:endParaRPr lang="vi-VN" sz="1000" dirty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vi-VN" sz="2400" dirty="0" smtClean="0">
                <a:solidFill>
                  <a:srgbClr val="C00000"/>
                </a:solidFill>
              </a:rPr>
              <a:t>Máy tính số (digital computer) 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vi-VN" sz="2400" dirty="0" smtClean="0"/>
              <a:t>là 1 thiết bị</a:t>
            </a:r>
            <a:r>
              <a:rPr lang="fr-FR" sz="2400" dirty="0" smtClean="0"/>
              <a:t> </a:t>
            </a:r>
            <a:r>
              <a:rPr lang="fr-FR" sz="2400" dirty="0" err="1" smtClean="0"/>
              <a:t>đặc</a:t>
            </a:r>
            <a:r>
              <a:rPr lang="fr-FR" sz="2400" dirty="0" smtClean="0"/>
              <a:t> </a:t>
            </a:r>
            <a:r>
              <a:rPr lang="fr-FR" sz="2400" dirty="0" err="1"/>
              <a:t>b</a:t>
            </a:r>
            <a:r>
              <a:rPr lang="fr-FR" sz="2400" dirty="0" err="1" smtClean="0"/>
              <a:t>iệt</a:t>
            </a:r>
            <a:r>
              <a:rPr lang="vi-VN" sz="2400" dirty="0" smtClean="0"/>
              <a:t>,</a:t>
            </a:r>
            <a:endParaRPr lang="fr-FR" sz="2400" dirty="0" smtClean="0"/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vi-VN" sz="2200" dirty="0" smtClean="0"/>
              <a:t>có thể thực hiện 1 số hữu hạn các chức năng cơ</a:t>
            </a:r>
            <a:r>
              <a:rPr lang="fr-FR" sz="2200" dirty="0" smtClean="0"/>
              <a:t> </a:t>
            </a:r>
            <a:r>
              <a:rPr lang="vi-VN" sz="2200" dirty="0" smtClean="0"/>
              <a:t>bản (</a:t>
            </a:r>
            <a:r>
              <a:rPr lang="vi-VN" sz="2200" i="1" dirty="0" smtClean="0">
                <a:solidFill>
                  <a:srgbClr val="FF0000"/>
                </a:solidFill>
              </a:rPr>
              <a:t>tập lệnh</a:t>
            </a:r>
            <a:r>
              <a:rPr lang="vi-VN" sz="2200" dirty="0" smtClean="0"/>
              <a:t>). </a:t>
            </a:r>
            <a:endParaRPr lang="fr-FR" sz="2200" dirty="0" smtClean="0"/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200" dirty="0" smtClean="0"/>
              <a:t>c</a:t>
            </a:r>
            <a:r>
              <a:rPr lang="vi-VN" sz="2200" dirty="0" smtClean="0"/>
              <a:t>ơ </a:t>
            </a:r>
            <a:r>
              <a:rPr lang="vi-VN" sz="2200" dirty="0"/>
              <a:t>chế thực hiện các lệnh</a:t>
            </a:r>
            <a:r>
              <a:rPr lang="fr-FR" sz="2200" dirty="0"/>
              <a:t> </a:t>
            </a:r>
            <a:r>
              <a:rPr lang="vi-VN" sz="2200" dirty="0"/>
              <a:t>là </a:t>
            </a:r>
            <a:r>
              <a:rPr lang="vi-VN" sz="2200" i="1" dirty="0" smtClean="0">
                <a:solidFill>
                  <a:srgbClr val="FF0000"/>
                </a:solidFill>
              </a:rPr>
              <a:t>tự động</a:t>
            </a:r>
            <a:r>
              <a:rPr lang="fr-FR" sz="2200" i="1" dirty="0" smtClean="0">
                <a:solidFill>
                  <a:srgbClr val="FF0000"/>
                </a:solidFill>
              </a:rPr>
              <a:t> </a:t>
            </a:r>
            <a:r>
              <a:rPr lang="fr-FR" sz="2200" dirty="0" err="1"/>
              <a:t>và</a:t>
            </a:r>
            <a:r>
              <a:rPr lang="fr-FR" sz="2200" dirty="0"/>
              <a:t> </a:t>
            </a:r>
            <a:r>
              <a:rPr lang="vi-VN" sz="2200" i="1" dirty="0" smtClean="0">
                <a:solidFill>
                  <a:srgbClr val="FF0000"/>
                </a:solidFill>
              </a:rPr>
              <a:t>tuần tự</a:t>
            </a:r>
            <a:r>
              <a:rPr lang="vi-VN" sz="2200" dirty="0" smtClean="0"/>
              <a:t>. </a:t>
            </a:r>
            <a:endParaRPr lang="fr-FR" sz="2200" dirty="0" smtClean="0"/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200" dirty="0" smtClean="0"/>
              <a:t>d</a:t>
            </a:r>
            <a:r>
              <a:rPr lang="vi-VN" sz="2200" dirty="0" smtClean="0"/>
              <a:t>anh sách các lệnh được</a:t>
            </a:r>
            <a:r>
              <a:rPr lang="fr-FR" sz="2200" dirty="0" smtClean="0"/>
              <a:t> </a:t>
            </a:r>
            <a:r>
              <a:rPr lang="vi-VN" sz="2200" dirty="0" smtClean="0"/>
              <a:t>thực hiện này được gọi là </a:t>
            </a:r>
            <a:r>
              <a:rPr lang="vi-VN" sz="2200" i="1" dirty="0" smtClean="0">
                <a:solidFill>
                  <a:srgbClr val="FF0000"/>
                </a:solidFill>
              </a:rPr>
              <a:t>chương trình</a:t>
            </a:r>
            <a:r>
              <a:rPr lang="vi-VN" sz="2200" dirty="0" smtClean="0"/>
              <a:t>.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Các</a:t>
            </a:r>
            <a:r>
              <a:rPr lang="fr-FR" dirty="0" smtClean="0"/>
              <a:t> </a:t>
            </a:r>
            <a:r>
              <a:rPr lang="fr-FR" dirty="0" err="1" smtClean="0"/>
              <a:t>phép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</a:t>
            </a:r>
            <a:r>
              <a:rPr lang="fr-FR" dirty="0" err="1" smtClean="0"/>
              <a:t>của</a:t>
            </a:r>
            <a:r>
              <a:rPr lang="fr-FR" dirty="0" smtClean="0"/>
              <a:t> </a:t>
            </a:r>
            <a:r>
              <a:rPr lang="fr-FR" dirty="0" err="1" smtClean="0"/>
              <a:t>đại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Boole</a:t>
            </a:r>
            <a:r>
              <a:rPr lang="vi-VN" dirty="0" smtClean="0"/>
              <a:t> (1)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3852917" y="2280027"/>
          <a:ext cx="1624012" cy="1525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12"/>
                <a:gridCol w="1028700"/>
              </a:tblGrid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NOT</a:t>
                      </a:r>
                      <a:r>
                        <a:rPr lang="fr-FR" dirty="0" smtClean="0"/>
                        <a:t> 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6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127036"/>
            <a:ext cx="89027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Boole là 1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Boole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440" y="2309253"/>
            <a:ext cx="338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X : biến mang giá trị  {0, 1}</a:t>
            </a:r>
          </a:p>
          <a:p>
            <a:r>
              <a:rPr lang="vi-VN" sz="2000" dirty="0" smtClean="0"/>
              <a:t>NOT: toán tử</a:t>
            </a:r>
            <a:endParaRPr lang="vi-VN" sz="2000" dirty="0"/>
          </a:p>
        </p:txBody>
      </p:sp>
      <p:graphicFrame>
        <p:nvGraphicFramePr>
          <p:cNvPr id="11" name="Espace réservé du contenu 6"/>
          <p:cNvGraphicFramePr>
            <a:graphicFrameLocks/>
          </p:cNvGraphicFramePr>
          <p:nvPr/>
        </p:nvGraphicFramePr>
        <p:xfrm>
          <a:off x="6138916" y="2310507"/>
          <a:ext cx="3035564" cy="1525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43"/>
                <a:gridCol w="1922821"/>
              </a:tblGrid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NOT</a:t>
                      </a:r>
                      <a:r>
                        <a:rPr lang="fr-FR" dirty="0" smtClean="0"/>
                        <a:t> 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6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True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False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False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True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Các</a:t>
            </a:r>
            <a:r>
              <a:rPr lang="fr-FR" dirty="0" smtClean="0"/>
              <a:t> </a:t>
            </a:r>
            <a:r>
              <a:rPr lang="fr-FR" dirty="0" err="1" smtClean="0"/>
              <a:t>phép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</a:t>
            </a:r>
            <a:r>
              <a:rPr lang="fr-FR" dirty="0" err="1" smtClean="0"/>
              <a:t>của</a:t>
            </a:r>
            <a:r>
              <a:rPr lang="fr-FR" dirty="0" smtClean="0"/>
              <a:t> </a:t>
            </a:r>
            <a:r>
              <a:rPr lang="fr-FR" dirty="0" err="1" smtClean="0"/>
              <a:t>đại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Boole</a:t>
            </a:r>
            <a:r>
              <a:rPr lang="vi-VN" dirty="0" smtClean="0"/>
              <a:t> (2)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354489" y="2295524"/>
          <a:ext cx="2449512" cy="264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12"/>
                <a:gridCol w="622300"/>
                <a:gridCol w="1231900"/>
              </a:tblGrid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AND</a:t>
                      </a:r>
                      <a:r>
                        <a:rPr lang="fr-FR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0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6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127036"/>
            <a:ext cx="8902700" cy="83099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Boole là 1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Boole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440" y="2309253"/>
            <a:ext cx="3161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X, Y : hai biến</a:t>
            </a:r>
          </a:p>
          <a:p>
            <a:r>
              <a:rPr lang="vi-VN" sz="2000" dirty="0" smtClean="0"/>
              <a:t>AND: toán tử</a:t>
            </a:r>
            <a:endParaRPr lang="vi-VN" sz="2000" dirty="0"/>
          </a:p>
        </p:txBody>
      </p:sp>
      <p:graphicFrame>
        <p:nvGraphicFramePr>
          <p:cNvPr id="10" name="Espace réservé du contenu 6"/>
          <p:cNvGraphicFramePr>
            <a:graphicFrameLocks/>
          </p:cNvGraphicFramePr>
          <p:nvPr/>
        </p:nvGraphicFramePr>
        <p:xfrm>
          <a:off x="5181600" y="2310764"/>
          <a:ext cx="4206239" cy="264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920"/>
                <a:gridCol w="1249680"/>
                <a:gridCol w="1691639"/>
              </a:tblGrid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AND</a:t>
                      </a:r>
                      <a:r>
                        <a:rPr lang="fr-FR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0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False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False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False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6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False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True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False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True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False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False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True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True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True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Các</a:t>
            </a:r>
            <a:r>
              <a:rPr lang="fr-FR" dirty="0" smtClean="0"/>
              <a:t> </a:t>
            </a:r>
            <a:r>
              <a:rPr lang="fr-FR" dirty="0" err="1" smtClean="0"/>
              <a:t>phép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</a:t>
            </a:r>
            <a:r>
              <a:rPr lang="fr-FR" dirty="0" err="1" smtClean="0"/>
              <a:t>của</a:t>
            </a:r>
            <a:r>
              <a:rPr lang="fr-FR" dirty="0" smtClean="0"/>
              <a:t> </a:t>
            </a:r>
            <a:r>
              <a:rPr lang="fr-FR" dirty="0" err="1" smtClean="0"/>
              <a:t>đại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Boole</a:t>
            </a:r>
            <a:r>
              <a:rPr lang="vi-VN" dirty="0" smtClean="0"/>
              <a:t> (3)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954015" y="2342018"/>
          <a:ext cx="3783012" cy="264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12"/>
                <a:gridCol w="622300"/>
                <a:gridCol w="1231900"/>
                <a:gridCol w="1333500"/>
              </a:tblGrid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AND</a:t>
                      </a:r>
                      <a:r>
                        <a:rPr lang="fr-FR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NAND</a:t>
                      </a:r>
                      <a:r>
                        <a:rPr lang="fr-FR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0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6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127036"/>
            <a:ext cx="89027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Boole là 1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Boole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Các</a:t>
            </a:r>
            <a:r>
              <a:rPr lang="fr-FR" dirty="0" smtClean="0"/>
              <a:t> </a:t>
            </a:r>
            <a:r>
              <a:rPr lang="fr-FR" dirty="0" err="1" smtClean="0"/>
              <a:t>phép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</a:t>
            </a:r>
            <a:r>
              <a:rPr lang="fr-FR" dirty="0" err="1" smtClean="0"/>
              <a:t>của</a:t>
            </a:r>
            <a:r>
              <a:rPr lang="fr-FR" dirty="0" smtClean="0"/>
              <a:t> </a:t>
            </a:r>
            <a:r>
              <a:rPr lang="fr-FR" dirty="0" err="1" smtClean="0"/>
              <a:t>đại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Boole</a:t>
            </a:r>
            <a:r>
              <a:rPr lang="vi-VN" dirty="0" smtClean="0"/>
              <a:t> (4)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194598" y="2326521"/>
          <a:ext cx="5321300" cy="264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12"/>
                <a:gridCol w="622300"/>
                <a:gridCol w="1422400"/>
                <a:gridCol w="1358900"/>
                <a:gridCol w="1322388"/>
              </a:tblGrid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OR</a:t>
                      </a:r>
                      <a:r>
                        <a:rPr lang="fr-FR" baseline="0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NOR</a:t>
                      </a:r>
                      <a:r>
                        <a:rPr lang="fr-FR" baseline="0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XOR</a:t>
                      </a:r>
                      <a:r>
                        <a:rPr lang="fr-FR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0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6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127036"/>
            <a:ext cx="89027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Boole là 1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Boole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Các</a:t>
            </a:r>
            <a:r>
              <a:rPr lang="fr-FR" dirty="0" smtClean="0"/>
              <a:t> </a:t>
            </a:r>
            <a:r>
              <a:rPr lang="fr-FR" dirty="0" err="1" smtClean="0"/>
              <a:t>phép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</a:t>
            </a:r>
            <a:r>
              <a:rPr lang="fr-FR" dirty="0" err="1" smtClean="0"/>
              <a:t>của</a:t>
            </a:r>
            <a:r>
              <a:rPr lang="fr-FR" dirty="0" smtClean="0"/>
              <a:t> </a:t>
            </a:r>
            <a:r>
              <a:rPr lang="fr-FR" dirty="0" err="1" smtClean="0"/>
              <a:t>đại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Boole</a:t>
            </a:r>
            <a:r>
              <a:rPr lang="vi-VN" dirty="0" smtClean="0"/>
              <a:t> (5)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8788" y="2295525"/>
          <a:ext cx="8915400" cy="264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12"/>
                <a:gridCol w="622300"/>
                <a:gridCol w="1028700"/>
                <a:gridCol w="1231900"/>
                <a:gridCol w="1333500"/>
                <a:gridCol w="1422400"/>
                <a:gridCol w="1358900"/>
                <a:gridCol w="1322388"/>
              </a:tblGrid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NOT</a:t>
                      </a:r>
                      <a:r>
                        <a:rPr lang="fr-FR" dirty="0" smtClean="0"/>
                        <a:t> 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AND</a:t>
                      </a:r>
                      <a:r>
                        <a:rPr lang="fr-FR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NAND</a:t>
                      </a:r>
                      <a:r>
                        <a:rPr lang="fr-FR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OR</a:t>
                      </a:r>
                      <a:r>
                        <a:rPr lang="fr-FR" baseline="0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NOR</a:t>
                      </a:r>
                      <a:r>
                        <a:rPr lang="fr-FR" baseline="0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XOR</a:t>
                      </a:r>
                      <a:r>
                        <a:rPr lang="fr-FR" dirty="0" smtClean="0"/>
                        <a:t> 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0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6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0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1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0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127036"/>
            <a:ext cx="89027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Boole là 1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Boole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930" y="0"/>
            <a:ext cx="8865870" cy="889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387352" y="1074738"/>
            <a:ext cx="9047163" cy="22148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2"/>
                </a:solidFill>
              </a:rPr>
              <a:t>BIT ( </a:t>
            </a:r>
            <a:r>
              <a:rPr lang="en-US" sz="2400" b="1" dirty="0" err="1">
                <a:solidFill>
                  <a:srgbClr val="FF0000"/>
                </a:solidFill>
              </a:rPr>
              <a:t>BI</a:t>
            </a:r>
            <a:r>
              <a:rPr lang="en-US" sz="2400" b="1" dirty="0" err="1">
                <a:solidFill>
                  <a:schemeClr val="tx2"/>
                </a:solidFill>
              </a:rPr>
              <a:t>nary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digi</a:t>
            </a:r>
            <a:r>
              <a:rPr lang="en-US" sz="2400" b="1" dirty="0" err="1">
                <a:solidFill>
                  <a:srgbClr val="FF0000"/>
                </a:solidFill>
              </a:rPr>
              <a:t>T</a:t>
            </a:r>
            <a:r>
              <a:rPr lang="en-US" sz="2400" b="1" dirty="0">
                <a:solidFill>
                  <a:srgbClr val="FF9933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)		:</a:t>
            </a:r>
            <a:r>
              <a:rPr lang="en-US" sz="2400" b="1" dirty="0">
                <a:solidFill>
                  <a:srgbClr val="66FFFF"/>
                </a:solidFill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</a:rPr>
              <a:t>0,1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BYTE = </a:t>
            </a:r>
            <a:r>
              <a:rPr lang="en-US" sz="2400" b="1" dirty="0" err="1">
                <a:solidFill>
                  <a:schemeClr val="accent1"/>
                </a:solidFill>
              </a:rPr>
              <a:t>tổ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hợp</a:t>
            </a:r>
            <a:r>
              <a:rPr lang="en-US" sz="2400" b="1" dirty="0">
                <a:solidFill>
                  <a:schemeClr val="accent1"/>
                </a:solidFill>
              </a:rPr>
              <a:t> 8 bit	:</a:t>
            </a:r>
            <a:r>
              <a:rPr lang="en-US" sz="2400" b="1" dirty="0">
                <a:solidFill>
                  <a:srgbClr val="CCFFFF"/>
                </a:solidFill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</a:rPr>
              <a:t>01001101</a:t>
            </a:r>
            <a:r>
              <a:rPr lang="en-US" sz="2400" b="1" dirty="0" smtClean="0"/>
              <a:t>,</a:t>
            </a:r>
            <a:r>
              <a:rPr lang="en-US" sz="2400" b="1" dirty="0">
                <a:solidFill>
                  <a:srgbClr val="CCFFFF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11111111</a:t>
            </a:r>
            <a:endParaRPr lang="en-US" sz="2400" b="1" dirty="0">
              <a:solidFill>
                <a:srgbClr val="7030A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en-US" sz="2000" b="1" i="1" dirty="0">
                <a:solidFill>
                  <a:schemeClr val="accent1"/>
                </a:solidFill>
              </a:rPr>
              <a:t>(BYTE </a:t>
            </a:r>
            <a:r>
              <a:rPr lang="en-US" sz="2000" b="1" i="1" dirty="0" err="1">
                <a:solidFill>
                  <a:schemeClr val="accent1"/>
                </a:solidFill>
              </a:rPr>
              <a:t>được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chọn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làm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đơn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vị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tổ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chức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thông</a:t>
            </a:r>
            <a:r>
              <a:rPr lang="en-US" sz="2000" b="1" i="1" dirty="0">
                <a:solidFill>
                  <a:schemeClr val="accent1"/>
                </a:solidFill>
              </a:rPr>
              <a:t> tin </a:t>
            </a:r>
            <a:r>
              <a:rPr lang="en-US" sz="2000" b="1" i="1" dirty="0" err="1">
                <a:solidFill>
                  <a:schemeClr val="accent1"/>
                </a:solidFill>
              </a:rPr>
              <a:t>trong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máy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tính</a:t>
            </a:r>
            <a:r>
              <a:rPr lang="en-US" sz="2000" b="1" i="1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WORD = </a:t>
            </a:r>
            <a:r>
              <a:rPr lang="en-US" sz="2400" b="1" dirty="0" err="1" smtClean="0">
                <a:solidFill>
                  <a:schemeClr val="accent1"/>
                </a:solidFill>
              </a:rPr>
              <a:t>tổ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hợp</a:t>
            </a:r>
            <a:r>
              <a:rPr lang="en-US" sz="2400" b="1" dirty="0" smtClean="0">
                <a:solidFill>
                  <a:schemeClr val="accent1"/>
                </a:solidFill>
              </a:rPr>
              <a:t> 2 byte</a:t>
            </a:r>
            <a:r>
              <a:rPr lang="en-US" sz="2400" b="1" dirty="0">
                <a:solidFill>
                  <a:schemeClr val="accent1"/>
                </a:solidFill>
              </a:rPr>
              <a:t>	:</a:t>
            </a:r>
            <a:r>
              <a:rPr lang="en-US" sz="2400" b="1" dirty="0">
                <a:solidFill>
                  <a:srgbClr val="CCECFF"/>
                </a:solidFill>
              </a:rPr>
              <a:t>	</a:t>
            </a:r>
            <a:r>
              <a:rPr lang="en-US" sz="2400" b="1" dirty="0" smtClean="0">
                <a:solidFill>
                  <a:schemeClr val="accent3"/>
                </a:solidFill>
              </a:rPr>
              <a:t>01011010 11100101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DWORD = </a:t>
            </a:r>
            <a:r>
              <a:rPr lang="en-US" sz="2400" b="1" dirty="0" err="1" smtClean="0">
                <a:solidFill>
                  <a:schemeClr val="accent1"/>
                </a:solidFill>
              </a:rPr>
              <a:t>tổ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hợp</a:t>
            </a:r>
            <a:r>
              <a:rPr lang="en-US" sz="2400" b="1" dirty="0" smtClean="0">
                <a:solidFill>
                  <a:schemeClr val="accent1"/>
                </a:solidFill>
              </a:rPr>
              <a:t> 4 byte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928688" y="3353118"/>
            <a:ext cx="8255000" cy="227044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en-US" sz="2400" b="1" dirty="0"/>
              <a:t>1 </a:t>
            </a:r>
            <a:r>
              <a:rPr lang="en-US" sz="2400" b="1" dirty="0" err="1"/>
              <a:t>KiloByte</a:t>
            </a:r>
            <a:r>
              <a:rPr lang="en-US" sz="2400" b="1" dirty="0"/>
              <a:t> (KB)	= 1024 </a:t>
            </a:r>
            <a:r>
              <a:rPr lang="en-US" sz="2400" b="1" dirty="0" smtClean="0"/>
              <a:t>bytes</a:t>
            </a:r>
            <a:r>
              <a:rPr lang="en-US" sz="2400" b="1" dirty="0"/>
              <a:t>	= 2</a:t>
            </a:r>
            <a:r>
              <a:rPr lang="en-US" sz="2400" b="1" baseline="30000" dirty="0"/>
              <a:t>10</a:t>
            </a:r>
            <a:r>
              <a:rPr lang="en-US" sz="2400" b="1" dirty="0"/>
              <a:t> </a:t>
            </a:r>
            <a:r>
              <a:rPr lang="en-US" sz="2400" b="1" dirty="0" smtClean="0"/>
              <a:t>bytes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1 </a:t>
            </a:r>
            <a:r>
              <a:rPr lang="en-US" sz="2400" b="1" dirty="0" err="1"/>
              <a:t>MegaByte</a:t>
            </a:r>
            <a:r>
              <a:rPr lang="en-US" sz="2400" b="1" dirty="0"/>
              <a:t> (MB)	= 1024 KB 	=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en-US" sz="2400" b="1" dirty="0"/>
              <a:t> </a:t>
            </a:r>
            <a:r>
              <a:rPr lang="en-US" sz="2400" b="1" dirty="0" smtClean="0"/>
              <a:t>bytes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1 </a:t>
            </a:r>
            <a:r>
              <a:rPr lang="en-US" sz="2400" b="1" dirty="0" err="1"/>
              <a:t>GigaByte</a:t>
            </a:r>
            <a:r>
              <a:rPr lang="en-US" sz="2400" b="1" dirty="0"/>
              <a:t> (GB)	= 1024 MB	=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</a:rPr>
              <a:t>30</a:t>
            </a:r>
            <a:r>
              <a:rPr lang="en-US" sz="2400" b="1" dirty="0"/>
              <a:t> </a:t>
            </a:r>
            <a:r>
              <a:rPr lang="en-US" sz="2400" b="1" dirty="0" smtClean="0"/>
              <a:t>bytes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1 </a:t>
            </a:r>
            <a:r>
              <a:rPr lang="en-US" sz="2400" b="1" dirty="0" err="1" smtClean="0"/>
              <a:t>TetraByte</a:t>
            </a:r>
            <a:r>
              <a:rPr lang="en-US" sz="2400" b="1" dirty="0" smtClean="0"/>
              <a:t> (TB)     = 1024 GB	= </a:t>
            </a:r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40</a:t>
            </a:r>
            <a:r>
              <a:rPr lang="en-US" sz="2400" b="1" dirty="0" smtClean="0"/>
              <a:t> bytes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1 </a:t>
            </a:r>
            <a:r>
              <a:rPr lang="en-US" sz="2400" b="1" dirty="0" err="1" smtClean="0"/>
              <a:t>PetaByte</a:t>
            </a:r>
            <a:r>
              <a:rPr lang="en-US" sz="2400" b="1" dirty="0" smtClean="0"/>
              <a:t> (PB)	= 1024 TB	=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50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bytes</a:t>
            </a:r>
            <a:endParaRPr lang="en-US" sz="2400" b="1" dirty="0" smtClean="0"/>
          </a:p>
          <a:p>
            <a:pPr>
              <a:lnSpc>
                <a:spcPct val="120000"/>
              </a:lnSpc>
            </a:pPr>
            <a:endParaRPr lang="en-US" sz="2400" b="1" dirty="0" smtClean="0"/>
          </a:p>
          <a:p>
            <a:pPr>
              <a:lnSpc>
                <a:spcPct val="120000"/>
              </a:lnSpc>
            </a:pPr>
            <a:endParaRPr lang="en-US" sz="2400" b="1" dirty="0" smtClean="0"/>
          </a:p>
          <a:p>
            <a:pPr>
              <a:lnSpc>
                <a:spcPct val="120000"/>
              </a:lnSpc>
            </a:pPr>
            <a:endParaRPr lang="en-US" dirty="0">
              <a:latin typeface="Tahoma" pitchFamily="34" charset="0"/>
            </a:endParaRPr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1051560" y="5694365"/>
            <a:ext cx="7903528" cy="447675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 dirty="0">
                <a:solidFill>
                  <a:srgbClr val="3333FF"/>
                </a:solidFill>
              </a:rPr>
              <a:t>1 </a:t>
            </a:r>
            <a:r>
              <a:rPr lang="en-US" sz="2400" b="1" dirty="0" err="1">
                <a:solidFill>
                  <a:srgbClr val="3333FF"/>
                </a:solidFill>
              </a:rPr>
              <a:t>số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dài</a:t>
            </a:r>
            <a:r>
              <a:rPr lang="en-US" sz="2400" b="1" dirty="0">
                <a:solidFill>
                  <a:srgbClr val="3333FF"/>
                </a:solidFill>
              </a:rPr>
              <a:t> n </a:t>
            </a:r>
            <a:r>
              <a:rPr lang="en-US" sz="2400" b="1" dirty="0" smtClean="0">
                <a:solidFill>
                  <a:srgbClr val="3333FF"/>
                </a:solidFill>
              </a:rPr>
              <a:t>bit </a:t>
            </a:r>
            <a:r>
              <a:rPr lang="en-US" sz="2400" b="1" dirty="0" err="1">
                <a:solidFill>
                  <a:srgbClr val="3333FF"/>
                </a:solidFill>
              </a:rPr>
              <a:t>thì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biểu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diễn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được</a:t>
            </a:r>
            <a:r>
              <a:rPr lang="en-US" sz="2400" b="1" dirty="0">
                <a:solidFill>
                  <a:srgbClr val="3333FF"/>
                </a:solidFill>
              </a:rPr>
              <a:t> 2</a:t>
            </a:r>
            <a:r>
              <a:rPr lang="en-US" sz="2400" b="1" baseline="30000" dirty="0">
                <a:solidFill>
                  <a:srgbClr val="3333FF"/>
                </a:solidFill>
              </a:rPr>
              <a:t>n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giá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trị</a:t>
            </a:r>
            <a:endParaRPr lang="en-US" dirty="0">
              <a:solidFill>
                <a:srgbClr val="3333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1330" y="0"/>
            <a:ext cx="8865870" cy="8255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2130" y="936752"/>
            <a:ext cx="8865870" cy="418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nhị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.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nhị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.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,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,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phi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mã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nhị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(code)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Mã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 smtClean="0"/>
          </a:p>
        </p:txBody>
      </p:sp>
      <p:sp>
        <p:nvSpPr>
          <p:cNvPr id="3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6630" name="AutoShape 4"/>
          <p:cNvSpPr>
            <a:spLocks noChangeArrowheads="1"/>
          </p:cNvSpPr>
          <p:nvPr/>
        </p:nvSpPr>
        <p:spPr bwMode="auto">
          <a:xfrm>
            <a:off x="4241800" y="2686050"/>
            <a:ext cx="1800225" cy="64293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tIns="91440" bIns="91440">
            <a:flatTx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Thông tin</a:t>
            </a:r>
            <a:endParaRPr lang="en-US" sz="20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31" name="AutoShape 5"/>
          <p:cNvSpPr>
            <a:spLocks noChangeArrowheads="1"/>
          </p:cNvSpPr>
          <p:nvPr/>
        </p:nvSpPr>
        <p:spPr bwMode="auto">
          <a:xfrm>
            <a:off x="6813551" y="3771900"/>
            <a:ext cx="1458913" cy="64293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tIns="91440" bIns="91440">
            <a:flatTx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Mã hóa</a:t>
            </a:r>
            <a:endParaRPr lang="en-US" sz="20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6042025" y="3286125"/>
            <a:ext cx="785813" cy="528638"/>
          </a:xfrm>
          <a:prstGeom prst="line">
            <a:avLst/>
          </a:prstGeom>
          <a:noFill/>
          <a:ln w="50800">
            <a:solidFill>
              <a:srgbClr val="FF9933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 flipH="1">
            <a:off x="6284913" y="4386263"/>
            <a:ext cx="542926" cy="385762"/>
          </a:xfrm>
          <a:prstGeom prst="line">
            <a:avLst/>
          </a:prstGeom>
          <a:noFill/>
          <a:ln w="50800">
            <a:solidFill>
              <a:srgbClr val="FF9933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34" name="AutoShape 8"/>
          <p:cNvSpPr>
            <a:spLocks noChangeArrowheads="1"/>
          </p:cNvSpPr>
          <p:nvPr/>
        </p:nvSpPr>
        <p:spPr bwMode="auto">
          <a:xfrm>
            <a:off x="4471988" y="4729165"/>
            <a:ext cx="1871662" cy="642937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tIns="91440" bIns="91440">
            <a:flatTx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Tổ hợp bit</a:t>
            </a:r>
            <a:endParaRPr 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35" name="Rectangle 9"/>
          <p:cNvSpPr>
            <a:spLocks noChangeArrowheads="1"/>
          </p:cNvSpPr>
          <p:nvPr/>
        </p:nvSpPr>
        <p:spPr bwMode="auto">
          <a:xfrm>
            <a:off x="1647827" y="1279526"/>
            <a:ext cx="157162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Âm thanh</a:t>
            </a:r>
            <a:endParaRPr lang="en-US" sz="24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36" name="Rectangle 10"/>
          <p:cNvSpPr>
            <a:spLocks noChangeArrowheads="1"/>
          </p:cNvSpPr>
          <p:nvPr/>
        </p:nvSpPr>
        <p:spPr bwMode="auto">
          <a:xfrm>
            <a:off x="7170738" y="1257301"/>
            <a:ext cx="15001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Hình ảnh</a:t>
            </a:r>
            <a:endParaRPr lang="en-US" sz="24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37" name="Rectangle 11"/>
          <p:cNvSpPr>
            <a:spLocks noChangeArrowheads="1"/>
          </p:cNvSpPr>
          <p:nvPr/>
        </p:nvSpPr>
        <p:spPr bwMode="auto">
          <a:xfrm>
            <a:off x="1068389" y="2570164"/>
            <a:ext cx="13144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Nhiệt độ</a:t>
            </a:r>
            <a:endParaRPr lang="en-US" sz="24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1662114" y="3848100"/>
            <a:ext cx="85883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Chữ</a:t>
            </a:r>
            <a:endParaRPr lang="en-US" sz="24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39" name="Rectangle 13"/>
          <p:cNvSpPr>
            <a:spLocks noChangeArrowheads="1"/>
          </p:cNvSpPr>
          <p:nvPr/>
        </p:nvSpPr>
        <p:spPr bwMode="auto">
          <a:xfrm>
            <a:off x="3606801" y="1506538"/>
            <a:ext cx="65722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Số</a:t>
            </a:r>
            <a:endParaRPr lang="en-US" sz="24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40" name="Rectangle 14"/>
          <p:cNvSpPr>
            <a:spLocks noChangeArrowheads="1"/>
          </p:cNvSpPr>
          <p:nvPr/>
        </p:nvSpPr>
        <p:spPr bwMode="auto">
          <a:xfrm>
            <a:off x="4033838" y="1044575"/>
            <a:ext cx="182562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Ánh sáng</a:t>
            </a:r>
            <a:endParaRPr lang="en-US" sz="24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41" name="Rectangle 15"/>
          <p:cNvSpPr>
            <a:spLocks noChangeArrowheads="1"/>
          </p:cNvSpPr>
          <p:nvPr/>
        </p:nvSpPr>
        <p:spPr bwMode="auto">
          <a:xfrm>
            <a:off x="2025650" y="3143251"/>
            <a:ext cx="122872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Áp suất</a:t>
            </a:r>
            <a:endParaRPr lang="en-US" sz="24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42" name="Rectangle 16"/>
          <p:cNvSpPr>
            <a:spLocks noChangeArrowheads="1"/>
          </p:cNvSpPr>
          <p:nvPr/>
        </p:nvSpPr>
        <p:spPr bwMode="auto">
          <a:xfrm>
            <a:off x="5516563" y="1449388"/>
            <a:ext cx="111442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Độ ẩm</a:t>
            </a:r>
            <a:endParaRPr lang="en-US" sz="24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43" name="Rectangle 17"/>
          <p:cNvSpPr>
            <a:spLocks noChangeArrowheads="1"/>
          </p:cNvSpPr>
          <p:nvPr/>
        </p:nvSpPr>
        <p:spPr bwMode="auto">
          <a:xfrm>
            <a:off x="6965951" y="2427288"/>
            <a:ext cx="13446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Điện áp</a:t>
            </a:r>
            <a:endParaRPr lang="en-US" sz="24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2570164" y="4529140"/>
            <a:ext cx="150018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Dòng điện</a:t>
            </a:r>
            <a:endParaRPr lang="en-US" sz="24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6645" name="Line 19"/>
          <p:cNvSpPr>
            <a:spLocks noChangeShapeType="1"/>
          </p:cNvSpPr>
          <p:nvPr/>
        </p:nvSpPr>
        <p:spPr bwMode="auto">
          <a:xfrm>
            <a:off x="2970214" y="1771652"/>
            <a:ext cx="1114425" cy="785813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46" name="Line 20"/>
          <p:cNvSpPr>
            <a:spLocks noChangeShapeType="1"/>
          </p:cNvSpPr>
          <p:nvPr/>
        </p:nvSpPr>
        <p:spPr bwMode="auto">
          <a:xfrm>
            <a:off x="4041775" y="2000252"/>
            <a:ext cx="414338" cy="500063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47" name="Line 21"/>
          <p:cNvSpPr>
            <a:spLocks noChangeShapeType="1"/>
          </p:cNvSpPr>
          <p:nvPr/>
        </p:nvSpPr>
        <p:spPr bwMode="auto">
          <a:xfrm>
            <a:off x="4956176" y="1571627"/>
            <a:ext cx="28575" cy="842963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48" name="Line 22"/>
          <p:cNvSpPr>
            <a:spLocks noChangeShapeType="1"/>
          </p:cNvSpPr>
          <p:nvPr/>
        </p:nvSpPr>
        <p:spPr bwMode="auto">
          <a:xfrm flipH="1">
            <a:off x="5641975" y="1943102"/>
            <a:ext cx="314325" cy="485775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49" name="Line 23"/>
          <p:cNvSpPr>
            <a:spLocks noChangeShapeType="1"/>
          </p:cNvSpPr>
          <p:nvPr/>
        </p:nvSpPr>
        <p:spPr bwMode="auto">
          <a:xfrm flipH="1">
            <a:off x="6142038" y="1743075"/>
            <a:ext cx="1257300" cy="857250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50" name="Line 24"/>
          <p:cNvSpPr>
            <a:spLocks noChangeShapeType="1"/>
          </p:cNvSpPr>
          <p:nvPr/>
        </p:nvSpPr>
        <p:spPr bwMode="auto">
          <a:xfrm flipH="1">
            <a:off x="6127750" y="2743202"/>
            <a:ext cx="928688" cy="327025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51" name="Line 25"/>
          <p:cNvSpPr>
            <a:spLocks noChangeShapeType="1"/>
          </p:cNvSpPr>
          <p:nvPr/>
        </p:nvSpPr>
        <p:spPr bwMode="auto">
          <a:xfrm>
            <a:off x="2513013" y="2828925"/>
            <a:ext cx="1471612" cy="71438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52" name="Line 26"/>
          <p:cNvSpPr>
            <a:spLocks noChangeShapeType="1"/>
          </p:cNvSpPr>
          <p:nvPr/>
        </p:nvSpPr>
        <p:spPr bwMode="auto">
          <a:xfrm flipV="1">
            <a:off x="3354389" y="3171827"/>
            <a:ext cx="573087" cy="214313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53" name="Line 27"/>
          <p:cNvSpPr>
            <a:spLocks noChangeShapeType="1"/>
          </p:cNvSpPr>
          <p:nvPr/>
        </p:nvSpPr>
        <p:spPr bwMode="auto">
          <a:xfrm flipV="1">
            <a:off x="2582864" y="3400425"/>
            <a:ext cx="1373187" cy="642938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54" name="Line 28"/>
          <p:cNvSpPr>
            <a:spLocks noChangeShapeType="1"/>
          </p:cNvSpPr>
          <p:nvPr/>
        </p:nvSpPr>
        <p:spPr bwMode="auto">
          <a:xfrm flipV="1">
            <a:off x="3382963" y="3543300"/>
            <a:ext cx="1001712" cy="985838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55" name="Line 29"/>
          <p:cNvSpPr>
            <a:spLocks noChangeShapeType="1"/>
          </p:cNvSpPr>
          <p:nvPr/>
        </p:nvSpPr>
        <p:spPr bwMode="auto">
          <a:xfrm>
            <a:off x="6342065" y="5329238"/>
            <a:ext cx="1042987" cy="285750"/>
          </a:xfrm>
          <a:prstGeom prst="line">
            <a:avLst/>
          </a:prstGeom>
          <a:noFill/>
          <a:ln w="50800">
            <a:solidFill>
              <a:srgbClr val="FF9933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656" name="AutoShape 30"/>
          <p:cNvSpPr>
            <a:spLocks noChangeArrowheads="1"/>
          </p:cNvSpPr>
          <p:nvPr/>
        </p:nvSpPr>
        <p:spPr bwMode="auto">
          <a:xfrm>
            <a:off x="7342188" y="5586415"/>
            <a:ext cx="1173162" cy="642937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100000">
                <a:srgbClr val="185E5E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tIns="91440" bIns="91440">
            <a:flatTx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Xử lý</a:t>
            </a:r>
            <a:endParaRPr lang="en-US" sz="20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(</a:t>
            </a:r>
            <a:r>
              <a:rPr lang="en-US" dirty="0" err="1" smtClean="0"/>
              <a:t>nguyên</a:t>
            </a:r>
            <a:r>
              <a:rPr lang="en-US" dirty="0" smtClean="0"/>
              <a:t>) n-bit</a:t>
            </a:r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3024188" y="936626"/>
            <a:ext cx="4876801" cy="46166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n bit </a:t>
            </a:r>
            <a:r>
              <a:rPr lang="en-US" sz="2400" b="1" dirty="0" err="1">
                <a:solidFill>
                  <a:srgbClr val="7030A0"/>
                </a:solidFill>
              </a:rPr>
              <a:t>có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trị</a:t>
            </a:r>
            <a:r>
              <a:rPr lang="en-US" sz="2400" b="1" dirty="0">
                <a:solidFill>
                  <a:srgbClr val="7030A0"/>
                </a:solidFill>
              </a:rPr>
              <a:t> : </a:t>
            </a:r>
            <a:r>
              <a:rPr lang="en-US" sz="2400" b="1" dirty="0">
                <a:solidFill>
                  <a:srgbClr val="FF9933"/>
                </a:solidFill>
              </a:rPr>
              <a:t>0 </a:t>
            </a:r>
            <a:r>
              <a:rPr lang="en-US" sz="2400" b="1" dirty="0">
                <a:solidFill>
                  <a:srgbClr val="FF9933"/>
                </a:solidFill>
                <a:sym typeface="Symbol" pitchFamily="18" charset="2"/>
              </a:rPr>
              <a:t></a:t>
            </a:r>
            <a:r>
              <a:rPr lang="en-US" sz="2400" b="1" dirty="0">
                <a:solidFill>
                  <a:srgbClr val="FF9933"/>
                </a:solidFill>
              </a:rPr>
              <a:t> (2</a:t>
            </a:r>
            <a:r>
              <a:rPr lang="en-US" sz="2400" b="1" baseline="30000" dirty="0">
                <a:solidFill>
                  <a:srgbClr val="FF9933"/>
                </a:solidFill>
              </a:rPr>
              <a:t>n</a:t>
            </a:r>
            <a:r>
              <a:rPr lang="en-US" sz="2400" b="1" dirty="0">
                <a:solidFill>
                  <a:srgbClr val="FF9933"/>
                </a:solidFill>
              </a:rPr>
              <a:t> – 1)</a:t>
            </a:r>
            <a:endParaRPr lang="en-US" dirty="0">
              <a:solidFill>
                <a:srgbClr val="FF9933"/>
              </a:solidFill>
              <a:latin typeface="Tahoma" pitchFamily="34" charset="0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1289050" y="1504950"/>
            <a:ext cx="5672138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8 bit </a:t>
            </a:r>
            <a:r>
              <a:rPr lang="en-US" sz="2400" b="1" dirty="0" err="1">
                <a:solidFill>
                  <a:srgbClr val="7030A0"/>
                </a:solidFill>
              </a:rPr>
              <a:t>có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trị</a:t>
            </a:r>
            <a:r>
              <a:rPr lang="en-US" sz="2400" b="1" dirty="0">
                <a:solidFill>
                  <a:srgbClr val="7030A0"/>
                </a:solidFill>
              </a:rPr>
              <a:t>	: </a:t>
            </a:r>
            <a:r>
              <a:rPr lang="en-US" sz="2400" b="1" dirty="0">
                <a:solidFill>
                  <a:srgbClr val="FF9933"/>
                </a:solidFill>
              </a:rPr>
              <a:t>0 </a:t>
            </a:r>
            <a:r>
              <a:rPr lang="en-US" sz="2400" b="1" dirty="0">
                <a:solidFill>
                  <a:srgbClr val="FF9933"/>
                </a:solidFill>
                <a:sym typeface="Symbol" pitchFamily="18" charset="2"/>
              </a:rPr>
              <a:t></a:t>
            </a:r>
            <a:r>
              <a:rPr lang="en-US" sz="2400" b="1" dirty="0">
                <a:solidFill>
                  <a:srgbClr val="FF9933"/>
                </a:solidFill>
              </a:rPr>
              <a:t> 255</a:t>
            </a:r>
          </a:p>
          <a:p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16 bit </a:t>
            </a:r>
            <a:r>
              <a:rPr lang="en-US" sz="2400" b="1" dirty="0" err="1">
                <a:solidFill>
                  <a:srgbClr val="7030A0"/>
                </a:solidFill>
              </a:rPr>
              <a:t>có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trị</a:t>
            </a:r>
            <a:r>
              <a:rPr lang="en-US" sz="2400" b="1" dirty="0">
                <a:solidFill>
                  <a:srgbClr val="7030A0"/>
                </a:solidFill>
              </a:rPr>
              <a:t>	: </a:t>
            </a:r>
            <a:r>
              <a:rPr lang="en-US" sz="2400" b="1" dirty="0">
                <a:solidFill>
                  <a:srgbClr val="FFCC00"/>
                </a:solidFill>
              </a:rPr>
              <a:t>0 </a:t>
            </a:r>
            <a:r>
              <a:rPr lang="en-US" sz="2400" b="1" dirty="0">
                <a:solidFill>
                  <a:srgbClr val="FFCC00"/>
                </a:solidFill>
                <a:sym typeface="Symbol" pitchFamily="18" charset="2"/>
              </a:rPr>
              <a:t></a:t>
            </a:r>
            <a:r>
              <a:rPr lang="en-US" sz="2400" b="1" dirty="0">
                <a:solidFill>
                  <a:srgbClr val="FFCC00"/>
                </a:solidFill>
              </a:rPr>
              <a:t> 65 535</a:t>
            </a:r>
          </a:p>
          <a:p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32 bit </a:t>
            </a:r>
            <a:r>
              <a:rPr lang="en-US" sz="2400" b="1" dirty="0" err="1">
                <a:solidFill>
                  <a:srgbClr val="7030A0"/>
                </a:solidFill>
              </a:rPr>
              <a:t>có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trị</a:t>
            </a:r>
            <a:r>
              <a:rPr lang="en-US" sz="2400" b="1" dirty="0">
                <a:solidFill>
                  <a:srgbClr val="7030A0"/>
                </a:solidFill>
              </a:rPr>
              <a:t>	: </a:t>
            </a:r>
            <a:r>
              <a:rPr lang="en-US" sz="2400" b="1" dirty="0">
                <a:solidFill>
                  <a:srgbClr val="92D050"/>
                </a:solidFill>
              </a:rPr>
              <a:t>0 </a:t>
            </a:r>
            <a:r>
              <a:rPr lang="en-US" sz="2400" b="1" dirty="0">
                <a:solidFill>
                  <a:srgbClr val="92D050"/>
                </a:solidFill>
                <a:sym typeface="Symbol" pitchFamily="18" charset="2"/>
              </a:rPr>
              <a:t></a:t>
            </a:r>
            <a:r>
              <a:rPr lang="en-US" sz="2400" b="1" dirty="0">
                <a:solidFill>
                  <a:srgbClr val="92D050"/>
                </a:solidFill>
              </a:rPr>
              <a:t> 4 294 967 295</a:t>
            </a:r>
            <a:endParaRPr lang="en-US" dirty="0">
              <a:solidFill>
                <a:srgbClr val="92D050"/>
              </a:solidFill>
              <a:latin typeface="Tahoma" pitchFamily="34" charset="0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661988" y="809626"/>
            <a:ext cx="22590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2400" b="1" u="sng">
                <a:solidFill>
                  <a:srgbClr val="FF3300"/>
                </a:solidFill>
              </a:rPr>
              <a:t>Số không dấu</a:t>
            </a:r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661988" y="2879725"/>
            <a:ext cx="2259012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</a:rPr>
              <a:t>dấu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2590800" y="3000376"/>
            <a:ext cx="5638800" cy="830997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Qui </a:t>
            </a:r>
            <a:r>
              <a:rPr lang="en-US" sz="2400" b="1" dirty="0" err="1">
                <a:solidFill>
                  <a:srgbClr val="7030A0"/>
                </a:solidFill>
              </a:rPr>
              <a:t>ước</a:t>
            </a:r>
            <a:r>
              <a:rPr lang="en-US" sz="2400" b="1" dirty="0">
                <a:solidFill>
                  <a:srgbClr val="66FFFF"/>
                </a:solidFill>
              </a:rPr>
              <a:t>: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chọn</a:t>
            </a:r>
            <a:r>
              <a:rPr lang="en-US" sz="2400" b="1" dirty="0">
                <a:solidFill>
                  <a:srgbClr val="C00000"/>
                </a:solidFill>
              </a:rPr>
              <a:t> bit </a:t>
            </a:r>
            <a:r>
              <a:rPr lang="en-US" sz="2400" b="1" dirty="0" err="1">
                <a:solidFill>
                  <a:srgbClr val="C00000"/>
                </a:solidFill>
              </a:rPr>
              <a:t>có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trọng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số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cao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nhất</a:t>
            </a:r>
            <a:r>
              <a:rPr lang="en-US" sz="2400" b="1" dirty="0">
                <a:solidFill>
                  <a:srgbClr val="C00000"/>
                </a:solidFill>
              </a:rPr>
              <a:t> (MSB) </a:t>
            </a:r>
            <a:r>
              <a:rPr lang="en-US" sz="2400" b="1" dirty="0" err="1">
                <a:solidFill>
                  <a:srgbClr val="C00000"/>
                </a:solidFill>
              </a:rPr>
              <a:t>làm</a:t>
            </a:r>
            <a:r>
              <a:rPr lang="en-US" sz="2400" b="1" dirty="0">
                <a:solidFill>
                  <a:srgbClr val="C00000"/>
                </a:solidFill>
              </a:rPr>
              <a:t> bit </a:t>
            </a:r>
            <a:r>
              <a:rPr lang="en-US" sz="2400" b="1" dirty="0" err="1">
                <a:solidFill>
                  <a:srgbClr val="C00000"/>
                </a:solidFill>
              </a:rPr>
              <a:t>dấu</a:t>
            </a:r>
            <a:endParaRPr lang="en-US" sz="24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1162051" y="5507040"/>
            <a:ext cx="7129463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defTabSz="463550"/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8 bit </a:t>
            </a:r>
            <a:r>
              <a:rPr lang="en-US" sz="2400" b="1" dirty="0" err="1">
                <a:solidFill>
                  <a:srgbClr val="7030A0"/>
                </a:solidFill>
              </a:rPr>
              <a:t>có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dấu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có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trị</a:t>
            </a:r>
            <a:r>
              <a:rPr lang="en-US" sz="2400" b="1" dirty="0">
                <a:solidFill>
                  <a:srgbClr val="7030A0"/>
                </a:solidFill>
              </a:rPr>
              <a:t>	: </a:t>
            </a:r>
            <a:r>
              <a:rPr lang="en-US" sz="2400" b="1" dirty="0" smtClean="0">
                <a:solidFill>
                  <a:srgbClr val="7030A0"/>
                </a:solidFill>
              </a:rPr>
              <a:t>    </a:t>
            </a:r>
            <a:r>
              <a:rPr lang="en-US" sz="2400" b="1" dirty="0" smtClean="0">
                <a:solidFill>
                  <a:srgbClr val="FFCC00"/>
                </a:solidFill>
              </a:rPr>
              <a:t>-</a:t>
            </a:r>
            <a:r>
              <a:rPr lang="en-US" sz="2400" b="1" dirty="0">
                <a:solidFill>
                  <a:srgbClr val="FFCC00"/>
                </a:solidFill>
              </a:rPr>
              <a:t>128 </a:t>
            </a:r>
            <a:r>
              <a:rPr lang="en-US" sz="2400" b="1" dirty="0" smtClean="0">
                <a:solidFill>
                  <a:srgbClr val="FFCC00"/>
                </a:solidFill>
                <a:sym typeface="Symbol" pitchFamily="18" charset="2"/>
              </a:rPr>
              <a:t></a:t>
            </a:r>
            <a:r>
              <a:rPr lang="en-US" sz="2400" b="1" dirty="0" smtClean="0">
                <a:solidFill>
                  <a:srgbClr val="FFCC00"/>
                </a:solidFill>
              </a:rPr>
              <a:t> </a:t>
            </a:r>
            <a:r>
              <a:rPr lang="en-US" sz="2400" b="1" dirty="0">
                <a:solidFill>
                  <a:srgbClr val="FFCC00"/>
                </a:solidFill>
              </a:rPr>
              <a:t>+127</a:t>
            </a:r>
          </a:p>
          <a:p>
            <a:pPr defTabSz="463550"/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16 bit </a:t>
            </a:r>
            <a:r>
              <a:rPr lang="en-US" sz="2400" b="1" dirty="0" err="1">
                <a:solidFill>
                  <a:srgbClr val="7030A0"/>
                </a:solidFill>
              </a:rPr>
              <a:t>có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dấu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có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trị</a:t>
            </a:r>
            <a:r>
              <a:rPr lang="en-US" sz="2400" b="1" dirty="0">
                <a:solidFill>
                  <a:srgbClr val="7030A0"/>
                </a:solidFill>
              </a:rPr>
              <a:t>	: </a:t>
            </a:r>
            <a:r>
              <a:rPr lang="en-US" sz="2400" b="1" dirty="0">
                <a:solidFill>
                  <a:srgbClr val="92D050"/>
                </a:solidFill>
              </a:rPr>
              <a:t>-32768 </a:t>
            </a:r>
            <a:r>
              <a:rPr lang="en-US" sz="2400" b="1" dirty="0">
                <a:solidFill>
                  <a:srgbClr val="92D050"/>
                </a:solidFill>
                <a:sym typeface="Symbol" pitchFamily="18" charset="2"/>
              </a:rPr>
              <a:t></a:t>
            </a:r>
            <a:r>
              <a:rPr lang="en-US" sz="2400" b="1" dirty="0">
                <a:solidFill>
                  <a:srgbClr val="92D050"/>
                </a:solidFill>
              </a:rPr>
              <a:t> +32767</a:t>
            </a:r>
            <a:endParaRPr lang="en-US" dirty="0">
              <a:solidFill>
                <a:srgbClr val="92D050"/>
              </a:solidFill>
              <a:latin typeface="Tahoma" pitchFamily="34" charset="0"/>
            </a:endParaRPr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876300" y="4286251"/>
            <a:ext cx="8529638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bit </a:t>
            </a:r>
            <a:r>
              <a:rPr lang="en-US" sz="2400" b="1" dirty="0" err="1">
                <a:solidFill>
                  <a:srgbClr val="FFFFFF"/>
                </a:solidFill>
              </a:rPr>
              <a:t>dấu</a:t>
            </a:r>
            <a:r>
              <a:rPr lang="en-US" sz="2400" b="1" dirty="0">
                <a:solidFill>
                  <a:srgbClr val="FFFFFF"/>
                </a:solidFill>
              </a:rPr>
              <a:t> = 0 </a:t>
            </a:r>
            <a:r>
              <a:rPr lang="en-US" sz="2400" b="1" dirty="0" err="1">
                <a:solidFill>
                  <a:srgbClr val="FFFFFF"/>
                </a:solidFill>
              </a:rPr>
              <a:t>là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số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dương</a:t>
            </a:r>
            <a:r>
              <a:rPr lang="en-US" sz="2400" b="1" dirty="0">
                <a:solidFill>
                  <a:srgbClr val="FFFFFF"/>
                </a:solidFill>
              </a:rPr>
              <a:t> - bit </a:t>
            </a:r>
            <a:r>
              <a:rPr lang="en-US" sz="2400" b="1" dirty="0" err="1">
                <a:solidFill>
                  <a:srgbClr val="FFFFFF"/>
                </a:solidFill>
              </a:rPr>
              <a:t>dấu</a:t>
            </a:r>
            <a:r>
              <a:rPr lang="en-US" sz="2400" b="1" dirty="0">
                <a:solidFill>
                  <a:srgbClr val="FFFFFF"/>
                </a:solidFill>
              </a:rPr>
              <a:t> = 1 </a:t>
            </a:r>
            <a:r>
              <a:rPr lang="en-US" sz="2400" b="1" dirty="0" err="1">
                <a:solidFill>
                  <a:srgbClr val="FFFFFF"/>
                </a:solidFill>
              </a:rPr>
              <a:t>là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số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âm</a:t>
            </a:r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 err="1">
                <a:solidFill>
                  <a:srgbClr val="FFFFFF"/>
                </a:solidFill>
              </a:rPr>
              <a:t>sử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dụng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số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bù</a:t>
            </a:r>
            <a:r>
              <a:rPr lang="en-US" sz="2400" b="1" dirty="0">
                <a:solidFill>
                  <a:srgbClr val="FFFFFF"/>
                </a:solidFill>
              </a:rPr>
              <a:t> 2 :	-1 = 1111 1111, -2 = 1111 1110, . . .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	-127 = 1000 0001, -128 = 1000 0000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854259" y="4067175"/>
            <a:ext cx="274637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072640" y="3880485"/>
            <a:ext cx="2423160" cy="655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ctr"/>
            <a:r>
              <a:rPr lang="en-US" sz="1900" b="1" dirty="0">
                <a:solidFill>
                  <a:srgbClr val="FF5050"/>
                </a:solidFill>
              </a:rPr>
              <a:t>MSB</a:t>
            </a:r>
          </a:p>
          <a:p>
            <a:pPr algn="ctr"/>
            <a:r>
              <a:rPr lang="en-US" i="1" dirty="0">
                <a:solidFill>
                  <a:srgbClr val="FF5050"/>
                </a:solidFill>
                <a:latin typeface="Tahoma" pitchFamily="34" charset="0"/>
              </a:rPr>
              <a:t>(Most Significant Bit)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179695" y="4067175"/>
            <a:ext cx="274638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492434" y="4067175"/>
            <a:ext cx="274637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5830570" y="4067175"/>
            <a:ext cx="274638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6143310" y="4067175"/>
            <a:ext cx="274637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456045" y="4067175"/>
            <a:ext cx="274638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756084" y="4067175"/>
            <a:ext cx="274637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7081520" y="4067175"/>
            <a:ext cx="274638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7995921" y="4127500"/>
            <a:ext cx="727075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900" b="1" dirty="0">
                <a:solidFill>
                  <a:srgbClr val="FF5050"/>
                </a:solidFill>
              </a:rPr>
              <a:t>LSB</a:t>
            </a:r>
            <a:endParaRPr lang="en-US" dirty="0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3566160" y="4151630"/>
            <a:ext cx="1416686" cy="457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rot="10800000">
            <a:off x="7245032" y="4232276"/>
            <a:ext cx="862647" cy="11112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7406640" y="4467225"/>
            <a:ext cx="2164080" cy="795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i="1" dirty="0">
                <a:solidFill>
                  <a:srgbClr val="FF5050"/>
                </a:solidFill>
              </a:rPr>
              <a:t>(Least Significant Bit)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2" grpId="0" animBg="1"/>
      <p:bldP spid="28683" grpId="0"/>
      <p:bldP spid="28685" grpId="0" animBg="1"/>
      <p:bldP spid="28686" grpId="0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4" grpId="0"/>
      <p:bldP spid="28695" grpId="0" animBg="1"/>
      <p:bldP spid="28696" grpId="0" animBg="1"/>
      <p:bldP spid="286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Biểu</a:t>
            </a:r>
            <a:r>
              <a:rPr lang="fr-FR" dirty="0" smtClean="0"/>
              <a:t> </a:t>
            </a:r>
            <a:r>
              <a:rPr lang="fr-FR" dirty="0" err="1" smtClean="0"/>
              <a:t>diễn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</a:t>
            </a:r>
            <a:r>
              <a:rPr lang="fr-FR" dirty="0" err="1" smtClean="0"/>
              <a:t>nguyên</a:t>
            </a:r>
            <a:r>
              <a:rPr lang="fr-FR" dirty="0" smtClean="0"/>
              <a:t> </a:t>
            </a:r>
            <a:r>
              <a:rPr lang="fr-FR" dirty="0" err="1" smtClean="0"/>
              <a:t>có</a:t>
            </a:r>
            <a:r>
              <a:rPr lang="fr-FR" dirty="0" smtClean="0"/>
              <a:t> </a:t>
            </a:r>
            <a:r>
              <a:rPr lang="fr-FR" dirty="0" err="1" smtClean="0"/>
              <a:t>dấu</a:t>
            </a:r>
            <a:r>
              <a:rPr lang="vi-VN" dirty="0" smtClean="0"/>
              <a:t>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886222"/>
            <a:ext cx="4563336" cy="52351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180000" bIns="180000"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Số nguyên 16-bit có dấu: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vi-VN" dirty="0" smtClean="0">
                <a:solidFill>
                  <a:srgbClr val="C00000"/>
                </a:solidFill>
              </a:rPr>
              <a:t>Phần dương: </a:t>
            </a:r>
            <a:r>
              <a:rPr lang="vi-VN" dirty="0" smtClean="0"/>
              <a:t>[0, 1, ..., 32767], được</a:t>
            </a:r>
            <a:r>
              <a:rPr lang="fr-FR" dirty="0" smtClean="0"/>
              <a:t> </a:t>
            </a:r>
            <a:r>
              <a:rPr lang="fr-FR" dirty="0" err="1" smtClean="0"/>
              <a:t>miêu</a:t>
            </a:r>
            <a:r>
              <a:rPr lang="fr-FR" dirty="0" smtClean="0"/>
              <a:t> </a:t>
            </a:r>
            <a:r>
              <a:rPr lang="fr-FR" dirty="0" err="1" smtClean="0"/>
              <a:t>tả</a:t>
            </a:r>
            <a:r>
              <a:rPr lang="fr-FR" dirty="0" smtClean="0"/>
              <a:t> </a:t>
            </a:r>
            <a:r>
              <a:rPr lang="fr-FR" dirty="0" err="1" smtClean="0"/>
              <a:t>theo</a:t>
            </a:r>
            <a:r>
              <a:rPr lang="fr-FR" dirty="0" smtClean="0"/>
              <a:t> </a:t>
            </a:r>
            <a:r>
              <a:rPr lang="fr-FR" dirty="0" err="1" smtClean="0"/>
              <a:t>công</a:t>
            </a:r>
            <a:r>
              <a:rPr lang="fr-FR" dirty="0" smtClean="0"/>
              <a:t> </a:t>
            </a:r>
            <a:r>
              <a:rPr lang="fr-FR" dirty="0" err="1" smtClean="0"/>
              <a:t>thức</a:t>
            </a:r>
            <a:r>
              <a:rPr lang="fr-FR" dirty="0" smtClean="0"/>
              <a:t> Q.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fr-FR" dirty="0" err="1" smtClean="0">
                <a:solidFill>
                  <a:srgbClr val="C00000"/>
                </a:solidFill>
              </a:rPr>
              <a:t>Phần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âm</a:t>
            </a:r>
            <a:r>
              <a:rPr lang="vi-VN" dirty="0" smtClean="0">
                <a:solidFill>
                  <a:srgbClr val="C00000"/>
                </a:solidFill>
              </a:rPr>
              <a:t>: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vi-VN" dirty="0" smtClean="0"/>
              <a:t>[-1, -2,...,</a:t>
            </a:r>
            <a:r>
              <a:rPr lang="fr-FR" dirty="0" smtClean="0"/>
              <a:t> -</a:t>
            </a:r>
            <a:r>
              <a:rPr lang="vi-VN" dirty="0" smtClean="0"/>
              <a:t>32768], được miêu tả</a:t>
            </a:r>
            <a:r>
              <a:rPr lang="fr-FR" dirty="0" smtClean="0"/>
              <a:t> </a:t>
            </a:r>
            <a:r>
              <a:rPr lang="vi-VN" dirty="0" smtClean="0"/>
              <a:t>ở dạng số bù 2 như sau 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dirty="0" err="1" smtClean="0">
                <a:solidFill>
                  <a:srgbClr val="C00000"/>
                </a:solidFill>
              </a:rPr>
              <a:t>Số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bù</a:t>
            </a:r>
            <a:r>
              <a:rPr lang="fr-FR" dirty="0" smtClean="0">
                <a:solidFill>
                  <a:srgbClr val="C00000"/>
                </a:solidFill>
              </a:rPr>
              <a:t> 1 </a:t>
            </a:r>
            <a:r>
              <a:rPr lang="fr-FR" dirty="0" err="1" smtClean="0"/>
              <a:t>của</a:t>
            </a:r>
            <a:r>
              <a:rPr lang="fr-FR" dirty="0" smtClean="0"/>
              <a:t> 1 </a:t>
            </a:r>
            <a:r>
              <a:rPr lang="fr-FR" dirty="0" err="1" smtClean="0"/>
              <a:t>số</a:t>
            </a:r>
            <a:r>
              <a:rPr lang="fr-FR" dirty="0" smtClean="0"/>
              <a:t> n bit là n bit </a:t>
            </a:r>
            <a:r>
              <a:rPr lang="fr-FR" dirty="0" err="1" smtClean="0"/>
              <a:t>mà</a:t>
            </a:r>
            <a:r>
              <a:rPr lang="fr-FR" dirty="0" smtClean="0"/>
              <a:t> </a:t>
            </a:r>
            <a:r>
              <a:rPr lang="fr-FR" dirty="0" err="1" smtClean="0"/>
              <a:t>mỗi</a:t>
            </a:r>
            <a:r>
              <a:rPr lang="fr-FR" dirty="0" smtClean="0"/>
              <a:t> bit là </a:t>
            </a:r>
            <a:r>
              <a:rPr lang="fr-FR" dirty="0" err="1" smtClean="0"/>
              <a:t>ngược</a:t>
            </a:r>
            <a:r>
              <a:rPr lang="fr-FR" dirty="0" smtClean="0"/>
              <a:t> </a:t>
            </a:r>
            <a:r>
              <a:rPr lang="fr-FR" dirty="0" err="1" smtClean="0"/>
              <a:t>với</a:t>
            </a:r>
            <a:r>
              <a:rPr lang="fr-FR" dirty="0" smtClean="0"/>
              <a:t> bit </a:t>
            </a:r>
            <a:r>
              <a:rPr lang="fr-FR" dirty="0" err="1" smtClean="0"/>
              <a:t>gốc</a:t>
            </a:r>
            <a:r>
              <a:rPr lang="fr-FR" dirty="0" smtClean="0"/>
              <a:t> (0 → 1 </a:t>
            </a:r>
            <a:r>
              <a:rPr lang="fr-FR" dirty="0" err="1" smtClean="0"/>
              <a:t>và</a:t>
            </a:r>
            <a:r>
              <a:rPr lang="fr-FR" dirty="0" smtClean="0"/>
              <a:t> 1 → 0)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dirty="0" err="1" smtClean="0">
                <a:solidFill>
                  <a:srgbClr val="C00000"/>
                </a:solidFill>
              </a:rPr>
              <a:t>Số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bù</a:t>
            </a:r>
            <a:r>
              <a:rPr lang="fr-FR" dirty="0" smtClean="0">
                <a:solidFill>
                  <a:srgbClr val="C00000"/>
                </a:solidFill>
              </a:rPr>
              <a:t> 2 </a:t>
            </a:r>
            <a:r>
              <a:rPr lang="fr-FR" dirty="0" err="1" smtClean="0"/>
              <a:t>của</a:t>
            </a:r>
            <a:r>
              <a:rPr lang="fr-FR" dirty="0" smtClean="0"/>
              <a:t> 1 </a:t>
            </a:r>
            <a:r>
              <a:rPr lang="fr-FR" dirty="0" err="1" smtClean="0"/>
              <a:t>số</a:t>
            </a:r>
            <a:r>
              <a:rPr lang="fr-FR" dirty="0" smtClean="0"/>
              <a:t> n bit là </a:t>
            </a:r>
            <a:r>
              <a:rPr lang="vi-VN" dirty="0" smtClean="0"/>
              <a:t>số bù 1 của số đó rồi tăng</a:t>
            </a:r>
            <a:r>
              <a:rPr lang="fr-FR" dirty="0" smtClean="0"/>
              <a:t> </a:t>
            </a:r>
            <a:r>
              <a:rPr lang="vi-VN" dirty="0" smtClean="0"/>
              <a:t>lên 1 đơn vị.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67300" y="899159"/>
          <a:ext cx="4495800" cy="491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1104900"/>
              </a:tblGrid>
              <a:tr h="67268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Sự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biểu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diễn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Giá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trị</a:t>
                      </a:r>
                      <a:endParaRPr lang="fr-F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94321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0000 </a:t>
                      </a:r>
                      <a:r>
                        <a:rPr lang="fr-FR" sz="2400" dirty="0" err="1" smtClean="0"/>
                        <a:t>0000</a:t>
                      </a:r>
                      <a:r>
                        <a:rPr lang="fr-FR" sz="2400" dirty="0" smtClean="0"/>
                        <a:t>  </a:t>
                      </a:r>
                      <a:r>
                        <a:rPr lang="fr-FR" sz="2400" dirty="0" err="1" smtClean="0"/>
                        <a:t>0000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0000</a:t>
                      </a:r>
                      <a:endParaRPr lang="fr-FR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0000 </a:t>
                      </a:r>
                      <a:r>
                        <a:rPr lang="fr-FR" sz="2400" dirty="0" err="1" smtClean="0"/>
                        <a:t>0000</a:t>
                      </a:r>
                      <a:r>
                        <a:rPr lang="fr-FR" sz="2400" dirty="0" smtClean="0"/>
                        <a:t>  </a:t>
                      </a:r>
                      <a:r>
                        <a:rPr lang="fr-FR" sz="2400" dirty="0" err="1" smtClean="0"/>
                        <a:t>0000</a:t>
                      </a:r>
                      <a:r>
                        <a:rPr lang="fr-FR" sz="2400" dirty="0" smtClean="0"/>
                        <a:t> 0001</a:t>
                      </a:r>
                    </a:p>
                    <a:p>
                      <a:pPr algn="ctr"/>
                      <a:r>
                        <a:rPr lang="fr-FR" sz="2400" dirty="0" smtClean="0"/>
                        <a:t>…</a:t>
                      </a:r>
                      <a:endParaRPr lang="vi-VN" sz="2400" dirty="0" smtClean="0"/>
                    </a:p>
                    <a:p>
                      <a:pPr algn="ctr"/>
                      <a:endParaRPr lang="vi-VN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0111 1111   </a:t>
                      </a:r>
                      <a:r>
                        <a:rPr lang="fr-FR" sz="2400" dirty="0" err="1" smtClean="0"/>
                        <a:t>1111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1111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</a:p>
                    <a:p>
                      <a:pPr algn="ctr"/>
                      <a:r>
                        <a:rPr lang="fr-FR" sz="2400" dirty="0" smtClean="0"/>
                        <a:t>1</a:t>
                      </a:r>
                    </a:p>
                    <a:p>
                      <a:pPr algn="ctr"/>
                      <a:r>
                        <a:rPr lang="vi-VN" sz="2400" dirty="0" smtClean="0"/>
                        <a:t>...</a:t>
                      </a:r>
                    </a:p>
                    <a:p>
                      <a:pPr algn="ctr"/>
                      <a:endParaRPr lang="vi-VN" sz="2400" dirty="0" smtClean="0"/>
                    </a:p>
                    <a:p>
                      <a:pPr algn="ctr"/>
                      <a:r>
                        <a:rPr lang="fr-FR" sz="2400" dirty="0" smtClean="0"/>
                        <a:t>32767</a:t>
                      </a:r>
                      <a:endParaRPr lang="fr-F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4938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1000 0000  </a:t>
                      </a:r>
                      <a:r>
                        <a:rPr lang="fr-FR" sz="2400" dirty="0" err="1" smtClean="0"/>
                        <a:t>0000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0000</a:t>
                      </a:r>
                      <a:endParaRPr lang="fr-FR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1000 0000  </a:t>
                      </a:r>
                      <a:r>
                        <a:rPr lang="fr-FR" sz="2400" dirty="0" err="1" smtClean="0"/>
                        <a:t>0000</a:t>
                      </a:r>
                      <a:r>
                        <a:rPr lang="fr-FR" sz="2400" dirty="0" smtClean="0"/>
                        <a:t> 0001</a:t>
                      </a:r>
                    </a:p>
                    <a:p>
                      <a:pPr algn="ctr"/>
                      <a:r>
                        <a:rPr lang="fr-FR" sz="2400" dirty="0" smtClean="0"/>
                        <a:t>…</a:t>
                      </a:r>
                      <a:endParaRPr lang="vi-VN" sz="2400" dirty="0" smtClean="0"/>
                    </a:p>
                    <a:p>
                      <a:pPr algn="ctr"/>
                      <a:endParaRPr lang="fr-FR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1111 1111   </a:t>
                      </a:r>
                      <a:r>
                        <a:rPr lang="fr-FR" sz="2400" dirty="0" err="1" smtClean="0"/>
                        <a:t>1111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1111</a:t>
                      </a:r>
                      <a:endParaRPr lang="fr-FR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-32768</a:t>
                      </a:r>
                    </a:p>
                    <a:p>
                      <a:pPr algn="ctr"/>
                      <a:r>
                        <a:rPr lang="fr-FR" sz="2400" dirty="0" smtClean="0"/>
                        <a:t>-32767</a:t>
                      </a:r>
                    </a:p>
                    <a:p>
                      <a:pPr algn="ctr"/>
                      <a:r>
                        <a:rPr lang="vi-VN" sz="2400" dirty="0" smtClean="0"/>
                        <a:t>...</a:t>
                      </a:r>
                    </a:p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-1</a:t>
                      </a:r>
                      <a:endParaRPr lang="fr-F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32400" y="0"/>
            <a:ext cx="4086225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Định</a:t>
            </a:r>
            <a:r>
              <a:rPr lang="fr-FR" dirty="0" smtClean="0"/>
              <a:t> </a:t>
            </a:r>
            <a:r>
              <a:rPr lang="fr-FR" dirty="0" err="1" smtClean="0"/>
              <a:t>nghĩa</a:t>
            </a:r>
            <a:r>
              <a:rPr lang="fr-FR" dirty="0" smtClean="0"/>
              <a:t> </a:t>
            </a:r>
            <a:r>
              <a:rPr lang="fr-FR" dirty="0" err="1" smtClean="0"/>
              <a:t>sơ</a:t>
            </a:r>
            <a:r>
              <a:rPr lang="fr-FR" dirty="0" smtClean="0"/>
              <a:t> </a:t>
            </a:r>
            <a:r>
              <a:rPr lang="fr-FR" dirty="0" err="1" smtClean="0"/>
              <a:t>khởi</a:t>
            </a:r>
            <a:r>
              <a:rPr lang="fr-FR" dirty="0" smtClean="0"/>
              <a:t> </a:t>
            </a:r>
            <a:r>
              <a:rPr lang="fr-FR" dirty="0" err="1" smtClean="0"/>
              <a:t>về</a:t>
            </a:r>
            <a:r>
              <a:rPr lang="fr-FR" dirty="0" smtClean="0"/>
              <a:t> </a:t>
            </a:r>
            <a:r>
              <a:rPr lang="fr-FR" dirty="0" err="1" smtClean="0"/>
              <a:t>máy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(tt)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886222"/>
            <a:ext cx="8825456" cy="5501878"/>
          </a:xfrm>
          <a:solidFill>
            <a:schemeClr val="lt1">
              <a:alpha val="3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400" dirty="0"/>
              <a:t>Các lệnh mà máy hiểu và thực hiện được được gọi là </a:t>
            </a:r>
            <a:r>
              <a:rPr lang="vi-VN" sz="2200" i="1" dirty="0">
                <a:solidFill>
                  <a:srgbClr val="FF0000"/>
                </a:solidFill>
              </a:rPr>
              <a:t>lệnh máy</a:t>
            </a:r>
            <a:r>
              <a:rPr lang="vi-VN" sz="24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i="1" dirty="0" smtClean="0">
                <a:solidFill>
                  <a:srgbClr val="FF0000"/>
                </a:solidFill>
              </a:rPr>
              <a:t>N</a:t>
            </a:r>
            <a:r>
              <a:rPr lang="vi-VN" sz="2400" i="1" dirty="0" smtClean="0">
                <a:solidFill>
                  <a:srgbClr val="FF0000"/>
                </a:solidFill>
              </a:rPr>
              <a:t>gôn ngữ lập trình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400" dirty="0"/>
              <a:t>dùng </a:t>
            </a:r>
            <a:r>
              <a:rPr lang="vi-VN" sz="2400" dirty="0" smtClean="0"/>
              <a:t>để </a:t>
            </a:r>
            <a:r>
              <a:rPr lang="vi-VN" sz="2400" dirty="0"/>
              <a:t>miêu tả các </a:t>
            </a:r>
            <a:r>
              <a:rPr lang="vi-VN" sz="2400" dirty="0" smtClean="0"/>
              <a:t>lệnh</a:t>
            </a:r>
            <a:r>
              <a:rPr lang="fr-FR" sz="2400" dirty="0" smtClean="0"/>
              <a:t>, </a:t>
            </a:r>
            <a:r>
              <a:rPr lang="fr-FR" sz="2400" dirty="0" err="1" smtClean="0"/>
              <a:t>gồm</a:t>
            </a:r>
            <a:r>
              <a:rPr lang="fr-FR" sz="2400" dirty="0" smtClean="0"/>
              <a:t> 2 </a:t>
            </a:r>
            <a:r>
              <a:rPr lang="fr-FR" sz="2400" dirty="0" err="1"/>
              <a:t>yếu</a:t>
            </a:r>
            <a:r>
              <a:rPr lang="fr-FR" sz="2400" dirty="0"/>
              <a:t> </a:t>
            </a:r>
            <a:r>
              <a:rPr lang="fr-FR" sz="2400" dirty="0" err="1"/>
              <a:t>tố</a:t>
            </a:r>
            <a:r>
              <a:rPr lang="fr-FR" sz="2400" dirty="0"/>
              <a:t> </a:t>
            </a:r>
            <a:r>
              <a:rPr lang="fr-FR" sz="2400" dirty="0" err="1" smtClean="0"/>
              <a:t>chính</a:t>
            </a:r>
            <a:r>
              <a:rPr lang="fr-FR" sz="2400" dirty="0" smtClean="0"/>
              <a:t>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200" i="1" dirty="0" err="1">
                <a:solidFill>
                  <a:srgbClr val="FF0000"/>
                </a:solidFill>
              </a:rPr>
              <a:t>cú</a:t>
            </a:r>
            <a:r>
              <a:rPr lang="fr-FR" sz="2200" i="1" dirty="0">
                <a:solidFill>
                  <a:srgbClr val="FF0000"/>
                </a:solidFill>
              </a:rPr>
              <a:t> </a:t>
            </a:r>
            <a:r>
              <a:rPr lang="fr-FR" sz="2200" i="1" dirty="0" err="1">
                <a:solidFill>
                  <a:srgbClr val="FF0000"/>
                </a:solidFill>
              </a:rPr>
              <a:t>pháp</a:t>
            </a:r>
            <a:r>
              <a:rPr lang="fr-FR" sz="2200" i="1" dirty="0">
                <a:solidFill>
                  <a:srgbClr val="FF0000"/>
                </a:solidFill>
              </a:rPr>
              <a:t> </a:t>
            </a:r>
            <a:r>
              <a:rPr lang="fr-FR" sz="2200" dirty="0"/>
              <a:t>qui </a:t>
            </a:r>
            <a:r>
              <a:rPr lang="vi-VN" sz="2200" dirty="0"/>
              <a:t>định trật tự kết hợp các phần tử để cấu thành 1 lệnh (câu), </a:t>
            </a:r>
            <a:endParaRPr lang="fr-FR" sz="2200" dirty="0"/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200" i="1" dirty="0" err="1">
                <a:solidFill>
                  <a:srgbClr val="FF0000"/>
                </a:solidFill>
              </a:rPr>
              <a:t>ngữ nghĩa </a:t>
            </a:r>
            <a:r>
              <a:rPr lang="vi-VN" sz="2200" dirty="0"/>
              <a:t>cho biết ý nghĩa của lệnh đó.</a:t>
            </a:r>
            <a:endParaRPr lang="vi-VN" sz="2200" dirty="0" err="1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dirty="0" err="1" smtClean="0"/>
              <a:t>Để</a:t>
            </a:r>
            <a:r>
              <a:rPr lang="fr-FR" sz="2400" dirty="0" smtClean="0"/>
              <a:t> </a:t>
            </a:r>
            <a:r>
              <a:rPr lang="fr-FR" sz="2400" dirty="0" err="1" smtClean="0"/>
              <a:t>giải</a:t>
            </a:r>
            <a:r>
              <a:rPr lang="fr-FR" sz="2400" dirty="0" smtClean="0"/>
              <a:t> </a:t>
            </a:r>
            <a:r>
              <a:rPr lang="fr-FR" sz="2400" dirty="0" err="1" smtClean="0"/>
              <a:t>quyết</a:t>
            </a:r>
            <a:r>
              <a:rPr lang="fr-FR" sz="2400" dirty="0" smtClean="0"/>
              <a:t> </a:t>
            </a:r>
            <a:r>
              <a:rPr lang="fr-FR" sz="2400" dirty="0" err="1" smtClean="0"/>
              <a:t>một</a:t>
            </a:r>
            <a:r>
              <a:rPr lang="vi-VN" sz="2400" dirty="0" smtClean="0"/>
              <a:t> </a:t>
            </a:r>
            <a:r>
              <a:rPr lang="vi-VN" sz="2400" dirty="0"/>
              <a:t>công việc (</a:t>
            </a:r>
            <a:r>
              <a:rPr lang="vi-VN" sz="2400" i="1" dirty="0">
                <a:solidFill>
                  <a:srgbClr val="FF0000"/>
                </a:solidFill>
              </a:rPr>
              <a:t>bài toán</a:t>
            </a:r>
            <a:r>
              <a:rPr lang="vi-VN" sz="2400" dirty="0" smtClean="0"/>
              <a:t>)</a:t>
            </a:r>
            <a:r>
              <a:rPr lang="fr-FR" sz="2400" dirty="0" smtClean="0"/>
              <a:t>, ta </a:t>
            </a:r>
            <a:r>
              <a:rPr lang="vi-VN" sz="2400" dirty="0" smtClean="0"/>
              <a:t>có </a:t>
            </a:r>
            <a:r>
              <a:rPr lang="vi-VN" sz="2400" dirty="0"/>
              <a:t>thể </a:t>
            </a:r>
            <a:r>
              <a:rPr lang="vi-VN" sz="2400" dirty="0" smtClean="0"/>
              <a:t>chia</a:t>
            </a:r>
            <a:r>
              <a:rPr lang="fr-FR" sz="2400" dirty="0" smtClean="0"/>
              <a:t> </a:t>
            </a:r>
            <a:r>
              <a:rPr lang="fr-FR" sz="2400" dirty="0" err="1" smtClean="0"/>
              <a:t>vấn</a:t>
            </a:r>
            <a:r>
              <a:rPr lang="fr-FR" sz="2400" dirty="0" smtClean="0"/>
              <a:t> </a:t>
            </a:r>
            <a:r>
              <a:rPr lang="fr-FR" sz="2400" dirty="0" err="1" smtClean="0"/>
              <a:t>đề</a:t>
            </a:r>
            <a:r>
              <a:rPr lang="fr-FR" sz="2400" dirty="0" smtClean="0"/>
              <a:t> </a:t>
            </a:r>
            <a:r>
              <a:rPr lang="vi-VN" sz="2400" dirty="0" smtClean="0"/>
              <a:t>thành </a:t>
            </a:r>
            <a:r>
              <a:rPr lang="vi-VN" sz="2400" dirty="0"/>
              <a:t>trình tự nhiều công việc </a:t>
            </a:r>
            <a:r>
              <a:rPr lang="fr-FR" sz="2400" dirty="0" err="1" smtClean="0"/>
              <a:t>nhỏ</a:t>
            </a:r>
            <a:r>
              <a:rPr lang="fr-FR" sz="2400" dirty="0" smtClean="0"/>
              <a:t> </a:t>
            </a:r>
            <a:r>
              <a:rPr lang="vi-VN" sz="2400" dirty="0" smtClean="0"/>
              <a:t>được </a:t>
            </a:r>
            <a:r>
              <a:rPr lang="vi-VN" sz="2400" dirty="0"/>
              <a:t>gọi là </a:t>
            </a:r>
            <a:r>
              <a:rPr lang="vi-VN" sz="2400" i="1" dirty="0">
                <a:solidFill>
                  <a:srgbClr val="FF0000"/>
                </a:solidFill>
              </a:rPr>
              <a:t>giải thuật</a:t>
            </a:r>
            <a:r>
              <a:rPr lang="vi-VN" sz="2400" dirty="0" smtClean="0"/>
              <a:t>. 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400" dirty="0" smtClean="0"/>
              <a:t>Mỗi</a:t>
            </a:r>
            <a:r>
              <a:rPr lang="fr-FR" sz="2400" dirty="0" smtClean="0"/>
              <a:t> </a:t>
            </a:r>
            <a:r>
              <a:rPr lang="vi-VN" sz="2400" dirty="0" smtClean="0"/>
              <a:t>công </a:t>
            </a:r>
            <a:r>
              <a:rPr lang="vi-VN" sz="2400" dirty="0"/>
              <a:t>việc nhỏ hơn cũng có thể được chia nhỏ hơn nữa nếu </a:t>
            </a:r>
            <a:r>
              <a:rPr lang="vi-VN" sz="2400" dirty="0" smtClean="0"/>
              <a:t>nó</a:t>
            </a:r>
            <a:r>
              <a:rPr lang="fr-FR" sz="2400" dirty="0" smtClean="0"/>
              <a:t> </a:t>
            </a:r>
            <a:r>
              <a:rPr lang="vi-VN" sz="2400" dirty="0" smtClean="0"/>
              <a:t>còn </a:t>
            </a:r>
            <a:r>
              <a:rPr lang="vi-VN" sz="2400" dirty="0"/>
              <a:t>phức tạp,... </a:t>
            </a:r>
            <a:r>
              <a:rPr lang="vi-VN" sz="2400" dirty="0" smtClean="0"/>
              <a:t>⇒ </a:t>
            </a:r>
            <a:r>
              <a:rPr lang="fr-FR" sz="2400" dirty="0" err="1" smtClean="0"/>
              <a:t>giải</a:t>
            </a:r>
            <a:r>
              <a:rPr lang="fr-FR" sz="2400" dirty="0" smtClean="0"/>
              <a:t> </a:t>
            </a:r>
            <a:r>
              <a:rPr lang="fr-FR" sz="2400" dirty="0" err="1" smtClean="0"/>
              <a:t>pháp</a:t>
            </a:r>
            <a:r>
              <a:rPr lang="fr-FR" sz="2400" dirty="0" smtClean="0"/>
              <a:t> </a:t>
            </a:r>
            <a:r>
              <a:rPr lang="vi-VN" sz="2400" dirty="0" smtClean="0"/>
              <a:t>có </a:t>
            </a:r>
            <a:r>
              <a:rPr lang="vi-VN" sz="2400" dirty="0"/>
              <a:t>thể được miêu tả </a:t>
            </a:r>
            <a:r>
              <a:rPr lang="vi-VN" sz="2400" dirty="0" smtClean="0"/>
              <a:t>bằng</a:t>
            </a:r>
            <a:r>
              <a:rPr lang="fr-FR" sz="2400" dirty="0" smtClean="0"/>
              <a:t> </a:t>
            </a:r>
            <a:r>
              <a:rPr lang="vi-VN" sz="2400" dirty="0" smtClean="0"/>
              <a:t>1 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 smtClean="0"/>
              <a:t>     </a:t>
            </a:r>
            <a:r>
              <a:rPr lang="vi-VN" sz="2400" dirty="0" smtClean="0"/>
              <a:t>trình </a:t>
            </a:r>
            <a:r>
              <a:rPr lang="vi-VN" sz="2400" dirty="0"/>
              <a:t>tự các lệnh máy (</a:t>
            </a:r>
            <a:r>
              <a:rPr lang="vi-VN" sz="2200" i="1" dirty="0">
                <a:solidFill>
                  <a:srgbClr val="FF0000"/>
                </a:solidFill>
              </a:rPr>
              <a:t>chương trình ngôn ngữ máy</a:t>
            </a:r>
            <a:r>
              <a:rPr lang="vi-VN" sz="2400" dirty="0" smtClean="0"/>
              <a:t>).</a:t>
            </a:r>
            <a:endParaRPr lang="fr-FR" sz="2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335589"/>
            <a:ext cx="1794565" cy="12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Biểu</a:t>
            </a:r>
            <a:r>
              <a:rPr lang="fr-FR" dirty="0" smtClean="0"/>
              <a:t> </a:t>
            </a:r>
            <a:r>
              <a:rPr lang="fr-FR" dirty="0" err="1" smtClean="0"/>
              <a:t>diễn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</a:t>
            </a:r>
            <a:r>
              <a:rPr lang="fr-FR" dirty="0" err="1" smtClean="0"/>
              <a:t>nguyên</a:t>
            </a:r>
            <a:r>
              <a:rPr lang="fr-FR" dirty="0" smtClean="0"/>
              <a:t> </a:t>
            </a:r>
            <a:r>
              <a:rPr lang="fr-FR" dirty="0" err="1" smtClean="0"/>
              <a:t>có</a:t>
            </a:r>
            <a:r>
              <a:rPr lang="fr-FR" dirty="0" smtClean="0"/>
              <a:t> </a:t>
            </a:r>
            <a:r>
              <a:rPr lang="fr-FR" dirty="0" err="1" smtClean="0"/>
              <a:t>dấu</a:t>
            </a:r>
            <a:r>
              <a:rPr lang="fr-FR" dirty="0" smtClean="0"/>
              <a:t> (</a:t>
            </a:r>
            <a:r>
              <a:rPr lang="vi-VN" dirty="0" smtClean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1038622"/>
            <a:ext cx="8915400" cy="51589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bIns="180000"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vi-VN" sz="2400" dirty="0" smtClean="0"/>
              <a:t>Vì mỗi ô nhớ máy tính chỉ chứa được 1 byte, do đó ta phải</a:t>
            </a:r>
            <a:r>
              <a:rPr lang="fr-FR" sz="2400" dirty="0" smtClean="0"/>
              <a:t> </a:t>
            </a:r>
            <a:r>
              <a:rPr lang="vi-VN" sz="2400" dirty="0" smtClean="0"/>
              <a:t>dùng nhiều ô liên tiếp (2 hay 4) để chứa số nguyên. Có 2 cách</a:t>
            </a:r>
            <a:r>
              <a:rPr lang="fr-FR" sz="2400" dirty="0" smtClean="0"/>
              <a:t> </a:t>
            </a:r>
            <a:r>
              <a:rPr lang="fr-FR" sz="2400" dirty="0" err="1" smtClean="0"/>
              <a:t>chứa</a:t>
            </a:r>
            <a:r>
              <a:rPr lang="fr-FR" sz="2400" dirty="0" smtClean="0"/>
              <a:t> </a:t>
            </a:r>
            <a:r>
              <a:rPr lang="fr-FR" sz="2400" dirty="0" err="1" smtClean="0"/>
              <a:t>các</a:t>
            </a:r>
            <a:r>
              <a:rPr lang="fr-FR" sz="2400" dirty="0" smtClean="0"/>
              <a:t> </a:t>
            </a:r>
            <a:r>
              <a:rPr lang="fr-FR" sz="2400" dirty="0" err="1" smtClean="0"/>
              <a:t>byte</a:t>
            </a:r>
            <a:r>
              <a:rPr lang="fr-FR" sz="2400" dirty="0" smtClean="0"/>
              <a:t> </a:t>
            </a:r>
            <a:r>
              <a:rPr lang="fr-FR" sz="2400" dirty="0" err="1" smtClean="0"/>
              <a:t>của</a:t>
            </a:r>
            <a:r>
              <a:rPr lang="fr-FR" sz="2400" dirty="0" smtClean="0"/>
              <a:t> </a:t>
            </a:r>
            <a:r>
              <a:rPr lang="fr-FR" sz="2400" dirty="0" err="1" smtClean="0"/>
              <a:t>số</a:t>
            </a:r>
            <a:r>
              <a:rPr lang="fr-FR" sz="2400" dirty="0" smtClean="0"/>
              <a:t> </a:t>
            </a:r>
            <a:r>
              <a:rPr lang="fr-FR" sz="2400" dirty="0" err="1" smtClean="0"/>
              <a:t>nguyên</a:t>
            </a:r>
            <a:r>
              <a:rPr lang="fr-FR" sz="2400" dirty="0" smtClean="0"/>
              <a:t> (</a:t>
            </a:r>
            <a:r>
              <a:rPr lang="fr-FR" sz="2400" dirty="0" err="1" smtClean="0"/>
              <a:t>hay</a:t>
            </a:r>
            <a:r>
              <a:rPr lang="fr-FR" sz="2400" dirty="0" smtClean="0"/>
              <a:t> </a:t>
            </a:r>
            <a:r>
              <a:rPr lang="fr-FR" sz="2400" dirty="0" err="1" smtClean="0"/>
              <a:t>dữ</a:t>
            </a:r>
            <a:r>
              <a:rPr lang="fr-FR" sz="2400" dirty="0" smtClean="0"/>
              <a:t> </a:t>
            </a:r>
            <a:r>
              <a:rPr lang="fr-FR" sz="2400" dirty="0" err="1" smtClean="0"/>
              <a:t>liệu</a:t>
            </a:r>
            <a:r>
              <a:rPr lang="fr-FR" sz="2400" dirty="0" smtClean="0"/>
              <a:t> </a:t>
            </a:r>
            <a:r>
              <a:rPr lang="fr-FR" sz="2400" dirty="0" err="1" smtClean="0"/>
              <a:t>khác</a:t>
            </a:r>
            <a:r>
              <a:rPr lang="fr-FR" sz="2400" dirty="0" smtClean="0"/>
              <a:t>) </a:t>
            </a:r>
            <a:r>
              <a:rPr lang="fr-FR" sz="2400" dirty="0" err="1" smtClean="0"/>
              <a:t>vào</a:t>
            </a:r>
            <a:r>
              <a:rPr lang="fr-FR" sz="2400" dirty="0" smtClean="0"/>
              <a:t> </a:t>
            </a:r>
            <a:r>
              <a:rPr lang="fr-FR" sz="2400" dirty="0" err="1" smtClean="0"/>
              <a:t>các</a:t>
            </a:r>
            <a:r>
              <a:rPr lang="fr-FR" sz="2400" dirty="0" smtClean="0"/>
              <a:t> ô </a:t>
            </a:r>
            <a:r>
              <a:rPr lang="fr-FR" sz="2400" dirty="0" err="1" smtClean="0"/>
              <a:t>nhớ</a:t>
            </a:r>
            <a:r>
              <a:rPr lang="fr-FR" sz="2400" dirty="0" smtClean="0"/>
              <a:t> : </a:t>
            </a:r>
            <a:r>
              <a:rPr lang="fr-FR" sz="2400" dirty="0" smtClean="0">
                <a:solidFill>
                  <a:srgbClr val="C00000"/>
                </a:solidFill>
              </a:rPr>
              <a:t>BE</a:t>
            </a:r>
            <a:r>
              <a:rPr lang="fr-FR" sz="2400" dirty="0" smtClean="0"/>
              <a:t> &amp; </a:t>
            </a:r>
            <a:r>
              <a:rPr lang="fr-FR" sz="2400" dirty="0" smtClean="0">
                <a:solidFill>
                  <a:srgbClr val="C00000"/>
                </a:solidFill>
              </a:rPr>
              <a:t>LE</a:t>
            </a:r>
            <a:r>
              <a:rPr lang="fr-FR" sz="24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err="1" smtClean="0"/>
              <a:t>Cách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BE (</a:t>
            </a:r>
            <a:r>
              <a:rPr lang="fr-FR" sz="2400" dirty="0" err="1" smtClean="0">
                <a:solidFill>
                  <a:srgbClr val="C00000"/>
                </a:solidFill>
              </a:rPr>
              <a:t>Big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Endian</a:t>
            </a:r>
            <a:r>
              <a:rPr lang="fr-FR" sz="2400" dirty="0" smtClean="0">
                <a:solidFill>
                  <a:srgbClr val="C00000"/>
                </a:solidFill>
              </a:rPr>
              <a:t>) </a:t>
            </a:r>
            <a:r>
              <a:rPr lang="fr-FR" sz="2400" dirty="0" err="1" smtClean="0"/>
              <a:t>chứa</a:t>
            </a:r>
            <a:r>
              <a:rPr lang="fr-FR" sz="2400" dirty="0" smtClean="0"/>
              <a:t> </a:t>
            </a:r>
            <a:r>
              <a:rPr lang="fr-FR" sz="2400" dirty="0" err="1" smtClean="0"/>
              <a:t>byte</a:t>
            </a:r>
            <a:r>
              <a:rPr lang="fr-FR" sz="2400" dirty="0" smtClean="0"/>
              <a:t> </a:t>
            </a:r>
            <a:r>
              <a:rPr lang="fr-FR" sz="2400" dirty="0" err="1" smtClean="0"/>
              <a:t>trọng</a:t>
            </a:r>
            <a:r>
              <a:rPr lang="fr-FR" sz="2400" dirty="0" smtClean="0"/>
              <a:t> </a:t>
            </a:r>
            <a:r>
              <a:rPr lang="fr-FR" sz="2400" dirty="0" err="1" smtClean="0"/>
              <a:t>số</a:t>
            </a:r>
            <a:r>
              <a:rPr lang="fr-FR" sz="2400" dirty="0" smtClean="0"/>
              <a:t> </a:t>
            </a:r>
            <a:r>
              <a:rPr lang="fr-FR" sz="2400" dirty="0" err="1" smtClean="0"/>
              <a:t>cao</a:t>
            </a:r>
            <a:r>
              <a:rPr lang="fr-FR" sz="2400" dirty="0" smtClean="0"/>
              <a:t> </a:t>
            </a:r>
            <a:r>
              <a:rPr lang="fr-FR" sz="2400" dirty="0" err="1" smtClean="0"/>
              <a:t>nhất</a:t>
            </a:r>
            <a:r>
              <a:rPr lang="fr-FR" sz="2400" dirty="0" smtClean="0"/>
              <a:t> </a:t>
            </a:r>
            <a:r>
              <a:rPr lang="fr-FR" sz="2400" dirty="0" err="1" smtClean="0"/>
              <a:t>vào</a:t>
            </a:r>
            <a:r>
              <a:rPr lang="fr-FR" sz="2400" dirty="0" smtClean="0"/>
              <a:t> ô </a:t>
            </a:r>
            <a:r>
              <a:rPr lang="fr-FR" sz="2400" dirty="0" err="1" smtClean="0"/>
              <a:t>nhớ</a:t>
            </a:r>
            <a:r>
              <a:rPr lang="fr-FR" sz="2400" dirty="0" smtClean="0"/>
              <a:t> </a:t>
            </a:r>
            <a:r>
              <a:rPr lang="vi-VN" sz="2400" dirty="0" smtClean="0"/>
              <a:t>địa chỉ thấp trước, sau đó lần lượt đến các byte còn lại. </a:t>
            </a:r>
            <a:endParaRPr lang="fr-FR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400" dirty="0" smtClean="0"/>
              <a:t>Cách</a:t>
            </a:r>
            <a:r>
              <a:rPr lang="fr-FR" sz="2400" dirty="0" smtClean="0"/>
              <a:t> </a:t>
            </a:r>
            <a:r>
              <a:rPr lang="vi-VN" sz="2400" dirty="0" smtClean="0">
                <a:solidFill>
                  <a:srgbClr val="C00000"/>
                </a:solidFill>
              </a:rPr>
              <a:t>LE (Little Endian)</a:t>
            </a:r>
            <a:r>
              <a:rPr lang="vi-VN" sz="2400" dirty="0" smtClean="0"/>
              <a:t> chứa byte trong số nhỏ nhất vào ô nhớ địa</a:t>
            </a:r>
            <a:r>
              <a:rPr lang="fr-FR" sz="2400" dirty="0" smtClean="0"/>
              <a:t> </a:t>
            </a:r>
            <a:r>
              <a:rPr lang="vi-VN" sz="2400" dirty="0" smtClean="0"/>
              <a:t>chỉ thấp trước, sau đó lần lượt đến các byte còn lại.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400" dirty="0" smtClean="0"/>
              <a:t>CPU Intel &amp; HĐH Windows sử dụng cách</a:t>
            </a:r>
            <a:r>
              <a:rPr lang="vi-VN" sz="2400" dirty="0" smtClean="0">
                <a:solidFill>
                  <a:srgbClr val="C00000"/>
                </a:solidFill>
              </a:rPr>
              <a:t> LE </a:t>
            </a:r>
            <a:r>
              <a:rPr lang="vi-VN" sz="2400" dirty="0" smtClean="0"/>
              <a:t>để chứa số</a:t>
            </a:r>
            <a:r>
              <a:rPr lang="fr-FR" sz="2400" dirty="0" smtClean="0"/>
              <a:t> </a:t>
            </a:r>
            <a:r>
              <a:rPr lang="fr-FR" sz="2400" dirty="0" err="1" smtClean="0"/>
              <a:t>nguyên</a:t>
            </a:r>
            <a:r>
              <a:rPr lang="fr-FR" sz="2400" dirty="0" smtClean="0"/>
              <a:t> </a:t>
            </a:r>
            <a:r>
              <a:rPr lang="fr-FR" sz="2400" dirty="0" err="1" smtClean="0"/>
              <a:t>vào</a:t>
            </a:r>
            <a:r>
              <a:rPr lang="fr-FR" sz="2400" dirty="0" smtClean="0"/>
              <a:t> </a:t>
            </a:r>
            <a:r>
              <a:rPr lang="fr-FR" sz="2400" dirty="0" err="1" smtClean="0"/>
              <a:t>bộ</a:t>
            </a:r>
            <a:r>
              <a:rPr lang="fr-FR" sz="2400" dirty="0" smtClean="0"/>
              <a:t> </a:t>
            </a:r>
            <a:r>
              <a:rPr lang="fr-FR" sz="2400" dirty="0" err="1" smtClean="0"/>
              <a:t>nhớ</a:t>
            </a:r>
            <a:r>
              <a:rPr lang="fr-FR" sz="2400" dirty="0" smtClean="0"/>
              <a:t> (</a:t>
            </a:r>
            <a:r>
              <a:rPr lang="fr-FR" sz="2400" dirty="0" err="1" smtClean="0"/>
              <a:t>Integer</a:t>
            </a:r>
            <a:r>
              <a:rPr lang="fr-FR" sz="2400" dirty="0" smtClean="0"/>
              <a:t> </a:t>
            </a:r>
            <a:r>
              <a:rPr lang="fr-FR" sz="2400" dirty="0" err="1" smtClean="0"/>
              <a:t>và</a:t>
            </a:r>
            <a:r>
              <a:rPr lang="fr-FR" sz="2400" dirty="0" smtClean="0"/>
              <a:t> Long).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Biểu</a:t>
            </a:r>
            <a:r>
              <a:rPr lang="fr-FR" dirty="0" smtClean="0"/>
              <a:t> </a:t>
            </a:r>
            <a:r>
              <a:rPr lang="fr-FR" dirty="0" err="1" smtClean="0"/>
              <a:t>diễn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</a:t>
            </a:r>
            <a:r>
              <a:rPr lang="fr-FR" dirty="0" err="1" smtClean="0"/>
              <a:t>nguyên</a:t>
            </a:r>
            <a:r>
              <a:rPr lang="fr-FR" dirty="0" smtClean="0"/>
              <a:t> </a:t>
            </a:r>
            <a:r>
              <a:rPr lang="fr-FR" dirty="0" err="1" smtClean="0"/>
              <a:t>có</a:t>
            </a:r>
            <a:r>
              <a:rPr lang="fr-FR" dirty="0" smtClean="0"/>
              <a:t> </a:t>
            </a:r>
            <a:r>
              <a:rPr lang="fr-FR" dirty="0" err="1" smtClean="0"/>
              <a:t>dấu</a:t>
            </a:r>
            <a:r>
              <a:rPr lang="fr-FR" dirty="0" smtClean="0"/>
              <a:t> (</a:t>
            </a:r>
            <a:r>
              <a:rPr lang="vi-VN" dirty="0" smtClean="0"/>
              <a:t>3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1038622"/>
            <a:ext cx="8915400" cy="51589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72000" bIns="72000"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vi-VN" sz="2400" dirty="0" smtClean="0"/>
              <a:t>Số </a:t>
            </a:r>
            <a:r>
              <a:rPr lang="vi-VN" sz="2400" dirty="0" smtClean="0">
                <a:solidFill>
                  <a:srgbClr val="C00000"/>
                </a:solidFill>
              </a:rPr>
              <a:t>15</a:t>
            </a:r>
            <a:r>
              <a:rPr lang="vi-VN" sz="2400" dirty="0" smtClean="0"/>
              <a:t> được miêu tả dưới dạng nhị phân 16 bit như sau :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C00000"/>
                </a:solidFill>
              </a:rPr>
              <a:t>0000 </a:t>
            </a:r>
            <a:r>
              <a:rPr lang="fr-FR" sz="2400" dirty="0" err="1" smtClean="0">
                <a:solidFill>
                  <a:srgbClr val="C00000"/>
                </a:solidFill>
              </a:rPr>
              <a:t>0000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0000</a:t>
            </a:r>
            <a:r>
              <a:rPr lang="fr-FR" sz="2400" dirty="0" smtClean="0">
                <a:solidFill>
                  <a:srgbClr val="C00000"/>
                </a:solidFill>
              </a:rPr>
              <a:t> 1111</a:t>
            </a:r>
          </a:p>
          <a:p>
            <a:r>
              <a:rPr lang="fr-FR" sz="2400" dirty="0" smtClean="0"/>
              <a:t>N</a:t>
            </a:r>
            <a:r>
              <a:rPr lang="vi-VN" sz="2400" dirty="0" smtClean="0"/>
              <a:t>ếu dùng </a:t>
            </a:r>
            <a:r>
              <a:rPr lang="fr-FR" sz="2400" dirty="0" smtClean="0"/>
              <a:t>2 </a:t>
            </a:r>
            <a:r>
              <a:rPr lang="fr-FR" sz="2400" dirty="0" err="1" smtClean="0"/>
              <a:t>byte</a:t>
            </a:r>
            <a:r>
              <a:rPr lang="vi-VN" sz="2400" dirty="0" smtClean="0"/>
              <a:t> </a:t>
            </a:r>
            <a:r>
              <a:rPr lang="fr-FR" sz="2400" dirty="0" err="1" smtClean="0"/>
              <a:t>để</a:t>
            </a:r>
            <a:r>
              <a:rPr lang="fr-FR" sz="2400" dirty="0" smtClean="0"/>
              <a:t> </a:t>
            </a:r>
            <a:r>
              <a:rPr lang="fr-FR" sz="2400" dirty="0" err="1" smtClean="0"/>
              <a:t>lưu</a:t>
            </a:r>
            <a:r>
              <a:rPr lang="fr-FR" sz="2400" dirty="0" smtClean="0"/>
              <a:t> </a:t>
            </a:r>
            <a:r>
              <a:rPr lang="fr-FR" sz="2400" dirty="0" err="1" smtClean="0"/>
              <a:t>trữ</a:t>
            </a:r>
            <a:r>
              <a:rPr lang="vi-VN" sz="2400" dirty="0" smtClean="0"/>
              <a:t>, </a:t>
            </a:r>
            <a:r>
              <a:rPr lang="fr-FR" sz="2400" dirty="0" err="1" smtClean="0"/>
              <a:t>có</a:t>
            </a:r>
            <a:r>
              <a:rPr lang="fr-FR" sz="2400" dirty="0" smtClean="0"/>
              <a:t> </a:t>
            </a:r>
            <a:r>
              <a:rPr lang="fr-FR" sz="2400" dirty="0" err="1" smtClean="0"/>
              <a:t>thể</a:t>
            </a:r>
            <a:r>
              <a:rPr lang="fr-FR" sz="2400" dirty="0" smtClean="0"/>
              <a:t> </a:t>
            </a:r>
            <a:r>
              <a:rPr lang="vi-VN" sz="2400" dirty="0" smtClean="0"/>
              <a:t>dùng </a:t>
            </a:r>
            <a:r>
              <a:rPr lang="fr-FR" sz="2400" dirty="0" err="1" smtClean="0"/>
              <a:t>dạng</a:t>
            </a:r>
            <a:r>
              <a:rPr lang="fr-FR" sz="2400" dirty="0" smtClean="0"/>
              <a:t> </a:t>
            </a:r>
            <a:r>
              <a:rPr lang="vi-VN" sz="2400" dirty="0" smtClean="0"/>
              <a:t>16 bit viết ngắn gọn là </a:t>
            </a:r>
            <a:r>
              <a:rPr lang="vi-VN" sz="2400" dirty="0" smtClean="0">
                <a:solidFill>
                  <a:srgbClr val="C00000"/>
                </a:solidFill>
              </a:rPr>
              <a:t>000F</a:t>
            </a:r>
            <a:r>
              <a:rPr lang="vi-VN" sz="2400" baseline="-25000" dirty="0" smtClean="0">
                <a:solidFill>
                  <a:srgbClr val="C00000"/>
                </a:solidFill>
              </a:rPr>
              <a:t>H</a:t>
            </a:r>
            <a:r>
              <a:rPr lang="vi-VN" sz="2400" dirty="0" smtClean="0"/>
              <a:t>. Nếu lưu vào bộ nhớ </a:t>
            </a:r>
            <a:r>
              <a:rPr lang="fr-FR" sz="2400" dirty="0" err="1" smtClean="0"/>
              <a:t>dưới</a:t>
            </a:r>
            <a:r>
              <a:rPr lang="fr-FR" sz="2400" dirty="0" smtClean="0"/>
              <a:t> </a:t>
            </a:r>
            <a:r>
              <a:rPr lang="vi-VN" sz="2400" dirty="0" smtClean="0"/>
              <a:t>dạng</a:t>
            </a:r>
            <a:r>
              <a:rPr lang="fr-FR" sz="2400" dirty="0" smtClean="0"/>
              <a:t> </a:t>
            </a:r>
            <a:r>
              <a:rPr lang="vi-VN" sz="2400" dirty="0" smtClean="0">
                <a:solidFill>
                  <a:srgbClr val="3333FF"/>
                </a:solidFill>
              </a:rPr>
              <a:t>LE </a:t>
            </a:r>
            <a:r>
              <a:rPr lang="vi-VN" sz="2400" dirty="0" smtClean="0">
                <a:solidFill>
                  <a:schemeClr val="tx1"/>
                </a:solidFill>
              </a:rPr>
              <a:t>(Little Endian) </a:t>
            </a:r>
            <a:r>
              <a:rPr lang="vi-VN" sz="2400" dirty="0" smtClean="0"/>
              <a:t>thì ô nhớ có địa chỉ thấp (i) chứa byte </a:t>
            </a:r>
            <a:r>
              <a:rPr lang="vi-VN" sz="2400" dirty="0" smtClean="0">
                <a:solidFill>
                  <a:srgbClr val="C00000"/>
                </a:solidFill>
              </a:rPr>
              <a:t>0F</a:t>
            </a:r>
            <a:r>
              <a:rPr lang="vi-VN" sz="2400" baseline="-25000" dirty="0" smtClean="0">
                <a:solidFill>
                  <a:srgbClr val="C00000"/>
                </a:solidFill>
              </a:rPr>
              <a:t>H</a:t>
            </a:r>
            <a:r>
              <a:rPr lang="vi-VN" sz="2400" dirty="0" smtClean="0"/>
              <a:t>, và ô nhớ kế</a:t>
            </a:r>
            <a:r>
              <a:rPr lang="fr-FR" sz="2400" dirty="0" smtClean="0"/>
              <a:t> </a:t>
            </a:r>
            <a:r>
              <a:rPr lang="vi-VN" sz="2400" dirty="0" smtClean="0"/>
              <a:t>(i+1) chứa byte </a:t>
            </a:r>
            <a:r>
              <a:rPr lang="vi-VN" sz="2400" dirty="0" smtClean="0">
                <a:solidFill>
                  <a:srgbClr val="C00000"/>
                </a:solidFill>
              </a:rPr>
              <a:t>00</a:t>
            </a:r>
            <a:r>
              <a:rPr lang="fr-FR" sz="2400" baseline="-25000" dirty="0" smtClean="0">
                <a:solidFill>
                  <a:srgbClr val="C00000"/>
                </a:solidFill>
              </a:rPr>
              <a:t>H</a:t>
            </a:r>
            <a:r>
              <a:rPr lang="vi-VN" sz="2400" dirty="0" smtClean="0"/>
              <a:t>. </a:t>
            </a:r>
            <a:endParaRPr lang="fr-FR" sz="2400" dirty="0" smtClean="0"/>
          </a:p>
          <a:p>
            <a:r>
              <a:rPr lang="fr-FR" sz="2400" dirty="0" err="1" smtClean="0"/>
              <a:t>Trường</a:t>
            </a:r>
            <a:r>
              <a:rPr lang="fr-FR" sz="2400" dirty="0" smtClean="0"/>
              <a:t> </a:t>
            </a:r>
            <a:r>
              <a:rPr lang="fr-FR" sz="2400" dirty="0" err="1" smtClean="0"/>
              <a:t>hợp</a:t>
            </a:r>
            <a:r>
              <a:rPr lang="fr-FR" sz="2400" dirty="0" smtClean="0"/>
              <a:t> </a:t>
            </a:r>
            <a:r>
              <a:rPr lang="vi-VN" sz="2400" dirty="0" smtClean="0"/>
              <a:t>dùng</a:t>
            </a:r>
            <a:r>
              <a:rPr lang="fr-FR" sz="2400" dirty="0" smtClean="0"/>
              <a:t> </a:t>
            </a:r>
            <a:r>
              <a:rPr lang="vi-VN" sz="2400" dirty="0" smtClean="0"/>
              <a:t>4 byte</a:t>
            </a:r>
            <a:r>
              <a:rPr lang="fr-FR" sz="2400" dirty="0" smtClean="0"/>
              <a:t>:</a:t>
            </a:r>
            <a:r>
              <a:rPr lang="vi-VN" sz="2400" dirty="0" smtClean="0"/>
              <a:t> </a:t>
            </a:r>
            <a:r>
              <a:rPr lang="vi-VN" sz="2400" dirty="0" smtClean="0">
                <a:solidFill>
                  <a:srgbClr val="C00000"/>
                </a:solidFill>
              </a:rPr>
              <a:t>0000000F</a:t>
            </a:r>
            <a:r>
              <a:rPr lang="vi-VN" sz="2400" baseline="-25000" dirty="0" smtClean="0">
                <a:solidFill>
                  <a:srgbClr val="C00000"/>
                </a:solidFill>
              </a:rPr>
              <a:t>H</a:t>
            </a:r>
            <a:r>
              <a:rPr lang="vi-VN" sz="2400" dirty="0" smtClean="0"/>
              <a:t> và lưu vào bộ nhớ dạng </a:t>
            </a:r>
            <a:r>
              <a:rPr lang="vi-VN" sz="2400" dirty="0" smtClean="0">
                <a:solidFill>
                  <a:srgbClr val="3333FF"/>
                </a:solidFill>
              </a:rPr>
              <a:t>LE</a:t>
            </a:r>
            <a:r>
              <a:rPr lang="vi-VN" sz="2400" dirty="0" smtClean="0"/>
              <a:t> tốn 4 ô nhớ với</a:t>
            </a:r>
            <a:r>
              <a:rPr lang="fr-FR" sz="2400" dirty="0" smtClean="0"/>
              <a:t> </a:t>
            </a:r>
            <a:r>
              <a:rPr lang="vi-VN" sz="2400" dirty="0" smtClean="0"/>
              <a:t>giá trị lần lượt từ địa chỉ thấp đến cao là </a:t>
            </a:r>
            <a:r>
              <a:rPr lang="vi-VN" sz="2400" dirty="0" smtClean="0">
                <a:solidFill>
                  <a:srgbClr val="C00000"/>
                </a:solidFill>
              </a:rPr>
              <a:t>0F</a:t>
            </a:r>
            <a:r>
              <a:rPr lang="vi-VN" sz="2400" baseline="-25000" dirty="0" smtClean="0">
                <a:solidFill>
                  <a:srgbClr val="C00000"/>
                </a:solidFill>
              </a:rPr>
              <a:t>H</a:t>
            </a:r>
            <a:r>
              <a:rPr lang="vi-VN" sz="2400" dirty="0" smtClean="0"/>
              <a:t>, </a:t>
            </a:r>
            <a:r>
              <a:rPr lang="vi-VN" sz="2400" dirty="0" smtClean="0">
                <a:solidFill>
                  <a:srgbClr val="C00000"/>
                </a:solidFill>
              </a:rPr>
              <a:t>00</a:t>
            </a:r>
            <a:r>
              <a:rPr lang="fr-FR" sz="2400" baseline="-25000" dirty="0" smtClean="0">
                <a:solidFill>
                  <a:srgbClr val="C00000"/>
                </a:solidFill>
              </a:rPr>
              <a:t>H</a:t>
            </a:r>
            <a:r>
              <a:rPr lang="vi-VN" sz="2400" dirty="0" smtClean="0"/>
              <a:t>, </a:t>
            </a:r>
            <a:r>
              <a:rPr lang="vi-VN" sz="2400" dirty="0" smtClean="0">
                <a:solidFill>
                  <a:srgbClr val="C00000"/>
                </a:solidFill>
              </a:rPr>
              <a:t>00</a:t>
            </a:r>
            <a:r>
              <a:rPr lang="fr-FR" sz="2400" baseline="-25000" dirty="0" smtClean="0">
                <a:solidFill>
                  <a:srgbClr val="C00000"/>
                </a:solidFill>
              </a:rPr>
              <a:t>H</a:t>
            </a:r>
            <a:r>
              <a:rPr lang="vi-VN" sz="2400" dirty="0" smtClean="0"/>
              <a:t>, </a:t>
            </a:r>
            <a:r>
              <a:rPr lang="vi-VN" sz="2400" dirty="0" smtClean="0">
                <a:solidFill>
                  <a:srgbClr val="C00000"/>
                </a:solidFill>
              </a:rPr>
              <a:t>00</a:t>
            </a:r>
            <a:r>
              <a:rPr lang="fr-FR" sz="2400" baseline="-25000" dirty="0" smtClean="0">
                <a:solidFill>
                  <a:srgbClr val="C00000"/>
                </a:solidFill>
              </a:rPr>
              <a:t>H</a:t>
            </a:r>
            <a:r>
              <a:rPr lang="vi-VN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err="1" smtClean="0"/>
              <a:t>Số</a:t>
            </a:r>
            <a:r>
              <a:rPr lang="fr-FR" sz="2400" dirty="0" smtClean="0"/>
              <a:t> </a:t>
            </a:r>
            <a:r>
              <a:rPr lang="fr-FR" sz="2400" dirty="0" err="1" smtClean="0"/>
              <a:t>bù</a:t>
            </a:r>
            <a:r>
              <a:rPr lang="fr-FR" sz="2400" dirty="0" smtClean="0"/>
              <a:t> 1 </a:t>
            </a:r>
            <a:r>
              <a:rPr lang="fr-FR" sz="2400" dirty="0" err="1" smtClean="0"/>
              <a:t>của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15</a:t>
            </a:r>
            <a:r>
              <a:rPr lang="fr-FR" sz="2400" dirty="0" smtClean="0"/>
              <a:t> là </a:t>
            </a:r>
            <a:r>
              <a:rPr lang="fr-FR" sz="2400" dirty="0" smtClean="0">
                <a:solidFill>
                  <a:srgbClr val="C00000"/>
                </a:solidFill>
              </a:rPr>
              <a:t>1111 </a:t>
            </a:r>
            <a:r>
              <a:rPr lang="fr-FR" sz="2400" dirty="0" err="1" smtClean="0">
                <a:solidFill>
                  <a:srgbClr val="C00000"/>
                </a:solidFill>
              </a:rPr>
              <a:t>1111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1111</a:t>
            </a:r>
            <a:r>
              <a:rPr lang="fr-FR" sz="2400" dirty="0" smtClean="0">
                <a:solidFill>
                  <a:srgbClr val="C00000"/>
                </a:solidFill>
              </a:rPr>
              <a:t> 0000</a:t>
            </a:r>
            <a:r>
              <a:rPr lang="fr-FR" sz="2400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err="1" smtClean="0"/>
              <a:t>Số</a:t>
            </a:r>
            <a:r>
              <a:rPr lang="fr-FR" sz="2400" dirty="0" smtClean="0"/>
              <a:t> </a:t>
            </a:r>
            <a:r>
              <a:rPr lang="fr-FR" sz="2400" dirty="0" err="1" smtClean="0"/>
              <a:t>bù</a:t>
            </a:r>
            <a:r>
              <a:rPr lang="fr-FR" sz="2400" dirty="0" smtClean="0"/>
              <a:t> 2 </a:t>
            </a:r>
            <a:r>
              <a:rPr lang="fr-FR" sz="2400" dirty="0" err="1" smtClean="0"/>
              <a:t>của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15</a:t>
            </a:r>
            <a:r>
              <a:rPr lang="fr-FR" sz="2400" dirty="0" smtClean="0"/>
              <a:t> là </a:t>
            </a:r>
            <a:r>
              <a:rPr lang="fr-FR" sz="2400" dirty="0" smtClean="0">
                <a:solidFill>
                  <a:srgbClr val="C00000"/>
                </a:solidFill>
              </a:rPr>
              <a:t>1111 </a:t>
            </a:r>
            <a:r>
              <a:rPr lang="fr-FR" sz="2400" dirty="0" err="1" smtClean="0">
                <a:solidFill>
                  <a:srgbClr val="C00000"/>
                </a:solidFill>
              </a:rPr>
              <a:t>1111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1111</a:t>
            </a:r>
            <a:r>
              <a:rPr lang="fr-FR" sz="2400" dirty="0" smtClean="0">
                <a:solidFill>
                  <a:srgbClr val="C00000"/>
                </a:solidFill>
              </a:rPr>
              <a:t> 0001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2400" dirty="0" smtClean="0"/>
              <a:t>Như vậy </a:t>
            </a:r>
            <a:r>
              <a:rPr lang="vi-VN" sz="2400" dirty="0" smtClean="0">
                <a:solidFill>
                  <a:srgbClr val="C00000"/>
                </a:solidFill>
              </a:rPr>
              <a:t>-15 </a:t>
            </a:r>
            <a:r>
              <a:rPr lang="vi-VN" sz="2400" dirty="0" smtClean="0"/>
              <a:t>được lưu vào máy dạng Integer là 2 byte có giá</a:t>
            </a:r>
            <a:r>
              <a:rPr lang="fr-FR" sz="2400" dirty="0" smtClean="0"/>
              <a:t> </a:t>
            </a:r>
            <a:r>
              <a:rPr lang="vi-VN" sz="2400" dirty="0" smtClean="0"/>
              <a:t>trị </a:t>
            </a:r>
            <a:r>
              <a:rPr lang="vi-VN" sz="2400" dirty="0" smtClean="0">
                <a:solidFill>
                  <a:srgbClr val="C00000"/>
                </a:solidFill>
              </a:rPr>
              <a:t>FFF1</a:t>
            </a:r>
            <a:r>
              <a:rPr lang="vi-VN" sz="2400" baseline="-25000" dirty="0" smtClean="0">
                <a:solidFill>
                  <a:srgbClr val="C00000"/>
                </a:solidFill>
              </a:rPr>
              <a:t>H</a:t>
            </a:r>
            <a:r>
              <a:rPr lang="vi-VN" sz="2400" dirty="0" smtClean="0"/>
              <a:t>. Nếu lưu vào ô nhớ dạng LE thì ô nhớ có địa chỉ</a:t>
            </a:r>
            <a:r>
              <a:rPr lang="fr-FR" sz="2400" dirty="0" smtClean="0"/>
              <a:t> </a:t>
            </a:r>
            <a:r>
              <a:rPr lang="fr-FR" sz="2400" dirty="0" err="1" smtClean="0"/>
              <a:t>thấp</a:t>
            </a:r>
            <a:r>
              <a:rPr lang="fr-FR" sz="2400" dirty="0" smtClean="0"/>
              <a:t> (i) </a:t>
            </a:r>
            <a:r>
              <a:rPr lang="fr-FR" sz="2400" dirty="0" err="1" smtClean="0"/>
              <a:t>chứa</a:t>
            </a:r>
            <a:r>
              <a:rPr lang="fr-FR" sz="2400" dirty="0" smtClean="0"/>
              <a:t> </a:t>
            </a:r>
            <a:r>
              <a:rPr lang="fr-FR" sz="2400" dirty="0" err="1" smtClean="0"/>
              <a:t>byte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F1</a:t>
            </a:r>
            <a:r>
              <a:rPr lang="fr-FR" sz="2400" baseline="-25000" dirty="0" smtClean="0">
                <a:solidFill>
                  <a:srgbClr val="C00000"/>
                </a:solidFill>
              </a:rPr>
              <a:t>H</a:t>
            </a:r>
            <a:r>
              <a:rPr lang="fr-FR" sz="2400" dirty="0" smtClean="0"/>
              <a:t>, </a:t>
            </a:r>
            <a:r>
              <a:rPr lang="fr-FR" sz="2400" dirty="0" err="1" smtClean="0"/>
              <a:t>và</a:t>
            </a:r>
            <a:r>
              <a:rPr lang="fr-FR" sz="2400" dirty="0" smtClean="0"/>
              <a:t> ô </a:t>
            </a:r>
            <a:r>
              <a:rPr lang="fr-FR" sz="2400" dirty="0" err="1" smtClean="0"/>
              <a:t>nhớ</a:t>
            </a:r>
            <a:r>
              <a:rPr lang="fr-FR" sz="2400" dirty="0" smtClean="0"/>
              <a:t> </a:t>
            </a:r>
            <a:r>
              <a:rPr lang="fr-FR" sz="2400" dirty="0" err="1" smtClean="0"/>
              <a:t>kế</a:t>
            </a:r>
            <a:r>
              <a:rPr lang="fr-FR" sz="2400" dirty="0" smtClean="0"/>
              <a:t> (i+1) </a:t>
            </a:r>
            <a:r>
              <a:rPr lang="fr-FR" sz="2400" dirty="0" err="1" smtClean="0"/>
              <a:t>chứa</a:t>
            </a:r>
            <a:r>
              <a:rPr lang="fr-FR" sz="2400" dirty="0" smtClean="0"/>
              <a:t> </a:t>
            </a:r>
            <a:r>
              <a:rPr lang="fr-FR" sz="2400" dirty="0" err="1" smtClean="0"/>
              <a:t>byte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FF</a:t>
            </a:r>
            <a:r>
              <a:rPr lang="fr-FR" sz="2400" baseline="-25000" dirty="0" smtClean="0">
                <a:solidFill>
                  <a:srgbClr val="C00000"/>
                </a:solidFill>
              </a:rPr>
              <a:t>H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Số thực - số chấm động</a:t>
            </a:r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2366964" y="1033463"/>
            <a:ext cx="6492875" cy="900112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2400" b="1">
                <a:solidFill>
                  <a:srgbClr val="3333FF"/>
                </a:solidFill>
              </a:rPr>
              <a:t>Số chấm động (floating point) dùng để tính toán trên số thực.</a:t>
            </a:r>
            <a:endParaRPr lang="en-US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638176" y="2409827"/>
            <a:ext cx="2217738" cy="677108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± m </a:t>
            </a:r>
            <a:r>
              <a:rPr lang="en-US" sz="3200">
                <a:solidFill>
                  <a:srgbClr val="C00000"/>
                </a:solidFill>
                <a:sym typeface="Symbol" pitchFamily="18" charset="2"/>
              </a:rPr>
              <a:t></a:t>
            </a:r>
            <a:r>
              <a:rPr lang="en-US" sz="3200">
                <a:solidFill>
                  <a:srgbClr val="C00000"/>
                </a:solidFill>
              </a:rPr>
              <a:t> B </a:t>
            </a:r>
            <a:r>
              <a:rPr lang="en-US" sz="3200" baseline="30000">
                <a:solidFill>
                  <a:srgbClr val="C00000"/>
                </a:solidFill>
              </a:rPr>
              <a:t>± e</a:t>
            </a:r>
            <a:endParaRPr lang="en-US" sz="320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3232151" y="2055815"/>
            <a:ext cx="5700713" cy="1292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m (mantissa) quyết định độ chính xác</a:t>
            </a:r>
          </a:p>
          <a:p>
            <a:r>
              <a:rPr lang="en-US" sz="2400" b="1">
                <a:solidFill>
                  <a:schemeClr val="tx2"/>
                </a:solidFill>
              </a:rPr>
              <a:t>B (base)</a:t>
            </a:r>
          </a:p>
          <a:p>
            <a:r>
              <a:rPr lang="en-US" sz="2400" b="1">
                <a:solidFill>
                  <a:schemeClr val="tx2"/>
                </a:solidFill>
              </a:rPr>
              <a:t>e (exponent) quyết định độ lớn/nhỏ</a:t>
            </a:r>
            <a:endParaRPr lang="en-US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1753" name="AutoShape 7"/>
          <p:cNvSpPr>
            <a:spLocks/>
          </p:cNvSpPr>
          <p:nvPr/>
        </p:nvSpPr>
        <p:spPr bwMode="auto">
          <a:xfrm>
            <a:off x="3052763" y="2130427"/>
            <a:ext cx="114300" cy="1114425"/>
          </a:xfrm>
          <a:prstGeom prst="leftBrace">
            <a:avLst>
              <a:gd name="adj1" fmla="val 81250"/>
              <a:gd name="adj2" fmla="val 50000"/>
            </a:avLst>
          </a:pr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 tIns="91440" bIns="91440"/>
          <a:lstStyle/>
          <a:p>
            <a:endParaRPr lang="fr-FR">
              <a:latin typeface="Tahoma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11151" y="3429001"/>
            <a:ext cx="7289800" cy="3151187"/>
            <a:chOff x="311151" y="3429001"/>
            <a:chExt cx="7289800" cy="3151187"/>
          </a:xfrm>
        </p:grpSpPr>
        <p:sp>
          <p:nvSpPr>
            <p:cNvPr id="31754" name="Rectangle 8"/>
            <p:cNvSpPr>
              <a:spLocks noChangeArrowheads="1"/>
            </p:cNvSpPr>
            <p:nvPr/>
          </p:nvSpPr>
          <p:spPr bwMode="auto">
            <a:xfrm>
              <a:off x="989014" y="3429001"/>
              <a:ext cx="6611937" cy="553998"/>
            </a:xfrm>
            <a:prstGeom prst="rect">
              <a:avLst/>
            </a:prstGeom>
            <a:noFill/>
            <a:ln w="25400">
              <a:solidFill>
                <a:srgbClr val="969696"/>
              </a:solidFill>
              <a:miter lim="800000"/>
              <a:headEnd/>
              <a:tailEnd/>
            </a:ln>
          </p:spPr>
          <p:txBody>
            <a:bodyPr tIns="91440" bIns="91440">
              <a:spAutoFit/>
            </a:bodyPr>
            <a:lstStyle/>
            <a:p>
              <a:pPr algn="ctr"/>
              <a:r>
                <a:rPr lang="en-US" sz="2400" b="1"/>
                <a:t>Một giá trị có thể biểu diễn dưới nhiều dạng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31755" name="AutoShape 9"/>
            <p:cNvSpPr>
              <a:spLocks noChangeArrowheads="1"/>
            </p:cNvSpPr>
            <p:nvPr/>
          </p:nvSpPr>
          <p:spPr bwMode="auto">
            <a:xfrm>
              <a:off x="311151" y="5124451"/>
              <a:ext cx="2735263" cy="1106805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72000" tIns="91440" rIns="36000" bIns="91440" anchor="ctr" anchorCtr="1">
              <a:spAutoFit/>
              <a:flatTx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</a:rPr>
                <a:t>913.5512</a:t>
              </a:r>
              <a:endParaRPr lang="en-US" sz="2000" dirty="0">
                <a:solidFill>
                  <a:srgbClr val="660066"/>
                </a:solidFill>
                <a:latin typeface="Tahoma" pitchFamily="34" charset="0"/>
              </a:endParaRPr>
            </a:p>
          </p:txBody>
        </p:sp>
        <p:sp>
          <p:nvSpPr>
            <p:cNvPr id="31756" name="Rectangle 10"/>
            <p:cNvSpPr>
              <a:spLocks noChangeArrowheads="1"/>
            </p:cNvSpPr>
            <p:nvPr/>
          </p:nvSpPr>
          <p:spPr bwMode="auto">
            <a:xfrm>
              <a:off x="3211514" y="4508500"/>
              <a:ext cx="2371725" cy="558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en-US" sz="2400" b="1" dirty="0">
                  <a:solidFill>
                    <a:srgbClr val="7030A0"/>
                  </a:solidFill>
                </a:rPr>
                <a:t>9.135512 </a:t>
              </a:r>
              <a:r>
                <a:rPr lang="en-US" sz="2400" b="1" dirty="0">
                  <a:solidFill>
                    <a:srgbClr val="7030A0"/>
                  </a:solidFill>
                  <a:sym typeface="Symbol" pitchFamily="18" charset="2"/>
                </a:rPr>
                <a:t></a:t>
              </a:r>
              <a:r>
                <a:rPr lang="en-US" sz="2400" b="1" dirty="0">
                  <a:solidFill>
                    <a:srgbClr val="7030A0"/>
                  </a:solidFill>
                </a:rPr>
                <a:t> 10</a:t>
              </a:r>
              <a:r>
                <a:rPr lang="en-US" sz="2400" b="1" baseline="30000" dirty="0">
                  <a:solidFill>
                    <a:srgbClr val="7030A0"/>
                  </a:solidFill>
                </a:rPr>
                <a:t>2</a:t>
              </a:r>
              <a:endParaRPr lang="en-US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  <p:sp>
          <p:nvSpPr>
            <p:cNvPr id="31757" name="Rectangle 11"/>
            <p:cNvSpPr>
              <a:spLocks noChangeArrowheads="1"/>
            </p:cNvSpPr>
            <p:nvPr/>
          </p:nvSpPr>
          <p:spPr bwMode="auto">
            <a:xfrm>
              <a:off x="3825876" y="5051425"/>
              <a:ext cx="237172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en-US" sz="2400" b="1" dirty="0">
                  <a:solidFill>
                    <a:srgbClr val="7030A0"/>
                  </a:solidFill>
                </a:rPr>
                <a:t>91.35512 </a:t>
              </a:r>
              <a:r>
                <a:rPr lang="en-US" sz="2400" b="1" dirty="0">
                  <a:solidFill>
                    <a:srgbClr val="7030A0"/>
                  </a:solidFill>
                  <a:sym typeface="Symbol" pitchFamily="18" charset="2"/>
                </a:rPr>
                <a:t></a:t>
              </a:r>
              <a:r>
                <a:rPr lang="en-US" sz="2400" b="1" dirty="0">
                  <a:solidFill>
                    <a:srgbClr val="7030A0"/>
                  </a:solidFill>
                </a:rPr>
                <a:t> 10</a:t>
              </a:r>
              <a:r>
                <a:rPr lang="en-US" sz="2400" b="1" baseline="30000" dirty="0">
                  <a:solidFill>
                    <a:srgbClr val="7030A0"/>
                  </a:solidFill>
                </a:rPr>
                <a:t>1</a:t>
              </a:r>
              <a:endParaRPr lang="en-US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  <p:sp>
          <p:nvSpPr>
            <p:cNvPr id="31758" name="Rectangle 12"/>
            <p:cNvSpPr>
              <a:spLocks noChangeArrowheads="1"/>
            </p:cNvSpPr>
            <p:nvPr/>
          </p:nvSpPr>
          <p:spPr bwMode="auto">
            <a:xfrm>
              <a:off x="2354263" y="4038602"/>
              <a:ext cx="2600325" cy="557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en-US" sz="2400" b="1" dirty="0">
                  <a:solidFill>
                    <a:srgbClr val="7030A0"/>
                  </a:solidFill>
                </a:rPr>
                <a:t>0.9135512 </a:t>
              </a:r>
              <a:r>
                <a:rPr lang="en-US" sz="2400" b="1" dirty="0">
                  <a:solidFill>
                    <a:srgbClr val="7030A0"/>
                  </a:solidFill>
                  <a:sym typeface="Symbol" pitchFamily="18" charset="2"/>
                </a:rPr>
                <a:t></a:t>
              </a:r>
              <a:r>
                <a:rPr lang="en-US" sz="2400" b="1" dirty="0">
                  <a:solidFill>
                    <a:srgbClr val="7030A0"/>
                  </a:solidFill>
                </a:rPr>
                <a:t> 10</a:t>
              </a:r>
              <a:r>
                <a:rPr lang="en-US" sz="2400" b="1" baseline="30000" dirty="0">
                  <a:solidFill>
                    <a:srgbClr val="7030A0"/>
                  </a:solidFill>
                </a:rPr>
                <a:t>3</a:t>
              </a:r>
              <a:endParaRPr lang="en-US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  <p:sp>
          <p:nvSpPr>
            <p:cNvPr id="31759" name="Rectangle 13"/>
            <p:cNvSpPr>
              <a:spLocks noChangeArrowheads="1"/>
            </p:cNvSpPr>
            <p:nvPr/>
          </p:nvSpPr>
          <p:spPr bwMode="auto">
            <a:xfrm>
              <a:off x="3470276" y="5581650"/>
              <a:ext cx="237172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en-US" sz="2400" b="1" dirty="0">
                  <a:solidFill>
                    <a:srgbClr val="7030A0"/>
                  </a:solidFill>
                </a:rPr>
                <a:t>9135.512 </a:t>
              </a:r>
              <a:r>
                <a:rPr lang="en-US" sz="2400" b="1" dirty="0">
                  <a:solidFill>
                    <a:srgbClr val="7030A0"/>
                  </a:solidFill>
                  <a:sym typeface="Symbol" pitchFamily="18" charset="2"/>
                </a:rPr>
                <a:t></a:t>
              </a:r>
              <a:r>
                <a:rPr lang="en-US" sz="2400" b="1" dirty="0">
                  <a:solidFill>
                    <a:srgbClr val="7030A0"/>
                  </a:solidFill>
                </a:rPr>
                <a:t> 10</a:t>
              </a:r>
              <a:r>
                <a:rPr lang="en-US" sz="2400" b="1" baseline="30000" dirty="0">
                  <a:solidFill>
                    <a:srgbClr val="7030A0"/>
                  </a:solidFill>
                </a:rPr>
                <a:t>-1</a:t>
              </a:r>
              <a:endParaRPr lang="en-US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  <p:sp>
          <p:nvSpPr>
            <p:cNvPr id="31760" name="Rectangle 14"/>
            <p:cNvSpPr>
              <a:spLocks noChangeArrowheads="1"/>
            </p:cNvSpPr>
            <p:nvPr/>
          </p:nvSpPr>
          <p:spPr bwMode="auto">
            <a:xfrm>
              <a:off x="2111376" y="6065838"/>
              <a:ext cx="237172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en-US" sz="2400" b="1" dirty="0">
                  <a:solidFill>
                    <a:srgbClr val="7030A0"/>
                  </a:solidFill>
                </a:rPr>
                <a:t>91355.12 </a:t>
              </a:r>
              <a:r>
                <a:rPr lang="en-US" sz="2400" b="1" dirty="0">
                  <a:solidFill>
                    <a:srgbClr val="7030A0"/>
                  </a:solidFill>
                  <a:sym typeface="Symbol" pitchFamily="18" charset="2"/>
                </a:rPr>
                <a:t></a:t>
              </a:r>
              <a:r>
                <a:rPr lang="en-US" sz="2400" b="1" dirty="0">
                  <a:solidFill>
                    <a:srgbClr val="7030A0"/>
                  </a:solidFill>
                </a:rPr>
                <a:t> 10</a:t>
              </a:r>
              <a:r>
                <a:rPr lang="en-US" sz="2400" b="1" baseline="30000" dirty="0">
                  <a:solidFill>
                    <a:srgbClr val="7030A0"/>
                  </a:solidFill>
                </a:rPr>
                <a:t>-2</a:t>
              </a:r>
              <a:endParaRPr lang="en-US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  <p:sp>
          <p:nvSpPr>
            <p:cNvPr id="31761" name="Line 15"/>
            <p:cNvSpPr>
              <a:spLocks noChangeShapeType="1"/>
            </p:cNvSpPr>
            <p:nvPr/>
          </p:nvSpPr>
          <p:spPr bwMode="auto">
            <a:xfrm flipV="1">
              <a:off x="1851025" y="4543427"/>
              <a:ext cx="722313" cy="658813"/>
            </a:xfrm>
            <a:prstGeom prst="line">
              <a:avLst/>
            </a:prstGeom>
            <a:noFill/>
            <a:ln w="44450">
              <a:solidFill>
                <a:srgbClr val="66FF66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1762" name="Line 16"/>
            <p:cNvSpPr>
              <a:spLocks noChangeShapeType="1"/>
            </p:cNvSpPr>
            <p:nvPr/>
          </p:nvSpPr>
          <p:spPr bwMode="auto">
            <a:xfrm flipV="1">
              <a:off x="2287588" y="4900615"/>
              <a:ext cx="928688" cy="371475"/>
            </a:xfrm>
            <a:prstGeom prst="line">
              <a:avLst/>
            </a:prstGeom>
            <a:noFill/>
            <a:ln w="44450">
              <a:solidFill>
                <a:srgbClr val="66FF66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1763" name="Line 17"/>
            <p:cNvSpPr>
              <a:spLocks noChangeShapeType="1"/>
            </p:cNvSpPr>
            <p:nvPr/>
          </p:nvSpPr>
          <p:spPr bwMode="auto">
            <a:xfrm flipV="1">
              <a:off x="2700339" y="5372102"/>
              <a:ext cx="1101725" cy="150813"/>
            </a:xfrm>
            <a:prstGeom prst="line">
              <a:avLst/>
            </a:prstGeom>
            <a:noFill/>
            <a:ln w="44450">
              <a:solidFill>
                <a:srgbClr val="66FF66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1764" name="Line 18"/>
            <p:cNvSpPr>
              <a:spLocks noChangeShapeType="1"/>
            </p:cNvSpPr>
            <p:nvPr/>
          </p:nvSpPr>
          <p:spPr bwMode="auto">
            <a:xfrm>
              <a:off x="2668589" y="5645152"/>
              <a:ext cx="719137" cy="155575"/>
            </a:xfrm>
            <a:prstGeom prst="line">
              <a:avLst/>
            </a:prstGeom>
            <a:noFill/>
            <a:ln w="44450">
              <a:solidFill>
                <a:srgbClr val="66FF66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1765" name="Line 19"/>
            <p:cNvSpPr>
              <a:spLocks noChangeShapeType="1"/>
            </p:cNvSpPr>
            <p:nvPr/>
          </p:nvSpPr>
          <p:spPr bwMode="auto">
            <a:xfrm>
              <a:off x="1944689" y="5843588"/>
              <a:ext cx="342900" cy="271462"/>
            </a:xfrm>
            <a:prstGeom prst="line">
              <a:avLst/>
            </a:prstGeom>
            <a:noFill/>
            <a:ln w="44450">
              <a:solidFill>
                <a:srgbClr val="66FF66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31766" name="Rectangle 20"/>
          <p:cNvSpPr>
            <a:spLocks noChangeArrowheads="1"/>
          </p:cNvSpPr>
          <p:nvPr/>
        </p:nvSpPr>
        <p:spPr bwMode="auto">
          <a:xfrm>
            <a:off x="6210301" y="4876802"/>
            <a:ext cx="3457576" cy="885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C00000"/>
                </a:solidFill>
              </a:rPr>
              <a:t>Khó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lý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C00000"/>
                </a:solidFill>
              </a:rPr>
              <a:t>Cần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chuẩn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hóa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Số chấm động theo chuẩn IEEE 754</a:t>
            </a:r>
          </a:p>
        </p:txBody>
      </p:sp>
      <p:sp>
        <p:nvSpPr>
          <p:cNvPr id="3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495300" y="868364"/>
            <a:ext cx="3813175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Chuẩn</a:t>
            </a:r>
            <a:r>
              <a:rPr lang="en-US" sz="2400" b="1" dirty="0">
                <a:solidFill>
                  <a:srgbClr val="7030A0"/>
                </a:solidFill>
              </a:rPr>
              <a:t> IEEE 754 qui </a:t>
            </a:r>
            <a:r>
              <a:rPr lang="en-US" sz="2400" b="1" dirty="0" err="1">
                <a:solidFill>
                  <a:srgbClr val="7030A0"/>
                </a:solidFill>
              </a:rPr>
              <a:t>định</a:t>
            </a:r>
            <a:endParaRPr lang="en-US" dirty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2775" name="AutoShape 5"/>
          <p:cNvSpPr>
            <a:spLocks noChangeArrowheads="1"/>
          </p:cNvSpPr>
          <p:nvPr/>
        </p:nvSpPr>
        <p:spPr bwMode="auto">
          <a:xfrm>
            <a:off x="5411789" y="1454150"/>
            <a:ext cx="2355850" cy="585788"/>
          </a:xfrm>
          <a:prstGeom prst="plaque">
            <a:avLst>
              <a:gd name="adj" fmla="val 16667"/>
            </a:avLst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(-1)</a:t>
            </a:r>
            <a:r>
              <a:rPr lang="en-US" sz="2400" b="1" baseline="30000" dirty="0">
                <a:solidFill>
                  <a:srgbClr val="C00000"/>
                </a:solidFill>
              </a:rPr>
              <a:t>S</a:t>
            </a:r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b="1" baseline="30000" dirty="0">
                <a:solidFill>
                  <a:srgbClr val="7030A0"/>
                </a:solidFill>
              </a:rPr>
              <a:t>E-127</a:t>
            </a:r>
            <a:r>
              <a:rPr lang="en-US" sz="2400" b="1" dirty="0">
                <a:solidFill>
                  <a:srgbClr val="C00000"/>
                </a:solidFill>
              </a:rPr>
              <a:t>(1.M)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595314" y="1470026"/>
            <a:ext cx="1670050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/>
            <a:r>
              <a:rPr lang="en-US" sz="2400" b="1"/>
              <a:t>Có 2 dạng</a:t>
            </a:r>
            <a:endParaRPr lang="en-US">
              <a:latin typeface="Tahoma" pitchFamily="34" charset="0"/>
            </a:endParaRPr>
          </a:p>
        </p:txBody>
      </p:sp>
      <p:sp>
        <p:nvSpPr>
          <p:cNvPr id="32777" name="Line 7"/>
          <p:cNvSpPr>
            <a:spLocks noChangeShapeType="1"/>
          </p:cNvSpPr>
          <p:nvPr/>
        </p:nvSpPr>
        <p:spPr bwMode="auto">
          <a:xfrm>
            <a:off x="2255839" y="1751013"/>
            <a:ext cx="842962" cy="0"/>
          </a:xfrm>
          <a:prstGeom prst="line">
            <a:avLst/>
          </a:prstGeom>
          <a:noFill/>
          <a:ln w="44450">
            <a:solidFill>
              <a:srgbClr val="C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2778" name="Line 8"/>
          <p:cNvSpPr>
            <a:spLocks noChangeShapeType="1"/>
          </p:cNvSpPr>
          <p:nvPr/>
        </p:nvSpPr>
        <p:spPr bwMode="auto">
          <a:xfrm>
            <a:off x="1274763" y="1979615"/>
            <a:ext cx="0" cy="65722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2779" name="Rectangle 9"/>
          <p:cNvSpPr>
            <a:spLocks noChangeArrowheads="1"/>
          </p:cNvSpPr>
          <p:nvPr/>
        </p:nvSpPr>
        <p:spPr bwMode="auto">
          <a:xfrm>
            <a:off x="3070225" y="1470026"/>
            <a:ext cx="2370138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/>
            <a:r>
              <a:rPr lang="en-US" sz="2400" b="1"/>
              <a:t>Chính xác đơn</a:t>
            </a:r>
            <a:endParaRPr lang="en-US">
              <a:latin typeface="Tahoma" pitchFamily="34" charset="0"/>
            </a:endParaRPr>
          </a:p>
        </p:txBody>
      </p:sp>
      <p:sp>
        <p:nvSpPr>
          <p:cNvPr id="32780" name="Rectangle 10"/>
          <p:cNvSpPr>
            <a:spLocks noChangeArrowheads="1"/>
          </p:cNvSpPr>
          <p:nvPr/>
        </p:nvSpPr>
        <p:spPr bwMode="auto">
          <a:xfrm>
            <a:off x="766764" y="2570165"/>
            <a:ext cx="1055687" cy="1228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/>
            <a:r>
              <a:rPr lang="en-US" sz="2400" b="1" dirty="0" err="1"/>
              <a:t>Chính</a:t>
            </a:r>
            <a:r>
              <a:rPr lang="en-US" sz="2400" b="1" dirty="0"/>
              <a:t> </a:t>
            </a:r>
            <a:r>
              <a:rPr lang="en-US" sz="2400" b="1" dirty="0" err="1"/>
              <a:t>xác</a:t>
            </a:r>
            <a:r>
              <a:rPr lang="en-US" sz="2400" b="1" dirty="0"/>
              <a:t> </a:t>
            </a:r>
            <a:r>
              <a:rPr lang="en-US" sz="2400" b="1" dirty="0" err="1"/>
              <a:t>kép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2781" name="Line 11"/>
          <p:cNvSpPr>
            <a:spLocks noChangeShapeType="1"/>
          </p:cNvSpPr>
          <p:nvPr/>
        </p:nvSpPr>
        <p:spPr bwMode="auto">
          <a:xfrm>
            <a:off x="1974851" y="4537077"/>
            <a:ext cx="555625" cy="671513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2782" name="Rectangle 12"/>
          <p:cNvSpPr>
            <a:spLocks noChangeArrowheads="1"/>
          </p:cNvSpPr>
          <p:nvPr/>
        </p:nvSpPr>
        <p:spPr bwMode="auto">
          <a:xfrm>
            <a:off x="2438401" y="5127625"/>
            <a:ext cx="1670050" cy="528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</a:rPr>
              <a:t>dài</a:t>
            </a:r>
            <a:r>
              <a:rPr lang="en-US" sz="2400" b="1" dirty="0">
                <a:solidFill>
                  <a:srgbClr val="7030A0"/>
                </a:solidFill>
              </a:rPr>
              <a:t> 64 bit</a:t>
            </a:r>
            <a:endParaRPr lang="en-US" dirty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2783" name="Rectangle 13"/>
          <p:cNvSpPr>
            <a:spLocks noChangeArrowheads="1"/>
          </p:cNvSpPr>
          <p:nvPr/>
        </p:nvSpPr>
        <p:spPr bwMode="auto">
          <a:xfrm>
            <a:off x="388939" y="5999163"/>
            <a:ext cx="274637" cy="355600"/>
          </a:xfrm>
          <a:prstGeom prst="rect">
            <a:avLst/>
          </a:prstGeom>
          <a:gradFill rotWithShape="1">
            <a:gsLst>
              <a:gs pos="0">
                <a:srgbClr val="002F47"/>
              </a:gs>
              <a:gs pos="50000">
                <a:srgbClr val="006699"/>
              </a:gs>
              <a:gs pos="100000">
                <a:srgbClr val="002F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32784" name="Rectangle 14"/>
          <p:cNvSpPr>
            <a:spLocks noChangeArrowheads="1"/>
          </p:cNvSpPr>
          <p:nvPr/>
        </p:nvSpPr>
        <p:spPr bwMode="auto">
          <a:xfrm>
            <a:off x="709614" y="5999163"/>
            <a:ext cx="2651125" cy="355600"/>
          </a:xfrm>
          <a:prstGeom prst="rect">
            <a:avLst/>
          </a:prstGeom>
          <a:gradFill rotWithShape="1">
            <a:gsLst>
              <a:gs pos="0">
                <a:srgbClr val="002F47"/>
              </a:gs>
              <a:gs pos="50000">
                <a:srgbClr val="006699"/>
              </a:gs>
              <a:gs pos="100000">
                <a:srgbClr val="002F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32785" name="Rectangle 15"/>
          <p:cNvSpPr>
            <a:spLocks noChangeArrowheads="1"/>
          </p:cNvSpPr>
          <p:nvPr/>
        </p:nvSpPr>
        <p:spPr bwMode="auto">
          <a:xfrm>
            <a:off x="3406776" y="5999163"/>
            <a:ext cx="5897563" cy="355600"/>
          </a:xfrm>
          <a:prstGeom prst="rect">
            <a:avLst/>
          </a:prstGeom>
          <a:gradFill rotWithShape="1">
            <a:gsLst>
              <a:gs pos="0">
                <a:srgbClr val="002F47"/>
              </a:gs>
              <a:gs pos="50000">
                <a:srgbClr val="006699"/>
              </a:gs>
              <a:gs pos="100000">
                <a:srgbClr val="002F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32786" name="Rectangle 16"/>
          <p:cNvSpPr>
            <a:spLocks noChangeArrowheads="1"/>
          </p:cNvSpPr>
          <p:nvPr/>
        </p:nvSpPr>
        <p:spPr bwMode="auto">
          <a:xfrm>
            <a:off x="409575" y="5992815"/>
            <a:ext cx="24288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900" b="1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2787" name="Rectangle 17"/>
          <p:cNvSpPr>
            <a:spLocks noChangeArrowheads="1"/>
          </p:cNvSpPr>
          <p:nvPr/>
        </p:nvSpPr>
        <p:spPr bwMode="auto">
          <a:xfrm>
            <a:off x="1766889" y="6008690"/>
            <a:ext cx="414337" cy="300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900" b="1">
                <a:solidFill>
                  <a:srgbClr val="FFFF00"/>
                </a:solidFill>
              </a:rPr>
              <a:t>11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2788" name="Rectangle 18"/>
          <p:cNvSpPr>
            <a:spLocks noChangeArrowheads="1"/>
          </p:cNvSpPr>
          <p:nvPr/>
        </p:nvSpPr>
        <p:spPr bwMode="auto">
          <a:xfrm>
            <a:off x="6296025" y="5994400"/>
            <a:ext cx="414338" cy="300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900" b="1">
                <a:solidFill>
                  <a:srgbClr val="FFFF00"/>
                </a:solidFill>
              </a:rPr>
              <a:t>52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2789" name="Rectangle 19"/>
          <p:cNvSpPr>
            <a:spLocks noChangeArrowheads="1"/>
          </p:cNvSpPr>
          <p:nvPr/>
        </p:nvSpPr>
        <p:spPr bwMode="auto">
          <a:xfrm>
            <a:off x="438151" y="5568952"/>
            <a:ext cx="257175" cy="314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b="1"/>
              <a:t>S</a:t>
            </a:r>
            <a:endParaRPr lang="en-US">
              <a:latin typeface="Tahoma" pitchFamily="34" charset="0"/>
            </a:endParaRPr>
          </a:p>
        </p:txBody>
      </p:sp>
      <p:sp>
        <p:nvSpPr>
          <p:cNvPr id="32790" name="Rectangle 20"/>
          <p:cNvSpPr>
            <a:spLocks noChangeArrowheads="1"/>
          </p:cNvSpPr>
          <p:nvPr/>
        </p:nvSpPr>
        <p:spPr bwMode="auto">
          <a:xfrm>
            <a:off x="1838326" y="5568952"/>
            <a:ext cx="257175" cy="314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b="1"/>
              <a:t>E</a:t>
            </a:r>
            <a:endParaRPr lang="en-US">
              <a:latin typeface="Tahoma" pitchFamily="34" charset="0"/>
            </a:endParaRPr>
          </a:p>
        </p:txBody>
      </p:sp>
      <p:sp>
        <p:nvSpPr>
          <p:cNvPr id="32791" name="Rectangle 21"/>
          <p:cNvSpPr>
            <a:spLocks noChangeArrowheads="1"/>
          </p:cNvSpPr>
          <p:nvPr/>
        </p:nvSpPr>
        <p:spPr bwMode="auto">
          <a:xfrm>
            <a:off x="6324601" y="5568952"/>
            <a:ext cx="257175" cy="314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b="1"/>
              <a:t>M</a:t>
            </a:r>
            <a:endParaRPr lang="en-US">
              <a:latin typeface="Tahoma" pitchFamily="34" charset="0"/>
            </a:endParaRPr>
          </a:p>
        </p:txBody>
      </p:sp>
      <p:sp>
        <p:nvSpPr>
          <p:cNvPr id="32792" name="Line 22"/>
          <p:cNvSpPr>
            <a:spLocks noChangeShapeType="1"/>
          </p:cNvSpPr>
          <p:nvPr/>
        </p:nvSpPr>
        <p:spPr bwMode="auto">
          <a:xfrm flipH="1">
            <a:off x="5832477" y="2122488"/>
            <a:ext cx="771525" cy="857250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2793" name="Rectangle 23"/>
          <p:cNvSpPr>
            <a:spLocks noChangeArrowheads="1"/>
          </p:cNvSpPr>
          <p:nvPr/>
        </p:nvSpPr>
        <p:spPr bwMode="auto">
          <a:xfrm>
            <a:off x="4010025" y="2855915"/>
            <a:ext cx="1671638" cy="528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</a:rPr>
              <a:t>dài</a:t>
            </a:r>
            <a:r>
              <a:rPr lang="en-US" sz="2400" b="1" dirty="0">
                <a:solidFill>
                  <a:srgbClr val="7030A0"/>
                </a:solidFill>
              </a:rPr>
              <a:t> 32 bit</a:t>
            </a:r>
            <a:endParaRPr lang="en-US" dirty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2794" name="Rectangle 24"/>
          <p:cNvSpPr>
            <a:spLocks noChangeArrowheads="1"/>
          </p:cNvSpPr>
          <p:nvPr/>
        </p:nvSpPr>
        <p:spPr bwMode="auto">
          <a:xfrm>
            <a:off x="338139" y="4370390"/>
            <a:ext cx="1857375" cy="992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b="1">
                <a:solidFill>
                  <a:schemeClr val="tx2"/>
                </a:solidFill>
              </a:rPr>
              <a:t>Mũ thừa 1023</a:t>
            </a:r>
          </a:p>
          <a:p>
            <a:r>
              <a:rPr lang="en-US" b="1">
                <a:solidFill>
                  <a:schemeClr val="tx2"/>
                </a:solidFill>
              </a:rPr>
              <a:t>Cơ số 2</a:t>
            </a:r>
          </a:p>
          <a:p>
            <a:r>
              <a:rPr lang="en-US" b="1">
                <a:solidFill>
                  <a:schemeClr val="tx2"/>
                </a:solidFill>
              </a:rPr>
              <a:t>1 </a:t>
            </a:r>
            <a:r>
              <a:rPr lang="en-US" b="1">
                <a:solidFill>
                  <a:schemeClr val="tx2"/>
                </a:solidFill>
                <a:sym typeface="Symbol" pitchFamily="18" charset="2"/>
              </a:rPr>
              <a:t></a:t>
            </a:r>
            <a:r>
              <a:rPr lang="en-US" b="1">
                <a:solidFill>
                  <a:schemeClr val="tx2"/>
                </a:solidFill>
              </a:rPr>
              <a:t> (1.M) &lt; 2</a:t>
            </a:r>
            <a:endParaRPr lang="en-US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2795" name="AutoShape 25"/>
          <p:cNvSpPr>
            <a:spLocks noChangeArrowheads="1"/>
          </p:cNvSpPr>
          <p:nvPr/>
        </p:nvSpPr>
        <p:spPr bwMode="auto">
          <a:xfrm>
            <a:off x="336550" y="3768727"/>
            <a:ext cx="2441576" cy="587375"/>
          </a:xfrm>
          <a:prstGeom prst="plaque">
            <a:avLst>
              <a:gd name="adj" fmla="val 16667"/>
            </a:avLst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b="1" dirty="0"/>
              <a:t>(-1)</a:t>
            </a:r>
            <a:r>
              <a:rPr lang="en-US" sz="2400" b="1" baseline="30000" dirty="0"/>
              <a:t>S</a:t>
            </a:r>
            <a:r>
              <a:rPr lang="en-US" sz="2400" b="1" dirty="0">
                <a:solidFill>
                  <a:srgbClr val="C00000"/>
                </a:solidFill>
              </a:rPr>
              <a:t>2</a:t>
            </a:r>
            <a:r>
              <a:rPr lang="en-US" sz="2400" b="1" baseline="30000" dirty="0">
                <a:solidFill>
                  <a:srgbClr val="C00000"/>
                </a:solidFill>
              </a:rPr>
              <a:t>E-1023</a:t>
            </a:r>
            <a:r>
              <a:rPr lang="en-US" sz="2400" b="1" dirty="0"/>
              <a:t>(1.M)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2796" name="Rectangle 26"/>
          <p:cNvSpPr>
            <a:spLocks noChangeArrowheads="1"/>
          </p:cNvSpPr>
          <p:nvPr/>
        </p:nvSpPr>
        <p:spPr bwMode="auto">
          <a:xfrm>
            <a:off x="7842250" y="1069977"/>
            <a:ext cx="1600200" cy="1019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b="1"/>
              <a:t>Mũ thừa 127</a:t>
            </a:r>
          </a:p>
          <a:p>
            <a:r>
              <a:rPr lang="en-US" b="1"/>
              <a:t>Cơ số 2</a:t>
            </a:r>
          </a:p>
          <a:p>
            <a:r>
              <a:rPr lang="en-US" b="1"/>
              <a:t>1 </a:t>
            </a:r>
            <a:r>
              <a:rPr lang="en-US" b="1">
                <a:sym typeface="Symbol" pitchFamily="18" charset="2"/>
              </a:rPr>
              <a:t></a:t>
            </a:r>
            <a:r>
              <a:rPr lang="en-US" b="1"/>
              <a:t> (1.M) &lt; 2</a:t>
            </a:r>
            <a:endParaRPr lang="en-US">
              <a:latin typeface="Tahoma" pitchFamily="34" charset="0"/>
            </a:endParaRPr>
          </a:p>
        </p:txBody>
      </p:sp>
      <p:sp>
        <p:nvSpPr>
          <p:cNvPr id="32797" name="Rectangle 27"/>
          <p:cNvSpPr>
            <a:spLocks noChangeArrowheads="1"/>
          </p:cNvSpPr>
          <p:nvPr/>
        </p:nvSpPr>
        <p:spPr bwMode="auto">
          <a:xfrm>
            <a:off x="3987800" y="3863975"/>
            <a:ext cx="274638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32798" name="Rectangle 28"/>
          <p:cNvSpPr>
            <a:spLocks noChangeArrowheads="1"/>
          </p:cNvSpPr>
          <p:nvPr/>
        </p:nvSpPr>
        <p:spPr bwMode="auto">
          <a:xfrm>
            <a:off x="4308475" y="3863975"/>
            <a:ext cx="1554163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32799" name="Rectangle 29"/>
          <p:cNvSpPr>
            <a:spLocks noChangeArrowheads="1"/>
          </p:cNvSpPr>
          <p:nvPr/>
        </p:nvSpPr>
        <p:spPr bwMode="auto">
          <a:xfrm>
            <a:off x="5908675" y="3863975"/>
            <a:ext cx="2940050" cy="357188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50000">
                <a:srgbClr val="002F47"/>
              </a:gs>
              <a:gs pos="100000">
                <a:srgbClr val="0066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32800" name="Rectangle 30"/>
          <p:cNvSpPr>
            <a:spLocks noChangeArrowheads="1"/>
          </p:cNvSpPr>
          <p:nvPr/>
        </p:nvSpPr>
        <p:spPr bwMode="auto">
          <a:xfrm>
            <a:off x="4022725" y="3878265"/>
            <a:ext cx="242888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900" b="1">
                <a:solidFill>
                  <a:srgbClr val="FF5050"/>
                </a:solidFill>
              </a:rPr>
              <a:t>1</a:t>
            </a:r>
            <a:endParaRPr lang="en-US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32801" name="Rectangle 31"/>
          <p:cNvSpPr>
            <a:spLocks noChangeArrowheads="1"/>
          </p:cNvSpPr>
          <p:nvPr/>
        </p:nvSpPr>
        <p:spPr bwMode="auto">
          <a:xfrm>
            <a:off x="4810125" y="3875090"/>
            <a:ext cx="414338" cy="300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900" b="1">
                <a:solidFill>
                  <a:srgbClr val="FF5050"/>
                </a:solidFill>
              </a:rPr>
              <a:t>8</a:t>
            </a:r>
            <a:endParaRPr lang="en-US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32802" name="Rectangle 32"/>
          <p:cNvSpPr>
            <a:spLocks noChangeArrowheads="1"/>
          </p:cNvSpPr>
          <p:nvPr/>
        </p:nvSpPr>
        <p:spPr bwMode="auto">
          <a:xfrm>
            <a:off x="7078664" y="3863977"/>
            <a:ext cx="414337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900" b="1">
                <a:solidFill>
                  <a:srgbClr val="FF5050"/>
                </a:solidFill>
              </a:rPr>
              <a:t>23</a:t>
            </a:r>
            <a:endParaRPr lang="en-US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32803" name="Rectangle 33"/>
          <p:cNvSpPr>
            <a:spLocks noChangeArrowheads="1"/>
          </p:cNvSpPr>
          <p:nvPr/>
        </p:nvSpPr>
        <p:spPr bwMode="auto">
          <a:xfrm>
            <a:off x="4908551" y="3440114"/>
            <a:ext cx="257175" cy="314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b="1"/>
              <a:t>E</a:t>
            </a:r>
            <a:endParaRPr lang="en-US">
              <a:latin typeface="Tahoma" pitchFamily="34" charset="0"/>
            </a:endParaRPr>
          </a:p>
        </p:txBody>
      </p:sp>
      <p:sp>
        <p:nvSpPr>
          <p:cNvPr id="32804" name="Rectangle 34"/>
          <p:cNvSpPr>
            <a:spLocks noChangeArrowheads="1"/>
          </p:cNvSpPr>
          <p:nvPr/>
        </p:nvSpPr>
        <p:spPr bwMode="auto">
          <a:xfrm>
            <a:off x="7137401" y="3425827"/>
            <a:ext cx="257175" cy="314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b="1"/>
              <a:t>M</a:t>
            </a:r>
            <a:endParaRPr lang="en-US">
              <a:latin typeface="Tahoma" pitchFamily="34" charset="0"/>
            </a:endParaRPr>
          </a:p>
        </p:txBody>
      </p:sp>
      <p:sp>
        <p:nvSpPr>
          <p:cNvPr id="32805" name="Rectangle 35"/>
          <p:cNvSpPr>
            <a:spLocks noChangeArrowheads="1"/>
          </p:cNvSpPr>
          <p:nvPr/>
        </p:nvSpPr>
        <p:spPr bwMode="auto">
          <a:xfrm>
            <a:off x="4022725" y="3440114"/>
            <a:ext cx="257175" cy="314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b="1"/>
              <a:t>S</a:t>
            </a:r>
            <a:endParaRPr lang="en-US">
              <a:latin typeface="Tahoma" pitchFamily="34" charset="0"/>
            </a:endParaRPr>
          </a:p>
        </p:txBody>
      </p:sp>
      <p:sp>
        <p:nvSpPr>
          <p:cNvPr id="32806" name="Rectangle 36"/>
          <p:cNvSpPr>
            <a:spLocks noChangeArrowheads="1"/>
          </p:cNvSpPr>
          <p:nvPr/>
        </p:nvSpPr>
        <p:spPr bwMode="auto">
          <a:xfrm>
            <a:off x="7604760" y="2413000"/>
            <a:ext cx="2103120" cy="41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Significand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latin typeface="Tahoma" pitchFamily="34" charset="0"/>
              </a:rPr>
              <a:t>(</a:t>
            </a:r>
            <a:r>
              <a:rPr lang="vi-VN" b="1" dirty="0" smtClean="0">
                <a:latin typeface="Tahoma" pitchFamily="34" charset="0"/>
              </a:rPr>
              <a:t>also </a:t>
            </a:r>
            <a:r>
              <a:rPr lang="vi-VN" b="1" dirty="0" smtClean="0"/>
              <a:t>mantissa</a:t>
            </a:r>
            <a:r>
              <a:rPr lang="vi-VN" b="1" dirty="0">
                <a:latin typeface="Tahoma" pitchFamily="34" charset="0"/>
              </a:rPr>
              <a:t>)</a:t>
            </a:r>
            <a:endParaRPr lang="vi-VN" b="1" dirty="0" smtClean="0"/>
          </a:p>
        </p:txBody>
      </p:sp>
      <p:sp>
        <p:nvSpPr>
          <p:cNvPr id="32807" name="AutoShape 37"/>
          <p:cNvSpPr>
            <a:spLocks/>
          </p:cNvSpPr>
          <p:nvPr/>
        </p:nvSpPr>
        <p:spPr bwMode="auto">
          <a:xfrm rot="5400000">
            <a:off x="8562975" y="1752600"/>
            <a:ext cx="46038" cy="528639"/>
          </a:xfrm>
          <a:prstGeom prst="rightBracket">
            <a:avLst>
              <a:gd name="adj" fmla="val 95689"/>
            </a:avLst>
          </a:prstGeom>
          <a:noFill/>
          <a:ln w="4445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08" name="Line 38"/>
          <p:cNvSpPr>
            <a:spLocks noChangeShapeType="1"/>
          </p:cNvSpPr>
          <p:nvPr/>
        </p:nvSpPr>
        <p:spPr bwMode="auto">
          <a:xfrm>
            <a:off x="8578851" y="2036763"/>
            <a:ext cx="85725" cy="457200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chấm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endParaRPr lang="en-US" dirty="0" smtClean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947738" y="1608138"/>
            <a:ext cx="1928812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 dirty="0" err="1"/>
              <a:t>Số</a:t>
            </a:r>
            <a:r>
              <a:rPr lang="en-US" sz="2400" b="1" dirty="0"/>
              <a:t> N = -1.5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3799" name="Line 5"/>
          <p:cNvSpPr>
            <a:spLocks noChangeShapeType="1"/>
          </p:cNvSpPr>
          <p:nvPr/>
        </p:nvSpPr>
        <p:spPr bwMode="auto">
          <a:xfrm flipV="1">
            <a:off x="2832101" y="1250950"/>
            <a:ext cx="728663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3719512" y="1450975"/>
            <a:ext cx="13001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 = 127</a:t>
            </a: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3719512" y="1993900"/>
            <a:ext cx="13001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2400" b="1">
                <a:solidFill>
                  <a:srgbClr val="FF9966"/>
                </a:solidFill>
              </a:rPr>
              <a:t>M = 1.1</a:t>
            </a:r>
            <a:endParaRPr lang="en-US">
              <a:solidFill>
                <a:srgbClr val="FF9966"/>
              </a:solidFill>
              <a:latin typeface="Tahoma" pitchFamily="34" charset="0"/>
            </a:endParaRPr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 flipV="1">
            <a:off x="2832100" y="1751014"/>
            <a:ext cx="757238" cy="85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>
            <a:off x="2832100" y="1979613"/>
            <a:ext cx="742950" cy="285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804" name="AutoShape 10"/>
          <p:cNvSpPr>
            <a:spLocks noChangeArrowheads="1"/>
          </p:cNvSpPr>
          <p:nvPr/>
        </p:nvSpPr>
        <p:spPr bwMode="auto">
          <a:xfrm>
            <a:off x="5235575" y="1106488"/>
            <a:ext cx="3898900" cy="838200"/>
          </a:xfrm>
          <a:prstGeom prst="plaque">
            <a:avLst>
              <a:gd name="adj" fmla="val 16667"/>
            </a:avLst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3600" b="1" dirty="0"/>
              <a:t>(-1)</a:t>
            </a:r>
            <a:r>
              <a:rPr lang="en-US" sz="3600" b="1" baseline="30000" dirty="0"/>
              <a:t>1</a:t>
            </a:r>
            <a:r>
              <a:rPr lang="en-US" sz="3600" b="1" dirty="0">
                <a:solidFill>
                  <a:srgbClr val="002060"/>
                </a:solidFill>
              </a:rPr>
              <a:t>2</a:t>
            </a:r>
            <a:r>
              <a:rPr lang="en-US" sz="3600" b="1" baseline="30000" dirty="0">
                <a:solidFill>
                  <a:srgbClr val="002060"/>
                </a:solidFill>
              </a:rPr>
              <a:t>127-127</a:t>
            </a:r>
            <a:r>
              <a:rPr lang="en-US" sz="3600" b="1" dirty="0"/>
              <a:t>(1</a:t>
            </a:r>
            <a:r>
              <a:rPr lang="en-US" sz="3600" b="1" dirty="0">
                <a:solidFill>
                  <a:srgbClr val="FF9966"/>
                </a:solidFill>
              </a:rPr>
              <a:t>.1</a:t>
            </a:r>
            <a:r>
              <a:rPr lang="en-US" sz="3600" b="1" dirty="0"/>
              <a:t>)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3806" name="Rectangle 12"/>
          <p:cNvSpPr>
            <a:spLocks noChangeArrowheads="1"/>
          </p:cNvSpPr>
          <p:nvPr/>
        </p:nvSpPr>
        <p:spPr bwMode="auto">
          <a:xfrm>
            <a:off x="557213" y="4008438"/>
            <a:ext cx="265747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</a:rPr>
              <a:t>Giới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hạn</a:t>
            </a:r>
            <a:endParaRPr lang="en-US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1947864" y="4446590"/>
            <a:ext cx="5229225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3000" b="1" dirty="0"/>
              <a:t> (-1)</a:t>
            </a:r>
            <a:r>
              <a:rPr lang="en-US" sz="3000" b="1" baseline="30000" dirty="0"/>
              <a:t>0</a:t>
            </a:r>
            <a:r>
              <a:rPr lang="en-US" sz="3000" b="1" dirty="0">
                <a:solidFill>
                  <a:srgbClr val="7030A0"/>
                </a:solidFill>
              </a:rPr>
              <a:t>2</a:t>
            </a:r>
            <a:r>
              <a:rPr lang="en-US" sz="3000" b="1" baseline="30000" dirty="0">
                <a:solidFill>
                  <a:srgbClr val="7030A0"/>
                </a:solidFill>
              </a:rPr>
              <a:t>-126</a:t>
            </a:r>
            <a:r>
              <a:rPr lang="en-US" sz="3000" b="1" dirty="0"/>
              <a:t>(1.0) </a:t>
            </a:r>
            <a:r>
              <a:rPr lang="en-US" sz="3000" b="1" dirty="0">
                <a:sym typeface="Symbol" pitchFamily="18" charset="2"/>
              </a:rPr>
              <a:t>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7030A0"/>
                </a:solidFill>
              </a:rPr>
              <a:t>2</a:t>
            </a:r>
            <a:r>
              <a:rPr lang="en-US" sz="3000" b="1" baseline="30000" dirty="0">
                <a:solidFill>
                  <a:srgbClr val="7030A0"/>
                </a:solidFill>
              </a:rPr>
              <a:t>+127</a:t>
            </a:r>
            <a:r>
              <a:rPr lang="en-US" sz="3000" b="1" dirty="0"/>
              <a:t>(2-2</a:t>
            </a:r>
            <a:r>
              <a:rPr lang="en-US" sz="3000" b="1" baseline="30000" dirty="0"/>
              <a:t>-23</a:t>
            </a:r>
            <a:r>
              <a:rPr lang="en-US" sz="3000" b="1" dirty="0"/>
              <a:t>)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3808" name="Rectangle 14"/>
          <p:cNvSpPr>
            <a:spLocks noChangeArrowheads="1"/>
          </p:cNvSpPr>
          <p:nvPr/>
        </p:nvSpPr>
        <p:spPr bwMode="auto">
          <a:xfrm>
            <a:off x="3233739" y="5437190"/>
            <a:ext cx="4814887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3000" b="1" dirty="0"/>
              <a:t> 1.18 </a:t>
            </a:r>
            <a:r>
              <a:rPr lang="en-US" sz="3000" b="1" dirty="0">
                <a:sym typeface="Symbol" pitchFamily="18" charset="2"/>
              </a:rPr>
              <a:t>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002060"/>
                </a:solidFill>
              </a:rPr>
              <a:t>10</a:t>
            </a:r>
            <a:r>
              <a:rPr lang="en-US" sz="3000" b="1" baseline="30000" dirty="0">
                <a:solidFill>
                  <a:srgbClr val="002060"/>
                </a:solidFill>
              </a:rPr>
              <a:t>-38</a:t>
            </a:r>
            <a:r>
              <a:rPr lang="en-US" sz="3000" b="1" dirty="0"/>
              <a:t> </a:t>
            </a:r>
            <a:r>
              <a:rPr lang="en-US" sz="3000" b="1" dirty="0">
                <a:sym typeface="Symbol" pitchFamily="18" charset="2"/>
              </a:rPr>
              <a:t></a:t>
            </a:r>
            <a:r>
              <a:rPr lang="en-US" sz="3000" b="1" dirty="0"/>
              <a:t> 3.40 </a:t>
            </a:r>
            <a:r>
              <a:rPr lang="en-US" sz="3000" b="1" dirty="0">
                <a:sym typeface="Symbol" pitchFamily="18" charset="2"/>
              </a:rPr>
              <a:t>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002060"/>
                </a:solidFill>
              </a:rPr>
              <a:t>10</a:t>
            </a:r>
            <a:r>
              <a:rPr lang="en-US" sz="3000" b="1" baseline="30000" dirty="0">
                <a:solidFill>
                  <a:srgbClr val="002060"/>
                </a:solidFill>
              </a:rPr>
              <a:t>+38</a:t>
            </a: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33809" name="Rectangle 15"/>
          <p:cNvSpPr>
            <a:spLocks noChangeArrowheads="1"/>
          </p:cNvSpPr>
          <p:nvPr/>
        </p:nvSpPr>
        <p:spPr bwMode="auto">
          <a:xfrm>
            <a:off x="1182688" y="5443538"/>
            <a:ext cx="1558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r"/>
            <a:r>
              <a:rPr lang="en-US" sz="2800" b="1" dirty="0" err="1">
                <a:solidFill>
                  <a:srgbClr val="3333FF"/>
                </a:solidFill>
              </a:rPr>
              <a:t>nghĩa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là</a:t>
            </a:r>
            <a:endParaRPr lang="en-US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3810" name="Rectangle 16"/>
          <p:cNvSpPr>
            <a:spLocks noChangeArrowheads="1"/>
          </p:cNvSpPr>
          <p:nvPr/>
        </p:nvSpPr>
        <p:spPr bwMode="auto">
          <a:xfrm>
            <a:off x="3719512" y="950913"/>
            <a:ext cx="13001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S = 1</a:t>
            </a:r>
            <a:endParaRPr lang="en-US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9300" y="2393434"/>
            <a:ext cx="864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N =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</a:rPr>
              <a:t>011 1111 1</a:t>
            </a:r>
            <a:r>
              <a:rPr lang="en-US" sz="2400" b="1" dirty="0" smtClean="0">
                <a:solidFill>
                  <a:srgbClr val="FF9966"/>
                </a:solidFill>
              </a:rPr>
              <a:t>100 0000 0000 0000 0000 0000</a:t>
            </a:r>
            <a:endParaRPr lang="en-US" sz="2400" dirty="0" smtClean="0">
              <a:solidFill>
                <a:srgbClr val="FF9966"/>
              </a:solidFill>
              <a:latin typeface="Tahoma" pitchFamily="34" charset="0"/>
            </a:endParaRPr>
          </a:p>
          <a:p>
            <a:r>
              <a:rPr lang="fr-FR" sz="2400" dirty="0" smtClean="0">
                <a:solidFill>
                  <a:srgbClr val="C00000"/>
                </a:solidFill>
              </a:rPr>
              <a:t>        B       F         C    0        0       0        0      0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Các bảng mã dùng cho ký tự</a:t>
            </a:r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1376364" y="1193800"/>
            <a:ext cx="5589587" cy="528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2400" b="1" dirty="0">
                <a:solidFill>
                  <a:srgbClr val="7030A0"/>
                </a:solidFill>
              </a:rPr>
              <a:t>6 bit = 2 bit </a:t>
            </a:r>
            <a:r>
              <a:rPr lang="en-US" sz="2400" b="1" dirty="0" err="1">
                <a:solidFill>
                  <a:srgbClr val="7030A0"/>
                </a:solidFill>
              </a:rPr>
              <a:t>vùng</a:t>
            </a:r>
            <a:r>
              <a:rPr lang="en-US" sz="2400" b="1" dirty="0">
                <a:solidFill>
                  <a:srgbClr val="7030A0"/>
                </a:solidFill>
              </a:rPr>
              <a:t> + 4 bit </a:t>
            </a:r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= 64 </a:t>
            </a:r>
            <a:r>
              <a:rPr lang="en-US" sz="2400" b="1" dirty="0" err="1">
                <a:solidFill>
                  <a:srgbClr val="7030A0"/>
                </a:solidFill>
              </a:rPr>
              <a:t>ký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tự</a:t>
            </a:r>
            <a:endParaRPr lang="en-US" dirty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428626" y="906465"/>
            <a:ext cx="1298575" cy="350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Mã</a:t>
            </a:r>
            <a:r>
              <a:rPr lang="en-US" sz="2400" b="1" dirty="0">
                <a:solidFill>
                  <a:srgbClr val="0070C0"/>
                </a:solidFill>
              </a:rPr>
              <a:t> BCD</a:t>
            </a:r>
            <a:endParaRPr lang="en-US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1300163" y="2144713"/>
            <a:ext cx="2609850" cy="527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2400" b="1">
                <a:solidFill>
                  <a:srgbClr val="7030A0"/>
                </a:solidFill>
              </a:rPr>
              <a:t>8 bit = 256 ký tự</a:t>
            </a:r>
            <a:endParaRPr lang="en-US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428627" y="1893890"/>
            <a:ext cx="1755775" cy="352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 err="1">
                <a:solidFill>
                  <a:srgbClr val="0070C0"/>
                </a:solidFill>
              </a:rPr>
              <a:t>Mã</a:t>
            </a:r>
            <a:r>
              <a:rPr lang="en-US" sz="2400" b="1" dirty="0">
                <a:solidFill>
                  <a:srgbClr val="0070C0"/>
                </a:solidFill>
              </a:rPr>
              <a:t> EBCDIC</a:t>
            </a:r>
            <a:endParaRPr lang="en-US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1747838" y="931862"/>
            <a:ext cx="3294062" cy="325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B</a:t>
            </a:r>
            <a:r>
              <a:rPr lang="en-US" sz="2000" b="1" dirty="0" smtClean="0">
                <a:solidFill>
                  <a:srgbClr val="0070C0"/>
                </a:solidFill>
              </a:rPr>
              <a:t>inary </a:t>
            </a:r>
            <a:r>
              <a:rPr lang="en-US" sz="2000" b="1" dirty="0">
                <a:solidFill>
                  <a:srgbClr val="C00000"/>
                </a:solidFill>
              </a:rPr>
              <a:t>C</a:t>
            </a:r>
            <a:r>
              <a:rPr lang="en-US" sz="2000" b="1" dirty="0">
                <a:solidFill>
                  <a:srgbClr val="0070C0"/>
                </a:solidFill>
              </a:rPr>
              <a:t>oded </a:t>
            </a:r>
            <a:r>
              <a:rPr lang="en-US" sz="2000" b="1" dirty="0" smtClean="0">
                <a:solidFill>
                  <a:srgbClr val="C00000"/>
                </a:solidFill>
              </a:rPr>
              <a:t>D</a:t>
            </a:r>
            <a:r>
              <a:rPr lang="en-US" sz="2000" b="1" dirty="0" smtClean="0">
                <a:solidFill>
                  <a:srgbClr val="0070C0"/>
                </a:solidFill>
              </a:rPr>
              <a:t>ecimal)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2197101" y="1927225"/>
            <a:ext cx="6299199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E</a:t>
            </a:r>
            <a:r>
              <a:rPr lang="en-US" sz="2000" b="1" dirty="0" smtClean="0">
                <a:solidFill>
                  <a:srgbClr val="0070C0"/>
                </a:solidFill>
              </a:rPr>
              <a:t>xtended </a:t>
            </a:r>
            <a:r>
              <a:rPr lang="en-US" sz="2000" b="1" dirty="0">
                <a:solidFill>
                  <a:srgbClr val="C00000"/>
                </a:solidFill>
              </a:rPr>
              <a:t>B</a:t>
            </a:r>
            <a:r>
              <a:rPr lang="en-US" sz="2000" b="1" dirty="0">
                <a:solidFill>
                  <a:srgbClr val="0070C0"/>
                </a:solidFill>
              </a:rPr>
              <a:t>inary </a:t>
            </a:r>
            <a:r>
              <a:rPr lang="en-US" sz="2000" b="1" dirty="0">
                <a:solidFill>
                  <a:srgbClr val="C00000"/>
                </a:solidFill>
              </a:rPr>
              <a:t>C</a:t>
            </a:r>
            <a:r>
              <a:rPr lang="en-US" sz="2000" b="1" dirty="0">
                <a:solidFill>
                  <a:srgbClr val="0070C0"/>
                </a:solidFill>
              </a:rPr>
              <a:t>oded </a:t>
            </a:r>
            <a:r>
              <a:rPr lang="en-US" sz="2000" b="1" dirty="0">
                <a:solidFill>
                  <a:srgbClr val="C00000"/>
                </a:solidFill>
              </a:rPr>
              <a:t>D</a:t>
            </a:r>
            <a:r>
              <a:rPr lang="en-US" sz="2000" b="1" dirty="0">
                <a:solidFill>
                  <a:srgbClr val="0070C0"/>
                </a:solidFill>
              </a:rPr>
              <a:t>ecimal </a:t>
            </a:r>
            <a:r>
              <a:rPr lang="en-US" sz="2000" b="1" dirty="0">
                <a:solidFill>
                  <a:srgbClr val="C0000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nterchange </a:t>
            </a:r>
            <a:r>
              <a:rPr lang="en-US" sz="2000" b="1" dirty="0" smtClean="0">
                <a:solidFill>
                  <a:srgbClr val="C00000"/>
                </a:solidFill>
              </a:rPr>
              <a:t>C</a:t>
            </a:r>
            <a:r>
              <a:rPr lang="en-US" sz="2000" b="1" dirty="0" smtClean="0">
                <a:solidFill>
                  <a:srgbClr val="0070C0"/>
                </a:solidFill>
              </a:rPr>
              <a:t>ode)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6876" name="Rectangle 10"/>
          <p:cNvSpPr>
            <a:spLocks noChangeArrowheads="1"/>
          </p:cNvSpPr>
          <p:nvPr/>
        </p:nvSpPr>
        <p:spPr bwMode="auto">
          <a:xfrm>
            <a:off x="1300163" y="3162300"/>
            <a:ext cx="2609850" cy="528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2400" b="1">
                <a:solidFill>
                  <a:srgbClr val="7030A0"/>
                </a:solidFill>
              </a:rPr>
              <a:t>7 bit = 128 ký tự</a:t>
            </a:r>
            <a:endParaRPr lang="en-US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6877" name="Rectangle 11"/>
          <p:cNvSpPr>
            <a:spLocks noChangeArrowheads="1"/>
          </p:cNvSpPr>
          <p:nvPr/>
        </p:nvSpPr>
        <p:spPr bwMode="auto">
          <a:xfrm>
            <a:off x="428626" y="2913065"/>
            <a:ext cx="1416050" cy="350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>
                <a:solidFill>
                  <a:srgbClr val="0070C0"/>
                </a:solidFill>
              </a:rPr>
              <a:t>Mã ASCII</a:t>
            </a:r>
            <a:endParaRPr lang="en-US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6878" name="Rectangle 12"/>
          <p:cNvSpPr>
            <a:spLocks noChangeArrowheads="1"/>
          </p:cNvSpPr>
          <p:nvPr/>
        </p:nvSpPr>
        <p:spPr bwMode="auto">
          <a:xfrm>
            <a:off x="1879601" y="2933700"/>
            <a:ext cx="7010399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 b="1" dirty="0">
                <a:solidFill>
                  <a:srgbClr val="C00000"/>
                </a:solidFill>
              </a:rPr>
              <a:t>A</a:t>
            </a:r>
            <a:r>
              <a:rPr lang="en-US" sz="2000" b="1" dirty="0">
                <a:solidFill>
                  <a:srgbClr val="0070C0"/>
                </a:solidFill>
              </a:rPr>
              <a:t>merican </a:t>
            </a:r>
            <a:r>
              <a:rPr lang="en-US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>
                <a:solidFill>
                  <a:srgbClr val="0070C0"/>
                </a:solidFill>
              </a:rPr>
              <a:t>tandard </a:t>
            </a:r>
            <a:r>
              <a:rPr lang="en-US" sz="2000" b="1" dirty="0">
                <a:solidFill>
                  <a:srgbClr val="C00000"/>
                </a:solidFill>
              </a:rPr>
              <a:t>C</a:t>
            </a:r>
            <a:r>
              <a:rPr lang="en-US" sz="2000" b="1" dirty="0">
                <a:solidFill>
                  <a:srgbClr val="0070C0"/>
                </a:solidFill>
              </a:rPr>
              <a:t>ode for </a:t>
            </a:r>
            <a:r>
              <a:rPr lang="en-US" sz="2000" b="1" dirty="0">
                <a:solidFill>
                  <a:srgbClr val="C0000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nformation </a:t>
            </a:r>
            <a:r>
              <a:rPr lang="en-US" sz="2000" b="1" dirty="0">
                <a:solidFill>
                  <a:srgbClr val="C0000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nterchange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6879" name="Rectangle 13"/>
          <p:cNvSpPr>
            <a:spLocks noChangeArrowheads="1"/>
          </p:cNvSpPr>
          <p:nvPr/>
        </p:nvSpPr>
        <p:spPr bwMode="auto">
          <a:xfrm>
            <a:off x="1339850" y="4473575"/>
            <a:ext cx="2609850" cy="528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2400" b="1">
                <a:solidFill>
                  <a:srgbClr val="7030A0"/>
                </a:solidFill>
              </a:rPr>
              <a:t>8 bit = 256 ký tự</a:t>
            </a:r>
            <a:endParaRPr lang="en-US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6880" name="Rectangle 14"/>
          <p:cNvSpPr>
            <a:spLocks noChangeArrowheads="1"/>
          </p:cNvSpPr>
          <p:nvPr/>
        </p:nvSpPr>
        <p:spPr bwMode="auto">
          <a:xfrm>
            <a:off x="468312" y="4046540"/>
            <a:ext cx="5614987" cy="350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 err="1">
                <a:solidFill>
                  <a:srgbClr val="0070C0"/>
                </a:solidFill>
              </a:rPr>
              <a:t>Mã</a:t>
            </a:r>
            <a:r>
              <a:rPr lang="en-US" sz="2400" b="1" dirty="0">
                <a:solidFill>
                  <a:srgbClr val="0070C0"/>
                </a:solidFill>
              </a:rPr>
              <a:t> extended </a:t>
            </a:r>
            <a:r>
              <a:rPr lang="en-US" sz="2400" b="1" dirty="0" smtClean="0">
                <a:solidFill>
                  <a:srgbClr val="0070C0"/>
                </a:solidFill>
              </a:rPr>
              <a:t>ASCII, ISO8859-1</a:t>
            </a:r>
            <a:endParaRPr lang="en-US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6881" name="Rectangle 15"/>
          <p:cNvSpPr>
            <a:spLocks noChangeArrowheads="1"/>
          </p:cNvSpPr>
          <p:nvPr/>
        </p:nvSpPr>
        <p:spPr bwMode="auto">
          <a:xfrm>
            <a:off x="4103688" y="4429125"/>
            <a:ext cx="3275012" cy="46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r>
              <a:rPr lang="en-US" sz="2400" b="1" dirty="0" err="1">
                <a:solidFill>
                  <a:srgbClr val="0070C0"/>
                </a:solidFill>
              </a:rPr>
              <a:t>lưu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trữ</a:t>
            </a:r>
            <a:r>
              <a:rPr lang="en-US" sz="2400" b="1" dirty="0">
                <a:solidFill>
                  <a:srgbClr val="0070C0"/>
                </a:solidFill>
              </a:rPr>
              <a:t> 1 byte/</a:t>
            </a:r>
            <a:r>
              <a:rPr lang="en-US" sz="2400" b="1" dirty="0" err="1">
                <a:solidFill>
                  <a:srgbClr val="0070C0"/>
                </a:solidFill>
              </a:rPr>
              <a:t>ký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tự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6882" name="Rectangle 16"/>
          <p:cNvSpPr>
            <a:spLocks noChangeArrowheads="1"/>
          </p:cNvSpPr>
          <p:nvPr/>
        </p:nvSpPr>
        <p:spPr bwMode="auto">
          <a:xfrm>
            <a:off x="1301750" y="5302250"/>
            <a:ext cx="3081338" cy="527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2400" b="1" dirty="0">
                <a:solidFill>
                  <a:srgbClr val="7030A0"/>
                </a:solidFill>
              </a:rPr>
              <a:t>16 bit = 65536 </a:t>
            </a:r>
            <a:r>
              <a:rPr lang="en-US" sz="2400" b="1" dirty="0" err="1">
                <a:solidFill>
                  <a:srgbClr val="7030A0"/>
                </a:solidFill>
              </a:rPr>
              <a:t>ký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tự</a:t>
            </a:r>
            <a:endParaRPr lang="en-US" dirty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6883" name="Rectangle 17"/>
          <p:cNvSpPr>
            <a:spLocks noChangeArrowheads="1"/>
          </p:cNvSpPr>
          <p:nvPr/>
        </p:nvSpPr>
        <p:spPr bwMode="auto">
          <a:xfrm>
            <a:off x="430214" y="5051427"/>
            <a:ext cx="1858962" cy="352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 err="1">
                <a:solidFill>
                  <a:srgbClr val="0070C0"/>
                </a:solidFill>
              </a:rPr>
              <a:t>Mã</a:t>
            </a:r>
            <a:r>
              <a:rPr lang="en-US" sz="2400" b="1" dirty="0">
                <a:solidFill>
                  <a:srgbClr val="0070C0"/>
                </a:solidFill>
              </a:rPr>
              <a:t> Unicode</a:t>
            </a:r>
            <a:endParaRPr lang="en-US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6884" name="Rectangle 18"/>
          <p:cNvSpPr>
            <a:spLocks noChangeArrowheads="1"/>
          </p:cNvSpPr>
          <p:nvPr/>
        </p:nvSpPr>
        <p:spPr bwMode="auto">
          <a:xfrm>
            <a:off x="4457701" y="5335588"/>
            <a:ext cx="3275013" cy="46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r>
              <a:rPr lang="en-US" sz="2400" b="1" dirty="0" err="1">
                <a:solidFill>
                  <a:srgbClr val="0070C0"/>
                </a:solidFill>
              </a:rPr>
              <a:t>lưu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trữ</a:t>
            </a:r>
            <a:r>
              <a:rPr lang="en-US" sz="2400" b="1" dirty="0">
                <a:solidFill>
                  <a:srgbClr val="0070C0"/>
                </a:solidFill>
              </a:rPr>
              <a:t> 2 byte/</a:t>
            </a:r>
            <a:r>
              <a:rPr lang="en-US" sz="2400" b="1" dirty="0" err="1">
                <a:solidFill>
                  <a:srgbClr val="0070C0"/>
                </a:solidFill>
              </a:rPr>
              <a:t>ký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tự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6885" name="Line 19"/>
          <p:cNvSpPr>
            <a:spLocks noChangeShapeType="1"/>
          </p:cNvSpPr>
          <p:nvPr/>
        </p:nvSpPr>
        <p:spPr bwMode="auto">
          <a:xfrm>
            <a:off x="398463" y="4003675"/>
            <a:ext cx="891540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86" name="Rectangle 20"/>
          <p:cNvSpPr>
            <a:spLocks noChangeArrowheads="1"/>
          </p:cNvSpPr>
          <p:nvPr/>
        </p:nvSpPr>
        <p:spPr bwMode="auto">
          <a:xfrm>
            <a:off x="6456363" y="3619500"/>
            <a:ext cx="2832100" cy="3508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b="1" dirty="0" err="1">
                <a:solidFill>
                  <a:schemeClr val="accent6"/>
                </a:solidFill>
              </a:rPr>
              <a:t>Máy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tính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ngày</a:t>
            </a:r>
            <a:r>
              <a:rPr lang="en-US" sz="2400" b="1" dirty="0">
                <a:solidFill>
                  <a:schemeClr val="accent6"/>
                </a:solidFill>
              </a:rPr>
              <a:t> nay</a:t>
            </a:r>
            <a:endParaRPr lang="en-US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36887" name="Rectangle 21"/>
          <p:cNvSpPr>
            <a:spLocks noChangeArrowheads="1"/>
          </p:cNvSpPr>
          <p:nvPr/>
        </p:nvSpPr>
        <p:spPr bwMode="auto">
          <a:xfrm>
            <a:off x="7769226" y="4121152"/>
            <a:ext cx="1535113" cy="1577975"/>
          </a:xfrm>
          <a:prstGeom prst="rect">
            <a:avLst/>
          </a:prstGeom>
          <a:noFill/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Yếu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tố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chữ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viết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dân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tộc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6888" name="Rectangle 22"/>
          <p:cNvSpPr>
            <a:spLocks noChangeArrowheads="1"/>
          </p:cNvSpPr>
          <p:nvPr/>
        </p:nvSpPr>
        <p:spPr bwMode="auto">
          <a:xfrm>
            <a:off x="4613275" y="6246813"/>
            <a:ext cx="4675188" cy="247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b="1">
                <a:solidFill>
                  <a:srgbClr val="FF00FF"/>
                </a:solidFill>
              </a:rPr>
              <a:t>(Tiếng Việt trên máy tính chưa thống nhất)</a:t>
            </a:r>
            <a:endParaRPr lang="en-US">
              <a:solidFill>
                <a:srgbClr val="FF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à coins arrondis 36"/>
          <p:cNvSpPr/>
          <p:nvPr/>
        </p:nvSpPr>
        <p:spPr>
          <a:xfrm>
            <a:off x="342900" y="914400"/>
            <a:ext cx="9283700" cy="1562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0001 0010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 (12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18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Số</a:t>
            </a:r>
            <a:r>
              <a:rPr lang="en-US" dirty="0" smtClean="0"/>
              <a:t> BCD </a:t>
            </a:r>
            <a:r>
              <a:rPr lang="en-US" sz="3600" i="1" dirty="0" smtClean="0"/>
              <a:t>(Binary Coded Decimal)</a:t>
            </a:r>
            <a:endParaRPr lang="en-US" sz="3600" dirty="0"/>
          </a:p>
        </p:txBody>
      </p:sp>
      <p:sp>
        <p:nvSpPr>
          <p:cNvPr id="3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0726" name="Line 4"/>
          <p:cNvSpPr>
            <a:spLocks noChangeShapeType="1"/>
          </p:cNvSpPr>
          <p:nvPr/>
        </p:nvSpPr>
        <p:spPr bwMode="auto">
          <a:xfrm flipH="1">
            <a:off x="5113338" y="3644900"/>
            <a:ext cx="677862" cy="17304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0735" name="Line 13"/>
          <p:cNvSpPr>
            <a:spLocks noChangeShapeType="1"/>
          </p:cNvSpPr>
          <p:nvPr/>
        </p:nvSpPr>
        <p:spPr bwMode="auto">
          <a:xfrm>
            <a:off x="7886700" y="3632200"/>
            <a:ext cx="774700" cy="21590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0741" name="Line 19"/>
          <p:cNvSpPr>
            <a:spLocks noChangeShapeType="1"/>
          </p:cNvSpPr>
          <p:nvPr/>
        </p:nvSpPr>
        <p:spPr bwMode="auto">
          <a:xfrm flipH="1">
            <a:off x="1425574" y="4102100"/>
            <a:ext cx="504826" cy="728665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2" name="Groupe 42"/>
          <p:cNvGrpSpPr/>
          <p:nvPr/>
        </p:nvGrpSpPr>
        <p:grpSpPr>
          <a:xfrm>
            <a:off x="5354640" y="2946400"/>
            <a:ext cx="3114675" cy="957263"/>
            <a:chOff x="5748340" y="2108200"/>
            <a:chExt cx="3114675" cy="957263"/>
          </a:xfrm>
        </p:grpSpPr>
        <p:sp>
          <p:nvSpPr>
            <p:cNvPr id="30736" name="Rectangle 14"/>
            <p:cNvSpPr>
              <a:spLocks noChangeArrowheads="1"/>
            </p:cNvSpPr>
            <p:nvPr/>
          </p:nvSpPr>
          <p:spPr bwMode="auto">
            <a:xfrm>
              <a:off x="6286500" y="2538413"/>
              <a:ext cx="1914525" cy="5270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en-US" sz="2400" b="1" dirty="0" err="1"/>
                <a:t>chỉnh</a:t>
              </a:r>
              <a:r>
                <a:rPr lang="en-US" sz="2400" b="1" dirty="0"/>
                <a:t> </a:t>
              </a:r>
              <a:r>
                <a:rPr lang="en-US" sz="2400" b="1" dirty="0" err="1"/>
                <a:t>dạng</a:t>
              </a:r>
              <a:endParaRPr lang="en-US" dirty="0">
                <a:latin typeface="Tahoma" pitchFamily="34" charset="0"/>
              </a:endParaRPr>
            </a:p>
          </p:txBody>
        </p:sp>
        <p:sp>
          <p:nvSpPr>
            <p:cNvPr id="30742" name="Rectangle 20"/>
            <p:cNvSpPr>
              <a:spLocks noChangeArrowheads="1"/>
            </p:cNvSpPr>
            <p:nvPr/>
          </p:nvSpPr>
          <p:spPr bwMode="auto">
            <a:xfrm>
              <a:off x="5748340" y="2108200"/>
              <a:ext cx="3114675" cy="5286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/>
              <a:r>
                <a:rPr lang="en-US" sz="2400" b="1" dirty="0" err="1"/>
                <a:t>kết</a:t>
              </a:r>
              <a:r>
                <a:rPr lang="en-US" sz="2400" b="1" dirty="0"/>
                <a:t> </a:t>
              </a:r>
              <a:r>
                <a:rPr lang="en-US" sz="2400" b="1" dirty="0" err="1"/>
                <a:t>quả</a:t>
              </a:r>
              <a:r>
                <a:rPr lang="en-US" sz="2400" b="1" dirty="0"/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không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đúng</a:t>
              </a:r>
              <a:endParaRPr lang="en-US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</p:grpSp>
      <p:grpSp>
        <p:nvGrpSpPr>
          <p:cNvPr id="3" name="Groupe 40"/>
          <p:cNvGrpSpPr/>
          <p:nvPr/>
        </p:nvGrpSpPr>
        <p:grpSpPr>
          <a:xfrm>
            <a:off x="1387476" y="3140075"/>
            <a:ext cx="2171699" cy="957263"/>
            <a:chOff x="2454276" y="1895475"/>
            <a:chExt cx="2171699" cy="957263"/>
          </a:xfrm>
        </p:grpSpPr>
        <p:sp>
          <p:nvSpPr>
            <p:cNvPr id="30740" name="Rectangle 18"/>
            <p:cNvSpPr>
              <a:spLocks noChangeArrowheads="1"/>
            </p:cNvSpPr>
            <p:nvPr/>
          </p:nvSpPr>
          <p:spPr bwMode="auto">
            <a:xfrm>
              <a:off x="2581275" y="2324100"/>
              <a:ext cx="2044700" cy="5286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en-US" sz="2400" b="1" dirty="0" err="1"/>
                <a:t>không</a:t>
              </a:r>
              <a:r>
                <a:rPr lang="en-US" sz="2400" b="1" dirty="0"/>
                <a:t> </a:t>
              </a:r>
              <a:r>
                <a:rPr lang="en-US" sz="2400" b="1" dirty="0" err="1"/>
                <a:t>chỉnh</a:t>
              </a:r>
              <a:endParaRPr lang="en-US" dirty="0">
                <a:latin typeface="Tahoma" pitchFamily="34" charset="0"/>
              </a:endParaRPr>
            </a:p>
          </p:txBody>
        </p:sp>
        <p:sp>
          <p:nvSpPr>
            <p:cNvPr id="30743" name="Rectangle 21"/>
            <p:cNvSpPr>
              <a:spLocks noChangeArrowheads="1"/>
            </p:cNvSpPr>
            <p:nvPr/>
          </p:nvSpPr>
          <p:spPr bwMode="auto">
            <a:xfrm>
              <a:off x="2454276" y="1895475"/>
              <a:ext cx="2143125" cy="5286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/>
              <a:r>
                <a:rPr lang="en-US" sz="2400" b="1" dirty="0" err="1"/>
                <a:t>kết</a:t>
              </a:r>
              <a:r>
                <a:rPr lang="en-US" sz="2400" b="1" dirty="0"/>
                <a:t> </a:t>
              </a:r>
              <a:r>
                <a:rPr lang="en-US" sz="2400" b="1" dirty="0" err="1"/>
                <a:t>quả</a:t>
              </a:r>
              <a:r>
                <a:rPr lang="en-US" sz="2400" b="1" dirty="0"/>
                <a:t> </a:t>
              </a:r>
              <a:r>
                <a:rPr lang="en-US" sz="2400" b="1" dirty="0" err="1">
                  <a:solidFill>
                    <a:srgbClr val="7030A0"/>
                  </a:solidFill>
                </a:rPr>
                <a:t>đúng</a:t>
              </a:r>
              <a:endParaRPr lang="en-US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</p:grpSp>
      <p:grpSp>
        <p:nvGrpSpPr>
          <p:cNvPr id="4" name="Groupe 41"/>
          <p:cNvGrpSpPr/>
          <p:nvPr/>
        </p:nvGrpSpPr>
        <p:grpSpPr>
          <a:xfrm>
            <a:off x="3875089" y="2952750"/>
            <a:ext cx="973136" cy="2949577"/>
            <a:chOff x="3951289" y="2825750"/>
            <a:chExt cx="973136" cy="2949577"/>
          </a:xfrm>
        </p:grpSpPr>
        <p:sp>
          <p:nvSpPr>
            <p:cNvPr id="30744" name="Rectangle 22"/>
            <p:cNvSpPr>
              <a:spLocks noChangeArrowheads="1"/>
            </p:cNvSpPr>
            <p:nvPr/>
          </p:nvSpPr>
          <p:spPr bwMode="auto">
            <a:xfrm>
              <a:off x="4027489" y="4314825"/>
              <a:ext cx="35877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400" b="1" dirty="0">
                  <a:solidFill>
                    <a:srgbClr val="33CCFF"/>
                  </a:solidFill>
                </a:rPr>
                <a:t>+</a:t>
              </a:r>
              <a:endParaRPr lang="en-US" dirty="0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4308475" y="2825750"/>
              <a:ext cx="573088" cy="10858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18</a:t>
              </a:r>
            </a:p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02</a:t>
              </a:r>
              <a:endParaRPr lang="en-US" dirty="0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28" name="Rectangle 6"/>
            <p:cNvSpPr>
              <a:spLocks noChangeArrowheads="1"/>
            </p:cNvSpPr>
            <p:nvPr/>
          </p:nvSpPr>
          <p:spPr bwMode="auto">
            <a:xfrm>
              <a:off x="3951289" y="3082925"/>
              <a:ext cx="35877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400" b="1">
                  <a:solidFill>
                    <a:srgbClr val="33CCFF"/>
                  </a:solidFill>
                </a:rPr>
                <a:t>+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29" name="Line 7"/>
            <p:cNvSpPr>
              <a:spLocks noChangeShapeType="1"/>
            </p:cNvSpPr>
            <p:nvPr/>
          </p:nvSpPr>
          <p:spPr bwMode="auto">
            <a:xfrm>
              <a:off x="4124325" y="3944938"/>
              <a:ext cx="800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0730" name="Rectangle 8"/>
            <p:cNvSpPr>
              <a:spLocks noChangeArrowheads="1"/>
            </p:cNvSpPr>
            <p:nvPr/>
          </p:nvSpPr>
          <p:spPr bwMode="auto">
            <a:xfrm>
              <a:off x="4265614" y="3954464"/>
              <a:ext cx="630237" cy="11779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1A</a:t>
              </a:r>
            </a:p>
            <a:p>
              <a:pPr algn="r"/>
              <a:r>
                <a:rPr lang="en-US" sz="3600" b="1" dirty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  <p:sp>
          <p:nvSpPr>
            <p:cNvPr id="30747" name="Line 25"/>
            <p:cNvSpPr>
              <a:spLocks noChangeShapeType="1"/>
            </p:cNvSpPr>
            <p:nvPr/>
          </p:nvSpPr>
          <p:spPr bwMode="auto">
            <a:xfrm>
              <a:off x="4110038" y="5075238"/>
              <a:ext cx="800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0748" name="Rectangle 26"/>
            <p:cNvSpPr>
              <a:spLocks noChangeArrowheads="1"/>
            </p:cNvSpPr>
            <p:nvPr/>
          </p:nvSpPr>
          <p:spPr bwMode="auto">
            <a:xfrm>
              <a:off x="4265614" y="5111752"/>
              <a:ext cx="630237" cy="6635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C00000"/>
                  </a:solidFill>
                </a:rPr>
                <a:t>20</a:t>
              </a:r>
              <a:endParaRPr lang="en-US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</p:grpSp>
      <p:grpSp>
        <p:nvGrpSpPr>
          <p:cNvPr id="5" name="Groupe 38"/>
          <p:cNvGrpSpPr/>
          <p:nvPr/>
        </p:nvGrpSpPr>
        <p:grpSpPr>
          <a:xfrm>
            <a:off x="8428039" y="3084513"/>
            <a:ext cx="1058861" cy="2860677"/>
            <a:chOff x="8275639" y="2386013"/>
            <a:chExt cx="1058861" cy="2860677"/>
          </a:xfrm>
        </p:grpSpPr>
        <p:sp>
          <p:nvSpPr>
            <p:cNvPr id="30731" name="Rectangle 9"/>
            <p:cNvSpPr>
              <a:spLocks noChangeArrowheads="1"/>
            </p:cNvSpPr>
            <p:nvPr/>
          </p:nvSpPr>
          <p:spPr bwMode="auto">
            <a:xfrm>
              <a:off x="8720139" y="2386013"/>
              <a:ext cx="573087" cy="10858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18</a:t>
              </a:r>
            </a:p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09</a:t>
              </a:r>
              <a:endParaRPr lang="en-US" dirty="0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32" name="Rectangle 10"/>
            <p:cNvSpPr>
              <a:spLocks noChangeArrowheads="1"/>
            </p:cNvSpPr>
            <p:nvPr/>
          </p:nvSpPr>
          <p:spPr bwMode="auto">
            <a:xfrm>
              <a:off x="8362952" y="2643188"/>
              <a:ext cx="35877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400" b="1">
                  <a:solidFill>
                    <a:srgbClr val="33CCFF"/>
                  </a:solidFill>
                </a:rPr>
                <a:t>+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33" name="Line 11"/>
            <p:cNvSpPr>
              <a:spLocks noChangeShapeType="1"/>
            </p:cNvSpPr>
            <p:nvPr/>
          </p:nvSpPr>
          <p:spPr bwMode="auto">
            <a:xfrm>
              <a:off x="8534400" y="3503613"/>
              <a:ext cx="800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0734" name="Rectangle 12"/>
            <p:cNvSpPr>
              <a:spLocks noChangeArrowheads="1"/>
            </p:cNvSpPr>
            <p:nvPr/>
          </p:nvSpPr>
          <p:spPr bwMode="auto">
            <a:xfrm>
              <a:off x="8677275" y="3514726"/>
              <a:ext cx="628650" cy="12049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21</a:t>
              </a:r>
            </a:p>
            <a:p>
              <a:pPr algn="r"/>
              <a:r>
                <a:rPr lang="en-US" sz="3600" b="1" dirty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  <p:sp>
          <p:nvSpPr>
            <p:cNvPr id="30745" name="Rectangle 23"/>
            <p:cNvSpPr>
              <a:spLocks noChangeArrowheads="1"/>
            </p:cNvSpPr>
            <p:nvPr/>
          </p:nvSpPr>
          <p:spPr bwMode="auto">
            <a:xfrm>
              <a:off x="8275639" y="3743325"/>
              <a:ext cx="35877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400" b="1">
                  <a:solidFill>
                    <a:srgbClr val="33CCFF"/>
                  </a:solidFill>
                </a:rPr>
                <a:t>+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46" name="Line 24"/>
            <p:cNvSpPr>
              <a:spLocks noChangeShapeType="1"/>
            </p:cNvSpPr>
            <p:nvPr/>
          </p:nvSpPr>
          <p:spPr bwMode="auto">
            <a:xfrm>
              <a:off x="8534400" y="4633913"/>
              <a:ext cx="800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0749" name="Rectangle 27"/>
            <p:cNvSpPr>
              <a:spLocks noChangeArrowheads="1"/>
            </p:cNvSpPr>
            <p:nvPr/>
          </p:nvSpPr>
          <p:spPr bwMode="auto">
            <a:xfrm>
              <a:off x="8675689" y="4672015"/>
              <a:ext cx="630237" cy="5746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C00000"/>
                  </a:solidFill>
                </a:rPr>
                <a:t>27</a:t>
              </a:r>
              <a:endParaRPr lang="en-US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</p:grpSp>
      <p:sp>
        <p:nvSpPr>
          <p:cNvPr id="30750" name="Rectangle 28"/>
          <p:cNvSpPr>
            <a:spLocks noChangeArrowheads="1"/>
          </p:cNvSpPr>
          <p:nvPr/>
        </p:nvSpPr>
        <p:spPr bwMode="auto">
          <a:xfrm>
            <a:off x="788988" y="5670550"/>
            <a:ext cx="3457575" cy="757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b="1" dirty="0" err="1">
                <a:solidFill>
                  <a:srgbClr val="7030A0"/>
                </a:solidFill>
              </a:rPr>
              <a:t>Chỉnh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dạng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vì</a:t>
            </a:r>
            <a:r>
              <a:rPr lang="en-US" sz="2400" b="1" dirty="0">
                <a:solidFill>
                  <a:srgbClr val="7030A0"/>
                </a:solidFill>
              </a:rPr>
              <a:t> A </a:t>
            </a:r>
            <a:r>
              <a:rPr lang="en-US" sz="2400" b="1" dirty="0" err="1">
                <a:solidFill>
                  <a:srgbClr val="7030A0"/>
                </a:solidFill>
              </a:rPr>
              <a:t>không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phải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là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BCD</a:t>
            </a:r>
            <a:endParaRPr lang="en-US" dirty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0751" name="Arc 29"/>
          <p:cNvSpPr>
            <a:spLocks/>
          </p:cNvSpPr>
          <p:nvPr/>
        </p:nvSpPr>
        <p:spPr bwMode="auto">
          <a:xfrm flipH="1">
            <a:off x="3371851" y="4945063"/>
            <a:ext cx="714375" cy="685800"/>
          </a:xfrm>
          <a:custGeom>
            <a:avLst/>
            <a:gdLst>
              <a:gd name="T0" fmla="*/ 0 w 21600"/>
              <a:gd name="T1" fmla="*/ 0 h 21600"/>
              <a:gd name="T2" fmla="*/ 23626465 w 21600"/>
              <a:gd name="T3" fmla="*/ 21774150 h 21600"/>
              <a:gd name="T4" fmla="*/ 0 w 21600"/>
              <a:gd name="T5" fmla="*/ 217741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4450">
            <a:solidFill>
              <a:srgbClr val="0066FF"/>
            </a:solidFill>
            <a:round/>
            <a:headEnd type="arrow" w="lg" len="lg"/>
            <a:tailEnd type="non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0752" name="Rectangle 30"/>
          <p:cNvSpPr>
            <a:spLocks noChangeArrowheads="1"/>
          </p:cNvSpPr>
          <p:nvPr/>
        </p:nvSpPr>
        <p:spPr bwMode="auto">
          <a:xfrm>
            <a:off x="5459414" y="5721350"/>
            <a:ext cx="2843212" cy="757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b="1" dirty="0" err="1">
                <a:solidFill>
                  <a:srgbClr val="C00000"/>
                </a:solidFill>
              </a:rPr>
              <a:t>Chỉnh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vì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nhớ</a:t>
            </a:r>
            <a:r>
              <a:rPr lang="en-US" sz="2400" b="1" dirty="0">
                <a:solidFill>
                  <a:srgbClr val="C00000"/>
                </a:solidFill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</a:rPr>
              <a:t>hàng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0753" name="Arc 31"/>
          <p:cNvSpPr>
            <a:spLocks/>
          </p:cNvSpPr>
          <p:nvPr/>
        </p:nvSpPr>
        <p:spPr bwMode="auto">
          <a:xfrm flipH="1">
            <a:off x="7018338" y="4483099"/>
            <a:ext cx="1428750" cy="1052513"/>
          </a:xfrm>
          <a:custGeom>
            <a:avLst/>
            <a:gdLst>
              <a:gd name="T0" fmla="*/ 0 w 24544"/>
              <a:gd name="T1" fmla="*/ 1108657 h 21600"/>
              <a:gd name="T2" fmla="*/ 83170087 w 24544"/>
              <a:gd name="T3" fmla="*/ 118548144 h 21600"/>
              <a:gd name="T4" fmla="*/ 9976045 w 24544"/>
              <a:gd name="T5" fmla="*/ 118548144 h 21600"/>
              <a:gd name="T6" fmla="*/ 0 60000 65536"/>
              <a:gd name="T7" fmla="*/ 0 60000 65536"/>
              <a:gd name="T8" fmla="*/ 0 60000 65536"/>
              <a:gd name="T9" fmla="*/ 0 w 24544"/>
              <a:gd name="T10" fmla="*/ 0 h 21600"/>
              <a:gd name="T11" fmla="*/ 24544 w 245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44" h="21600" fill="none" extrusionOk="0">
                <a:moveTo>
                  <a:pt x="-1" y="201"/>
                </a:moveTo>
                <a:cubicBezTo>
                  <a:pt x="975" y="67"/>
                  <a:pt x="1959" y="-1"/>
                  <a:pt x="2944" y="0"/>
                </a:cubicBezTo>
                <a:cubicBezTo>
                  <a:pt x="14873" y="0"/>
                  <a:pt x="24544" y="9670"/>
                  <a:pt x="24544" y="21600"/>
                </a:cubicBezTo>
              </a:path>
              <a:path w="24544" h="21600" stroke="0" extrusionOk="0">
                <a:moveTo>
                  <a:pt x="-1" y="201"/>
                </a:moveTo>
                <a:cubicBezTo>
                  <a:pt x="975" y="67"/>
                  <a:pt x="1959" y="-1"/>
                  <a:pt x="2944" y="0"/>
                </a:cubicBezTo>
                <a:cubicBezTo>
                  <a:pt x="14873" y="0"/>
                  <a:pt x="24544" y="9670"/>
                  <a:pt x="24544" y="21600"/>
                </a:cubicBezTo>
                <a:lnTo>
                  <a:pt x="2944" y="21600"/>
                </a:lnTo>
                <a:close/>
              </a:path>
            </a:pathLst>
          </a:custGeom>
          <a:noFill/>
          <a:ln w="44450">
            <a:solidFill>
              <a:srgbClr val="C00000"/>
            </a:solidFill>
            <a:round/>
            <a:headEnd type="arrow" w="lg" len="lg"/>
            <a:tailEnd type="none" w="lg" len="lg"/>
          </a:ln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6" name="Groupe 39"/>
          <p:cNvGrpSpPr/>
          <p:nvPr/>
        </p:nvGrpSpPr>
        <p:grpSpPr>
          <a:xfrm>
            <a:off x="342901" y="3603625"/>
            <a:ext cx="985837" cy="1838327"/>
            <a:chOff x="1219201" y="2486025"/>
            <a:chExt cx="985837" cy="1838327"/>
          </a:xfrm>
        </p:grpSpPr>
        <p:sp>
          <p:nvSpPr>
            <p:cNvPr id="30737" name="Rectangle 15"/>
            <p:cNvSpPr>
              <a:spLocks noChangeArrowheads="1"/>
            </p:cNvSpPr>
            <p:nvPr/>
          </p:nvSpPr>
          <p:spPr bwMode="auto">
            <a:xfrm>
              <a:off x="1576389" y="2486025"/>
              <a:ext cx="573087" cy="10858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18</a:t>
              </a:r>
            </a:p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01</a:t>
              </a:r>
              <a:endParaRPr lang="en-US" dirty="0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38" name="Rectangle 16"/>
            <p:cNvSpPr>
              <a:spLocks noChangeArrowheads="1"/>
            </p:cNvSpPr>
            <p:nvPr/>
          </p:nvSpPr>
          <p:spPr bwMode="auto">
            <a:xfrm>
              <a:off x="1219201" y="2743200"/>
              <a:ext cx="35877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400" b="1">
                  <a:solidFill>
                    <a:srgbClr val="33CCFF"/>
                  </a:solidFill>
                </a:rPr>
                <a:t>+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39" name="Line 17"/>
            <p:cNvSpPr>
              <a:spLocks noChangeShapeType="1"/>
            </p:cNvSpPr>
            <p:nvPr/>
          </p:nvSpPr>
          <p:spPr bwMode="auto">
            <a:xfrm>
              <a:off x="1404938" y="3635375"/>
              <a:ext cx="800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0754" name="Rectangle 32"/>
            <p:cNvSpPr>
              <a:spLocks noChangeArrowheads="1"/>
            </p:cNvSpPr>
            <p:nvPr/>
          </p:nvSpPr>
          <p:spPr bwMode="auto">
            <a:xfrm>
              <a:off x="1576389" y="3694115"/>
              <a:ext cx="573087" cy="630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>
                  <a:solidFill>
                    <a:srgbClr val="33CCFF"/>
                  </a:solidFill>
                </a:rPr>
                <a:t>19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80184" y="2545834"/>
            <a:ext cx="5626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BCD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à coins arrondis 36"/>
          <p:cNvSpPr/>
          <p:nvPr/>
        </p:nvSpPr>
        <p:spPr>
          <a:xfrm>
            <a:off x="342900" y="914400"/>
            <a:ext cx="9283700" cy="1562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0001 0010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 (12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18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Số</a:t>
            </a:r>
            <a:r>
              <a:rPr lang="en-US" dirty="0" smtClean="0"/>
              <a:t> BCD </a:t>
            </a:r>
            <a:r>
              <a:rPr lang="en-US" sz="3600" i="1" dirty="0" smtClean="0"/>
              <a:t>(Binary Coded Decimal)</a:t>
            </a:r>
            <a:endParaRPr lang="en-US" sz="3600" dirty="0"/>
          </a:p>
        </p:txBody>
      </p:sp>
      <p:sp>
        <p:nvSpPr>
          <p:cNvPr id="3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0741" name="Line 19"/>
          <p:cNvSpPr>
            <a:spLocks noChangeShapeType="1"/>
          </p:cNvSpPr>
          <p:nvPr/>
        </p:nvSpPr>
        <p:spPr bwMode="auto">
          <a:xfrm flipH="1">
            <a:off x="1425574" y="4102100"/>
            <a:ext cx="504826" cy="728665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3" name="Groupe 40"/>
          <p:cNvGrpSpPr/>
          <p:nvPr/>
        </p:nvGrpSpPr>
        <p:grpSpPr>
          <a:xfrm>
            <a:off x="1387476" y="3140075"/>
            <a:ext cx="2171699" cy="957263"/>
            <a:chOff x="2454276" y="1895475"/>
            <a:chExt cx="2171699" cy="957263"/>
          </a:xfrm>
        </p:grpSpPr>
        <p:sp>
          <p:nvSpPr>
            <p:cNvPr id="30740" name="Rectangle 18"/>
            <p:cNvSpPr>
              <a:spLocks noChangeArrowheads="1"/>
            </p:cNvSpPr>
            <p:nvPr/>
          </p:nvSpPr>
          <p:spPr bwMode="auto">
            <a:xfrm>
              <a:off x="2581275" y="2324100"/>
              <a:ext cx="2044700" cy="5286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en-US" sz="2400" b="1" dirty="0" err="1"/>
                <a:t>không</a:t>
              </a:r>
              <a:r>
                <a:rPr lang="en-US" sz="2400" b="1" dirty="0"/>
                <a:t> </a:t>
              </a:r>
              <a:r>
                <a:rPr lang="en-US" sz="2400" b="1" dirty="0" err="1"/>
                <a:t>chỉnh</a:t>
              </a:r>
              <a:endParaRPr lang="en-US" dirty="0">
                <a:latin typeface="Tahoma" pitchFamily="34" charset="0"/>
              </a:endParaRPr>
            </a:p>
          </p:txBody>
        </p:sp>
        <p:sp>
          <p:nvSpPr>
            <p:cNvPr id="30743" name="Rectangle 21"/>
            <p:cNvSpPr>
              <a:spLocks noChangeArrowheads="1"/>
            </p:cNvSpPr>
            <p:nvPr/>
          </p:nvSpPr>
          <p:spPr bwMode="auto">
            <a:xfrm>
              <a:off x="2454276" y="1895475"/>
              <a:ext cx="2143125" cy="5286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/>
              <a:r>
                <a:rPr lang="en-US" sz="2400" b="1" dirty="0" err="1"/>
                <a:t>kết</a:t>
              </a:r>
              <a:r>
                <a:rPr lang="en-US" sz="2400" b="1" dirty="0"/>
                <a:t> </a:t>
              </a:r>
              <a:r>
                <a:rPr lang="en-US" sz="2400" b="1" dirty="0" err="1"/>
                <a:t>quả</a:t>
              </a:r>
              <a:r>
                <a:rPr lang="en-US" sz="2400" b="1" dirty="0"/>
                <a:t> </a:t>
              </a:r>
              <a:r>
                <a:rPr lang="en-US" sz="2400" b="1" dirty="0" err="1">
                  <a:solidFill>
                    <a:srgbClr val="7030A0"/>
                  </a:solidFill>
                </a:rPr>
                <a:t>đúng</a:t>
              </a:r>
              <a:endParaRPr lang="en-US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e 39"/>
          <p:cNvGrpSpPr/>
          <p:nvPr/>
        </p:nvGrpSpPr>
        <p:grpSpPr>
          <a:xfrm>
            <a:off x="342901" y="3603625"/>
            <a:ext cx="985837" cy="1838327"/>
            <a:chOff x="1219201" y="2486025"/>
            <a:chExt cx="985837" cy="1838327"/>
          </a:xfrm>
        </p:grpSpPr>
        <p:sp>
          <p:nvSpPr>
            <p:cNvPr id="30737" name="Rectangle 15"/>
            <p:cNvSpPr>
              <a:spLocks noChangeArrowheads="1"/>
            </p:cNvSpPr>
            <p:nvPr/>
          </p:nvSpPr>
          <p:spPr bwMode="auto">
            <a:xfrm>
              <a:off x="1576389" y="2486025"/>
              <a:ext cx="573087" cy="10858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18</a:t>
              </a:r>
            </a:p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01</a:t>
              </a:r>
              <a:endParaRPr lang="en-US" dirty="0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38" name="Rectangle 16"/>
            <p:cNvSpPr>
              <a:spLocks noChangeArrowheads="1"/>
            </p:cNvSpPr>
            <p:nvPr/>
          </p:nvSpPr>
          <p:spPr bwMode="auto">
            <a:xfrm>
              <a:off x="1219201" y="2743200"/>
              <a:ext cx="35877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400" b="1">
                  <a:solidFill>
                    <a:srgbClr val="33CCFF"/>
                  </a:solidFill>
                </a:rPr>
                <a:t>+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39" name="Line 17"/>
            <p:cNvSpPr>
              <a:spLocks noChangeShapeType="1"/>
            </p:cNvSpPr>
            <p:nvPr/>
          </p:nvSpPr>
          <p:spPr bwMode="auto">
            <a:xfrm>
              <a:off x="1404938" y="3635375"/>
              <a:ext cx="800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0754" name="Rectangle 32"/>
            <p:cNvSpPr>
              <a:spLocks noChangeArrowheads="1"/>
            </p:cNvSpPr>
            <p:nvPr/>
          </p:nvSpPr>
          <p:spPr bwMode="auto">
            <a:xfrm>
              <a:off x="1576389" y="3694115"/>
              <a:ext cx="573087" cy="630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>
                  <a:solidFill>
                    <a:srgbClr val="33CCFF"/>
                  </a:solidFill>
                </a:rPr>
                <a:t>19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80184" y="2545834"/>
            <a:ext cx="5626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BCD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à coins arrondis 36"/>
          <p:cNvSpPr/>
          <p:nvPr/>
        </p:nvSpPr>
        <p:spPr>
          <a:xfrm>
            <a:off x="342900" y="914400"/>
            <a:ext cx="9283700" cy="1562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0001 0010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 (12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18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Số</a:t>
            </a:r>
            <a:r>
              <a:rPr lang="en-US" dirty="0" smtClean="0"/>
              <a:t> BCD </a:t>
            </a:r>
            <a:r>
              <a:rPr lang="en-US" sz="3600" i="1" dirty="0" smtClean="0"/>
              <a:t>(Binary Coded Decimal)</a:t>
            </a:r>
            <a:endParaRPr lang="en-US" sz="3600" dirty="0"/>
          </a:p>
        </p:txBody>
      </p:sp>
      <p:sp>
        <p:nvSpPr>
          <p:cNvPr id="3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0726" name="Line 4"/>
          <p:cNvSpPr>
            <a:spLocks noChangeShapeType="1"/>
          </p:cNvSpPr>
          <p:nvPr/>
        </p:nvSpPr>
        <p:spPr bwMode="auto">
          <a:xfrm flipH="1">
            <a:off x="5113338" y="3644900"/>
            <a:ext cx="677862" cy="17304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0735" name="Line 13"/>
          <p:cNvSpPr>
            <a:spLocks noChangeShapeType="1"/>
          </p:cNvSpPr>
          <p:nvPr/>
        </p:nvSpPr>
        <p:spPr bwMode="auto">
          <a:xfrm>
            <a:off x="7886700" y="3632200"/>
            <a:ext cx="774700" cy="21590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2" name="Groupe 42"/>
          <p:cNvGrpSpPr/>
          <p:nvPr/>
        </p:nvGrpSpPr>
        <p:grpSpPr>
          <a:xfrm>
            <a:off x="5354640" y="2946400"/>
            <a:ext cx="3114675" cy="957263"/>
            <a:chOff x="5748340" y="2108200"/>
            <a:chExt cx="3114675" cy="957263"/>
          </a:xfrm>
        </p:grpSpPr>
        <p:sp>
          <p:nvSpPr>
            <p:cNvPr id="30736" name="Rectangle 14"/>
            <p:cNvSpPr>
              <a:spLocks noChangeArrowheads="1"/>
            </p:cNvSpPr>
            <p:nvPr/>
          </p:nvSpPr>
          <p:spPr bwMode="auto">
            <a:xfrm>
              <a:off x="6286500" y="2538413"/>
              <a:ext cx="1914525" cy="5270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en-US" sz="2400" b="1" dirty="0" err="1"/>
                <a:t>chỉnh</a:t>
              </a:r>
              <a:r>
                <a:rPr lang="en-US" sz="2400" b="1" dirty="0"/>
                <a:t> </a:t>
              </a:r>
              <a:r>
                <a:rPr lang="en-US" sz="2400" b="1" dirty="0" err="1"/>
                <a:t>dạng</a:t>
              </a:r>
              <a:endParaRPr lang="en-US" dirty="0">
                <a:latin typeface="Tahoma" pitchFamily="34" charset="0"/>
              </a:endParaRPr>
            </a:p>
          </p:txBody>
        </p:sp>
        <p:sp>
          <p:nvSpPr>
            <p:cNvPr id="30742" name="Rectangle 20"/>
            <p:cNvSpPr>
              <a:spLocks noChangeArrowheads="1"/>
            </p:cNvSpPr>
            <p:nvPr/>
          </p:nvSpPr>
          <p:spPr bwMode="auto">
            <a:xfrm>
              <a:off x="5748340" y="2108200"/>
              <a:ext cx="3114675" cy="5286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/>
              <a:r>
                <a:rPr lang="en-US" sz="2400" b="1" dirty="0" err="1"/>
                <a:t>kết</a:t>
              </a:r>
              <a:r>
                <a:rPr lang="en-US" sz="2400" b="1" dirty="0"/>
                <a:t> </a:t>
              </a:r>
              <a:r>
                <a:rPr lang="en-US" sz="2400" b="1" dirty="0" err="1"/>
                <a:t>quả</a:t>
              </a:r>
              <a:r>
                <a:rPr lang="en-US" sz="2400" b="1" dirty="0"/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không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đúng</a:t>
              </a:r>
              <a:endParaRPr lang="en-US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</p:grpSp>
      <p:grpSp>
        <p:nvGrpSpPr>
          <p:cNvPr id="4" name="Groupe 41"/>
          <p:cNvGrpSpPr/>
          <p:nvPr/>
        </p:nvGrpSpPr>
        <p:grpSpPr>
          <a:xfrm>
            <a:off x="3875089" y="2952750"/>
            <a:ext cx="973136" cy="2949577"/>
            <a:chOff x="3951289" y="2825750"/>
            <a:chExt cx="973136" cy="2949577"/>
          </a:xfrm>
        </p:grpSpPr>
        <p:sp>
          <p:nvSpPr>
            <p:cNvPr id="30744" name="Rectangle 22"/>
            <p:cNvSpPr>
              <a:spLocks noChangeArrowheads="1"/>
            </p:cNvSpPr>
            <p:nvPr/>
          </p:nvSpPr>
          <p:spPr bwMode="auto">
            <a:xfrm>
              <a:off x="4027489" y="4314825"/>
              <a:ext cx="35877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400" b="1" dirty="0">
                  <a:solidFill>
                    <a:srgbClr val="33CCFF"/>
                  </a:solidFill>
                </a:rPr>
                <a:t>+</a:t>
              </a:r>
              <a:endParaRPr lang="en-US" dirty="0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4308475" y="2825750"/>
              <a:ext cx="573088" cy="10858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18</a:t>
              </a:r>
            </a:p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02</a:t>
              </a:r>
              <a:endParaRPr lang="en-US" dirty="0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28" name="Rectangle 6"/>
            <p:cNvSpPr>
              <a:spLocks noChangeArrowheads="1"/>
            </p:cNvSpPr>
            <p:nvPr/>
          </p:nvSpPr>
          <p:spPr bwMode="auto">
            <a:xfrm>
              <a:off x="3951289" y="3082925"/>
              <a:ext cx="35877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400" b="1">
                  <a:solidFill>
                    <a:srgbClr val="33CCFF"/>
                  </a:solidFill>
                </a:rPr>
                <a:t>+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29" name="Line 7"/>
            <p:cNvSpPr>
              <a:spLocks noChangeShapeType="1"/>
            </p:cNvSpPr>
            <p:nvPr/>
          </p:nvSpPr>
          <p:spPr bwMode="auto">
            <a:xfrm>
              <a:off x="4124325" y="3944938"/>
              <a:ext cx="800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0730" name="Rectangle 8"/>
            <p:cNvSpPr>
              <a:spLocks noChangeArrowheads="1"/>
            </p:cNvSpPr>
            <p:nvPr/>
          </p:nvSpPr>
          <p:spPr bwMode="auto">
            <a:xfrm>
              <a:off x="4265614" y="3954464"/>
              <a:ext cx="630237" cy="11779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1A</a:t>
              </a:r>
            </a:p>
            <a:p>
              <a:pPr algn="r"/>
              <a:r>
                <a:rPr lang="en-US" sz="3600" b="1" dirty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  <p:sp>
          <p:nvSpPr>
            <p:cNvPr id="30747" name="Line 25"/>
            <p:cNvSpPr>
              <a:spLocks noChangeShapeType="1"/>
            </p:cNvSpPr>
            <p:nvPr/>
          </p:nvSpPr>
          <p:spPr bwMode="auto">
            <a:xfrm>
              <a:off x="4110038" y="5075238"/>
              <a:ext cx="800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0748" name="Rectangle 26"/>
            <p:cNvSpPr>
              <a:spLocks noChangeArrowheads="1"/>
            </p:cNvSpPr>
            <p:nvPr/>
          </p:nvSpPr>
          <p:spPr bwMode="auto">
            <a:xfrm>
              <a:off x="4265614" y="5111752"/>
              <a:ext cx="630237" cy="6635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C00000"/>
                  </a:solidFill>
                </a:rPr>
                <a:t>20</a:t>
              </a:r>
              <a:endParaRPr lang="en-US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</p:grpSp>
      <p:grpSp>
        <p:nvGrpSpPr>
          <p:cNvPr id="5" name="Groupe 38"/>
          <p:cNvGrpSpPr/>
          <p:nvPr/>
        </p:nvGrpSpPr>
        <p:grpSpPr>
          <a:xfrm>
            <a:off x="8428039" y="3084513"/>
            <a:ext cx="1058861" cy="2860677"/>
            <a:chOff x="8275639" y="2386013"/>
            <a:chExt cx="1058861" cy="2860677"/>
          </a:xfrm>
        </p:grpSpPr>
        <p:sp>
          <p:nvSpPr>
            <p:cNvPr id="30731" name="Rectangle 9"/>
            <p:cNvSpPr>
              <a:spLocks noChangeArrowheads="1"/>
            </p:cNvSpPr>
            <p:nvPr/>
          </p:nvSpPr>
          <p:spPr bwMode="auto">
            <a:xfrm>
              <a:off x="8720139" y="2386013"/>
              <a:ext cx="573087" cy="10858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18</a:t>
              </a:r>
            </a:p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09</a:t>
              </a:r>
              <a:endParaRPr lang="en-US" dirty="0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32" name="Rectangle 10"/>
            <p:cNvSpPr>
              <a:spLocks noChangeArrowheads="1"/>
            </p:cNvSpPr>
            <p:nvPr/>
          </p:nvSpPr>
          <p:spPr bwMode="auto">
            <a:xfrm>
              <a:off x="8362952" y="2643188"/>
              <a:ext cx="35877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400" b="1">
                  <a:solidFill>
                    <a:srgbClr val="33CCFF"/>
                  </a:solidFill>
                </a:rPr>
                <a:t>+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33" name="Line 11"/>
            <p:cNvSpPr>
              <a:spLocks noChangeShapeType="1"/>
            </p:cNvSpPr>
            <p:nvPr/>
          </p:nvSpPr>
          <p:spPr bwMode="auto">
            <a:xfrm>
              <a:off x="8534400" y="3503613"/>
              <a:ext cx="800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0734" name="Rectangle 12"/>
            <p:cNvSpPr>
              <a:spLocks noChangeArrowheads="1"/>
            </p:cNvSpPr>
            <p:nvPr/>
          </p:nvSpPr>
          <p:spPr bwMode="auto">
            <a:xfrm>
              <a:off x="8677275" y="3514726"/>
              <a:ext cx="628650" cy="12049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33CCFF"/>
                  </a:solidFill>
                </a:rPr>
                <a:t>21</a:t>
              </a:r>
            </a:p>
            <a:p>
              <a:pPr algn="r"/>
              <a:r>
                <a:rPr lang="en-US" sz="3600" b="1" dirty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  <p:sp>
          <p:nvSpPr>
            <p:cNvPr id="30745" name="Rectangle 23"/>
            <p:cNvSpPr>
              <a:spLocks noChangeArrowheads="1"/>
            </p:cNvSpPr>
            <p:nvPr/>
          </p:nvSpPr>
          <p:spPr bwMode="auto">
            <a:xfrm>
              <a:off x="8275639" y="3743325"/>
              <a:ext cx="35877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400" b="1">
                  <a:solidFill>
                    <a:srgbClr val="33CCFF"/>
                  </a:solidFill>
                </a:rPr>
                <a:t>+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30746" name="Line 24"/>
            <p:cNvSpPr>
              <a:spLocks noChangeShapeType="1"/>
            </p:cNvSpPr>
            <p:nvPr/>
          </p:nvSpPr>
          <p:spPr bwMode="auto">
            <a:xfrm>
              <a:off x="8534400" y="4633913"/>
              <a:ext cx="800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0749" name="Rectangle 27"/>
            <p:cNvSpPr>
              <a:spLocks noChangeArrowheads="1"/>
            </p:cNvSpPr>
            <p:nvPr/>
          </p:nvSpPr>
          <p:spPr bwMode="auto">
            <a:xfrm>
              <a:off x="8675689" y="4672015"/>
              <a:ext cx="630237" cy="5746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3600" b="1" dirty="0">
                  <a:solidFill>
                    <a:srgbClr val="C00000"/>
                  </a:solidFill>
                </a:rPr>
                <a:t>27</a:t>
              </a:r>
              <a:endParaRPr lang="en-US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</p:grpSp>
      <p:sp>
        <p:nvSpPr>
          <p:cNvPr id="30750" name="Rectangle 28"/>
          <p:cNvSpPr>
            <a:spLocks noChangeArrowheads="1"/>
          </p:cNvSpPr>
          <p:nvPr/>
        </p:nvSpPr>
        <p:spPr bwMode="auto">
          <a:xfrm>
            <a:off x="788988" y="5670550"/>
            <a:ext cx="3457575" cy="757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b="1" dirty="0" err="1">
                <a:solidFill>
                  <a:srgbClr val="7030A0"/>
                </a:solidFill>
              </a:rPr>
              <a:t>Chỉnh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dạng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vì</a:t>
            </a:r>
            <a:r>
              <a:rPr lang="en-US" sz="2400" b="1" dirty="0">
                <a:solidFill>
                  <a:srgbClr val="7030A0"/>
                </a:solidFill>
              </a:rPr>
              <a:t> A </a:t>
            </a:r>
            <a:r>
              <a:rPr lang="en-US" sz="2400" b="1" dirty="0" err="1">
                <a:solidFill>
                  <a:srgbClr val="7030A0"/>
                </a:solidFill>
              </a:rPr>
              <a:t>không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phải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là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BCD</a:t>
            </a:r>
            <a:endParaRPr lang="en-US" dirty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0751" name="Arc 29"/>
          <p:cNvSpPr>
            <a:spLocks/>
          </p:cNvSpPr>
          <p:nvPr/>
        </p:nvSpPr>
        <p:spPr bwMode="auto">
          <a:xfrm flipH="1">
            <a:off x="3371851" y="4945063"/>
            <a:ext cx="714375" cy="685800"/>
          </a:xfrm>
          <a:custGeom>
            <a:avLst/>
            <a:gdLst>
              <a:gd name="T0" fmla="*/ 0 w 21600"/>
              <a:gd name="T1" fmla="*/ 0 h 21600"/>
              <a:gd name="T2" fmla="*/ 23626465 w 21600"/>
              <a:gd name="T3" fmla="*/ 21774150 h 21600"/>
              <a:gd name="T4" fmla="*/ 0 w 21600"/>
              <a:gd name="T5" fmla="*/ 217741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4450">
            <a:solidFill>
              <a:srgbClr val="0066FF"/>
            </a:solidFill>
            <a:round/>
            <a:headEnd type="arrow" w="lg" len="lg"/>
            <a:tailEnd type="non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0752" name="Rectangle 30"/>
          <p:cNvSpPr>
            <a:spLocks noChangeArrowheads="1"/>
          </p:cNvSpPr>
          <p:nvPr/>
        </p:nvSpPr>
        <p:spPr bwMode="auto">
          <a:xfrm>
            <a:off x="5459414" y="5721350"/>
            <a:ext cx="2843212" cy="757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b="1" dirty="0" err="1">
                <a:solidFill>
                  <a:srgbClr val="C00000"/>
                </a:solidFill>
              </a:rPr>
              <a:t>Chỉnh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vì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nhớ</a:t>
            </a:r>
            <a:r>
              <a:rPr lang="en-US" sz="2400" b="1" dirty="0">
                <a:solidFill>
                  <a:srgbClr val="C00000"/>
                </a:solidFill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</a:rPr>
              <a:t>hàng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0753" name="Arc 31"/>
          <p:cNvSpPr>
            <a:spLocks/>
          </p:cNvSpPr>
          <p:nvPr/>
        </p:nvSpPr>
        <p:spPr bwMode="auto">
          <a:xfrm flipH="1">
            <a:off x="7018338" y="4483099"/>
            <a:ext cx="1428750" cy="1052513"/>
          </a:xfrm>
          <a:custGeom>
            <a:avLst/>
            <a:gdLst>
              <a:gd name="T0" fmla="*/ 0 w 24544"/>
              <a:gd name="T1" fmla="*/ 1108657 h 21600"/>
              <a:gd name="T2" fmla="*/ 83170087 w 24544"/>
              <a:gd name="T3" fmla="*/ 118548144 h 21600"/>
              <a:gd name="T4" fmla="*/ 9976045 w 24544"/>
              <a:gd name="T5" fmla="*/ 118548144 h 21600"/>
              <a:gd name="T6" fmla="*/ 0 60000 65536"/>
              <a:gd name="T7" fmla="*/ 0 60000 65536"/>
              <a:gd name="T8" fmla="*/ 0 60000 65536"/>
              <a:gd name="T9" fmla="*/ 0 w 24544"/>
              <a:gd name="T10" fmla="*/ 0 h 21600"/>
              <a:gd name="T11" fmla="*/ 24544 w 245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44" h="21600" fill="none" extrusionOk="0">
                <a:moveTo>
                  <a:pt x="-1" y="201"/>
                </a:moveTo>
                <a:cubicBezTo>
                  <a:pt x="975" y="67"/>
                  <a:pt x="1959" y="-1"/>
                  <a:pt x="2944" y="0"/>
                </a:cubicBezTo>
                <a:cubicBezTo>
                  <a:pt x="14873" y="0"/>
                  <a:pt x="24544" y="9670"/>
                  <a:pt x="24544" y="21600"/>
                </a:cubicBezTo>
              </a:path>
              <a:path w="24544" h="21600" stroke="0" extrusionOk="0">
                <a:moveTo>
                  <a:pt x="-1" y="201"/>
                </a:moveTo>
                <a:cubicBezTo>
                  <a:pt x="975" y="67"/>
                  <a:pt x="1959" y="-1"/>
                  <a:pt x="2944" y="0"/>
                </a:cubicBezTo>
                <a:cubicBezTo>
                  <a:pt x="14873" y="0"/>
                  <a:pt x="24544" y="9670"/>
                  <a:pt x="24544" y="21600"/>
                </a:cubicBezTo>
                <a:lnTo>
                  <a:pt x="2944" y="21600"/>
                </a:lnTo>
                <a:close/>
              </a:path>
            </a:pathLst>
          </a:custGeom>
          <a:noFill/>
          <a:ln w="44450">
            <a:solidFill>
              <a:srgbClr val="C00000"/>
            </a:solidFill>
            <a:round/>
            <a:headEnd type="arrow" w="lg" len="lg"/>
            <a:tailEnd type="non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80184" y="2545834"/>
            <a:ext cx="5626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BCD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270" y="0"/>
            <a:ext cx="8915400" cy="801666"/>
          </a:xfrm>
        </p:spPr>
        <p:txBody>
          <a:bodyPr/>
          <a:lstStyle/>
          <a:p>
            <a:r>
              <a:rPr lang="fr-FR" dirty="0" err="1" smtClean="0"/>
              <a:t>Mã</a:t>
            </a:r>
            <a:r>
              <a:rPr lang="fr-FR" dirty="0" smtClean="0"/>
              <a:t> ASCII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900113"/>
            <a:ext cx="628650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Định</a:t>
            </a:r>
            <a:r>
              <a:rPr lang="fr-FR" dirty="0" smtClean="0"/>
              <a:t> </a:t>
            </a:r>
            <a:r>
              <a:rPr lang="fr-FR" dirty="0" err="1" smtClean="0"/>
              <a:t>nghĩa</a:t>
            </a:r>
            <a:r>
              <a:rPr lang="fr-FR" dirty="0" smtClean="0"/>
              <a:t> </a:t>
            </a:r>
            <a:r>
              <a:rPr lang="fr-FR" dirty="0" err="1" smtClean="0"/>
              <a:t>sơ</a:t>
            </a:r>
            <a:r>
              <a:rPr lang="fr-FR" dirty="0" smtClean="0"/>
              <a:t> </a:t>
            </a:r>
            <a:r>
              <a:rPr lang="fr-FR" dirty="0" err="1" smtClean="0"/>
              <a:t>khởi</a:t>
            </a:r>
            <a:r>
              <a:rPr lang="fr-FR" dirty="0" smtClean="0"/>
              <a:t> </a:t>
            </a:r>
            <a:r>
              <a:rPr lang="fr-FR" dirty="0" err="1" smtClean="0"/>
              <a:t>về</a:t>
            </a:r>
            <a:r>
              <a:rPr lang="fr-FR" dirty="0" smtClean="0"/>
              <a:t> </a:t>
            </a:r>
            <a:r>
              <a:rPr lang="fr-FR" dirty="0" err="1" smtClean="0"/>
              <a:t>máy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(tt)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644" y="1025922"/>
            <a:ext cx="8825456" cy="51081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 err="1" smtClean="0"/>
              <a:t>Quá</a:t>
            </a:r>
            <a:r>
              <a:rPr lang="fr-FR" sz="2400" dirty="0" smtClean="0"/>
              <a:t> </a:t>
            </a:r>
            <a:r>
              <a:rPr lang="fr-FR" sz="2400" dirty="0" err="1" smtClean="0"/>
              <a:t>trình</a:t>
            </a:r>
            <a:r>
              <a:rPr lang="fr-FR" sz="2400" dirty="0" smtClean="0"/>
              <a:t> </a:t>
            </a:r>
            <a:r>
              <a:rPr lang="vi-VN" sz="2400" dirty="0" smtClean="0"/>
              <a:t>máy </a:t>
            </a:r>
            <a:r>
              <a:rPr lang="vi-VN" sz="2400" dirty="0"/>
              <a:t>tính giải quyết công việc </a:t>
            </a:r>
            <a:r>
              <a:rPr lang="vi-VN" sz="2400" dirty="0" smtClean="0"/>
              <a:t>ngoài</a:t>
            </a:r>
            <a:r>
              <a:rPr lang="fr-FR" sz="2400" dirty="0" smtClean="0"/>
              <a:t> </a:t>
            </a:r>
            <a:r>
              <a:rPr lang="vi-VN" sz="2400" dirty="0" smtClean="0"/>
              <a:t>đời </a:t>
            </a:r>
            <a:r>
              <a:rPr lang="fr-FR" sz="2400" dirty="0" err="1" smtClean="0"/>
              <a:t>gọi</a:t>
            </a:r>
            <a:r>
              <a:rPr lang="fr-FR" sz="2400" dirty="0" smtClean="0"/>
              <a:t> </a:t>
            </a:r>
            <a:r>
              <a:rPr lang="vi-VN" sz="2400" dirty="0" smtClean="0"/>
              <a:t>là </a:t>
            </a:r>
            <a:endParaRPr lang="fr-FR" sz="2400" dirty="0" smtClean="0"/>
          </a:p>
          <a:p>
            <a:pPr>
              <a:buNone/>
            </a:pPr>
            <a:r>
              <a:rPr lang="vi-VN" sz="2400" i="1" dirty="0" smtClean="0">
                <a:solidFill>
                  <a:srgbClr val="FF0000"/>
                </a:solidFill>
              </a:rPr>
              <a:t>lập </a:t>
            </a:r>
            <a:r>
              <a:rPr lang="vi-VN" sz="2400" i="1" dirty="0">
                <a:solidFill>
                  <a:srgbClr val="FF0000"/>
                </a:solidFill>
              </a:rPr>
              <a:t>trình </a:t>
            </a:r>
            <a:r>
              <a:rPr lang="vi-VN" sz="2400" dirty="0" smtClean="0"/>
              <a:t>(qui </a:t>
            </a:r>
            <a:r>
              <a:rPr lang="vi-VN" sz="2400" dirty="0"/>
              <a:t>trình xác định trình tự </a:t>
            </a:r>
            <a:r>
              <a:rPr lang="vi-VN" sz="2400" dirty="0" smtClean="0"/>
              <a:t>đúng</a:t>
            </a:r>
            <a:r>
              <a:rPr lang="fr-FR" sz="2400" dirty="0" smtClean="0"/>
              <a:t> </a:t>
            </a:r>
            <a:r>
              <a:rPr lang="vi-VN" sz="2400" dirty="0" smtClean="0"/>
              <a:t>các lệnh). </a:t>
            </a:r>
            <a:endParaRPr lang="fr-FR" sz="2400" dirty="0" smtClean="0"/>
          </a:p>
          <a:p>
            <a:pPr lvl="1">
              <a:buFont typeface="Wingdings" pitchFamily="2" charset="2"/>
              <a:buChar char="v"/>
            </a:pPr>
            <a:r>
              <a:rPr lang="vi-VN" sz="2000" i="1" dirty="0">
                <a:solidFill>
                  <a:srgbClr val="7030A0"/>
                </a:solidFill>
              </a:rPr>
              <a:t>Cho đến nay, lập trình là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vi-VN" sz="2000" i="1" dirty="0">
                <a:solidFill>
                  <a:srgbClr val="7030A0"/>
                </a:solidFill>
              </a:rPr>
              <a:t>công việc của con người (với sự trợ </a:t>
            </a:r>
            <a:r>
              <a:rPr lang="vi-VN" sz="2000" i="1" dirty="0" smtClean="0">
                <a:solidFill>
                  <a:srgbClr val="7030A0"/>
                </a:solidFill>
              </a:rPr>
              <a:t>giúp</a:t>
            </a:r>
            <a:endParaRPr lang="fr-FR" sz="2000" i="1" dirty="0" smtClean="0">
              <a:solidFill>
                <a:srgbClr val="7030A0"/>
              </a:solidFill>
            </a:endParaRPr>
          </a:p>
          <a:p>
            <a:pPr lvl="1">
              <a:buNone/>
            </a:pPr>
            <a:r>
              <a:rPr lang="vi-VN" sz="2000" i="1" dirty="0" smtClean="0">
                <a:solidFill>
                  <a:srgbClr val="7030A0"/>
                </a:solidFill>
              </a:rPr>
              <a:t>ngày </a:t>
            </a:r>
            <a:r>
              <a:rPr lang="vi-VN" sz="2000" i="1" dirty="0">
                <a:solidFill>
                  <a:srgbClr val="7030A0"/>
                </a:solidFill>
              </a:rPr>
              <a:t>càng nhiều của máy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tính</a:t>
            </a:r>
            <a:r>
              <a:rPr lang="fr-FR" sz="2000" i="1" dirty="0" smtClean="0">
                <a:solidFill>
                  <a:srgbClr val="7030A0"/>
                </a:solidFill>
              </a:rPr>
              <a:t>).</a:t>
            </a:r>
          </a:p>
          <a:p>
            <a:pPr lvl="1">
              <a:buFont typeface="Wingdings" pitchFamily="2" charset="2"/>
              <a:buChar char="v"/>
            </a:pPr>
            <a:endParaRPr lang="fr-FR" sz="1000" i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400" dirty="0" err="1" smtClean="0"/>
              <a:t>Máy</a:t>
            </a:r>
            <a:r>
              <a:rPr lang="fr-FR" sz="2400" dirty="0" smtClean="0"/>
              <a:t> </a:t>
            </a:r>
            <a:r>
              <a:rPr lang="fr-FR" sz="2400" dirty="0" err="1" smtClean="0"/>
              <a:t>tính</a:t>
            </a:r>
            <a:r>
              <a:rPr lang="fr-FR" sz="2400" dirty="0" smtClean="0"/>
              <a:t> </a:t>
            </a:r>
            <a:r>
              <a:rPr lang="fr-FR" sz="2400" dirty="0" err="1" smtClean="0"/>
              <a:t>hiện</a:t>
            </a:r>
            <a:r>
              <a:rPr lang="fr-FR" sz="2400" dirty="0" smtClean="0"/>
              <a:t> </a:t>
            </a:r>
            <a:r>
              <a:rPr lang="fr-FR" sz="2400" dirty="0" err="1" smtClean="0"/>
              <a:t>nay</a:t>
            </a:r>
            <a:r>
              <a:rPr lang="fr-FR" sz="2400" dirty="0" smtClean="0"/>
              <a:t> </a:t>
            </a:r>
            <a:r>
              <a:rPr lang="fr-FR" sz="2400" dirty="0" err="1" smtClean="0"/>
              <a:t>bao</a:t>
            </a:r>
            <a:r>
              <a:rPr lang="fr-FR" sz="2400" dirty="0" smtClean="0"/>
              <a:t> </a:t>
            </a:r>
            <a:r>
              <a:rPr lang="fr-FR" sz="2400" dirty="0" err="1" smtClean="0"/>
              <a:t>gồm</a:t>
            </a:r>
            <a:r>
              <a:rPr lang="fr-FR" sz="2400" dirty="0" smtClean="0"/>
              <a:t> </a:t>
            </a:r>
            <a:r>
              <a:rPr lang="vi-VN" sz="2400" dirty="0" smtClean="0"/>
              <a:t>tập </a:t>
            </a:r>
            <a:r>
              <a:rPr lang="vi-VN" sz="2400" dirty="0"/>
              <a:t>lệnh máy rất sơ khai, mỗi lệnh máy chỉ có thể thực </a:t>
            </a:r>
            <a:r>
              <a:rPr lang="vi-VN" sz="2400" dirty="0" smtClean="0"/>
              <a:t>hiện</a:t>
            </a:r>
            <a:r>
              <a:rPr lang="fr-FR" sz="2400" dirty="0" smtClean="0"/>
              <a:t> </a:t>
            </a:r>
            <a:r>
              <a:rPr lang="vi-VN" sz="2400" dirty="0" smtClean="0"/>
              <a:t>1 </a:t>
            </a:r>
            <a:r>
              <a:rPr lang="vi-VN" sz="2400" dirty="0"/>
              <a:t>công việc rất nhỏ và đơn giản </a:t>
            </a:r>
            <a:endParaRPr lang="fr-FR" sz="2400" dirty="0" smtClean="0"/>
          </a:p>
          <a:p>
            <a:pPr>
              <a:buNone/>
            </a:pPr>
            <a:r>
              <a:rPr lang="fr-FR" sz="2400" dirty="0"/>
              <a:t>	</a:t>
            </a:r>
            <a:r>
              <a:rPr lang="vi-VN" sz="2400" dirty="0" smtClean="0"/>
              <a:t>⇒ </a:t>
            </a:r>
            <a:r>
              <a:rPr lang="fr-FR" sz="2400" dirty="0" err="1" smtClean="0"/>
              <a:t>các</a:t>
            </a:r>
            <a:r>
              <a:rPr lang="fr-FR" sz="2400" dirty="0" smtClean="0"/>
              <a:t> </a:t>
            </a:r>
            <a:r>
              <a:rPr lang="fr-FR" sz="2400" dirty="0" err="1" smtClean="0"/>
              <a:t>giải</a:t>
            </a:r>
            <a:r>
              <a:rPr lang="fr-FR" sz="2400" dirty="0" smtClean="0"/>
              <a:t> </a:t>
            </a:r>
            <a:r>
              <a:rPr lang="fr-FR" sz="2400" dirty="0" err="1" smtClean="0"/>
              <a:t>pháp</a:t>
            </a:r>
            <a:r>
              <a:rPr lang="fr-FR" sz="2400" dirty="0" smtClean="0"/>
              <a:t> </a:t>
            </a:r>
            <a:r>
              <a:rPr lang="fr-FR" sz="2400" dirty="0" err="1" smtClean="0"/>
              <a:t>thực</a:t>
            </a:r>
            <a:r>
              <a:rPr lang="fr-FR" sz="2400" dirty="0" smtClean="0"/>
              <a:t> </a:t>
            </a:r>
            <a:r>
              <a:rPr lang="fr-FR" sz="2400" dirty="0" err="1" smtClean="0"/>
              <a:t>tế</a:t>
            </a:r>
            <a:r>
              <a:rPr lang="fr-FR" sz="2400" dirty="0" smtClean="0"/>
              <a:t> </a:t>
            </a:r>
            <a:r>
              <a:rPr lang="fr-FR" sz="2400" dirty="0" err="1" smtClean="0"/>
              <a:t>gồm</a:t>
            </a:r>
            <a:r>
              <a:rPr lang="fr-FR" sz="2400" dirty="0" smtClean="0"/>
              <a:t> </a:t>
            </a:r>
            <a:r>
              <a:rPr lang="fr-FR" sz="2400" dirty="0" err="1" smtClean="0"/>
              <a:t>một</a:t>
            </a:r>
            <a:r>
              <a:rPr lang="fr-FR" sz="2400" dirty="0" smtClean="0"/>
              <a:t> </a:t>
            </a:r>
            <a:r>
              <a:rPr lang="vi-VN" sz="2400" dirty="0" smtClean="0"/>
              <a:t>trình </a:t>
            </a:r>
            <a:r>
              <a:rPr lang="vi-VN" sz="2400" dirty="0"/>
              <a:t>tự rất lớn </a:t>
            </a:r>
            <a:r>
              <a:rPr lang="vi-VN" sz="2400" dirty="0" smtClean="0"/>
              <a:t>các </a:t>
            </a:r>
            <a:r>
              <a:rPr lang="vi-VN" sz="2400" dirty="0"/>
              <a:t>lệnh máy </a:t>
            </a:r>
            <a:endParaRPr lang="fr-FR" sz="2400" dirty="0" smtClean="0"/>
          </a:p>
          <a:p>
            <a:pPr lvl="1">
              <a:buFont typeface="Wingdings" pitchFamily="2" charset="2"/>
              <a:buChar char="v"/>
            </a:pPr>
            <a:r>
              <a:rPr lang="vi-VN" sz="2000" i="1" dirty="0" smtClean="0">
                <a:solidFill>
                  <a:srgbClr val="7030A0"/>
                </a:solidFill>
              </a:rPr>
              <a:t>Lập</a:t>
            </a:r>
            <a:r>
              <a:rPr lang="fr-FR" sz="2000" i="1" dirty="0" smtClean="0">
                <a:solidFill>
                  <a:srgbClr val="7030A0"/>
                </a:solidFill>
              </a:rPr>
              <a:t> </a:t>
            </a:r>
            <a:r>
              <a:rPr lang="fr-FR" sz="2000" i="1" dirty="0" err="1" smtClean="0">
                <a:solidFill>
                  <a:srgbClr val="7030A0"/>
                </a:solidFill>
              </a:rPr>
              <a:t>trình</a:t>
            </a:r>
            <a:r>
              <a:rPr lang="fr-FR" sz="2000" i="1" dirty="0" smtClean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bằng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ngôn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ngữ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máy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rất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phức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tạp</a:t>
            </a:r>
            <a:r>
              <a:rPr lang="fr-FR" sz="2000" i="1" dirty="0">
                <a:solidFill>
                  <a:srgbClr val="7030A0"/>
                </a:solidFill>
              </a:rPr>
              <a:t>, </a:t>
            </a:r>
            <a:r>
              <a:rPr lang="fr-FR" sz="2000" i="1" dirty="0" err="1">
                <a:solidFill>
                  <a:srgbClr val="7030A0"/>
                </a:solidFill>
              </a:rPr>
              <a:t>tốn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nhiều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thời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gian</a:t>
            </a:r>
            <a:r>
              <a:rPr lang="fr-FR" sz="2000" i="1" dirty="0">
                <a:solidFill>
                  <a:srgbClr val="7030A0"/>
                </a:solidFill>
              </a:rPr>
              <a:t>, </a:t>
            </a:r>
            <a:r>
              <a:rPr lang="fr-FR" sz="2000" i="1" dirty="0" err="1" smtClean="0">
                <a:solidFill>
                  <a:srgbClr val="7030A0"/>
                </a:solidFill>
              </a:rPr>
              <a:t>công</a:t>
            </a:r>
            <a:r>
              <a:rPr lang="fr-FR" sz="2000" i="1" dirty="0" smtClean="0">
                <a:solidFill>
                  <a:srgbClr val="7030A0"/>
                </a:solidFill>
              </a:rPr>
              <a:t> </a:t>
            </a:r>
            <a:r>
              <a:rPr lang="fr-FR" sz="2000" i="1" dirty="0" err="1" smtClean="0">
                <a:solidFill>
                  <a:srgbClr val="7030A0"/>
                </a:solidFill>
              </a:rPr>
              <a:t>sức</a:t>
            </a:r>
            <a:r>
              <a:rPr lang="fr-FR" sz="2000" i="1" dirty="0">
                <a:solidFill>
                  <a:srgbClr val="7030A0"/>
                </a:solidFill>
              </a:rPr>
              <a:t>, </a:t>
            </a:r>
            <a:r>
              <a:rPr lang="fr-FR" sz="2000" i="1" dirty="0" err="1">
                <a:solidFill>
                  <a:srgbClr val="7030A0"/>
                </a:solidFill>
              </a:rPr>
              <a:t>kết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quả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rất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khó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bảo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trì</a:t>
            </a:r>
            <a:r>
              <a:rPr lang="fr-FR" sz="2000" i="1" dirty="0">
                <a:solidFill>
                  <a:srgbClr val="7030A0"/>
                </a:solidFill>
              </a:rPr>
              <a:t>, </a:t>
            </a:r>
            <a:r>
              <a:rPr lang="fr-FR" sz="2000" i="1" dirty="0" err="1">
                <a:solidFill>
                  <a:srgbClr val="7030A0"/>
                </a:solidFill>
              </a:rPr>
              <a:t>phát</a:t>
            </a:r>
            <a:r>
              <a:rPr lang="fr-FR" sz="2000" i="1" dirty="0">
                <a:solidFill>
                  <a:srgbClr val="7030A0"/>
                </a:solidFill>
              </a:rPr>
              <a:t> </a:t>
            </a:r>
            <a:r>
              <a:rPr lang="fr-FR" sz="2000" i="1" dirty="0" err="1">
                <a:solidFill>
                  <a:srgbClr val="7030A0"/>
                </a:solidFill>
              </a:rPr>
              <a:t>triển</a:t>
            </a:r>
            <a:r>
              <a:rPr lang="fr-FR" sz="2000" i="1" dirty="0" smtClean="0">
                <a:solidFill>
                  <a:srgbClr val="7030A0"/>
                </a:solidFill>
              </a:rPr>
              <a:t>.</a:t>
            </a:r>
          </a:p>
          <a:p>
            <a:pPr lvl="1">
              <a:buFont typeface="Wingdings" pitchFamily="2" charset="2"/>
              <a:buChar char="v"/>
            </a:pPr>
            <a:endParaRPr lang="fr-FR" sz="10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400" dirty="0" err="1" smtClean="0"/>
              <a:t>Nhu</a:t>
            </a:r>
            <a:r>
              <a:rPr lang="fr-FR" sz="2400" dirty="0" smtClean="0"/>
              <a:t> </a:t>
            </a:r>
            <a:r>
              <a:rPr lang="fr-FR" sz="2400" dirty="0" err="1"/>
              <a:t>cầu</a:t>
            </a:r>
            <a:r>
              <a:rPr lang="fr-FR" sz="2400" dirty="0"/>
              <a:t> </a:t>
            </a:r>
            <a:r>
              <a:rPr lang="fr-FR" sz="2400" dirty="0" err="1"/>
              <a:t>về</a:t>
            </a:r>
            <a:r>
              <a:rPr lang="fr-FR" sz="2400" dirty="0"/>
              <a:t> </a:t>
            </a:r>
            <a:r>
              <a:rPr lang="vi-VN" sz="2400" dirty="0"/>
              <a:t>máy luận lý với tập lệnh (được đặc tả bởi ngôn ngữ lập</a:t>
            </a:r>
            <a:r>
              <a:rPr lang="fr-FR" sz="2400" dirty="0"/>
              <a:t> </a:t>
            </a:r>
            <a:r>
              <a:rPr lang="vi-VN" sz="2400" dirty="0"/>
              <a:t>trình) cao cấp và gần gủi hơn với con người. Ta thường hiện thực</a:t>
            </a:r>
            <a:r>
              <a:rPr lang="fr-FR" sz="2400" dirty="0"/>
              <a:t> </a:t>
            </a:r>
            <a:r>
              <a:rPr lang="vi-VN" sz="2400" dirty="0"/>
              <a:t>máy này bằng 1 </a:t>
            </a:r>
            <a:r>
              <a:rPr lang="vi-VN" sz="2400" i="1" dirty="0">
                <a:solidFill>
                  <a:srgbClr val="FF0000"/>
                </a:solidFill>
              </a:rPr>
              <a:t>máy vật lý </a:t>
            </a:r>
            <a:r>
              <a:rPr lang="vi-VN" sz="2400" dirty="0"/>
              <a:t>+ 1 </a:t>
            </a:r>
            <a:r>
              <a:rPr lang="vi-VN" sz="2400" i="1" dirty="0">
                <a:solidFill>
                  <a:srgbClr val="FF0000"/>
                </a:solidFill>
              </a:rPr>
              <a:t>chương trình dịch</a:t>
            </a:r>
            <a:r>
              <a:rPr lang="vi-VN" sz="2400" dirty="0"/>
              <a:t>. </a:t>
            </a:r>
            <a:endParaRPr lang="fr-FR" sz="2400" dirty="0"/>
          </a:p>
          <a:p>
            <a:pPr>
              <a:buNone/>
            </a:pPr>
            <a:endParaRPr lang="fr-FR" sz="2200" i="1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1406" y="716598"/>
            <a:ext cx="1924594" cy="20788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C00000">
                <a:alpha val="61000"/>
              </a:srgbClr>
            </a:solidFill>
            <a:miter lim="800000"/>
            <a:headEnd/>
            <a:tailEnd/>
          </a:ln>
          <a:effectLst>
            <a:outerShdw blurRad="469900" dist="50800" dir="5400000" sx="86000" sy="86000" algn="ctr" rotWithShape="0">
              <a:srgbClr val="0000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Mã</a:t>
            </a:r>
            <a:r>
              <a:rPr lang="fr-FR" dirty="0" smtClean="0"/>
              <a:t> ISO8859-1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908050"/>
            <a:ext cx="8775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trữ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r>
              <a:rPr lang="en-US" dirty="0" smtClean="0"/>
              <a:t> ASCII</a:t>
            </a:r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3351213" y="1060451"/>
            <a:ext cx="4953000" cy="18716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legacyObliqueTopRight"/>
              <a:lightRig rig="legacyFlat3" dir="b"/>
            </a:scene3d>
            <a:sp3d extrusionH="8874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fr-FR" sz="7200" kern="1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Cooper"/>
              </a:rPr>
              <a:t>Computer</a:t>
            </a: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 flipH="1">
            <a:off x="1555751" y="2095500"/>
            <a:ext cx="1798638" cy="5159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34" name="WordArt 6"/>
          <p:cNvSpPr>
            <a:spLocks noChangeArrowheads="1" noChangeShapeType="1" noTextEdit="1"/>
          </p:cNvSpPr>
          <p:nvPr/>
        </p:nvSpPr>
        <p:spPr bwMode="auto">
          <a:xfrm>
            <a:off x="360364" y="2308225"/>
            <a:ext cx="98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43H</a:t>
            </a:r>
          </a:p>
        </p:txBody>
      </p:sp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>
            <a:off x="862014" y="3635375"/>
            <a:ext cx="98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4FH</a:t>
            </a: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H="1">
            <a:off x="2100264" y="2538415"/>
            <a:ext cx="1976437" cy="13414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37" name="WordArt 9"/>
          <p:cNvSpPr>
            <a:spLocks noChangeArrowheads="1" noChangeShapeType="1" noTextEdit="1"/>
          </p:cNvSpPr>
          <p:nvPr/>
        </p:nvSpPr>
        <p:spPr bwMode="auto">
          <a:xfrm>
            <a:off x="2203451" y="4711700"/>
            <a:ext cx="98901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4DH</a:t>
            </a:r>
          </a:p>
        </p:txBody>
      </p:sp>
      <p:sp>
        <p:nvSpPr>
          <p:cNvPr id="99338" name="WordArt 10"/>
          <p:cNvSpPr>
            <a:spLocks noChangeArrowheads="1" noChangeShapeType="1" noTextEdit="1"/>
          </p:cNvSpPr>
          <p:nvPr/>
        </p:nvSpPr>
        <p:spPr bwMode="auto">
          <a:xfrm>
            <a:off x="3751263" y="5213350"/>
            <a:ext cx="9890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50H</a:t>
            </a:r>
          </a:p>
        </p:txBody>
      </p:sp>
      <p:sp>
        <p:nvSpPr>
          <p:cNvPr id="99339" name="WordArt 11"/>
          <p:cNvSpPr>
            <a:spLocks noChangeArrowheads="1" noChangeShapeType="1" noTextEdit="1"/>
          </p:cNvSpPr>
          <p:nvPr/>
        </p:nvSpPr>
        <p:spPr bwMode="auto">
          <a:xfrm>
            <a:off x="5345114" y="5640390"/>
            <a:ext cx="98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55H</a:t>
            </a: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H="1">
            <a:off x="3148013" y="2728913"/>
            <a:ext cx="1814512" cy="19034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 flipH="1">
            <a:off x="4386263" y="3024188"/>
            <a:ext cx="1284287" cy="20653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H="1">
            <a:off x="5846763" y="2744790"/>
            <a:ext cx="708026" cy="27574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3" name="WordArt 15"/>
          <p:cNvSpPr>
            <a:spLocks noChangeArrowheads="1" noChangeShapeType="1" noTextEdit="1"/>
          </p:cNvSpPr>
          <p:nvPr/>
        </p:nvSpPr>
        <p:spPr bwMode="auto">
          <a:xfrm>
            <a:off x="6745288" y="5302250"/>
            <a:ext cx="9890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54H</a:t>
            </a:r>
          </a:p>
        </p:txBody>
      </p:sp>
      <p:sp>
        <p:nvSpPr>
          <p:cNvPr id="99344" name="WordArt 16"/>
          <p:cNvSpPr>
            <a:spLocks noChangeArrowheads="1" noChangeShapeType="1" noTextEdit="1"/>
          </p:cNvSpPr>
          <p:nvPr/>
        </p:nvSpPr>
        <p:spPr bwMode="auto">
          <a:xfrm>
            <a:off x="8015289" y="4756150"/>
            <a:ext cx="98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45H</a:t>
            </a:r>
          </a:p>
        </p:txBody>
      </p:sp>
      <p:sp>
        <p:nvSpPr>
          <p:cNvPr id="99345" name="WordArt 17"/>
          <p:cNvSpPr>
            <a:spLocks noChangeArrowheads="1" noChangeShapeType="1" noTextEdit="1"/>
          </p:cNvSpPr>
          <p:nvPr/>
        </p:nvSpPr>
        <p:spPr bwMode="auto">
          <a:xfrm>
            <a:off x="8618538" y="3708400"/>
            <a:ext cx="9890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52H</a:t>
            </a:r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 flipH="1">
            <a:off x="7173914" y="2655888"/>
            <a:ext cx="15875" cy="25511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7645401" y="2595563"/>
            <a:ext cx="619125" cy="2079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8161338" y="2390775"/>
            <a:ext cx="708026" cy="1238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5103814" y="1023940"/>
            <a:ext cx="1755775" cy="350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 ký tự</a:t>
            </a:r>
            <a:endParaRPr lang="en-US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668338" y="5721350"/>
            <a:ext cx="1754188" cy="3508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 byte</a:t>
            </a:r>
            <a:endParaRPr lang="en-US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3" grpId="0" animBg="1"/>
      <p:bldP spid="99334" grpId="0" animBg="1"/>
      <p:bldP spid="99335" grpId="0" animBg="1"/>
      <p:bldP spid="99336" grpId="0" animBg="1"/>
      <p:bldP spid="99337" grpId="0" animBg="1"/>
      <p:bldP spid="99338" grpId="0" animBg="1"/>
      <p:bldP spid="99339" grpId="0" animBg="1"/>
      <p:bldP spid="99340" grpId="0" animBg="1"/>
      <p:bldP spid="99341" grpId="0" animBg="1"/>
      <p:bldP spid="99342" grpId="0" animBg="1"/>
      <p:bldP spid="99343" grpId="0" animBg="1"/>
      <p:bldP spid="99344" grpId="0" animBg="1"/>
      <p:bldP spid="99345" grpId="0" animBg="1"/>
      <p:bldP spid="99346" grpId="0" animBg="1"/>
      <p:bldP spid="99347" grpId="0" animBg="1"/>
      <p:bldP spid="99348" grpId="0" animBg="1"/>
      <p:bldP spid="99349" grpId="0"/>
      <p:bldP spid="9935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trữ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r>
              <a:rPr lang="en-US" dirty="0" smtClean="0"/>
              <a:t> ASCII</a:t>
            </a:r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3351213" y="1060451"/>
            <a:ext cx="4953000" cy="18716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legacyObliqueTopRight"/>
              <a:lightRig rig="legacyFlat3" dir="b"/>
            </a:scene3d>
            <a:sp3d extrusionH="8874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fr-FR" sz="7200" kern="1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Cooper"/>
              </a:rPr>
              <a:t>Computer</a:t>
            </a: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 flipH="1">
            <a:off x="1555751" y="2095500"/>
            <a:ext cx="1798638" cy="5159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34" name="WordArt 6"/>
          <p:cNvSpPr>
            <a:spLocks noChangeArrowheads="1" noChangeShapeType="1" noTextEdit="1"/>
          </p:cNvSpPr>
          <p:nvPr/>
        </p:nvSpPr>
        <p:spPr bwMode="auto">
          <a:xfrm>
            <a:off x="360364" y="2308225"/>
            <a:ext cx="98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43H</a:t>
            </a:r>
          </a:p>
        </p:txBody>
      </p:sp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>
            <a:off x="862014" y="3635375"/>
            <a:ext cx="98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4FH</a:t>
            </a: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H="1">
            <a:off x="2100264" y="2538415"/>
            <a:ext cx="1976437" cy="13414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37" name="WordArt 9"/>
          <p:cNvSpPr>
            <a:spLocks noChangeArrowheads="1" noChangeShapeType="1" noTextEdit="1"/>
          </p:cNvSpPr>
          <p:nvPr/>
        </p:nvSpPr>
        <p:spPr bwMode="auto">
          <a:xfrm>
            <a:off x="2203451" y="4711700"/>
            <a:ext cx="98901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4DH</a:t>
            </a:r>
          </a:p>
        </p:txBody>
      </p:sp>
      <p:sp>
        <p:nvSpPr>
          <p:cNvPr id="99338" name="WordArt 10"/>
          <p:cNvSpPr>
            <a:spLocks noChangeArrowheads="1" noChangeShapeType="1" noTextEdit="1"/>
          </p:cNvSpPr>
          <p:nvPr/>
        </p:nvSpPr>
        <p:spPr bwMode="auto">
          <a:xfrm>
            <a:off x="3751263" y="5213350"/>
            <a:ext cx="9890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50H</a:t>
            </a:r>
          </a:p>
        </p:txBody>
      </p:sp>
      <p:sp>
        <p:nvSpPr>
          <p:cNvPr id="99339" name="WordArt 11"/>
          <p:cNvSpPr>
            <a:spLocks noChangeArrowheads="1" noChangeShapeType="1" noTextEdit="1"/>
          </p:cNvSpPr>
          <p:nvPr/>
        </p:nvSpPr>
        <p:spPr bwMode="auto">
          <a:xfrm>
            <a:off x="5345114" y="5640390"/>
            <a:ext cx="98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55H</a:t>
            </a: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H="1">
            <a:off x="3148013" y="2728913"/>
            <a:ext cx="1814512" cy="19034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 flipH="1">
            <a:off x="4386263" y="3024188"/>
            <a:ext cx="1284287" cy="20653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H="1">
            <a:off x="5846763" y="2744790"/>
            <a:ext cx="708026" cy="27574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3" name="WordArt 15"/>
          <p:cNvSpPr>
            <a:spLocks noChangeArrowheads="1" noChangeShapeType="1" noTextEdit="1"/>
          </p:cNvSpPr>
          <p:nvPr/>
        </p:nvSpPr>
        <p:spPr bwMode="auto">
          <a:xfrm>
            <a:off x="6745288" y="5302250"/>
            <a:ext cx="9890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54H</a:t>
            </a:r>
          </a:p>
        </p:txBody>
      </p:sp>
      <p:sp>
        <p:nvSpPr>
          <p:cNvPr id="99344" name="WordArt 16"/>
          <p:cNvSpPr>
            <a:spLocks noChangeArrowheads="1" noChangeShapeType="1" noTextEdit="1"/>
          </p:cNvSpPr>
          <p:nvPr/>
        </p:nvSpPr>
        <p:spPr bwMode="auto">
          <a:xfrm>
            <a:off x="8015289" y="4756150"/>
            <a:ext cx="98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45H</a:t>
            </a:r>
          </a:p>
        </p:txBody>
      </p:sp>
      <p:sp>
        <p:nvSpPr>
          <p:cNvPr id="99345" name="WordArt 17"/>
          <p:cNvSpPr>
            <a:spLocks noChangeArrowheads="1" noChangeShapeType="1" noTextEdit="1"/>
          </p:cNvSpPr>
          <p:nvPr/>
        </p:nvSpPr>
        <p:spPr bwMode="auto">
          <a:xfrm>
            <a:off x="8618538" y="3708400"/>
            <a:ext cx="9890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52H</a:t>
            </a:r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 flipH="1">
            <a:off x="7173914" y="2655888"/>
            <a:ext cx="15875" cy="25511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7645401" y="2595563"/>
            <a:ext cx="619125" cy="2079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8161338" y="2390775"/>
            <a:ext cx="708026" cy="1238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5103814" y="1023940"/>
            <a:ext cx="1755775" cy="350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 ký tự</a:t>
            </a:r>
            <a:endParaRPr lang="en-US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668338" y="5721350"/>
            <a:ext cx="1754188" cy="3508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 byte</a:t>
            </a:r>
            <a:endParaRPr lang="en-US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1.5.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nền</a:t>
            </a:r>
            <a:r>
              <a:rPr lang="en-US" dirty="0" smtClean="0"/>
              <a:t> </a:t>
            </a:r>
            <a:r>
              <a:rPr lang="en-US" dirty="0" err="1" smtClean="0"/>
              <a:t>tảng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nhánh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đại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số</a:t>
            </a:r>
            <a:r>
              <a:rPr lang="en-US" dirty="0" smtClean="0">
                <a:solidFill>
                  <a:srgbClr val="C00000"/>
                </a:solidFill>
              </a:rPr>
              <a:t> Boole </a:t>
            </a:r>
            <a:r>
              <a:rPr lang="en-US" dirty="0" smtClean="0"/>
              <a:t>(George Boole).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err="1" smtClean="0">
                <a:solidFill>
                  <a:srgbClr val="C00000"/>
                </a:solidFill>
              </a:rPr>
              <a:t>Biến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luận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lý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00000"/>
                </a:solidFill>
              </a:rPr>
              <a:t>boolean</a:t>
            </a:r>
            <a:r>
              <a:rPr lang="en-US" dirty="0" smtClean="0">
                <a:solidFill>
                  <a:srgbClr val="C00000"/>
                </a:solidFill>
              </a:rPr>
              <a:t> variable</a:t>
            </a:r>
            <a:r>
              <a:rPr lang="en-US" dirty="0" smtClean="0"/>
              <a:t>)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,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1 </a:t>
            </a:r>
            <a:r>
              <a:rPr lang="en-US" dirty="0" err="1" smtClean="0"/>
              <a:t>và</a:t>
            </a:r>
            <a:r>
              <a:rPr lang="en-US" dirty="0" smtClean="0"/>
              <a:t> 0 (bit).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,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giây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tín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(1 = 5V; 0 = 0V).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Các phép toán trên đại số Boole</a:t>
            </a:r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8420101" y="1519240"/>
            <a:ext cx="1133475" cy="574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Not</a:t>
            </a:r>
            <a:endParaRPr lang="en-US" sz="320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7700964" y="2917827"/>
            <a:ext cx="1290637" cy="5762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endParaRPr lang="en-US" sz="320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0968" name="Text Box 6"/>
          <p:cNvSpPr txBox="1">
            <a:spLocks noChangeArrowheads="1"/>
          </p:cNvSpPr>
          <p:nvPr/>
        </p:nvSpPr>
        <p:spPr bwMode="auto">
          <a:xfrm>
            <a:off x="3306763" y="5397502"/>
            <a:ext cx="1552575" cy="574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Nand</a:t>
            </a:r>
            <a:endParaRPr lang="en-US" sz="320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6546850" y="4205288"/>
            <a:ext cx="815975" cy="5762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Or</a:t>
            </a:r>
            <a:endParaRPr lang="en-US" sz="320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4960939" y="5024440"/>
            <a:ext cx="1169987" cy="574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Xor</a:t>
            </a:r>
            <a:endParaRPr lang="en-US" sz="320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 flipV="1">
            <a:off x="6203950" y="1920877"/>
            <a:ext cx="2220914" cy="3460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>
            <a:off x="6157914" y="3109913"/>
            <a:ext cx="1606550" cy="127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973" name="Line 11"/>
          <p:cNvSpPr>
            <a:spLocks noChangeShapeType="1"/>
          </p:cNvSpPr>
          <p:nvPr/>
        </p:nvSpPr>
        <p:spPr bwMode="auto">
          <a:xfrm>
            <a:off x="5646737" y="3857625"/>
            <a:ext cx="887413" cy="5016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974" name="Line 12"/>
          <p:cNvSpPr>
            <a:spLocks noChangeShapeType="1"/>
          </p:cNvSpPr>
          <p:nvPr/>
        </p:nvSpPr>
        <p:spPr bwMode="auto">
          <a:xfrm>
            <a:off x="5056189" y="4149727"/>
            <a:ext cx="301625" cy="8747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975" name="Line 13"/>
          <p:cNvSpPr>
            <a:spLocks noChangeShapeType="1"/>
          </p:cNvSpPr>
          <p:nvPr/>
        </p:nvSpPr>
        <p:spPr bwMode="auto">
          <a:xfrm flipH="1">
            <a:off x="4087813" y="4248152"/>
            <a:ext cx="87312" cy="11906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976" name="Arc 14"/>
          <p:cNvSpPr>
            <a:spLocks/>
          </p:cNvSpPr>
          <p:nvPr/>
        </p:nvSpPr>
        <p:spPr bwMode="auto">
          <a:xfrm flipH="1">
            <a:off x="1455738" y="931865"/>
            <a:ext cx="1641475" cy="1671637"/>
          </a:xfrm>
          <a:custGeom>
            <a:avLst/>
            <a:gdLst>
              <a:gd name="T0" fmla="*/ 106077434 w 21600"/>
              <a:gd name="T1" fmla="*/ 0 h 32948"/>
              <a:gd name="T2" fmla="*/ 5007031 w 21600"/>
              <a:gd name="T3" fmla="*/ 84811514 h 32948"/>
              <a:gd name="T4" fmla="*/ 0 w 21600"/>
              <a:gd name="T5" fmla="*/ 29254661 h 32948"/>
              <a:gd name="T6" fmla="*/ 0 60000 65536"/>
              <a:gd name="T7" fmla="*/ 0 60000 65536"/>
              <a:gd name="T8" fmla="*/ 0 60000 65536"/>
              <a:gd name="T9" fmla="*/ 0 w 21600"/>
              <a:gd name="T10" fmla="*/ 0 h 32948"/>
              <a:gd name="T11" fmla="*/ 21600 w 21600"/>
              <a:gd name="T12" fmla="*/ 32948 h 329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948" fill="none" extrusionOk="0">
                <a:moveTo>
                  <a:pt x="18368" y="-1"/>
                </a:moveTo>
                <a:cubicBezTo>
                  <a:pt x="20480" y="3414"/>
                  <a:pt x="21600" y="7349"/>
                  <a:pt x="21600" y="11365"/>
                </a:cubicBezTo>
                <a:cubicBezTo>
                  <a:pt x="21600" y="22957"/>
                  <a:pt x="12449" y="32482"/>
                  <a:pt x="866" y="32947"/>
                </a:cubicBezTo>
              </a:path>
              <a:path w="21600" h="32948" stroke="0" extrusionOk="0">
                <a:moveTo>
                  <a:pt x="18368" y="-1"/>
                </a:moveTo>
                <a:cubicBezTo>
                  <a:pt x="20480" y="3414"/>
                  <a:pt x="21600" y="7349"/>
                  <a:pt x="21600" y="11365"/>
                </a:cubicBezTo>
                <a:cubicBezTo>
                  <a:pt x="21600" y="22957"/>
                  <a:pt x="12449" y="32482"/>
                  <a:pt x="866" y="32947"/>
                </a:cubicBezTo>
                <a:lnTo>
                  <a:pt x="0" y="11365"/>
                </a:lnTo>
                <a:close/>
              </a:path>
            </a:pathLst>
          </a:custGeom>
          <a:noFill/>
          <a:ln w="76200" cmpd="tri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977" name="Text Box 15"/>
          <p:cNvSpPr txBox="1">
            <a:spLocks noChangeArrowheads="1"/>
          </p:cNvSpPr>
          <p:nvPr/>
        </p:nvSpPr>
        <p:spPr bwMode="auto">
          <a:xfrm>
            <a:off x="1781175" y="5148265"/>
            <a:ext cx="1290638" cy="574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Nor</a:t>
            </a:r>
            <a:endParaRPr lang="en-US" sz="320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0978" name="Line 16"/>
          <p:cNvSpPr>
            <a:spLocks noChangeShapeType="1"/>
          </p:cNvSpPr>
          <p:nvPr/>
        </p:nvSpPr>
        <p:spPr bwMode="auto">
          <a:xfrm flipH="1">
            <a:off x="2592389" y="4122738"/>
            <a:ext cx="898525" cy="11096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979" name="Text Box 17"/>
          <p:cNvSpPr txBox="1">
            <a:spLocks noChangeArrowheads="1"/>
          </p:cNvSpPr>
          <p:nvPr/>
        </p:nvSpPr>
        <p:spPr bwMode="auto">
          <a:xfrm>
            <a:off x="2422525" y="2032002"/>
            <a:ext cx="3452813" cy="1616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Cooper" pitchFamily="18" charset="0"/>
              </a:rPr>
              <a:t>Phép</a:t>
            </a:r>
            <a:endParaRPr lang="en-US" sz="5000" b="1" dirty="0">
              <a:solidFill>
                <a:srgbClr val="FF0000"/>
              </a:solidFill>
              <a:latin typeface="Cooper" pitchFamily="18" charset="0"/>
            </a:endParaRPr>
          </a:p>
          <a:p>
            <a:pPr algn="ctr"/>
            <a:r>
              <a:rPr lang="en-US" sz="5000" b="1" dirty="0" err="1">
                <a:solidFill>
                  <a:srgbClr val="FF0000"/>
                </a:solidFill>
                <a:latin typeface="Cooper" pitchFamily="18" charset="0"/>
              </a:rPr>
              <a:t>luận</a:t>
            </a:r>
            <a:r>
              <a:rPr lang="en-US" sz="5000" b="1" dirty="0">
                <a:solidFill>
                  <a:srgbClr val="FF0000"/>
                </a:solidFill>
                <a:latin typeface="Cooper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Cooper" pitchFamily="18" charset="0"/>
              </a:rPr>
              <a:t>lý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0980" name="Text Box 18"/>
          <p:cNvSpPr txBox="1">
            <a:spLocks noChangeArrowheads="1"/>
          </p:cNvSpPr>
          <p:nvPr/>
        </p:nvSpPr>
        <p:spPr bwMode="auto">
          <a:xfrm>
            <a:off x="342901" y="4627563"/>
            <a:ext cx="1819275" cy="5762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Ex-Nor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0981" name="Line 19"/>
          <p:cNvSpPr>
            <a:spLocks noChangeShapeType="1"/>
          </p:cNvSpPr>
          <p:nvPr/>
        </p:nvSpPr>
        <p:spPr bwMode="auto">
          <a:xfrm flipH="1">
            <a:off x="1754189" y="3883027"/>
            <a:ext cx="1158875" cy="7588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3317875" y="5875338"/>
            <a:ext cx="1552575" cy="317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/>
            <a:r>
              <a:rPr lang="en-US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(Not And)</a:t>
            </a:r>
            <a:endParaRPr lang="en-US" sz="160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1657350" y="5622925"/>
            <a:ext cx="1552575" cy="317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(Not Or)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477839" y="5153025"/>
            <a:ext cx="1552575" cy="317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/>
            <a:r>
              <a:rPr lang="en-US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(Not Xor)</a:t>
            </a:r>
            <a:endParaRPr lang="en-US" sz="160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5014914" y="5513388"/>
            <a:ext cx="1069975" cy="317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/>
            <a:r>
              <a:rPr lang="en-US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(Ex-Or)</a:t>
            </a:r>
            <a:endParaRPr lang="en-US" sz="160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Phép Not</a:t>
            </a:r>
          </a:p>
        </p:txBody>
      </p:sp>
      <p:sp>
        <p:nvSpPr>
          <p:cNvPr id="2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1990" name="Line 4"/>
          <p:cNvSpPr>
            <a:spLocks noChangeShapeType="1"/>
          </p:cNvSpPr>
          <p:nvPr/>
        </p:nvSpPr>
        <p:spPr bwMode="auto">
          <a:xfrm>
            <a:off x="4864101" y="282098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5207001" y="1209677"/>
            <a:ext cx="2994025" cy="8113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Ký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hiệu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dấu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gạch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ngang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trên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đầu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 flipH="1">
            <a:off x="5053014" y="2068513"/>
            <a:ext cx="307975" cy="577850"/>
          </a:xfrm>
          <a:prstGeom prst="line">
            <a:avLst/>
          </a:prstGeom>
          <a:ln>
            <a:headEnd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1031876" y="4625977"/>
            <a:ext cx="4716463" cy="601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3200" b="1" dirty="0"/>
              <a:t> = 1011  </a:t>
            </a:r>
            <a:r>
              <a:rPr lang="en-US" sz="3200" b="1" dirty="0">
                <a:sym typeface="Symbol" pitchFamily="18" charset="2"/>
              </a:rPr>
              <a:t></a:t>
            </a:r>
            <a:r>
              <a:rPr lang="en-US" sz="3200" b="1" dirty="0"/>
              <a:t> 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3200" b="1" dirty="0"/>
              <a:t> = 0100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41994" name="Line 8"/>
          <p:cNvSpPr>
            <a:spLocks noChangeShapeType="1"/>
          </p:cNvSpPr>
          <p:nvPr/>
        </p:nvSpPr>
        <p:spPr bwMode="auto">
          <a:xfrm>
            <a:off x="3471864" y="4760913"/>
            <a:ext cx="29051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2984500" y="5610225"/>
            <a:ext cx="3525838" cy="603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3200" b="1" dirty="0">
                <a:sym typeface="Symbol" pitchFamily="18" charset="2"/>
              </a:rPr>
              <a:t></a:t>
            </a:r>
            <a:r>
              <a:rPr lang="en-US" sz="3200" b="1" dirty="0"/>
              <a:t> 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3200" b="1" dirty="0"/>
              <a:t> = 1011 =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104458" name="Group 10"/>
          <p:cNvGraphicFramePr>
            <a:graphicFrameLocks noGrp="1"/>
          </p:cNvGraphicFramePr>
          <p:nvPr/>
        </p:nvGraphicFramePr>
        <p:xfrm>
          <a:off x="2027238" y="2711452"/>
          <a:ext cx="3962400" cy="1647825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0" name="Line 24"/>
          <p:cNvSpPr>
            <a:spLocks noChangeShapeType="1"/>
          </p:cNvSpPr>
          <p:nvPr/>
        </p:nvSpPr>
        <p:spPr bwMode="auto">
          <a:xfrm>
            <a:off x="3603626" y="5730875"/>
            <a:ext cx="2889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42011" name="Line 25"/>
          <p:cNvSpPr>
            <a:spLocks noChangeShapeType="1"/>
          </p:cNvSpPr>
          <p:nvPr/>
        </p:nvSpPr>
        <p:spPr bwMode="auto">
          <a:xfrm>
            <a:off x="3603626" y="5632450"/>
            <a:ext cx="2889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42012" name="Text Box 26"/>
          <p:cNvSpPr txBox="1">
            <a:spLocks noChangeArrowheads="1"/>
          </p:cNvSpPr>
          <p:nvPr/>
        </p:nvSpPr>
        <p:spPr bwMode="auto">
          <a:xfrm>
            <a:off x="2022475" y="2273301"/>
            <a:ext cx="2435225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Bảng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sự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thật</a:t>
            </a:r>
            <a:endParaRPr lang="en-US" sz="2400" dirty="0">
              <a:solidFill>
                <a:srgbClr val="7030A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83" name="Group 11"/>
          <p:cNvGraphicFramePr>
            <a:graphicFrameLocks noGrp="1"/>
          </p:cNvGraphicFramePr>
          <p:nvPr/>
        </p:nvGraphicFramePr>
        <p:xfrm>
          <a:off x="782639" y="2741614"/>
          <a:ext cx="5151437" cy="2746375"/>
        </p:xfrm>
        <a:graphic>
          <a:graphicData uri="http://schemas.openxmlformats.org/drawingml/2006/table">
            <a:tbl>
              <a:tblPr/>
              <a:tblGrid>
                <a:gridCol w="1312862"/>
                <a:gridCol w="1423988"/>
                <a:gridCol w="1981200"/>
                <a:gridCol w="433387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. 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Phép And</a:t>
            </a:r>
          </a:p>
        </p:txBody>
      </p:sp>
      <p:sp>
        <p:nvSpPr>
          <p:cNvPr id="5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4691064" y="1598615"/>
            <a:ext cx="2628900" cy="714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err="1">
                <a:solidFill>
                  <a:srgbClr val="3333FF"/>
                </a:solidFill>
              </a:rPr>
              <a:t>Ký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hiệu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dấu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chấm</a:t>
            </a:r>
            <a:endParaRPr lang="en-US" sz="2000" b="1" dirty="0">
              <a:solidFill>
                <a:srgbClr val="3333FF"/>
              </a:solidFill>
            </a:endParaRPr>
          </a:p>
          <a:p>
            <a:pPr algn="ctr"/>
            <a:r>
              <a:rPr lang="en-US" sz="2000" b="1" dirty="0" err="1">
                <a:solidFill>
                  <a:srgbClr val="3333FF"/>
                </a:solidFill>
              </a:rPr>
              <a:t>như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phép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nhân</a:t>
            </a:r>
            <a:endParaRPr lang="en-US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43015" name="Line 5"/>
          <p:cNvSpPr>
            <a:spLocks noChangeShapeType="1"/>
          </p:cNvSpPr>
          <p:nvPr/>
        </p:nvSpPr>
        <p:spPr bwMode="auto">
          <a:xfrm flipH="1">
            <a:off x="4581525" y="2071688"/>
            <a:ext cx="228600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3016" name="AutoShape 6"/>
          <p:cNvSpPr>
            <a:spLocks/>
          </p:cNvSpPr>
          <p:nvPr/>
        </p:nvSpPr>
        <p:spPr bwMode="auto">
          <a:xfrm>
            <a:off x="5588001" y="3297240"/>
            <a:ext cx="219075" cy="1069975"/>
          </a:xfrm>
          <a:prstGeom prst="rightBrace">
            <a:avLst>
              <a:gd name="adj1" fmla="val 407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43017" name="AutoShape 7"/>
          <p:cNvSpPr>
            <a:spLocks/>
          </p:cNvSpPr>
          <p:nvPr/>
        </p:nvSpPr>
        <p:spPr bwMode="auto">
          <a:xfrm>
            <a:off x="5586414" y="4395790"/>
            <a:ext cx="219075" cy="1068387"/>
          </a:xfrm>
          <a:prstGeom prst="rightBrace">
            <a:avLst>
              <a:gd name="adj1" fmla="val 4064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 dirty="0"/>
          </a:p>
        </p:txBody>
      </p:sp>
      <p:sp>
        <p:nvSpPr>
          <p:cNvPr id="43018" name="Text Box 8"/>
          <p:cNvSpPr txBox="1">
            <a:spLocks noChangeArrowheads="1"/>
          </p:cNvSpPr>
          <p:nvPr/>
        </p:nvSpPr>
        <p:spPr bwMode="auto">
          <a:xfrm>
            <a:off x="6337300" y="3567115"/>
            <a:ext cx="1758950" cy="561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 dirty="0"/>
              <a:t>y . 0 = 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43019" name="Text Box 9"/>
          <p:cNvSpPr txBox="1">
            <a:spLocks noChangeArrowheads="1"/>
          </p:cNvSpPr>
          <p:nvPr/>
        </p:nvSpPr>
        <p:spPr bwMode="auto">
          <a:xfrm>
            <a:off x="6337300" y="4678365"/>
            <a:ext cx="1758950" cy="561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 dirty="0"/>
              <a:t>y . 1 = y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43020" name="AutoShape 10"/>
          <p:cNvSpPr>
            <a:spLocks noChangeArrowheads="1"/>
          </p:cNvSpPr>
          <p:nvPr/>
        </p:nvSpPr>
        <p:spPr bwMode="auto">
          <a:xfrm>
            <a:off x="6394452" y="2328865"/>
            <a:ext cx="2728913" cy="1349375"/>
          </a:xfrm>
          <a:prstGeom prst="irregularSeal1">
            <a:avLst/>
          </a:prstGeom>
          <a:solidFill>
            <a:schemeClr val="accent1"/>
          </a:solidFill>
          <a:ln w="19050">
            <a:solidFill>
              <a:srgbClr val="969696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Nhận xét</a:t>
            </a:r>
            <a:endParaRPr lang="en-US">
              <a:latin typeface="Tahoma" pitchFamily="34" charset="0"/>
            </a:endParaRPr>
          </a:p>
        </p:txBody>
      </p:sp>
      <p:sp>
        <p:nvSpPr>
          <p:cNvPr id="43052" name="Text Box 49"/>
          <p:cNvSpPr txBox="1">
            <a:spLocks noChangeArrowheads="1"/>
          </p:cNvSpPr>
          <p:nvPr/>
        </p:nvSpPr>
        <p:spPr bwMode="auto">
          <a:xfrm>
            <a:off x="806451" y="2297114"/>
            <a:ext cx="2165349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Bảng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sự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thật</a:t>
            </a:r>
            <a:endParaRPr lang="en-US" sz="2400" dirty="0">
              <a:solidFill>
                <a:srgbClr val="7030A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7" name="Group 11"/>
          <p:cNvGraphicFramePr>
            <a:graphicFrameLocks noGrp="1"/>
          </p:cNvGraphicFramePr>
          <p:nvPr/>
        </p:nvGraphicFramePr>
        <p:xfrm>
          <a:off x="819149" y="2727959"/>
          <a:ext cx="5124452" cy="2855280"/>
        </p:xfrm>
        <a:graphic>
          <a:graphicData uri="http://schemas.openxmlformats.org/drawingml/2006/table">
            <a:tbl>
              <a:tblPr/>
              <a:tblGrid>
                <a:gridCol w="1305986"/>
                <a:gridCol w="1416528"/>
                <a:gridCol w="1970821"/>
                <a:gridCol w="431117"/>
              </a:tblGrid>
              <a:tr h="57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+ 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Phép Or</a:t>
            </a:r>
          </a:p>
        </p:txBody>
      </p:sp>
      <p:sp>
        <p:nvSpPr>
          <p:cNvPr id="5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4727575" y="1693865"/>
            <a:ext cx="2628900" cy="714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err="1">
                <a:solidFill>
                  <a:srgbClr val="3333FF"/>
                </a:solidFill>
              </a:rPr>
              <a:t>Ký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hiệu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dấu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cộng</a:t>
            </a:r>
            <a:endParaRPr lang="en-US" sz="2000" b="1" dirty="0">
              <a:solidFill>
                <a:srgbClr val="3333FF"/>
              </a:solidFill>
            </a:endParaRPr>
          </a:p>
          <a:p>
            <a:pPr algn="ctr"/>
            <a:r>
              <a:rPr lang="en-US" sz="2000" b="1" dirty="0" err="1">
                <a:solidFill>
                  <a:srgbClr val="3333FF"/>
                </a:solidFill>
              </a:rPr>
              <a:t>như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phép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cộng</a:t>
            </a:r>
            <a:endParaRPr lang="en-US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44039" name="Line 5"/>
          <p:cNvSpPr>
            <a:spLocks noChangeShapeType="1"/>
          </p:cNvSpPr>
          <p:nvPr/>
        </p:nvSpPr>
        <p:spPr bwMode="auto">
          <a:xfrm flipH="1">
            <a:off x="4618039" y="2166938"/>
            <a:ext cx="228600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4040" name="AutoShape 6"/>
          <p:cNvSpPr>
            <a:spLocks/>
          </p:cNvSpPr>
          <p:nvPr/>
        </p:nvSpPr>
        <p:spPr bwMode="auto">
          <a:xfrm>
            <a:off x="5624514" y="3392490"/>
            <a:ext cx="219075" cy="1069975"/>
          </a:xfrm>
          <a:prstGeom prst="rightBrace">
            <a:avLst>
              <a:gd name="adj1" fmla="val 407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44041" name="AutoShape 7"/>
          <p:cNvSpPr>
            <a:spLocks/>
          </p:cNvSpPr>
          <p:nvPr/>
        </p:nvSpPr>
        <p:spPr bwMode="auto">
          <a:xfrm>
            <a:off x="5622926" y="4491040"/>
            <a:ext cx="219075" cy="1068387"/>
          </a:xfrm>
          <a:prstGeom prst="rightBrace">
            <a:avLst>
              <a:gd name="adj1" fmla="val 4064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373813" y="3662365"/>
            <a:ext cx="1758950" cy="561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 dirty="0"/>
              <a:t>y + 0 = y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44043" name="Text Box 9"/>
          <p:cNvSpPr txBox="1">
            <a:spLocks noChangeArrowheads="1"/>
          </p:cNvSpPr>
          <p:nvPr/>
        </p:nvSpPr>
        <p:spPr bwMode="auto">
          <a:xfrm>
            <a:off x="6373813" y="4773615"/>
            <a:ext cx="1758950" cy="561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 dirty="0"/>
              <a:t>y + 1 = 1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44044" name="AutoShape 10"/>
          <p:cNvSpPr>
            <a:spLocks noChangeArrowheads="1"/>
          </p:cNvSpPr>
          <p:nvPr/>
        </p:nvSpPr>
        <p:spPr bwMode="auto">
          <a:xfrm>
            <a:off x="6430963" y="2424115"/>
            <a:ext cx="2728912" cy="1349375"/>
          </a:xfrm>
          <a:prstGeom prst="irregularSeal1">
            <a:avLst/>
          </a:prstGeom>
          <a:solidFill>
            <a:schemeClr val="accent1"/>
          </a:solidFill>
          <a:ln w="19050">
            <a:solidFill>
              <a:srgbClr val="969696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Nhận xét</a:t>
            </a:r>
            <a:endParaRPr lang="en-US">
              <a:latin typeface="Tahoma" pitchFamily="34" charset="0"/>
            </a:endParaRPr>
          </a:p>
        </p:txBody>
      </p:sp>
      <p:sp>
        <p:nvSpPr>
          <p:cNvPr id="44076" name="Text Box 49"/>
          <p:cNvSpPr txBox="1">
            <a:spLocks noChangeArrowheads="1"/>
          </p:cNvSpPr>
          <p:nvPr/>
        </p:nvSpPr>
        <p:spPr bwMode="auto">
          <a:xfrm>
            <a:off x="817564" y="2265999"/>
            <a:ext cx="2382836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Bảng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sự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thật</a:t>
            </a:r>
            <a:endParaRPr lang="en-US" sz="2400" dirty="0">
              <a:solidFill>
                <a:srgbClr val="7030A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Ví dụ phép luận lý</a:t>
            </a:r>
          </a:p>
        </p:txBody>
      </p:sp>
      <p:sp>
        <p:nvSpPr>
          <p:cNvPr id="6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64" name="Espace réservé du numéro de diapositive 63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grpSp>
        <p:nvGrpSpPr>
          <p:cNvPr id="45062" name="Group 62"/>
          <p:cNvGrpSpPr>
            <a:grpSpLocks/>
          </p:cNvGrpSpPr>
          <p:nvPr/>
        </p:nvGrpSpPr>
        <p:grpSpPr bwMode="auto">
          <a:xfrm>
            <a:off x="941389" y="2335215"/>
            <a:ext cx="7997825" cy="2746375"/>
            <a:chOff x="593" y="1471"/>
            <a:chExt cx="5038" cy="1730"/>
          </a:xfrm>
          <a:noFill/>
        </p:grpSpPr>
        <p:sp>
          <p:nvSpPr>
            <p:cNvPr id="45066" name="Rectangle 41"/>
            <p:cNvSpPr>
              <a:spLocks noChangeArrowheads="1"/>
            </p:cNvSpPr>
            <p:nvPr/>
          </p:nvSpPr>
          <p:spPr bwMode="auto">
            <a:xfrm>
              <a:off x="3798" y="1471"/>
              <a:ext cx="710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x . y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67" name="Rectangle 42"/>
            <p:cNvSpPr>
              <a:spLocks noChangeArrowheads="1"/>
            </p:cNvSpPr>
            <p:nvPr/>
          </p:nvSpPr>
          <p:spPr bwMode="auto">
            <a:xfrm>
              <a:off x="3089" y="1471"/>
              <a:ext cx="709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x . y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68" name="Rectangle 43"/>
            <p:cNvSpPr>
              <a:spLocks noChangeArrowheads="1"/>
            </p:cNvSpPr>
            <p:nvPr/>
          </p:nvSpPr>
          <p:spPr bwMode="auto">
            <a:xfrm>
              <a:off x="2465" y="1471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y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69" name="Rectangle 44"/>
            <p:cNvSpPr>
              <a:spLocks noChangeArrowheads="1"/>
            </p:cNvSpPr>
            <p:nvPr/>
          </p:nvSpPr>
          <p:spPr bwMode="auto">
            <a:xfrm>
              <a:off x="1841" y="1471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/>
              <a:r>
                <a:rPr lang="en-US" sz="2800" b="1" dirty="0">
                  <a:solidFill>
                    <a:schemeClr val="tx1"/>
                  </a:solidFill>
                  <a:cs typeface="Times New Roman" pitchFamily="18" charset="0"/>
                </a:rPr>
                <a:t>x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070" name="Line 7"/>
            <p:cNvSpPr>
              <a:spLocks noChangeShapeType="1"/>
            </p:cNvSpPr>
            <p:nvPr/>
          </p:nvSpPr>
          <p:spPr bwMode="auto">
            <a:xfrm>
              <a:off x="2083" y="1524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071" name="Line 8"/>
            <p:cNvSpPr>
              <a:spLocks noChangeShapeType="1"/>
            </p:cNvSpPr>
            <p:nvPr/>
          </p:nvSpPr>
          <p:spPr bwMode="auto">
            <a:xfrm>
              <a:off x="2701" y="1524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072" name="Line 9"/>
            <p:cNvSpPr>
              <a:spLocks noChangeShapeType="1"/>
            </p:cNvSpPr>
            <p:nvPr/>
          </p:nvSpPr>
          <p:spPr bwMode="auto">
            <a:xfrm>
              <a:off x="3980" y="1523"/>
              <a:ext cx="10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073" name="Line 10"/>
            <p:cNvSpPr>
              <a:spLocks noChangeShapeType="1"/>
            </p:cNvSpPr>
            <p:nvPr/>
          </p:nvSpPr>
          <p:spPr bwMode="auto">
            <a:xfrm>
              <a:off x="3488" y="1523"/>
              <a:ext cx="11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074" name="Rectangle 12"/>
            <p:cNvSpPr>
              <a:spLocks noChangeArrowheads="1"/>
            </p:cNvSpPr>
            <p:nvPr/>
          </p:nvSpPr>
          <p:spPr bwMode="auto">
            <a:xfrm>
              <a:off x="4508" y="2855"/>
              <a:ext cx="1123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75" name="Rectangle 13"/>
            <p:cNvSpPr>
              <a:spLocks noChangeArrowheads="1"/>
            </p:cNvSpPr>
            <p:nvPr/>
          </p:nvSpPr>
          <p:spPr bwMode="auto">
            <a:xfrm>
              <a:off x="3798" y="2855"/>
              <a:ext cx="710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76" name="Rectangle 14"/>
            <p:cNvSpPr>
              <a:spLocks noChangeArrowheads="1"/>
            </p:cNvSpPr>
            <p:nvPr/>
          </p:nvSpPr>
          <p:spPr bwMode="auto">
            <a:xfrm>
              <a:off x="3089" y="2855"/>
              <a:ext cx="709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77" name="Rectangle 15"/>
            <p:cNvSpPr>
              <a:spLocks noChangeArrowheads="1"/>
            </p:cNvSpPr>
            <p:nvPr/>
          </p:nvSpPr>
          <p:spPr bwMode="auto">
            <a:xfrm>
              <a:off x="2465" y="2855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78" name="Rectangle 16"/>
            <p:cNvSpPr>
              <a:spLocks noChangeArrowheads="1"/>
            </p:cNvSpPr>
            <p:nvPr/>
          </p:nvSpPr>
          <p:spPr bwMode="auto">
            <a:xfrm>
              <a:off x="1841" y="2855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79" name="Rectangle 17"/>
            <p:cNvSpPr>
              <a:spLocks noChangeArrowheads="1"/>
            </p:cNvSpPr>
            <p:nvPr/>
          </p:nvSpPr>
          <p:spPr bwMode="auto">
            <a:xfrm>
              <a:off x="1217" y="2855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80" name="Rectangle 18"/>
            <p:cNvSpPr>
              <a:spLocks noChangeArrowheads="1"/>
            </p:cNvSpPr>
            <p:nvPr/>
          </p:nvSpPr>
          <p:spPr bwMode="auto">
            <a:xfrm>
              <a:off x="593" y="2855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81" name="Rectangle 19"/>
            <p:cNvSpPr>
              <a:spLocks noChangeArrowheads="1"/>
            </p:cNvSpPr>
            <p:nvPr/>
          </p:nvSpPr>
          <p:spPr bwMode="auto">
            <a:xfrm>
              <a:off x="4508" y="2509"/>
              <a:ext cx="1123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82" name="Rectangle 20"/>
            <p:cNvSpPr>
              <a:spLocks noChangeArrowheads="1"/>
            </p:cNvSpPr>
            <p:nvPr/>
          </p:nvSpPr>
          <p:spPr bwMode="auto">
            <a:xfrm>
              <a:off x="3798" y="2509"/>
              <a:ext cx="710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83" name="Rectangle 21"/>
            <p:cNvSpPr>
              <a:spLocks noChangeArrowheads="1"/>
            </p:cNvSpPr>
            <p:nvPr/>
          </p:nvSpPr>
          <p:spPr bwMode="auto">
            <a:xfrm>
              <a:off x="3089" y="2509"/>
              <a:ext cx="709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84" name="Rectangle 22"/>
            <p:cNvSpPr>
              <a:spLocks noChangeArrowheads="1"/>
            </p:cNvSpPr>
            <p:nvPr/>
          </p:nvSpPr>
          <p:spPr bwMode="auto">
            <a:xfrm>
              <a:off x="2465" y="2509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85" name="Rectangle 23"/>
            <p:cNvSpPr>
              <a:spLocks noChangeArrowheads="1"/>
            </p:cNvSpPr>
            <p:nvPr/>
          </p:nvSpPr>
          <p:spPr bwMode="auto">
            <a:xfrm>
              <a:off x="1841" y="2509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86" name="Rectangle 24"/>
            <p:cNvSpPr>
              <a:spLocks noChangeArrowheads="1"/>
            </p:cNvSpPr>
            <p:nvPr/>
          </p:nvSpPr>
          <p:spPr bwMode="auto">
            <a:xfrm>
              <a:off x="1217" y="2509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87" name="Rectangle 25"/>
            <p:cNvSpPr>
              <a:spLocks noChangeArrowheads="1"/>
            </p:cNvSpPr>
            <p:nvPr/>
          </p:nvSpPr>
          <p:spPr bwMode="auto">
            <a:xfrm>
              <a:off x="593" y="2509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88" name="Rectangle 26"/>
            <p:cNvSpPr>
              <a:spLocks noChangeArrowheads="1"/>
            </p:cNvSpPr>
            <p:nvPr/>
          </p:nvSpPr>
          <p:spPr bwMode="auto">
            <a:xfrm>
              <a:off x="4508" y="2163"/>
              <a:ext cx="1123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89" name="Rectangle 27"/>
            <p:cNvSpPr>
              <a:spLocks noChangeArrowheads="1"/>
            </p:cNvSpPr>
            <p:nvPr/>
          </p:nvSpPr>
          <p:spPr bwMode="auto">
            <a:xfrm>
              <a:off x="3798" y="2163"/>
              <a:ext cx="710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90" name="Rectangle 28"/>
            <p:cNvSpPr>
              <a:spLocks noChangeArrowheads="1"/>
            </p:cNvSpPr>
            <p:nvPr/>
          </p:nvSpPr>
          <p:spPr bwMode="auto">
            <a:xfrm>
              <a:off x="3089" y="2163"/>
              <a:ext cx="709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91" name="Rectangle 29"/>
            <p:cNvSpPr>
              <a:spLocks noChangeArrowheads="1"/>
            </p:cNvSpPr>
            <p:nvPr/>
          </p:nvSpPr>
          <p:spPr bwMode="auto">
            <a:xfrm>
              <a:off x="2465" y="2163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92" name="Rectangle 30"/>
            <p:cNvSpPr>
              <a:spLocks noChangeArrowheads="1"/>
            </p:cNvSpPr>
            <p:nvPr/>
          </p:nvSpPr>
          <p:spPr bwMode="auto">
            <a:xfrm>
              <a:off x="1841" y="2163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93" name="Rectangle 31"/>
            <p:cNvSpPr>
              <a:spLocks noChangeArrowheads="1"/>
            </p:cNvSpPr>
            <p:nvPr/>
          </p:nvSpPr>
          <p:spPr bwMode="auto">
            <a:xfrm>
              <a:off x="1217" y="2163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94" name="Rectangle 32"/>
            <p:cNvSpPr>
              <a:spLocks noChangeArrowheads="1"/>
            </p:cNvSpPr>
            <p:nvPr/>
          </p:nvSpPr>
          <p:spPr bwMode="auto">
            <a:xfrm>
              <a:off x="593" y="2163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95" name="Rectangle 33"/>
            <p:cNvSpPr>
              <a:spLocks noChangeArrowheads="1"/>
            </p:cNvSpPr>
            <p:nvPr/>
          </p:nvSpPr>
          <p:spPr bwMode="auto">
            <a:xfrm>
              <a:off x="4508" y="1817"/>
              <a:ext cx="1123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96" name="Rectangle 34"/>
            <p:cNvSpPr>
              <a:spLocks noChangeArrowheads="1"/>
            </p:cNvSpPr>
            <p:nvPr/>
          </p:nvSpPr>
          <p:spPr bwMode="auto">
            <a:xfrm>
              <a:off x="3798" y="1817"/>
              <a:ext cx="710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97" name="Rectangle 35"/>
            <p:cNvSpPr>
              <a:spLocks noChangeArrowheads="1"/>
            </p:cNvSpPr>
            <p:nvPr/>
          </p:nvSpPr>
          <p:spPr bwMode="auto">
            <a:xfrm>
              <a:off x="3089" y="1817"/>
              <a:ext cx="709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98" name="Rectangle 36"/>
            <p:cNvSpPr>
              <a:spLocks noChangeArrowheads="1"/>
            </p:cNvSpPr>
            <p:nvPr/>
          </p:nvSpPr>
          <p:spPr bwMode="auto">
            <a:xfrm>
              <a:off x="2465" y="1817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099" name="Rectangle 37"/>
            <p:cNvSpPr>
              <a:spLocks noChangeArrowheads="1"/>
            </p:cNvSpPr>
            <p:nvPr/>
          </p:nvSpPr>
          <p:spPr bwMode="auto">
            <a:xfrm>
              <a:off x="1841" y="1817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100" name="Rectangle 38"/>
            <p:cNvSpPr>
              <a:spLocks noChangeArrowheads="1"/>
            </p:cNvSpPr>
            <p:nvPr/>
          </p:nvSpPr>
          <p:spPr bwMode="auto">
            <a:xfrm>
              <a:off x="1217" y="1817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101" name="Rectangle 39"/>
            <p:cNvSpPr>
              <a:spLocks noChangeArrowheads="1"/>
            </p:cNvSpPr>
            <p:nvPr/>
          </p:nvSpPr>
          <p:spPr bwMode="auto">
            <a:xfrm>
              <a:off x="593" y="1817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102" name="Rectangle 40"/>
            <p:cNvSpPr>
              <a:spLocks noChangeArrowheads="1"/>
            </p:cNvSpPr>
            <p:nvPr/>
          </p:nvSpPr>
          <p:spPr bwMode="auto">
            <a:xfrm>
              <a:off x="4508" y="1471"/>
              <a:ext cx="1123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/>
              <a:r>
                <a:rPr lang="en-US" sz="2800" b="1">
                  <a:solidFill>
                    <a:schemeClr val="tx1"/>
                  </a:solidFill>
                  <a:cs typeface="Times New Roman" pitchFamily="18" charset="0"/>
                </a:rPr>
                <a:t>f(x,y)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5103" name="Rectangle 45"/>
            <p:cNvSpPr>
              <a:spLocks noChangeArrowheads="1"/>
            </p:cNvSpPr>
            <p:nvPr/>
          </p:nvSpPr>
          <p:spPr bwMode="auto">
            <a:xfrm>
              <a:off x="1217" y="1471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/>
              <a:r>
                <a:rPr lang="en-US" sz="2800" b="1" dirty="0">
                  <a:solidFill>
                    <a:schemeClr val="tx1"/>
                  </a:solidFill>
                  <a:cs typeface="Times New Roman" pitchFamily="18" charset="0"/>
                </a:rPr>
                <a:t>y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104" name="Rectangle 46"/>
            <p:cNvSpPr>
              <a:spLocks noChangeArrowheads="1"/>
            </p:cNvSpPr>
            <p:nvPr/>
          </p:nvSpPr>
          <p:spPr bwMode="auto">
            <a:xfrm>
              <a:off x="593" y="1471"/>
              <a:ext cx="624" cy="3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/>
              <a:r>
                <a:rPr lang="en-US" sz="2800" b="1" dirty="0">
                  <a:solidFill>
                    <a:schemeClr val="tx1"/>
                  </a:solidFill>
                  <a:cs typeface="Times New Roman" pitchFamily="18" charset="0"/>
                </a:rPr>
                <a:t>x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105" name="Line 47"/>
            <p:cNvSpPr>
              <a:spLocks noChangeShapeType="1"/>
            </p:cNvSpPr>
            <p:nvPr/>
          </p:nvSpPr>
          <p:spPr bwMode="auto">
            <a:xfrm>
              <a:off x="593" y="1817"/>
              <a:ext cx="50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06" name="Line 48"/>
            <p:cNvSpPr>
              <a:spLocks noChangeShapeType="1"/>
            </p:cNvSpPr>
            <p:nvPr/>
          </p:nvSpPr>
          <p:spPr bwMode="auto">
            <a:xfrm>
              <a:off x="1217" y="1471"/>
              <a:ext cx="0" cy="173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07" name="Line 49"/>
            <p:cNvSpPr>
              <a:spLocks noChangeShapeType="1"/>
            </p:cNvSpPr>
            <p:nvPr/>
          </p:nvSpPr>
          <p:spPr bwMode="auto">
            <a:xfrm>
              <a:off x="1841" y="1471"/>
              <a:ext cx="0" cy="173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08" name="Line 50"/>
            <p:cNvSpPr>
              <a:spLocks noChangeShapeType="1"/>
            </p:cNvSpPr>
            <p:nvPr/>
          </p:nvSpPr>
          <p:spPr bwMode="auto">
            <a:xfrm>
              <a:off x="2465" y="1471"/>
              <a:ext cx="0" cy="173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09" name="Line 51"/>
            <p:cNvSpPr>
              <a:spLocks noChangeShapeType="1"/>
            </p:cNvSpPr>
            <p:nvPr/>
          </p:nvSpPr>
          <p:spPr bwMode="auto">
            <a:xfrm>
              <a:off x="3089" y="1471"/>
              <a:ext cx="0" cy="173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10" name="Line 52"/>
            <p:cNvSpPr>
              <a:spLocks noChangeShapeType="1"/>
            </p:cNvSpPr>
            <p:nvPr/>
          </p:nvSpPr>
          <p:spPr bwMode="auto">
            <a:xfrm>
              <a:off x="3798" y="1471"/>
              <a:ext cx="0" cy="173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11" name="Line 53"/>
            <p:cNvSpPr>
              <a:spLocks noChangeShapeType="1"/>
            </p:cNvSpPr>
            <p:nvPr/>
          </p:nvSpPr>
          <p:spPr bwMode="auto">
            <a:xfrm>
              <a:off x="4508" y="1471"/>
              <a:ext cx="0" cy="173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12" name="Line 54"/>
            <p:cNvSpPr>
              <a:spLocks noChangeShapeType="1"/>
            </p:cNvSpPr>
            <p:nvPr/>
          </p:nvSpPr>
          <p:spPr bwMode="auto">
            <a:xfrm>
              <a:off x="593" y="2163"/>
              <a:ext cx="50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13" name="Line 55"/>
            <p:cNvSpPr>
              <a:spLocks noChangeShapeType="1"/>
            </p:cNvSpPr>
            <p:nvPr/>
          </p:nvSpPr>
          <p:spPr bwMode="auto">
            <a:xfrm>
              <a:off x="593" y="2509"/>
              <a:ext cx="50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14" name="Line 56"/>
            <p:cNvSpPr>
              <a:spLocks noChangeShapeType="1"/>
            </p:cNvSpPr>
            <p:nvPr/>
          </p:nvSpPr>
          <p:spPr bwMode="auto">
            <a:xfrm>
              <a:off x="593" y="2855"/>
              <a:ext cx="50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15" name="Line 57"/>
            <p:cNvSpPr>
              <a:spLocks noChangeShapeType="1"/>
            </p:cNvSpPr>
            <p:nvPr/>
          </p:nvSpPr>
          <p:spPr bwMode="auto">
            <a:xfrm>
              <a:off x="593" y="1471"/>
              <a:ext cx="50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16" name="Line 58"/>
            <p:cNvSpPr>
              <a:spLocks noChangeShapeType="1"/>
            </p:cNvSpPr>
            <p:nvPr/>
          </p:nvSpPr>
          <p:spPr bwMode="auto">
            <a:xfrm>
              <a:off x="593" y="1471"/>
              <a:ext cx="0" cy="173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17" name="Line 59"/>
            <p:cNvSpPr>
              <a:spLocks noChangeShapeType="1"/>
            </p:cNvSpPr>
            <p:nvPr/>
          </p:nvSpPr>
          <p:spPr bwMode="auto">
            <a:xfrm>
              <a:off x="5631" y="1471"/>
              <a:ext cx="0" cy="173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45118" name="Line 60"/>
            <p:cNvSpPr>
              <a:spLocks noChangeShapeType="1"/>
            </p:cNvSpPr>
            <p:nvPr/>
          </p:nvSpPr>
          <p:spPr bwMode="auto">
            <a:xfrm>
              <a:off x="593" y="3201"/>
              <a:ext cx="50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400">
                <a:solidFill>
                  <a:schemeClr val="tx1"/>
                </a:solidFill>
              </a:endParaRPr>
            </a:p>
          </p:txBody>
        </p:sp>
      </p:grp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2868613" y="1112840"/>
            <a:ext cx="4995862" cy="547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600" b="1" dirty="0" err="1"/>
              <a:t>Tính</a:t>
            </a:r>
            <a:r>
              <a:rPr lang="en-US" sz="2600" b="1" dirty="0"/>
              <a:t> </a:t>
            </a:r>
            <a:r>
              <a:rPr lang="en-US" sz="2600" b="1" dirty="0" err="1"/>
              <a:t>hàm</a:t>
            </a:r>
            <a:r>
              <a:rPr lang="en-US" sz="2600" b="1" dirty="0">
                <a:solidFill>
                  <a:srgbClr val="66FFFF"/>
                </a:solidFill>
              </a:rPr>
              <a:t> </a:t>
            </a:r>
            <a:r>
              <a:rPr lang="en-US" sz="2600" b="1" dirty="0">
                <a:solidFill>
                  <a:srgbClr val="3333FF"/>
                </a:solidFill>
              </a:rPr>
              <a:t>f(</a:t>
            </a:r>
            <a:r>
              <a:rPr lang="en-US" sz="2600" b="1" dirty="0" err="1">
                <a:solidFill>
                  <a:srgbClr val="3333FF"/>
                </a:solidFill>
              </a:rPr>
              <a:t>x,y</a:t>
            </a:r>
            <a:r>
              <a:rPr lang="en-US" sz="2600" b="1" dirty="0">
                <a:solidFill>
                  <a:srgbClr val="3333FF"/>
                </a:solidFill>
              </a:rPr>
              <a:t>) = x . y + x . y</a:t>
            </a:r>
            <a:endParaRPr lang="en-US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45064" name="Line 5"/>
          <p:cNvSpPr>
            <a:spLocks noChangeShapeType="1"/>
          </p:cNvSpPr>
          <p:nvPr/>
        </p:nvSpPr>
        <p:spPr bwMode="auto">
          <a:xfrm>
            <a:off x="6072189" y="1231900"/>
            <a:ext cx="24288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45065" name="Line 6"/>
          <p:cNvSpPr>
            <a:spLocks noChangeShapeType="1"/>
          </p:cNvSpPr>
          <p:nvPr/>
        </p:nvSpPr>
        <p:spPr bwMode="auto">
          <a:xfrm>
            <a:off x="6600172" y="1218453"/>
            <a:ext cx="24447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5" name="Group 11"/>
          <p:cNvGraphicFramePr>
            <a:graphicFrameLocks noGrp="1"/>
          </p:cNvGraphicFramePr>
          <p:nvPr/>
        </p:nvGraphicFramePr>
        <p:xfrm>
          <a:off x="795339" y="2765425"/>
          <a:ext cx="5151437" cy="2746375"/>
        </p:xfrm>
        <a:graphic>
          <a:graphicData uri="http://schemas.openxmlformats.org/drawingml/2006/table">
            <a:tbl>
              <a:tblPr/>
              <a:tblGrid>
                <a:gridCol w="1312862"/>
                <a:gridCol w="1423988"/>
                <a:gridCol w="1981200"/>
                <a:gridCol w="433387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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Phép Xor (Ex-Or)</a:t>
            </a:r>
          </a:p>
        </p:txBody>
      </p:sp>
      <p:sp>
        <p:nvSpPr>
          <p:cNvPr id="5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4257676" y="1606552"/>
            <a:ext cx="4608513" cy="714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err="1">
                <a:solidFill>
                  <a:srgbClr val="3333FF"/>
                </a:solidFill>
              </a:rPr>
              <a:t>Ký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hiệu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dấu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cộng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trong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vòng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tròn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3333FF"/>
                </a:solidFill>
              </a:rPr>
              <a:t>như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phép</a:t>
            </a:r>
            <a:r>
              <a:rPr lang="en-US" sz="2000" b="1" dirty="0">
                <a:solidFill>
                  <a:srgbClr val="3333FF"/>
                </a:solidFill>
              </a:rPr>
              <a:t> modulo</a:t>
            </a:r>
          </a:p>
        </p:txBody>
      </p:sp>
      <p:sp>
        <p:nvSpPr>
          <p:cNvPr id="46087" name="Line 5"/>
          <p:cNvSpPr>
            <a:spLocks noChangeShapeType="1"/>
          </p:cNvSpPr>
          <p:nvPr/>
        </p:nvSpPr>
        <p:spPr bwMode="auto">
          <a:xfrm flipH="1">
            <a:off x="4594225" y="2095502"/>
            <a:ext cx="22860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6088" name="AutoShape 6"/>
          <p:cNvSpPr>
            <a:spLocks/>
          </p:cNvSpPr>
          <p:nvPr/>
        </p:nvSpPr>
        <p:spPr bwMode="auto">
          <a:xfrm>
            <a:off x="5600701" y="3321052"/>
            <a:ext cx="219075" cy="1069975"/>
          </a:xfrm>
          <a:prstGeom prst="rightBrace">
            <a:avLst>
              <a:gd name="adj1" fmla="val 40700"/>
              <a:gd name="adj2" fmla="val 50000"/>
            </a:avLst>
          </a:prstGeom>
          <a:noFill/>
          <a:ln w="25400">
            <a:solidFill>
              <a:srgbClr val="66FF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6089" name="AutoShape 7"/>
          <p:cNvSpPr>
            <a:spLocks/>
          </p:cNvSpPr>
          <p:nvPr/>
        </p:nvSpPr>
        <p:spPr bwMode="auto">
          <a:xfrm>
            <a:off x="5599115" y="4419600"/>
            <a:ext cx="219075" cy="1068388"/>
          </a:xfrm>
          <a:prstGeom prst="rightBrace">
            <a:avLst>
              <a:gd name="adj1" fmla="val 40640"/>
              <a:gd name="adj2" fmla="val 50000"/>
            </a:avLst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6350001" y="3590927"/>
            <a:ext cx="1758950" cy="561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 dirty="0">
                <a:solidFill>
                  <a:srgbClr val="66FF66"/>
                </a:solidFill>
              </a:rPr>
              <a:t>y </a:t>
            </a:r>
            <a:r>
              <a:rPr lang="en-US" sz="3200" b="1" dirty="0">
                <a:solidFill>
                  <a:srgbClr val="66FF66"/>
                </a:solidFill>
                <a:latin typeface="Tahoma" pitchFamily="34" charset="0"/>
                <a:sym typeface="Symbol" pitchFamily="18" charset="2"/>
              </a:rPr>
              <a:t></a:t>
            </a:r>
            <a:r>
              <a:rPr lang="en-US" sz="2800" b="1" dirty="0">
                <a:solidFill>
                  <a:srgbClr val="66FF66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0</a:t>
            </a:r>
            <a:r>
              <a:rPr lang="en-US" sz="2800" b="1" dirty="0">
                <a:solidFill>
                  <a:srgbClr val="66FF66"/>
                </a:solidFill>
              </a:rPr>
              <a:t> = y</a:t>
            </a:r>
          </a:p>
        </p:txBody>
      </p: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6350001" y="4702177"/>
            <a:ext cx="1758950" cy="561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 dirty="0">
                <a:solidFill>
                  <a:schemeClr val="accent6"/>
                </a:solidFill>
              </a:rPr>
              <a:t>y </a:t>
            </a:r>
            <a:r>
              <a:rPr lang="en-US" sz="3200" b="1" dirty="0">
                <a:solidFill>
                  <a:schemeClr val="accent6"/>
                </a:solidFill>
                <a:latin typeface="Tahoma" pitchFamily="34" charset="0"/>
                <a:sym typeface="Symbol" pitchFamily="18" charset="2"/>
              </a:rPr>
              <a:t>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66FFFF"/>
                </a:solidFill>
              </a:rPr>
              <a:t>1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= y</a:t>
            </a:r>
          </a:p>
        </p:txBody>
      </p:sp>
      <p:sp>
        <p:nvSpPr>
          <p:cNvPr id="46092" name="AutoShape 10"/>
          <p:cNvSpPr>
            <a:spLocks noChangeArrowheads="1"/>
          </p:cNvSpPr>
          <p:nvPr/>
        </p:nvSpPr>
        <p:spPr bwMode="auto">
          <a:xfrm>
            <a:off x="6407152" y="2352677"/>
            <a:ext cx="2728913" cy="1349375"/>
          </a:xfrm>
          <a:prstGeom prst="irregularSeal1">
            <a:avLst/>
          </a:prstGeom>
          <a:solidFill>
            <a:schemeClr val="accent1"/>
          </a:solidFill>
          <a:ln w="19050">
            <a:solidFill>
              <a:srgbClr val="969696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Nhận xét</a:t>
            </a:r>
            <a:endParaRPr lang="en-US">
              <a:latin typeface="Tahoma" pitchFamily="34" charset="0"/>
            </a:endParaRPr>
          </a:p>
        </p:txBody>
      </p:sp>
      <p:sp>
        <p:nvSpPr>
          <p:cNvPr id="46124" name="Line 49"/>
          <p:cNvSpPr>
            <a:spLocks noChangeShapeType="1"/>
          </p:cNvSpPr>
          <p:nvPr/>
        </p:nvSpPr>
        <p:spPr bwMode="auto">
          <a:xfrm>
            <a:off x="7615240" y="4805363"/>
            <a:ext cx="2238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46125" name="Text Box 50"/>
          <p:cNvSpPr txBox="1">
            <a:spLocks noChangeArrowheads="1"/>
          </p:cNvSpPr>
          <p:nvPr/>
        </p:nvSpPr>
        <p:spPr bwMode="auto">
          <a:xfrm>
            <a:off x="806451" y="2297114"/>
            <a:ext cx="3257549" cy="5035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Bảng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sự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thật</a:t>
            </a:r>
            <a:endParaRPr lang="en-US" sz="28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6300" y="1"/>
            <a:ext cx="2679700" cy="217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Định</a:t>
            </a:r>
            <a:r>
              <a:rPr lang="fr-FR" dirty="0" smtClean="0"/>
              <a:t> </a:t>
            </a:r>
            <a:r>
              <a:rPr lang="fr-FR" dirty="0" err="1" smtClean="0"/>
              <a:t>nghĩa</a:t>
            </a:r>
            <a:r>
              <a:rPr lang="fr-FR" dirty="0" smtClean="0"/>
              <a:t> </a:t>
            </a:r>
            <a:r>
              <a:rPr lang="fr-FR" dirty="0" err="1" smtClean="0"/>
              <a:t>sơ</a:t>
            </a:r>
            <a:r>
              <a:rPr lang="fr-FR" dirty="0" smtClean="0"/>
              <a:t> </a:t>
            </a:r>
            <a:r>
              <a:rPr lang="fr-FR" dirty="0" err="1" smtClean="0"/>
              <a:t>khởi</a:t>
            </a:r>
            <a:r>
              <a:rPr lang="fr-FR" dirty="0" smtClean="0"/>
              <a:t> </a:t>
            </a:r>
            <a:r>
              <a:rPr lang="fr-FR" dirty="0" err="1" smtClean="0"/>
              <a:t>về</a:t>
            </a:r>
            <a:r>
              <a:rPr lang="fr-FR" dirty="0" smtClean="0"/>
              <a:t> </a:t>
            </a:r>
            <a:r>
              <a:rPr lang="fr-FR" dirty="0" err="1" smtClean="0"/>
              <a:t>máy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(tt)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886222"/>
            <a:ext cx="8825456" cy="5565378"/>
          </a:xfrm>
          <a:solidFill>
            <a:schemeClr val="lt1">
              <a:alpha val="2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vi-VN" sz="2400" dirty="0" smtClean="0"/>
              <a:t>Có </a:t>
            </a:r>
            <a:r>
              <a:rPr lang="vi-VN" sz="2400" dirty="0"/>
              <a:t>2 loại </a:t>
            </a:r>
            <a:r>
              <a:rPr lang="vi-VN" sz="2400" i="1" dirty="0" smtClean="0">
                <a:solidFill>
                  <a:srgbClr val="FF0000"/>
                </a:solidFill>
              </a:rPr>
              <a:t>chương</a:t>
            </a:r>
            <a:r>
              <a:rPr lang="fr-FR" sz="2400" i="1" dirty="0" smtClean="0">
                <a:solidFill>
                  <a:srgbClr val="FF0000"/>
                </a:solidFill>
              </a:rPr>
              <a:t> </a:t>
            </a:r>
            <a:r>
              <a:rPr lang="fr-FR" sz="2400" i="1" dirty="0" err="1" smtClean="0">
                <a:solidFill>
                  <a:srgbClr val="FF0000"/>
                </a:solidFill>
              </a:rPr>
              <a:t>trình</a:t>
            </a:r>
            <a:r>
              <a:rPr lang="fr-FR" sz="2400" i="1" dirty="0" smtClean="0">
                <a:solidFill>
                  <a:srgbClr val="FF0000"/>
                </a:solidFill>
              </a:rPr>
              <a:t> </a:t>
            </a:r>
            <a:r>
              <a:rPr lang="fr-FR" sz="2400" i="1" dirty="0" err="1">
                <a:solidFill>
                  <a:srgbClr val="FF0000"/>
                </a:solidFill>
              </a:rPr>
              <a:t>dịch</a:t>
            </a:r>
            <a:r>
              <a:rPr lang="fr-FR" sz="2400" dirty="0"/>
              <a:t> : </a:t>
            </a:r>
            <a:endParaRPr lang="fr-FR" sz="2400" dirty="0" smtClean="0"/>
          </a:p>
          <a:p>
            <a:pPr lvl="1">
              <a:buFont typeface="Wingdings" pitchFamily="2" charset="2"/>
              <a:buChar char="v"/>
            </a:pPr>
            <a:r>
              <a:rPr lang="fr-FR" sz="2000" i="1" dirty="0" err="1" smtClean="0">
                <a:solidFill>
                  <a:srgbClr val="FF0000"/>
                </a:solidFill>
              </a:rPr>
              <a:t>trình</a:t>
            </a:r>
            <a:r>
              <a:rPr lang="fr-FR" sz="2000" i="1" dirty="0" smtClean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biên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dịch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(</a:t>
            </a:r>
            <a:r>
              <a:rPr lang="fr-FR" sz="2000" i="1" dirty="0">
                <a:solidFill>
                  <a:srgbClr val="002060"/>
                </a:solidFill>
              </a:rPr>
              <a:t>compiler</a:t>
            </a:r>
            <a:r>
              <a:rPr lang="fr-FR" sz="2000" dirty="0"/>
              <a:t>) </a:t>
            </a:r>
          </a:p>
          <a:p>
            <a:pPr lvl="1">
              <a:buFont typeface="Wingdings" pitchFamily="2" charset="2"/>
              <a:buChar char="v"/>
            </a:pPr>
            <a:r>
              <a:rPr lang="fr-FR" sz="2000" i="1" dirty="0" err="1" smtClean="0">
                <a:solidFill>
                  <a:srgbClr val="FF0000"/>
                </a:solidFill>
              </a:rPr>
              <a:t>trình</a:t>
            </a:r>
            <a:r>
              <a:rPr lang="fr-FR" sz="2000" i="1" dirty="0" smtClean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thông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</a:rPr>
              <a:t>dịch</a:t>
            </a:r>
            <a:r>
              <a:rPr lang="fr-FR" sz="2000" i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(</a:t>
            </a:r>
            <a:r>
              <a:rPr lang="fr-FR" sz="2000" i="1" dirty="0" err="1" smtClean="0">
                <a:solidFill>
                  <a:srgbClr val="002060"/>
                </a:solidFill>
              </a:rPr>
              <a:t>interpreter</a:t>
            </a:r>
            <a:r>
              <a:rPr lang="fr-FR" sz="2000" dirty="0" smtClean="0"/>
              <a:t>)</a:t>
            </a:r>
          </a:p>
          <a:p>
            <a:pPr lvl="1">
              <a:buFont typeface="Wingdings" pitchFamily="2" charset="2"/>
              <a:buChar char="v"/>
            </a:pPr>
            <a:endParaRPr lang="fr-FR" sz="800" dirty="0" smtClean="0"/>
          </a:p>
          <a:p>
            <a:pPr lvl="1">
              <a:buFont typeface="Wingdings" pitchFamily="2" charset="2"/>
              <a:buChar char="v"/>
            </a:pPr>
            <a:r>
              <a:rPr lang="fr-FR" sz="2000" dirty="0" err="1" smtClean="0"/>
              <a:t>Gọi</a:t>
            </a:r>
            <a:r>
              <a:rPr lang="fr-FR" sz="2000" dirty="0" smtClean="0"/>
              <a:t> </a:t>
            </a:r>
            <a:r>
              <a:rPr lang="fr-FR" sz="2000" dirty="0" err="1"/>
              <a:t>ngôn</a:t>
            </a:r>
            <a:r>
              <a:rPr lang="fr-FR" sz="2000" dirty="0"/>
              <a:t> </a:t>
            </a:r>
            <a:r>
              <a:rPr lang="fr-FR" sz="2000" dirty="0" err="1"/>
              <a:t>ngữ</a:t>
            </a:r>
            <a:r>
              <a:rPr lang="fr-FR" sz="2000" dirty="0"/>
              <a:t> </a:t>
            </a:r>
            <a:r>
              <a:rPr lang="fr-FR" sz="2000" dirty="0" err="1"/>
              <a:t>máy</a:t>
            </a:r>
            <a:r>
              <a:rPr lang="fr-FR" sz="2000" dirty="0"/>
              <a:t> </a:t>
            </a:r>
            <a:r>
              <a:rPr lang="fr-FR" sz="2000" dirty="0" err="1"/>
              <a:t>vật</a:t>
            </a:r>
            <a:r>
              <a:rPr lang="fr-FR" sz="2000" dirty="0"/>
              <a:t> </a:t>
            </a:r>
            <a:r>
              <a:rPr lang="fr-FR" sz="2000" dirty="0" err="1"/>
              <a:t>lý</a:t>
            </a:r>
            <a:r>
              <a:rPr lang="fr-FR" sz="2000" dirty="0"/>
              <a:t> là </a:t>
            </a:r>
            <a:r>
              <a:rPr lang="fr-FR" sz="2000" dirty="0" smtClean="0">
                <a:solidFill>
                  <a:srgbClr val="C00000"/>
                </a:solidFill>
              </a:rPr>
              <a:t>N</a:t>
            </a:r>
            <a:r>
              <a:rPr lang="fr-FR" sz="2000" baseline="-25000" dirty="0" smtClean="0">
                <a:solidFill>
                  <a:srgbClr val="C00000"/>
                </a:solidFill>
              </a:rPr>
              <a:t>0</a:t>
            </a:r>
            <a:r>
              <a:rPr lang="fr-FR" sz="2000" dirty="0" smtClean="0"/>
              <a:t>; </a:t>
            </a:r>
            <a:r>
              <a:rPr lang="fr-FR" sz="2000" dirty="0" err="1" smtClean="0"/>
              <a:t>trình</a:t>
            </a:r>
            <a:r>
              <a:rPr lang="fr-FR" sz="2000" dirty="0" smtClean="0"/>
              <a:t> </a:t>
            </a:r>
            <a:r>
              <a:rPr lang="fr-FR" sz="2000" dirty="0" err="1"/>
              <a:t>biên</a:t>
            </a:r>
            <a:r>
              <a:rPr lang="fr-FR" sz="2000" dirty="0"/>
              <a:t> </a:t>
            </a:r>
            <a:r>
              <a:rPr lang="fr-FR" sz="2000" dirty="0" err="1"/>
              <a:t>dịch</a:t>
            </a:r>
            <a:r>
              <a:rPr lang="fr-FR" sz="2000" dirty="0"/>
              <a:t> </a:t>
            </a:r>
            <a:r>
              <a:rPr lang="fr-FR" sz="2000" dirty="0" err="1"/>
              <a:t>ngôn</a:t>
            </a:r>
            <a:r>
              <a:rPr lang="fr-FR" sz="2000" dirty="0"/>
              <a:t> </a:t>
            </a:r>
            <a:r>
              <a:rPr lang="fr-FR" sz="2000" dirty="0" err="1"/>
              <a:t>ngữ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C00000"/>
                </a:solidFill>
              </a:rPr>
              <a:t>N</a:t>
            </a:r>
            <a:r>
              <a:rPr lang="fr-FR" sz="2000" baseline="-25000" dirty="0">
                <a:solidFill>
                  <a:srgbClr val="C00000"/>
                </a:solidFill>
              </a:rPr>
              <a:t>1</a:t>
            </a:r>
            <a:r>
              <a:rPr lang="fr-FR" sz="2000" dirty="0"/>
              <a:t> </a:t>
            </a:r>
            <a:r>
              <a:rPr lang="fr-FR" sz="2000" dirty="0" smtClean="0"/>
              <a:t>sang </a:t>
            </a:r>
            <a:r>
              <a:rPr lang="vi-VN" sz="2000" dirty="0" smtClean="0"/>
              <a:t>ngôn </a:t>
            </a:r>
            <a:r>
              <a:rPr lang="vi-VN" sz="2000" dirty="0"/>
              <a:t>ngữ </a:t>
            </a:r>
            <a:r>
              <a:rPr lang="vi-VN" sz="2000" dirty="0">
                <a:solidFill>
                  <a:srgbClr val="C00000"/>
                </a:solidFill>
              </a:rPr>
              <a:t>N</a:t>
            </a:r>
            <a:r>
              <a:rPr lang="vi-VN" sz="2000" baseline="-25000" dirty="0">
                <a:solidFill>
                  <a:srgbClr val="C00000"/>
                </a:solidFill>
              </a:rPr>
              <a:t>0</a:t>
            </a:r>
            <a:r>
              <a:rPr lang="vi-VN" sz="2000" dirty="0"/>
              <a:t> sẽ nhận đầu vào là chương trình được viết bằng </a:t>
            </a:r>
            <a:r>
              <a:rPr lang="vi-VN" sz="2000" dirty="0" smtClean="0"/>
              <a:t>ngôn</a:t>
            </a:r>
            <a:r>
              <a:rPr lang="fr-FR" sz="2000" dirty="0" smtClean="0"/>
              <a:t> </a:t>
            </a:r>
            <a:r>
              <a:rPr lang="fr-FR" sz="2000" dirty="0" err="1" smtClean="0"/>
              <a:t>ngữ</a:t>
            </a:r>
            <a:r>
              <a:rPr lang="fr-FR" sz="2000" dirty="0" smtClean="0"/>
              <a:t> </a:t>
            </a:r>
            <a:r>
              <a:rPr lang="fr-FR" sz="2000" dirty="0">
                <a:solidFill>
                  <a:srgbClr val="C00000"/>
                </a:solidFill>
              </a:rPr>
              <a:t>N</a:t>
            </a:r>
            <a:r>
              <a:rPr lang="fr-FR" sz="2000" baseline="-25000" dirty="0">
                <a:solidFill>
                  <a:srgbClr val="C00000"/>
                </a:solidFill>
              </a:rPr>
              <a:t>1</a:t>
            </a:r>
            <a:r>
              <a:rPr lang="fr-FR" sz="2000" dirty="0"/>
              <a:t>, </a:t>
            </a:r>
            <a:r>
              <a:rPr lang="fr-FR" sz="2000" dirty="0" err="1"/>
              <a:t>phân</a:t>
            </a:r>
            <a:r>
              <a:rPr lang="fr-FR" sz="2000" dirty="0"/>
              <a:t> </a:t>
            </a:r>
            <a:r>
              <a:rPr lang="fr-FR" sz="2000" dirty="0" err="1"/>
              <a:t>tích</a:t>
            </a:r>
            <a:r>
              <a:rPr lang="fr-FR" sz="2000" dirty="0"/>
              <a:t> </a:t>
            </a:r>
            <a:r>
              <a:rPr lang="fr-FR" sz="2000" dirty="0" err="1"/>
              <a:t>từng</a:t>
            </a:r>
            <a:r>
              <a:rPr lang="fr-FR" sz="2000" dirty="0"/>
              <a:t> </a:t>
            </a:r>
            <a:r>
              <a:rPr lang="fr-FR" sz="2000" dirty="0" err="1"/>
              <a:t>lệnh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C00000"/>
                </a:solidFill>
              </a:rPr>
              <a:t>N</a:t>
            </a:r>
            <a:r>
              <a:rPr lang="fr-FR" sz="2000" baseline="-25000" dirty="0">
                <a:solidFill>
                  <a:srgbClr val="C00000"/>
                </a:solidFill>
              </a:rPr>
              <a:t>1</a:t>
            </a:r>
            <a:r>
              <a:rPr lang="fr-FR" sz="2000" dirty="0"/>
              <a:t> </a:t>
            </a:r>
            <a:r>
              <a:rPr lang="fr-FR" sz="2000" dirty="0" err="1"/>
              <a:t>rồi</a:t>
            </a:r>
            <a:r>
              <a:rPr lang="fr-FR" sz="2000" dirty="0"/>
              <a:t> </a:t>
            </a:r>
            <a:r>
              <a:rPr lang="fr-FR" sz="2000" dirty="0" err="1"/>
              <a:t>chuyển</a:t>
            </a:r>
            <a:r>
              <a:rPr lang="fr-FR" sz="2000" dirty="0"/>
              <a:t> </a:t>
            </a:r>
            <a:r>
              <a:rPr lang="fr-FR" sz="2000" dirty="0" err="1"/>
              <a:t>thành</a:t>
            </a:r>
            <a:r>
              <a:rPr lang="fr-FR" sz="2000" dirty="0"/>
              <a:t> </a:t>
            </a:r>
            <a:r>
              <a:rPr lang="fr-FR" sz="2000" dirty="0" err="1"/>
              <a:t>danh</a:t>
            </a:r>
            <a:r>
              <a:rPr lang="fr-FR" sz="2000" dirty="0"/>
              <a:t> </a:t>
            </a:r>
            <a:r>
              <a:rPr lang="fr-FR" sz="2000" dirty="0" err="1"/>
              <a:t>sách</a:t>
            </a:r>
            <a:r>
              <a:rPr lang="fr-FR" sz="2000" dirty="0"/>
              <a:t> </a:t>
            </a:r>
            <a:r>
              <a:rPr lang="fr-FR" sz="2000" dirty="0" err="1" smtClean="0"/>
              <a:t>các</a:t>
            </a:r>
            <a:r>
              <a:rPr lang="fr-FR" sz="2000" dirty="0" smtClean="0"/>
              <a:t> </a:t>
            </a:r>
            <a:r>
              <a:rPr lang="vi-VN" sz="2000" dirty="0" smtClean="0"/>
              <a:t>lệnh </a:t>
            </a:r>
            <a:r>
              <a:rPr lang="vi-VN" sz="2000" dirty="0"/>
              <a:t>ngôn ngữ </a:t>
            </a:r>
            <a:r>
              <a:rPr lang="vi-VN" sz="2000" dirty="0">
                <a:solidFill>
                  <a:srgbClr val="C00000"/>
                </a:solidFill>
              </a:rPr>
              <a:t>N</a:t>
            </a:r>
            <a:r>
              <a:rPr lang="vi-VN" sz="2000" baseline="-25000" dirty="0">
                <a:solidFill>
                  <a:srgbClr val="C00000"/>
                </a:solidFill>
              </a:rPr>
              <a:t>0</a:t>
            </a:r>
            <a:r>
              <a:rPr lang="vi-VN" sz="2000" dirty="0"/>
              <a:t> có chức năng tương đương. </a:t>
            </a:r>
            <a:endParaRPr lang="fr-FR" sz="2000" dirty="0" smtClean="0"/>
          </a:p>
          <a:p>
            <a:pPr lvl="1">
              <a:buFont typeface="Wingdings" pitchFamily="2" charset="2"/>
              <a:buChar char="v"/>
            </a:pPr>
            <a:endParaRPr lang="fr-FR" sz="800" dirty="0" smtClean="0"/>
          </a:p>
          <a:p>
            <a:pPr lvl="1">
              <a:buFont typeface="Wingdings" pitchFamily="2" charset="2"/>
              <a:buChar char="v"/>
            </a:pPr>
            <a:r>
              <a:rPr lang="vi-VN" sz="2000" dirty="0" smtClean="0"/>
              <a:t>Để </a:t>
            </a:r>
            <a:r>
              <a:rPr lang="vi-VN" sz="2000" dirty="0"/>
              <a:t>viết chương </a:t>
            </a:r>
            <a:r>
              <a:rPr lang="vi-VN" sz="2000" dirty="0" smtClean="0"/>
              <a:t>trình</a:t>
            </a:r>
            <a:r>
              <a:rPr lang="fr-FR" sz="2000" dirty="0" smtClean="0"/>
              <a:t> </a:t>
            </a:r>
            <a:r>
              <a:rPr lang="vi-VN" sz="2000" dirty="0" smtClean="0"/>
              <a:t>dịch </a:t>
            </a:r>
            <a:r>
              <a:rPr lang="vi-VN" sz="2000" dirty="0"/>
              <a:t>từ ngôn ngữ </a:t>
            </a:r>
            <a:r>
              <a:rPr lang="vi-VN" sz="2000" dirty="0">
                <a:solidFill>
                  <a:srgbClr val="C00000"/>
                </a:solidFill>
              </a:rPr>
              <a:t>N</a:t>
            </a:r>
            <a:r>
              <a:rPr lang="vi-VN" sz="2000" baseline="-25000" dirty="0">
                <a:solidFill>
                  <a:srgbClr val="C00000"/>
                </a:solidFill>
              </a:rPr>
              <a:t>1</a:t>
            </a:r>
            <a:r>
              <a:rPr lang="vi-VN" sz="2000" dirty="0"/>
              <a:t> sang </a:t>
            </a:r>
            <a:r>
              <a:rPr lang="vi-VN" sz="2000" dirty="0">
                <a:solidFill>
                  <a:srgbClr val="C00000"/>
                </a:solidFill>
              </a:rPr>
              <a:t>N</a:t>
            </a:r>
            <a:r>
              <a:rPr lang="vi-VN" sz="2000" baseline="-25000" dirty="0">
                <a:solidFill>
                  <a:srgbClr val="C00000"/>
                </a:solidFill>
              </a:rPr>
              <a:t>0</a:t>
            </a:r>
            <a:r>
              <a:rPr lang="vi-VN" sz="2000" dirty="0"/>
              <a:t> dễ dàng, độ phức tạp của từng </a:t>
            </a:r>
            <a:r>
              <a:rPr lang="vi-VN" sz="2000" dirty="0" smtClean="0"/>
              <a:t>lệnh</a:t>
            </a:r>
            <a:r>
              <a:rPr lang="fr-FR" sz="2000" dirty="0" smtClean="0"/>
              <a:t> </a:t>
            </a:r>
            <a:r>
              <a:rPr lang="fr-FR" sz="2000" dirty="0" err="1" smtClean="0"/>
              <a:t>ngôn</a:t>
            </a:r>
            <a:r>
              <a:rPr lang="fr-FR" sz="2000" dirty="0" smtClean="0"/>
              <a:t> </a:t>
            </a:r>
            <a:r>
              <a:rPr lang="fr-FR" sz="2000" dirty="0" err="1"/>
              <a:t>ngữ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C00000"/>
                </a:solidFill>
              </a:rPr>
              <a:t>N</a:t>
            </a:r>
            <a:r>
              <a:rPr lang="fr-FR" sz="2000" baseline="-25000" dirty="0">
                <a:solidFill>
                  <a:srgbClr val="C00000"/>
                </a:solidFill>
              </a:rPr>
              <a:t>1</a:t>
            </a:r>
            <a:r>
              <a:rPr lang="fr-FR" sz="2000" dirty="0"/>
              <a:t>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quá</a:t>
            </a:r>
            <a:r>
              <a:rPr lang="fr-FR" sz="2000" dirty="0"/>
              <a:t> </a:t>
            </a:r>
            <a:r>
              <a:rPr lang="fr-FR" sz="2000" dirty="0" err="1"/>
              <a:t>cao</a:t>
            </a:r>
            <a:r>
              <a:rPr lang="fr-FR" sz="2000" dirty="0"/>
              <a:t> </a:t>
            </a:r>
            <a:r>
              <a:rPr lang="fr-FR" sz="2000" dirty="0" err="1"/>
              <a:t>so</a:t>
            </a:r>
            <a:r>
              <a:rPr lang="fr-FR" sz="2000" dirty="0"/>
              <a:t> </a:t>
            </a:r>
            <a:r>
              <a:rPr lang="fr-FR" sz="2000" dirty="0" err="1"/>
              <a:t>với</a:t>
            </a:r>
            <a:r>
              <a:rPr lang="fr-FR" sz="2000" dirty="0"/>
              <a:t> </a:t>
            </a:r>
            <a:r>
              <a:rPr lang="fr-FR" sz="2000" dirty="0" err="1"/>
              <a:t>từng</a:t>
            </a:r>
            <a:r>
              <a:rPr lang="fr-FR" sz="2000" dirty="0"/>
              <a:t> </a:t>
            </a:r>
            <a:r>
              <a:rPr lang="fr-FR" sz="2000" dirty="0" err="1"/>
              <a:t>lệnh</a:t>
            </a:r>
            <a:r>
              <a:rPr lang="fr-FR" sz="2000" dirty="0"/>
              <a:t> </a:t>
            </a:r>
            <a:r>
              <a:rPr lang="fr-FR" sz="2000" dirty="0" err="1"/>
              <a:t>ngôn</a:t>
            </a:r>
            <a:r>
              <a:rPr lang="fr-FR" sz="2000" dirty="0"/>
              <a:t> </a:t>
            </a:r>
            <a:r>
              <a:rPr lang="fr-FR" sz="2000" dirty="0" err="1"/>
              <a:t>ngữ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C00000"/>
                </a:solidFill>
              </a:rPr>
              <a:t>N</a:t>
            </a:r>
            <a:r>
              <a:rPr lang="fr-FR" sz="2000" baseline="-25000" dirty="0">
                <a:solidFill>
                  <a:srgbClr val="C00000"/>
                </a:solidFill>
              </a:rPr>
              <a:t>0</a:t>
            </a:r>
            <a:r>
              <a:rPr lang="fr-FR" sz="2000" dirty="0" smtClean="0"/>
              <a:t>.</a:t>
            </a:r>
          </a:p>
          <a:p>
            <a:pPr lvl="1">
              <a:buFont typeface="Wingdings" pitchFamily="2" charset="2"/>
              <a:buChar char="v"/>
            </a:pPr>
            <a:endParaRPr lang="fr-FR" sz="800" dirty="0" smtClean="0"/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s</a:t>
            </a:r>
            <a:r>
              <a:rPr lang="vi-VN" sz="2000" dirty="0" smtClean="0"/>
              <a:t>au </a:t>
            </a:r>
            <a:r>
              <a:rPr lang="vi-VN" sz="2000" dirty="0"/>
              <a:t>khi có máy luận lý hiểu được ngôn ngữ luận lý </a:t>
            </a:r>
            <a:r>
              <a:rPr lang="vi-VN" sz="2000" dirty="0">
                <a:solidFill>
                  <a:srgbClr val="C00000"/>
                </a:solidFill>
              </a:rPr>
              <a:t>N</a:t>
            </a:r>
            <a:r>
              <a:rPr lang="vi-VN" sz="2000" baseline="-25000" dirty="0">
                <a:solidFill>
                  <a:srgbClr val="C00000"/>
                </a:solidFill>
              </a:rPr>
              <a:t>1</a:t>
            </a:r>
            <a:r>
              <a:rPr lang="vi-VN" sz="2000" dirty="0"/>
              <a:t>, </a:t>
            </a:r>
            <a:endParaRPr lang="fr-FR" sz="2000" dirty="0" smtClean="0"/>
          </a:p>
          <a:p>
            <a:pPr lvl="1">
              <a:buFont typeface="Wingdings" pitchFamily="2" charset="2"/>
              <a:buChar char="Ø"/>
            </a:pPr>
            <a:r>
              <a:rPr lang="vi-VN" sz="2000" dirty="0" smtClean="0"/>
              <a:t>có </a:t>
            </a:r>
            <a:r>
              <a:rPr lang="vi-VN" sz="2000" dirty="0"/>
              <a:t>thể</a:t>
            </a:r>
            <a:r>
              <a:rPr lang="fr-FR" sz="2000" dirty="0"/>
              <a:t> </a:t>
            </a:r>
            <a:r>
              <a:rPr lang="vi-VN" sz="2000" dirty="0"/>
              <a:t>định nghĩa và hiện thực máy luận lý </a:t>
            </a:r>
            <a:r>
              <a:rPr lang="vi-VN" sz="2000" dirty="0">
                <a:solidFill>
                  <a:srgbClr val="C00000"/>
                </a:solidFill>
              </a:rPr>
              <a:t>N</a:t>
            </a:r>
            <a:r>
              <a:rPr lang="vi-VN" sz="2000" baseline="-25000" dirty="0">
                <a:solidFill>
                  <a:srgbClr val="C00000"/>
                </a:solidFill>
              </a:rPr>
              <a:t>2</a:t>
            </a:r>
            <a:r>
              <a:rPr lang="vi-VN" sz="2000" dirty="0"/>
              <a:t> theo cách trên </a:t>
            </a:r>
            <a:endParaRPr lang="fr-FR" sz="2000" dirty="0" smtClean="0"/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…</a:t>
            </a:r>
            <a:r>
              <a:rPr lang="vi-VN" sz="2000" dirty="0" smtClean="0"/>
              <a:t>và </a:t>
            </a:r>
            <a:r>
              <a:rPr lang="vi-VN" sz="2000" dirty="0"/>
              <a:t>tiếp tục</a:t>
            </a:r>
            <a:r>
              <a:rPr lang="fr-FR" sz="2000" dirty="0"/>
              <a:t> </a:t>
            </a:r>
            <a:r>
              <a:rPr lang="vi-VN" sz="2000" dirty="0"/>
              <a:t>đến khi </a:t>
            </a:r>
            <a:r>
              <a:rPr lang="vi-VN" sz="2000" dirty="0" smtClean="0"/>
              <a:t>có </a:t>
            </a:r>
            <a:r>
              <a:rPr lang="vi-VN" sz="2000" dirty="0"/>
              <a:t>1 máy luận lý hiểu được ngôn ngữ </a:t>
            </a:r>
            <a:r>
              <a:rPr lang="vi-VN" sz="2000" dirty="0">
                <a:solidFill>
                  <a:srgbClr val="C00000"/>
                </a:solidFill>
              </a:rPr>
              <a:t>N</a:t>
            </a:r>
            <a:r>
              <a:rPr lang="vi-VN" sz="2000" baseline="-25000" dirty="0">
                <a:solidFill>
                  <a:srgbClr val="C00000"/>
                </a:solidFill>
              </a:rPr>
              <a:t>m</a:t>
            </a:r>
            <a:r>
              <a:rPr lang="vi-VN" sz="2000" dirty="0"/>
              <a:t> rất gần gũi với</a:t>
            </a:r>
            <a:r>
              <a:rPr lang="fr-FR" sz="2000" dirty="0"/>
              <a:t> </a:t>
            </a:r>
            <a:r>
              <a:rPr lang="vi-VN" sz="2000" dirty="0"/>
              <a:t>con người, dễ dàng miêu tả giải thuật của bài toán cần giải quyết</a:t>
            </a:r>
            <a:r>
              <a:rPr lang="vi-VN" sz="2000" dirty="0" smtClean="0"/>
              <a:t>...</a:t>
            </a:r>
            <a:endParaRPr lang="fr-FR" sz="2000" dirty="0" smtClean="0"/>
          </a:p>
          <a:p>
            <a:pPr lvl="1">
              <a:buFont typeface="Wingdings" pitchFamily="2" charset="2"/>
              <a:buChar char="Ø"/>
            </a:pPr>
            <a:endParaRPr lang="vi-VN" sz="800" dirty="0" err="1"/>
          </a:p>
          <a:p>
            <a:pPr lvl="1">
              <a:buFont typeface="Wingdings" pitchFamily="2" charset="2"/>
              <a:buChar char="Ø"/>
            </a:pPr>
            <a:r>
              <a:rPr lang="fr-FR" sz="2400" b="1" i="1" dirty="0" err="1" smtClean="0">
                <a:solidFill>
                  <a:srgbClr val="7030A0"/>
                </a:solidFill>
              </a:rPr>
              <a:t>Tuy</a:t>
            </a:r>
            <a:r>
              <a:rPr lang="fr-FR" sz="2400" b="1" i="1" dirty="0" smtClean="0">
                <a:solidFill>
                  <a:srgbClr val="7030A0"/>
                </a:solidFill>
              </a:rPr>
              <a:t> </a:t>
            </a:r>
            <a:r>
              <a:rPr lang="fr-FR" sz="2400" b="1" i="1" dirty="0" err="1" smtClean="0">
                <a:solidFill>
                  <a:srgbClr val="7030A0"/>
                </a:solidFill>
              </a:rPr>
              <a:t>nhiên</a:t>
            </a:r>
            <a:r>
              <a:rPr lang="fr-FR" sz="2400" b="1" i="1" dirty="0" smtClean="0">
                <a:solidFill>
                  <a:srgbClr val="7030A0"/>
                </a:solidFill>
              </a:rPr>
              <a:t>, </a:t>
            </a:r>
            <a:r>
              <a:rPr lang="vi-VN" sz="2400" b="1" i="1" dirty="0" smtClean="0">
                <a:solidFill>
                  <a:srgbClr val="7030A0"/>
                </a:solidFill>
              </a:rPr>
              <a:t>qui </a:t>
            </a:r>
            <a:r>
              <a:rPr lang="vi-VN" sz="2400" b="1" i="1" dirty="0">
                <a:solidFill>
                  <a:srgbClr val="7030A0"/>
                </a:solidFill>
              </a:rPr>
              <a:t>trình trên chưa có điểm </a:t>
            </a:r>
            <a:r>
              <a:rPr lang="vi-VN" sz="2400" b="1" i="1" dirty="0" smtClean="0">
                <a:solidFill>
                  <a:srgbClr val="7030A0"/>
                </a:solidFill>
              </a:rPr>
              <a:t>dừng</a:t>
            </a:r>
            <a:r>
              <a:rPr lang="fr-FR" sz="2400" b="1" i="1" dirty="0" smtClean="0">
                <a:solidFill>
                  <a:srgbClr val="7030A0"/>
                </a:solidFill>
              </a:rPr>
              <a:t> !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Bảng tóm tắt</a:t>
            </a:r>
          </a:p>
        </p:txBody>
      </p:sp>
      <p:sp>
        <p:nvSpPr>
          <p:cNvPr id="6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graphicFrame>
        <p:nvGraphicFramePr>
          <p:cNvPr id="109572" name="Group 4"/>
          <p:cNvGraphicFramePr>
            <a:graphicFrameLocks noGrp="1"/>
          </p:cNvGraphicFramePr>
          <p:nvPr/>
        </p:nvGraphicFramePr>
        <p:xfrm>
          <a:off x="563564" y="1443038"/>
          <a:ext cx="8281987" cy="3295650"/>
        </p:xfrm>
        <a:graphic>
          <a:graphicData uri="http://schemas.openxmlformats.org/drawingml/2006/table">
            <a:tbl>
              <a:tblPr/>
              <a:tblGrid>
                <a:gridCol w="1042987"/>
                <a:gridCol w="1044575"/>
                <a:gridCol w="1185863"/>
                <a:gridCol w="1668462"/>
                <a:gridCol w="1670050"/>
                <a:gridCol w="167005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NOT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AND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OR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XOR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not 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 and 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 or 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 xor 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9630" name="Text Box 62"/>
          <p:cNvSpPr txBox="1">
            <a:spLocks noChangeArrowheads="1"/>
          </p:cNvSpPr>
          <p:nvPr/>
        </p:nvSpPr>
        <p:spPr bwMode="auto">
          <a:xfrm>
            <a:off x="500064" y="5099050"/>
            <a:ext cx="2205037" cy="1003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 dirty="0">
                <a:solidFill>
                  <a:schemeClr val="accent6"/>
                </a:solidFill>
              </a:rPr>
              <a:t>y and 0 = 0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y and 1 = y</a:t>
            </a:r>
            <a:endParaRPr lang="en-US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109631" name="Text Box 63"/>
          <p:cNvSpPr txBox="1">
            <a:spLocks noChangeArrowheads="1"/>
          </p:cNvSpPr>
          <p:nvPr/>
        </p:nvSpPr>
        <p:spPr bwMode="auto">
          <a:xfrm>
            <a:off x="3698875" y="5099050"/>
            <a:ext cx="2205038" cy="1003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00FF00"/>
                </a:solidFill>
              </a:rPr>
              <a:t>y or 0 = y</a:t>
            </a:r>
          </a:p>
          <a:p>
            <a:r>
              <a:rPr lang="en-US" sz="2800" b="1">
                <a:solidFill>
                  <a:srgbClr val="00FF00"/>
                </a:solidFill>
              </a:rPr>
              <a:t>y or 1 = 1</a:t>
            </a:r>
            <a:endParaRPr lang="en-US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109632" name="Text Box 64"/>
          <p:cNvSpPr txBox="1">
            <a:spLocks noChangeArrowheads="1"/>
          </p:cNvSpPr>
          <p:nvPr/>
        </p:nvSpPr>
        <p:spPr bwMode="auto">
          <a:xfrm>
            <a:off x="6691314" y="5099050"/>
            <a:ext cx="2611437" cy="1003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FF3300"/>
                </a:solidFill>
              </a:rPr>
              <a:t>y xor 0 = y</a:t>
            </a:r>
          </a:p>
          <a:p>
            <a:r>
              <a:rPr lang="en-US" sz="2800" b="1">
                <a:solidFill>
                  <a:srgbClr val="FF3300"/>
                </a:solidFill>
              </a:rPr>
              <a:t>y xor 1 = not y</a:t>
            </a:r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47163" name="Text Box 65"/>
          <p:cNvSpPr txBox="1">
            <a:spLocks noChangeArrowheads="1"/>
          </p:cNvSpPr>
          <p:nvPr/>
        </p:nvSpPr>
        <p:spPr bwMode="auto">
          <a:xfrm>
            <a:off x="590550" y="892176"/>
            <a:ext cx="2889250" cy="5035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Bảng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sự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thật</a:t>
            </a:r>
            <a:endParaRPr lang="en-US" sz="2800" dirty="0">
              <a:solidFill>
                <a:srgbClr val="7030A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30" grpId="0"/>
      <p:bldP spid="109631" grpId="0"/>
      <p:bldP spid="1096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Cổng luận lý</a:t>
            </a:r>
          </a:p>
        </p:txBody>
      </p:sp>
      <p:sp>
        <p:nvSpPr>
          <p:cNvPr id="9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95" name="Espace réservé du numéro de diapositive 9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8134" name="AutoShape 4"/>
          <p:cNvSpPr>
            <a:spLocks noChangeAspect="1" noChangeArrowheads="1" noTextEdit="1"/>
          </p:cNvSpPr>
          <p:nvPr/>
        </p:nvSpPr>
        <p:spPr bwMode="auto">
          <a:xfrm>
            <a:off x="1422401" y="1316038"/>
            <a:ext cx="269557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44638" y="1630365"/>
            <a:ext cx="2451100" cy="898525"/>
            <a:chOff x="517" y="1027"/>
            <a:chExt cx="1425" cy="566"/>
          </a:xfrm>
        </p:grpSpPr>
        <p:sp>
          <p:nvSpPr>
            <p:cNvPr id="48216" name="Line 6"/>
            <p:cNvSpPr>
              <a:spLocks noChangeShapeType="1"/>
            </p:cNvSpPr>
            <p:nvPr/>
          </p:nvSpPr>
          <p:spPr bwMode="auto">
            <a:xfrm>
              <a:off x="945" y="1027"/>
              <a:ext cx="569" cy="283"/>
            </a:xfrm>
            <a:prstGeom prst="lin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7" name="Line 7"/>
            <p:cNvSpPr>
              <a:spLocks noChangeShapeType="1"/>
            </p:cNvSpPr>
            <p:nvPr/>
          </p:nvSpPr>
          <p:spPr bwMode="auto">
            <a:xfrm flipH="1">
              <a:off x="945" y="1310"/>
              <a:ext cx="569" cy="283"/>
            </a:xfrm>
            <a:prstGeom prst="lin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8" name="Line 8"/>
            <p:cNvSpPr>
              <a:spLocks noChangeShapeType="1"/>
            </p:cNvSpPr>
            <p:nvPr/>
          </p:nvSpPr>
          <p:spPr bwMode="auto">
            <a:xfrm flipV="1">
              <a:off x="945" y="1027"/>
              <a:ext cx="1" cy="566"/>
            </a:xfrm>
            <a:prstGeom prst="lin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9" name="Line 9"/>
            <p:cNvSpPr>
              <a:spLocks noChangeShapeType="1"/>
            </p:cNvSpPr>
            <p:nvPr/>
          </p:nvSpPr>
          <p:spPr bwMode="auto">
            <a:xfrm>
              <a:off x="517" y="1310"/>
              <a:ext cx="428" cy="1"/>
            </a:xfrm>
            <a:prstGeom prst="lin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0" name="Oval 10"/>
            <p:cNvSpPr>
              <a:spLocks noChangeArrowheads="1"/>
            </p:cNvSpPr>
            <p:nvPr/>
          </p:nvSpPr>
          <p:spPr bwMode="auto">
            <a:xfrm>
              <a:off x="1514" y="1268"/>
              <a:ext cx="86" cy="85"/>
            </a:xfrm>
            <a:prstGeom prst="ellips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1" name="Line 11"/>
            <p:cNvSpPr>
              <a:spLocks noChangeShapeType="1"/>
            </p:cNvSpPr>
            <p:nvPr/>
          </p:nvSpPr>
          <p:spPr bwMode="auto">
            <a:xfrm flipH="1">
              <a:off x="1600" y="1310"/>
              <a:ext cx="342" cy="1"/>
            </a:xfrm>
            <a:prstGeom prst="lin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93888" y="2819400"/>
            <a:ext cx="1733550" cy="914400"/>
            <a:chOff x="2016" y="2352"/>
            <a:chExt cx="1008" cy="576"/>
          </a:xfrm>
        </p:grpSpPr>
        <p:sp>
          <p:nvSpPr>
            <p:cNvPr id="48208" name="Line 13"/>
            <p:cNvSpPr>
              <a:spLocks noChangeShapeType="1"/>
            </p:cNvSpPr>
            <p:nvPr/>
          </p:nvSpPr>
          <p:spPr bwMode="auto">
            <a:xfrm>
              <a:off x="2256" y="2352"/>
              <a:ext cx="0" cy="576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9" name="Line 14"/>
            <p:cNvSpPr>
              <a:spLocks noChangeShapeType="1"/>
            </p:cNvSpPr>
            <p:nvPr/>
          </p:nvSpPr>
          <p:spPr bwMode="auto">
            <a:xfrm>
              <a:off x="2256" y="2928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0" name="Arc 15"/>
            <p:cNvSpPr>
              <a:spLocks/>
            </p:cNvSpPr>
            <p:nvPr/>
          </p:nvSpPr>
          <p:spPr bwMode="auto">
            <a:xfrm>
              <a:off x="2496" y="2352"/>
              <a:ext cx="297" cy="288"/>
            </a:xfrm>
            <a:custGeom>
              <a:avLst/>
              <a:gdLst>
                <a:gd name="T0" fmla="*/ 0 w 22128"/>
                <a:gd name="T1" fmla="*/ 0 h 21600"/>
                <a:gd name="T2" fmla="*/ 4 w 22128"/>
                <a:gd name="T3" fmla="*/ 4 h 21600"/>
                <a:gd name="T4" fmla="*/ 0 w 22128"/>
                <a:gd name="T5" fmla="*/ 4 h 21600"/>
                <a:gd name="T6" fmla="*/ 0 60000 65536"/>
                <a:gd name="T7" fmla="*/ 0 60000 65536"/>
                <a:gd name="T8" fmla="*/ 0 60000 65536"/>
                <a:gd name="T9" fmla="*/ 0 w 22128"/>
                <a:gd name="T10" fmla="*/ 0 h 21600"/>
                <a:gd name="T11" fmla="*/ 22128 w 221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28" h="21600" fill="none" extrusionOk="0">
                  <a:moveTo>
                    <a:pt x="-1" y="6"/>
                  </a:moveTo>
                  <a:cubicBezTo>
                    <a:pt x="178" y="2"/>
                    <a:pt x="356" y="-1"/>
                    <a:pt x="535" y="0"/>
                  </a:cubicBezTo>
                  <a:cubicBezTo>
                    <a:pt x="12243" y="0"/>
                    <a:pt x="21820" y="9329"/>
                    <a:pt x="22127" y="21034"/>
                  </a:cubicBezTo>
                </a:path>
                <a:path w="22128" h="21600" stroke="0" extrusionOk="0">
                  <a:moveTo>
                    <a:pt x="-1" y="6"/>
                  </a:moveTo>
                  <a:cubicBezTo>
                    <a:pt x="178" y="2"/>
                    <a:pt x="356" y="-1"/>
                    <a:pt x="535" y="0"/>
                  </a:cubicBezTo>
                  <a:cubicBezTo>
                    <a:pt x="12243" y="0"/>
                    <a:pt x="21820" y="9329"/>
                    <a:pt x="22127" y="21034"/>
                  </a:cubicBezTo>
                  <a:lnTo>
                    <a:pt x="535" y="21600"/>
                  </a:lnTo>
                  <a:close/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1" name="Arc 16"/>
            <p:cNvSpPr>
              <a:spLocks/>
            </p:cNvSpPr>
            <p:nvPr/>
          </p:nvSpPr>
          <p:spPr bwMode="auto">
            <a:xfrm>
              <a:off x="2496" y="2640"/>
              <a:ext cx="298" cy="288"/>
            </a:xfrm>
            <a:custGeom>
              <a:avLst/>
              <a:gdLst>
                <a:gd name="T0" fmla="*/ 4 w 22164"/>
                <a:gd name="T1" fmla="*/ 0 h 22166"/>
                <a:gd name="T2" fmla="*/ 0 w 22164"/>
                <a:gd name="T3" fmla="*/ 4 h 22166"/>
                <a:gd name="T4" fmla="*/ 0 w 22164"/>
                <a:gd name="T5" fmla="*/ 0 h 22166"/>
                <a:gd name="T6" fmla="*/ 0 60000 65536"/>
                <a:gd name="T7" fmla="*/ 0 60000 65536"/>
                <a:gd name="T8" fmla="*/ 0 60000 65536"/>
                <a:gd name="T9" fmla="*/ 0 w 22164"/>
                <a:gd name="T10" fmla="*/ 0 h 22166"/>
                <a:gd name="T11" fmla="*/ 22164 w 22164"/>
                <a:gd name="T12" fmla="*/ 22166 h 22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4" h="22166" fill="none" extrusionOk="0">
                  <a:moveTo>
                    <a:pt x="22156" y="0"/>
                  </a:moveTo>
                  <a:cubicBezTo>
                    <a:pt x="22161" y="188"/>
                    <a:pt x="22164" y="377"/>
                    <a:pt x="22164" y="566"/>
                  </a:cubicBezTo>
                  <a:cubicBezTo>
                    <a:pt x="22164" y="12495"/>
                    <a:pt x="12493" y="22166"/>
                    <a:pt x="564" y="22166"/>
                  </a:cubicBezTo>
                  <a:cubicBezTo>
                    <a:pt x="375" y="22166"/>
                    <a:pt x="187" y="22163"/>
                    <a:pt x="0" y="22158"/>
                  </a:cubicBezTo>
                </a:path>
                <a:path w="22164" h="22166" stroke="0" extrusionOk="0">
                  <a:moveTo>
                    <a:pt x="22156" y="0"/>
                  </a:moveTo>
                  <a:cubicBezTo>
                    <a:pt x="22161" y="188"/>
                    <a:pt x="22164" y="377"/>
                    <a:pt x="22164" y="566"/>
                  </a:cubicBezTo>
                  <a:cubicBezTo>
                    <a:pt x="22164" y="12495"/>
                    <a:pt x="12493" y="22166"/>
                    <a:pt x="564" y="22166"/>
                  </a:cubicBezTo>
                  <a:cubicBezTo>
                    <a:pt x="375" y="22166"/>
                    <a:pt x="187" y="22163"/>
                    <a:pt x="0" y="22158"/>
                  </a:cubicBezTo>
                  <a:lnTo>
                    <a:pt x="564" y="566"/>
                  </a:lnTo>
                  <a:close/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2" name="Line 17"/>
            <p:cNvSpPr>
              <a:spLocks noChangeShapeType="1"/>
            </p:cNvSpPr>
            <p:nvPr/>
          </p:nvSpPr>
          <p:spPr bwMode="auto">
            <a:xfrm>
              <a:off x="2016" y="2496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3" name="Line 18"/>
            <p:cNvSpPr>
              <a:spLocks noChangeShapeType="1"/>
            </p:cNvSpPr>
            <p:nvPr/>
          </p:nvSpPr>
          <p:spPr bwMode="auto">
            <a:xfrm flipH="1">
              <a:off x="2784" y="2640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4" name="Line 19"/>
            <p:cNvSpPr>
              <a:spLocks noChangeShapeType="1"/>
            </p:cNvSpPr>
            <p:nvPr/>
          </p:nvSpPr>
          <p:spPr bwMode="auto">
            <a:xfrm>
              <a:off x="2256" y="2352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5" name="Line 20"/>
            <p:cNvSpPr>
              <a:spLocks noChangeShapeType="1"/>
            </p:cNvSpPr>
            <p:nvPr/>
          </p:nvSpPr>
          <p:spPr bwMode="auto">
            <a:xfrm>
              <a:off x="2016" y="2784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728789" y="4038600"/>
            <a:ext cx="2022475" cy="915988"/>
            <a:chOff x="3005" y="2112"/>
            <a:chExt cx="1176" cy="577"/>
          </a:xfrm>
        </p:grpSpPr>
        <p:sp>
          <p:nvSpPr>
            <p:cNvPr id="48199" name="Line 22"/>
            <p:cNvSpPr>
              <a:spLocks noChangeShapeType="1"/>
            </p:cNvSpPr>
            <p:nvPr/>
          </p:nvSpPr>
          <p:spPr bwMode="auto">
            <a:xfrm flipH="1">
              <a:off x="3279" y="2689"/>
              <a:ext cx="155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0" name="Line 23"/>
            <p:cNvSpPr>
              <a:spLocks noChangeShapeType="1"/>
            </p:cNvSpPr>
            <p:nvPr/>
          </p:nvSpPr>
          <p:spPr bwMode="auto">
            <a:xfrm>
              <a:off x="3120" y="2256"/>
              <a:ext cx="245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1" name="Arc 24"/>
            <p:cNvSpPr>
              <a:spLocks/>
            </p:cNvSpPr>
            <p:nvPr/>
          </p:nvSpPr>
          <p:spPr bwMode="auto">
            <a:xfrm>
              <a:off x="3434" y="2114"/>
              <a:ext cx="497" cy="573"/>
            </a:xfrm>
            <a:custGeom>
              <a:avLst/>
              <a:gdLst>
                <a:gd name="T0" fmla="*/ 0 w 18840"/>
                <a:gd name="T1" fmla="*/ 0 h 21600"/>
                <a:gd name="T2" fmla="*/ 13 w 18840"/>
                <a:gd name="T3" fmla="*/ 7 h 21600"/>
                <a:gd name="T4" fmla="*/ 0 w 18840"/>
                <a:gd name="T5" fmla="*/ 15 h 21600"/>
                <a:gd name="T6" fmla="*/ 0 60000 65536"/>
                <a:gd name="T7" fmla="*/ 0 60000 65536"/>
                <a:gd name="T8" fmla="*/ 0 60000 65536"/>
                <a:gd name="T9" fmla="*/ 0 w 18840"/>
                <a:gd name="T10" fmla="*/ 0 h 21600"/>
                <a:gd name="T11" fmla="*/ 18840 w 18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40" h="21600" fill="none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</a:path>
                <a:path w="18840" h="21600" stroke="0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  <a:lnTo>
                    <a:pt x="273" y="21600"/>
                  </a:lnTo>
                  <a:close/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2" name="Arc 25"/>
            <p:cNvSpPr>
              <a:spLocks/>
            </p:cNvSpPr>
            <p:nvPr/>
          </p:nvSpPr>
          <p:spPr bwMode="auto">
            <a:xfrm>
              <a:off x="3005" y="2112"/>
              <a:ext cx="401" cy="292"/>
            </a:xfrm>
            <a:custGeom>
              <a:avLst/>
              <a:gdLst>
                <a:gd name="T0" fmla="*/ 5 w 21596"/>
                <a:gd name="T1" fmla="*/ 0 h 15652"/>
                <a:gd name="T2" fmla="*/ 7 w 21596"/>
                <a:gd name="T3" fmla="*/ 5 h 15652"/>
                <a:gd name="T4" fmla="*/ 0 w 21596"/>
                <a:gd name="T5" fmla="*/ 5 h 15652"/>
                <a:gd name="T6" fmla="*/ 0 60000 65536"/>
                <a:gd name="T7" fmla="*/ 0 60000 65536"/>
                <a:gd name="T8" fmla="*/ 0 60000 65536"/>
                <a:gd name="T9" fmla="*/ 0 w 21596"/>
                <a:gd name="T10" fmla="*/ 0 h 15652"/>
                <a:gd name="T11" fmla="*/ 21596 w 21596"/>
                <a:gd name="T12" fmla="*/ 15652 h 15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5652" fill="none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</a:path>
                <a:path w="21596" h="15652" stroke="0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  <a:lnTo>
                    <a:pt x="0" y="15652"/>
                  </a:lnTo>
                  <a:close/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3" name="Arc 26"/>
            <p:cNvSpPr>
              <a:spLocks/>
            </p:cNvSpPr>
            <p:nvPr/>
          </p:nvSpPr>
          <p:spPr bwMode="auto">
            <a:xfrm>
              <a:off x="3005" y="2396"/>
              <a:ext cx="401" cy="293"/>
            </a:xfrm>
            <a:custGeom>
              <a:avLst/>
              <a:gdLst>
                <a:gd name="T0" fmla="*/ 7 w 21600"/>
                <a:gd name="T1" fmla="*/ 0 h 15669"/>
                <a:gd name="T2" fmla="*/ 5 w 21600"/>
                <a:gd name="T3" fmla="*/ 5 h 15669"/>
                <a:gd name="T4" fmla="*/ 0 w 21600"/>
                <a:gd name="T5" fmla="*/ 0 h 156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69"/>
                <a:gd name="T11" fmla="*/ 21600 w 21600"/>
                <a:gd name="T12" fmla="*/ 15669 h 15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69" fill="none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</a:path>
                <a:path w="21600" h="15669" stroke="0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  <a:lnTo>
                    <a:pt x="0" y="400"/>
                  </a:lnTo>
                  <a:close/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4" name="Arc 27"/>
            <p:cNvSpPr>
              <a:spLocks/>
            </p:cNvSpPr>
            <p:nvPr/>
          </p:nvSpPr>
          <p:spPr bwMode="auto">
            <a:xfrm>
              <a:off x="3434" y="2121"/>
              <a:ext cx="503" cy="564"/>
            </a:xfrm>
            <a:custGeom>
              <a:avLst/>
              <a:gdLst>
                <a:gd name="T0" fmla="*/ 13 w 19087"/>
                <a:gd name="T1" fmla="*/ 7 h 21600"/>
                <a:gd name="T2" fmla="*/ 0 w 19087"/>
                <a:gd name="T3" fmla="*/ 15 h 21600"/>
                <a:gd name="T4" fmla="*/ 0 w 19087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87"/>
                <a:gd name="T10" fmla="*/ 0 h 21600"/>
                <a:gd name="T11" fmla="*/ 19087 w 190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87" h="21600" fill="none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</a:path>
                <a:path w="19087" h="21600" stroke="0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  <a:lnTo>
                    <a:pt x="280" y="0"/>
                  </a:lnTo>
                  <a:close/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5" name="Line 28"/>
            <p:cNvSpPr>
              <a:spLocks noChangeShapeType="1"/>
            </p:cNvSpPr>
            <p:nvPr/>
          </p:nvSpPr>
          <p:spPr bwMode="auto">
            <a:xfrm flipH="1">
              <a:off x="3279" y="2113"/>
              <a:ext cx="155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6" name="Line 29"/>
            <p:cNvSpPr>
              <a:spLocks noChangeShapeType="1"/>
            </p:cNvSpPr>
            <p:nvPr/>
          </p:nvSpPr>
          <p:spPr bwMode="auto">
            <a:xfrm>
              <a:off x="3948" y="2400"/>
              <a:ext cx="233" cy="1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7" name="Line 30"/>
            <p:cNvSpPr>
              <a:spLocks noChangeShapeType="1"/>
            </p:cNvSpPr>
            <p:nvPr/>
          </p:nvSpPr>
          <p:spPr bwMode="auto">
            <a:xfrm>
              <a:off x="3120" y="2544"/>
              <a:ext cx="245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646239" y="5334000"/>
            <a:ext cx="2143125" cy="915988"/>
            <a:chOff x="2477" y="2542"/>
            <a:chExt cx="1246" cy="577"/>
          </a:xfrm>
        </p:grpSpPr>
        <p:sp>
          <p:nvSpPr>
            <p:cNvPr id="48188" name="Line 32"/>
            <p:cNvSpPr>
              <a:spLocks noChangeShapeType="1"/>
            </p:cNvSpPr>
            <p:nvPr/>
          </p:nvSpPr>
          <p:spPr bwMode="auto">
            <a:xfrm flipH="1">
              <a:off x="2821" y="3119"/>
              <a:ext cx="155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9" name="Line 33"/>
            <p:cNvSpPr>
              <a:spLocks noChangeShapeType="1"/>
            </p:cNvSpPr>
            <p:nvPr/>
          </p:nvSpPr>
          <p:spPr bwMode="auto">
            <a:xfrm>
              <a:off x="2688" y="2686"/>
              <a:ext cx="147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0" name="Line 34"/>
            <p:cNvSpPr>
              <a:spLocks noChangeShapeType="1"/>
            </p:cNvSpPr>
            <p:nvPr/>
          </p:nvSpPr>
          <p:spPr bwMode="auto">
            <a:xfrm>
              <a:off x="2688" y="2967"/>
              <a:ext cx="147" cy="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1" name="Arc 35"/>
            <p:cNvSpPr>
              <a:spLocks/>
            </p:cNvSpPr>
            <p:nvPr/>
          </p:nvSpPr>
          <p:spPr bwMode="auto">
            <a:xfrm>
              <a:off x="2976" y="2544"/>
              <a:ext cx="496" cy="573"/>
            </a:xfrm>
            <a:custGeom>
              <a:avLst/>
              <a:gdLst>
                <a:gd name="T0" fmla="*/ 0 w 18840"/>
                <a:gd name="T1" fmla="*/ 0 h 21600"/>
                <a:gd name="T2" fmla="*/ 13 w 18840"/>
                <a:gd name="T3" fmla="*/ 7 h 21600"/>
                <a:gd name="T4" fmla="*/ 0 w 18840"/>
                <a:gd name="T5" fmla="*/ 15 h 21600"/>
                <a:gd name="T6" fmla="*/ 0 60000 65536"/>
                <a:gd name="T7" fmla="*/ 0 60000 65536"/>
                <a:gd name="T8" fmla="*/ 0 60000 65536"/>
                <a:gd name="T9" fmla="*/ 0 w 18840"/>
                <a:gd name="T10" fmla="*/ 0 h 21600"/>
                <a:gd name="T11" fmla="*/ 18840 w 18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40" h="21600" fill="none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</a:path>
                <a:path w="18840" h="21600" stroke="0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  <a:lnTo>
                    <a:pt x="273" y="2160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2" name="Arc 36"/>
            <p:cNvSpPr>
              <a:spLocks/>
            </p:cNvSpPr>
            <p:nvPr/>
          </p:nvSpPr>
          <p:spPr bwMode="auto">
            <a:xfrm>
              <a:off x="2477" y="2542"/>
              <a:ext cx="400" cy="292"/>
            </a:xfrm>
            <a:custGeom>
              <a:avLst/>
              <a:gdLst>
                <a:gd name="T0" fmla="*/ 5 w 21596"/>
                <a:gd name="T1" fmla="*/ 0 h 15652"/>
                <a:gd name="T2" fmla="*/ 7 w 21596"/>
                <a:gd name="T3" fmla="*/ 5 h 15652"/>
                <a:gd name="T4" fmla="*/ 0 w 21596"/>
                <a:gd name="T5" fmla="*/ 5 h 15652"/>
                <a:gd name="T6" fmla="*/ 0 60000 65536"/>
                <a:gd name="T7" fmla="*/ 0 60000 65536"/>
                <a:gd name="T8" fmla="*/ 0 60000 65536"/>
                <a:gd name="T9" fmla="*/ 0 w 21596"/>
                <a:gd name="T10" fmla="*/ 0 h 15652"/>
                <a:gd name="T11" fmla="*/ 21596 w 21596"/>
                <a:gd name="T12" fmla="*/ 15652 h 15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5652" fill="none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</a:path>
                <a:path w="21596" h="15652" stroke="0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  <a:lnTo>
                    <a:pt x="0" y="15652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3" name="Arc 37"/>
            <p:cNvSpPr>
              <a:spLocks/>
            </p:cNvSpPr>
            <p:nvPr/>
          </p:nvSpPr>
          <p:spPr bwMode="auto">
            <a:xfrm>
              <a:off x="2477" y="2826"/>
              <a:ext cx="400" cy="293"/>
            </a:xfrm>
            <a:custGeom>
              <a:avLst/>
              <a:gdLst>
                <a:gd name="T0" fmla="*/ 7 w 21600"/>
                <a:gd name="T1" fmla="*/ 0 h 15669"/>
                <a:gd name="T2" fmla="*/ 5 w 21600"/>
                <a:gd name="T3" fmla="*/ 5 h 15669"/>
                <a:gd name="T4" fmla="*/ 0 w 21600"/>
                <a:gd name="T5" fmla="*/ 0 h 156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69"/>
                <a:gd name="T11" fmla="*/ 21600 w 21600"/>
                <a:gd name="T12" fmla="*/ 15669 h 15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69" fill="none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</a:path>
                <a:path w="21600" h="15669" stroke="0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  <a:lnTo>
                    <a:pt x="0" y="40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4" name="Arc 38"/>
            <p:cNvSpPr>
              <a:spLocks/>
            </p:cNvSpPr>
            <p:nvPr/>
          </p:nvSpPr>
          <p:spPr bwMode="auto">
            <a:xfrm>
              <a:off x="2547" y="2542"/>
              <a:ext cx="400" cy="292"/>
            </a:xfrm>
            <a:custGeom>
              <a:avLst/>
              <a:gdLst>
                <a:gd name="T0" fmla="*/ 5 w 21596"/>
                <a:gd name="T1" fmla="*/ 0 h 15652"/>
                <a:gd name="T2" fmla="*/ 7 w 21596"/>
                <a:gd name="T3" fmla="*/ 5 h 15652"/>
                <a:gd name="T4" fmla="*/ 0 w 21596"/>
                <a:gd name="T5" fmla="*/ 5 h 15652"/>
                <a:gd name="T6" fmla="*/ 0 60000 65536"/>
                <a:gd name="T7" fmla="*/ 0 60000 65536"/>
                <a:gd name="T8" fmla="*/ 0 60000 65536"/>
                <a:gd name="T9" fmla="*/ 0 w 21596"/>
                <a:gd name="T10" fmla="*/ 0 h 15652"/>
                <a:gd name="T11" fmla="*/ 21596 w 21596"/>
                <a:gd name="T12" fmla="*/ 15652 h 15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5652" fill="none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</a:path>
                <a:path w="21596" h="15652" stroke="0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  <a:lnTo>
                    <a:pt x="0" y="15652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5" name="Arc 39"/>
            <p:cNvSpPr>
              <a:spLocks/>
            </p:cNvSpPr>
            <p:nvPr/>
          </p:nvSpPr>
          <p:spPr bwMode="auto">
            <a:xfrm>
              <a:off x="2547" y="2826"/>
              <a:ext cx="401" cy="293"/>
            </a:xfrm>
            <a:custGeom>
              <a:avLst/>
              <a:gdLst>
                <a:gd name="T0" fmla="*/ 7 w 21600"/>
                <a:gd name="T1" fmla="*/ 0 h 15669"/>
                <a:gd name="T2" fmla="*/ 5 w 21600"/>
                <a:gd name="T3" fmla="*/ 5 h 15669"/>
                <a:gd name="T4" fmla="*/ 0 w 21600"/>
                <a:gd name="T5" fmla="*/ 0 h 156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69"/>
                <a:gd name="T11" fmla="*/ 21600 w 21600"/>
                <a:gd name="T12" fmla="*/ 15669 h 15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69" fill="none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</a:path>
                <a:path w="21600" h="15669" stroke="0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  <a:lnTo>
                    <a:pt x="0" y="40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6" name="Arc 40"/>
            <p:cNvSpPr>
              <a:spLocks/>
            </p:cNvSpPr>
            <p:nvPr/>
          </p:nvSpPr>
          <p:spPr bwMode="auto">
            <a:xfrm>
              <a:off x="2976" y="2551"/>
              <a:ext cx="503" cy="564"/>
            </a:xfrm>
            <a:custGeom>
              <a:avLst/>
              <a:gdLst>
                <a:gd name="T0" fmla="*/ 13 w 19087"/>
                <a:gd name="T1" fmla="*/ 7 h 21600"/>
                <a:gd name="T2" fmla="*/ 0 w 19087"/>
                <a:gd name="T3" fmla="*/ 15 h 21600"/>
                <a:gd name="T4" fmla="*/ 0 w 19087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87"/>
                <a:gd name="T10" fmla="*/ 0 h 21600"/>
                <a:gd name="T11" fmla="*/ 19087 w 190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87" h="21600" fill="none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</a:path>
                <a:path w="19087" h="21600" stroke="0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  <a:lnTo>
                    <a:pt x="280" y="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7" name="Line 41"/>
            <p:cNvSpPr>
              <a:spLocks noChangeShapeType="1"/>
            </p:cNvSpPr>
            <p:nvPr/>
          </p:nvSpPr>
          <p:spPr bwMode="auto">
            <a:xfrm flipH="1">
              <a:off x="2821" y="2543"/>
              <a:ext cx="155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8" name="Line 42"/>
            <p:cNvSpPr>
              <a:spLocks noChangeShapeType="1"/>
            </p:cNvSpPr>
            <p:nvPr/>
          </p:nvSpPr>
          <p:spPr bwMode="auto">
            <a:xfrm>
              <a:off x="3490" y="2830"/>
              <a:ext cx="233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697663" y="2819400"/>
            <a:ext cx="1816100" cy="914400"/>
            <a:chOff x="2928" y="1776"/>
            <a:chExt cx="1056" cy="576"/>
          </a:xfrm>
        </p:grpSpPr>
        <p:sp>
          <p:nvSpPr>
            <p:cNvPr id="48179" name="Oval 44"/>
            <p:cNvSpPr>
              <a:spLocks noChangeArrowheads="1"/>
            </p:cNvSpPr>
            <p:nvPr/>
          </p:nvSpPr>
          <p:spPr bwMode="auto">
            <a:xfrm>
              <a:off x="3706" y="2022"/>
              <a:ext cx="86" cy="85"/>
            </a:xfrm>
            <a:prstGeom prst="ellips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0" name="Line 45"/>
            <p:cNvSpPr>
              <a:spLocks noChangeShapeType="1"/>
            </p:cNvSpPr>
            <p:nvPr/>
          </p:nvSpPr>
          <p:spPr bwMode="auto">
            <a:xfrm flipH="1">
              <a:off x="3792" y="2064"/>
              <a:ext cx="192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1" name="Line 46"/>
            <p:cNvSpPr>
              <a:spLocks noChangeShapeType="1"/>
            </p:cNvSpPr>
            <p:nvPr/>
          </p:nvSpPr>
          <p:spPr bwMode="auto">
            <a:xfrm>
              <a:off x="3168" y="1776"/>
              <a:ext cx="0" cy="576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2" name="Line 47"/>
            <p:cNvSpPr>
              <a:spLocks noChangeShapeType="1"/>
            </p:cNvSpPr>
            <p:nvPr/>
          </p:nvSpPr>
          <p:spPr bwMode="auto">
            <a:xfrm>
              <a:off x="3168" y="2352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3" name="Arc 48"/>
            <p:cNvSpPr>
              <a:spLocks/>
            </p:cNvSpPr>
            <p:nvPr/>
          </p:nvSpPr>
          <p:spPr bwMode="auto">
            <a:xfrm>
              <a:off x="3408" y="1776"/>
              <a:ext cx="297" cy="288"/>
            </a:xfrm>
            <a:custGeom>
              <a:avLst/>
              <a:gdLst>
                <a:gd name="T0" fmla="*/ 0 w 22128"/>
                <a:gd name="T1" fmla="*/ 0 h 21600"/>
                <a:gd name="T2" fmla="*/ 4 w 22128"/>
                <a:gd name="T3" fmla="*/ 4 h 21600"/>
                <a:gd name="T4" fmla="*/ 0 w 22128"/>
                <a:gd name="T5" fmla="*/ 4 h 21600"/>
                <a:gd name="T6" fmla="*/ 0 60000 65536"/>
                <a:gd name="T7" fmla="*/ 0 60000 65536"/>
                <a:gd name="T8" fmla="*/ 0 60000 65536"/>
                <a:gd name="T9" fmla="*/ 0 w 22128"/>
                <a:gd name="T10" fmla="*/ 0 h 21600"/>
                <a:gd name="T11" fmla="*/ 22128 w 221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28" h="21600" fill="none" extrusionOk="0">
                  <a:moveTo>
                    <a:pt x="-1" y="6"/>
                  </a:moveTo>
                  <a:cubicBezTo>
                    <a:pt x="178" y="2"/>
                    <a:pt x="356" y="-1"/>
                    <a:pt x="535" y="0"/>
                  </a:cubicBezTo>
                  <a:cubicBezTo>
                    <a:pt x="12243" y="0"/>
                    <a:pt x="21820" y="9329"/>
                    <a:pt x="22127" y="21034"/>
                  </a:cubicBezTo>
                </a:path>
                <a:path w="22128" h="21600" stroke="0" extrusionOk="0">
                  <a:moveTo>
                    <a:pt x="-1" y="6"/>
                  </a:moveTo>
                  <a:cubicBezTo>
                    <a:pt x="178" y="2"/>
                    <a:pt x="356" y="-1"/>
                    <a:pt x="535" y="0"/>
                  </a:cubicBezTo>
                  <a:cubicBezTo>
                    <a:pt x="12243" y="0"/>
                    <a:pt x="21820" y="9329"/>
                    <a:pt x="22127" y="21034"/>
                  </a:cubicBezTo>
                  <a:lnTo>
                    <a:pt x="535" y="21600"/>
                  </a:lnTo>
                  <a:close/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4" name="Arc 49"/>
            <p:cNvSpPr>
              <a:spLocks/>
            </p:cNvSpPr>
            <p:nvPr/>
          </p:nvSpPr>
          <p:spPr bwMode="auto">
            <a:xfrm>
              <a:off x="3408" y="2064"/>
              <a:ext cx="298" cy="288"/>
            </a:xfrm>
            <a:custGeom>
              <a:avLst/>
              <a:gdLst>
                <a:gd name="T0" fmla="*/ 4 w 22164"/>
                <a:gd name="T1" fmla="*/ 0 h 22166"/>
                <a:gd name="T2" fmla="*/ 0 w 22164"/>
                <a:gd name="T3" fmla="*/ 4 h 22166"/>
                <a:gd name="T4" fmla="*/ 0 w 22164"/>
                <a:gd name="T5" fmla="*/ 0 h 22166"/>
                <a:gd name="T6" fmla="*/ 0 60000 65536"/>
                <a:gd name="T7" fmla="*/ 0 60000 65536"/>
                <a:gd name="T8" fmla="*/ 0 60000 65536"/>
                <a:gd name="T9" fmla="*/ 0 w 22164"/>
                <a:gd name="T10" fmla="*/ 0 h 22166"/>
                <a:gd name="T11" fmla="*/ 22164 w 22164"/>
                <a:gd name="T12" fmla="*/ 22166 h 22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4" h="22166" fill="none" extrusionOk="0">
                  <a:moveTo>
                    <a:pt x="22156" y="0"/>
                  </a:moveTo>
                  <a:cubicBezTo>
                    <a:pt x="22161" y="188"/>
                    <a:pt x="22164" y="377"/>
                    <a:pt x="22164" y="566"/>
                  </a:cubicBezTo>
                  <a:cubicBezTo>
                    <a:pt x="22164" y="12495"/>
                    <a:pt x="12493" y="22166"/>
                    <a:pt x="564" y="22166"/>
                  </a:cubicBezTo>
                  <a:cubicBezTo>
                    <a:pt x="375" y="22166"/>
                    <a:pt x="187" y="22163"/>
                    <a:pt x="0" y="22158"/>
                  </a:cubicBezTo>
                </a:path>
                <a:path w="22164" h="22166" stroke="0" extrusionOk="0">
                  <a:moveTo>
                    <a:pt x="22156" y="0"/>
                  </a:moveTo>
                  <a:cubicBezTo>
                    <a:pt x="22161" y="188"/>
                    <a:pt x="22164" y="377"/>
                    <a:pt x="22164" y="566"/>
                  </a:cubicBezTo>
                  <a:cubicBezTo>
                    <a:pt x="22164" y="12495"/>
                    <a:pt x="12493" y="22166"/>
                    <a:pt x="564" y="22166"/>
                  </a:cubicBezTo>
                  <a:cubicBezTo>
                    <a:pt x="375" y="22166"/>
                    <a:pt x="187" y="22163"/>
                    <a:pt x="0" y="22158"/>
                  </a:cubicBezTo>
                  <a:lnTo>
                    <a:pt x="564" y="566"/>
                  </a:lnTo>
                  <a:close/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5" name="Line 50"/>
            <p:cNvSpPr>
              <a:spLocks noChangeShapeType="1"/>
            </p:cNvSpPr>
            <p:nvPr/>
          </p:nvSpPr>
          <p:spPr bwMode="auto">
            <a:xfrm>
              <a:off x="2928" y="1920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6" name="Line 51"/>
            <p:cNvSpPr>
              <a:spLocks noChangeShapeType="1"/>
            </p:cNvSpPr>
            <p:nvPr/>
          </p:nvSpPr>
          <p:spPr bwMode="auto">
            <a:xfrm>
              <a:off x="3168" y="1776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7" name="Line 52"/>
            <p:cNvSpPr>
              <a:spLocks noChangeShapeType="1"/>
            </p:cNvSpPr>
            <p:nvPr/>
          </p:nvSpPr>
          <p:spPr bwMode="auto">
            <a:xfrm>
              <a:off x="2928" y="2208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6450013" y="4038600"/>
            <a:ext cx="2063750" cy="915988"/>
            <a:chOff x="2784" y="2544"/>
            <a:chExt cx="1200" cy="577"/>
          </a:xfrm>
        </p:grpSpPr>
        <p:sp>
          <p:nvSpPr>
            <p:cNvPr id="48169" name="Line 54"/>
            <p:cNvSpPr>
              <a:spLocks noChangeShapeType="1"/>
            </p:cNvSpPr>
            <p:nvPr/>
          </p:nvSpPr>
          <p:spPr bwMode="auto">
            <a:xfrm flipH="1">
              <a:off x="3058" y="3121"/>
              <a:ext cx="155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0" name="Line 55"/>
            <p:cNvSpPr>
              <a:spLocks noChangeShapeType="1"/>
            </p:cNvSpPr>
            <p:nvPr/>
          </p:nvSpPr>
          <p:spPr bwMode="auto">
            <a:xfrm>
              <a:off x="2899" y="2688"/>
              <a:ext cx="245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1" name="Arc 56"/>
            <p:cNvSpPr>
              <a:spLocks/>
            </p:cNvSpPr>
            <p:nvPr/>
          </p:nvSpPr>
          <p:spPr bwMode="auto">
            <a:xfrm>
              <a:off x="3213" y="2546"/>
              <a:ext cx="497" cy="573"/>
            </a:xfrm>
            <a:custGeom>
              <a:avLst/>
              <a:gdLst>
                <a:gd name="T0" fmla="*/ 0 w 18840"/>
                <a:gd name="T1" fmla="*/ 0 h 21600"/>
                <a:gd name="T2" fmla="*/ 13 w 18840"/>
                <a:gd name="T3" fmla="*/ 7 h 21600"/>
                <a:gd name="T4" fmla="*/ 0 w 18840"/>
                <a:gd name="T5" fmla="*/ 15 h 21600"/>
                <a:gd name="T6" fmla="*/ 0 60000 65536"/>
                <a:gd name="T7" fmla="*/ 0 60000 65536"/>
                <a:gd name="T8" fmla="*/ 0 60000 65536"/>
                <a:gd name="T9" fmla="*/ 0 w 18840"/>
                <a:gd name="T10" fmla="*/ 0 h 21600"/>
                <a:gd name="T11" fmla="*/ 18840 w 18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40" h="21600" fill="none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</a:path>
                <a:path w="18840" h="21600" stroke="0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  <a:lnTo>
                    <a:pt x="273" y="21600"/>
                  </a:lnTo>
                  <a:close/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2" name="Arc 57"/>
            <p:cNvSpPr>
              <a:spLocks/>
            </p:cNvSpPr>
            <p:nvPr/>
          </p:nvSpPr>
          <p:spPr bwMode="auto">
            <a:xfrm>
              <a:off x="2784" y="2544"/>
              <a:ext cx="401" cy="292"/>
            </a:xfrm>
            <a:custGeom>
              <a:avLst/>
              <a:gdLst>
                <a:gd name="T0" fmla="*/ 5 w 21596"/>
                <a:gd name="T1" fmla="*/ 0 h 15652"/>
                <a:gd name="T2" fmla="*/ 7 w 21596"/>
                <a:gd name="T3" fmla="*/ 5 h 15652"/>
                <a:gd name="T4" fmla="*/ 0 w 21596"/>
                <a:gd name="T5" fmla="*/ 5 h 15652"/>
                <a:gd name="T6" fmla="*/ 0 60000 65536"/>
                <a:gd name="T7" fmla="*/ 0 60000 65536"/>
                <a:gd name="T8" fmla="*/ 0 60000 65536"/>
                <a:gd name="T9" fmla="*/ 0 w 21596"/>
                <a:gd name="T10" fmla="*/ 0 h 15652"/>
                <a:gd name="T11" fmla="*/ 21596 w 21596"/>
                <a:gd name="T12" fmla="*/ 15652 h 15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5652" fill="none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</a:path>
                <a:path w="21596" h="15652" stroke="0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  <a:lnTo>
                    <a:pt x="0" y="15652"/>
                  </a:lnTo>
                  <a:close/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3" name="Arc 58"/>
            <p:cNvSpPr>
              <a:spLocks/>
            </p:cNvSpPr>
            <p:nvPr/>
          </p:nvSpPr>
          <p:spPr bwMode="auto">
            <a:xfrm>
              <a:off x="2784" y="2828"/>
              <a:ext cx="401" cy="293"/>
            </a:xfrm>
            <a:custGeom>
              <a:avLst/>
              <a:gdLst>
                <a:gd name="T0" fmla="*/ 7 w 21600"/>
                <a:gd name="T1" fmla="*/ 0 h 15669"/>
                <a:gd name="T2" fmla="*/ 5 w 21600"/>
                <a:gd name="T3" fmla="*/ 5 h 15669"/>
                <a:gd name="T4" fmla="*/ 0 w 21600"/>
                <a:gd name="T5" fmla="*/ 0 h 156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69"/>
                <a:gd name="T11" fmla="*/ 21600 w 21600"/>
                <a:gd name="T12" fmla="*/ 15669 h 15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69" fill="none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</a:path>
                <a:path w="21600" h="15669" stroke="0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  <a:lnTo>
                    <a:pt x="0" y="400"/>
                  </a:lnTo>
                  <a:close/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4" name="Arc 59"/>
            <p:cNvSpPr>
              <a:spLocks/>
            </p:cNvSpPr>
            <p:nvPr/>
          </p:nvSpPr>
          <p:spPr bwMode="auto">
            <a:xfrm>
              <a:off x="3213" y="2553"/>
              <a:ext cx="503" cy="564"/>
            </a:xfrm>
            <a:custGeom>
              <a:avLst/>
              <a:gdLst>
                <a:gd name="T0" fmla="*/ 13 w 19087"/>
                <a:gd name="T1" fmla="*/ 7 h 21600"/>
                <a:gd name="T2" fmla="*/ 0 w 19087"/>
                <a:gd name="T3" fmla="*/ 15 h 21600"/>
                <a:gd name="T4" fmla="*/ 0 w 19087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87"/>
                <a:gd name="T10" fmla="*/ 0 h 21600"/>
                <a:gd name="T11" fmla="*/ 19087 w 190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87" h="21600" fill="none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</a:path>
                <a:path w="19087" h="21600" stroke="0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  <a:lnTo>
                    <a:pt x="280" y="0"/>
                  </a:lnTo>
                  <a:close/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5" name="Line 60"/>
            <p:cNvSpPr>
              <a:spLocks noChangeShapeType="1"/>
            </p:cNvSpPr>
            <p:nvPr/>
          </p:nvSpPr>
          <p:spPr bwMode="auto">
            <a:xfrm flipH="1">
              <a:off x="3058" y="2545"/>
              <a:ext cx="155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6" name="Line 61"/>
            <p:cNvSpPr>
              <a:spLocks noChangeShapeType="1"/>
            </p:cNvSpPr>
            <p:nvPr/>
          </p:nvSpPr>
          <p:spPr bwMode="auto">
            <a:xfrm>
              <a:off x="2899" y="2976"/>
              <a:ext cx="245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7" name="Oval 62"/>
            <p:cNvSpPr>
              <a:spLocks noChangeArrowheads="1"/>
            </p:cNvSpPr>
            <p:nvPr/>
          </p:nvSpPr>
          <p:spPr bwMode="auto">
            <a:xfrm>
              <a:off x="3706" y="2790"/>
              <a:ext cx="86" cy="85"/>
            </a:xfrm>
            <a:prstGeom prst="ellips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8" name="Line 63"/>
            <p:cNvSpPr>
              <a:spLocks noChangeShapeType="1"/>
            </p:cNvSpPr>
            <p:nvPr/>
          </p:nvSpPr>
          <p:spPr bwMode="auto">
            <a:xfrm flipH="1">
              <a:off x="3792" y="2832"/>
              <a:ext cx="192" cy="1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6284913" y="5334000"/>
            <a:ext cx="2195512" cy="915988"/>
            <a:chOff x="2688" y="3360"/>
            <a:chExt cx="1277" cy="577"/>
          </a:xfrm>
        </p:grpSpPr>
        <p:sp>
          <p:nvSpPr>
            <p:cNvPr id="48157" name="Line 65"/>
            <p:cNvSpPr>
              <a:spLocks noChangeShapeType="1"/>
            </p:cNvSpPr>
            <p:nvPr/>
          </p:nvSpPr>
          <p:spPr bwMode="auto">
            <a:xfrm flipH="1">
              <a:off x="3032" y="3937"/>
              <a:ext cx="155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8" name="Line 66"/>
            <p:cNvSpPr>
              <a:spLocks noChangeShapeType="1"/>
            </p:cNvSpPr>
            <p:nvPr/>
          </p:nvSpPr>
          <p:spPr bwMode="auto">
            <a:xfrm>
              <a:off x="2899" y="3504"/>
              <a:ext cx="147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9" name="Line 67"/>
            <p:cNvSpPr>
              <a:spLocks noChangeShapeType="1"/>
            </p:cNvSpPr>
            <p:nvPr/>
          </p:nvSpPr>
          <p:spPr bwMode="auto">
            <a:xfrm>
              <a:off x="2899" y="3785"/>
              <a:ext cx="147" cy="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0" name="Arc 68"/>
            <p:cNvSpPr>
              <a:spLocks/>
            </p:cNvSpPr>
            <p:nvPr/>
          </p:nvSpPr>
          <p:spPr bwMode="auto">
            <a:xfrm>
              <a:off x="3187" y="3362"/>
              <a:ext cx="496" cy="573"/>
            </a:xfrm>
            <a:custGeom>
              <a:avLst/>
              <a:gdLst>
                <a:gd name="T0" fmla="*/ 0 w 18840"/>
                <a:gd name="T1" fmla="*/ 0 h 21600"/>
                <a:gd name="T2" fmla="*/ 13 w 18840"/>
                <a:gd name="T3" fmla="*/ 7 h 21600"/>
                <a:gd name="T4" fmla="*/ 0 w 18840"/>
                <a:gd name="T5" fmla="*/ 15 h 21600"/>
                <a:gd name="T6" fmla="*/ 0 60000 65536"/>
                <a:gd name="T7" fmla="*/ 0 60000 65536"/>
                <a:gd name="T8" fmla="*/ 0 60000 65536"/>
                <a:gd name="T9" fmla="*/ 0 w 18840"/>
                <a:gd name="T10" fmla="*/ 0 h 21600"/>
                <a:gd name="T11" fmla="*/ 18840 w 18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40" h="21600" fill="none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</a:path>
                <a:path w="18840" h="21600" stroke="0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  <a:lnTo>
                    <a:pt x="273" y="2160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1" name="Arc 69"/>
            <p:cNvSpPr>
              <a:spLocks/>
            </p:cNvSpPr>
            <p:nvPr/>
          </p:nvSpPr>
          <p:spPr bwMode="auto">
            <a:xfrm>
              <a:off x="2688" y="3360"/>
              <a:ext cx="400" cy="292"/>
            </a:xfrm>
            <a:custGeom>
              <a:avLst/>
              <a:gdLst>
                <a:gd name="T0" fmla="*/ 5 w 21596"/>
                <a:gd name="T1" fmla="*/ 0 h 15652"/>
                <a:gd name="T2" fmla="*/ 7 w 21596"/>
                <a:gd name="T3" fmla="*/ 5 h 15652"/>
                <a:gd name="T4" fmla="*/ 0 w 21596"/>
                <a:gd name="T5" fmla="*/ 5 h 15652"/>
                <a:gd name="T6" fmla="*/ 0 60000 65536"/>
                <a:gd name="T7" fmla="*/ 0 60000 65536"/>
                <a:gd name="T8" fmla="*/ 0 60000 65536"/>
                <a:gd name="T9" fmla="*/ 0 w 21596"/>
                <a:gd name="T10" fmla="*/ 0 h 15652"/>
                <a:gd name="T11" fmla="*/ 21596 w 21596"/>
                <a:gd name="T12" fmla="*/ 15652 h 15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5652" fill="none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</a:path>
                <a:path w="21596" h="15652" stroke="0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  <a:lnTo>
                    <a:pt x="0" y="15652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2" name="Arc 70"/>
            <p:cNvSpPr>
              <a:spLocks/>
            </p:cNvSpPr>
            <p:nvPr/>
          </p:nvSpPr>
          <p:spPr bwMode="auto">
            <a:xfrm>
              <a:off x="2688" y="3644"/>
              <a:ext cx="400" cy="293"/>
            </a:xfrm>
            <a:custGeom>
              <a:avLst/>
              <a:gdLst>
                <a:gd name="T0" fmla="*/ 7 w 21600"/>
                <a:gd name="T1" fmla="*/ 0 h 15669"/>
                <a:gd name="T2" fmla="*/ 5 w 21600"/>
                <a:gd name="T3" fmla="*/ 5 h 15669"/>
                <a:gd name="T4" fmla="*/ 0 w 21600"/>
                <a:gd name="T5" fmla="*/ 0 h 156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69"/>
                <a:gd name="T11" fmla="*/ 21600 w 21600"/>
                <a:gd name="T12" fmla="*/ 15669 h 15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69" fill="none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</a:path>
                <a:path w="21600" h="15669" stroke="0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  <a:lnTo>
                    <a:pt x="0" y="40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3" name="Arc 71"/>
            <p:cNvSpPr>
              <a:spLocks/>
            </p:cNvSpPr>
            <p:nvPr/>
          </p:nvSpPr>
          <p:spPr bwMode="auto">
            <a:xfrm>
              <a:off x="2758" y="3360"/>
              <a:ext cx="400" cy="292"/>
            </a:xfrm>
            <a:custGeom>
              <a:avLst/>
              <a:gdLst>
                <a:gd name="T0" fmla="*/ 5 w 21596"/>
                <a:gd name="T1" fmla="*/ 0 h 15652"/>
                <a:gd name="T2" fmla="*/ 7 w 21596"/>
                <a:gd name="T3" fmla="*/ 5 h 15652"/>
                <a:gd name="T4" fmla="*/ 0 w 21596"/>
                <a:gd name="T5" fmla="*/ 5 h 15652"/>
                <a:gd name="T6" fmla="*/ 0 60000 65536"/>
                <a:gd name="T7" fmla="*/ 0 60000 65536"/>
                <a:gd name="T8" fmla="*/ 0 60000 65536"/>
                <a:gd name="T9" fmla="*/ 0 w 21596"/>
                <a:gd name="T10" fmla="*/ 0 h 15652"/>
                <a:gd name="T11" fmla="*/ 21596 w 21596"/>
                <a:gd name="T12" fmla="*/ 15652 h 15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5652" fill="none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</a:path>
                <a:path w="21596" h="15652" stroke="0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  <a:lnTo>
                    <a:pt x="0" y="15652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4" name="Arc 72"/>
            <p:cNvSpPr>
              <a:spLocks/>
            </p:cNvSpPr>
            <p:nvPr/>
          </p:nvSpPr>
          <p:spPr bwMode="auto">
            <a:xfrm>
              <a:off x="2758" y="3644"/>
              <a:ext cx="401" cy="293"/>
            </a:xfrm>
            <a:custGeom>
              <a:avLst/>
              <a:gdLst>
                <a:gd name="T0" fmla="*/ 7 w 21600"/>
                <a:gd name="T1" fmla="*/ 0 h 15669"/>
                <a:gd name="T2" fmla="*/ 5 w 21600"/>
                <a:gd name="T3" fmla="*/ 5 h 15669"/>
                <a:gd name="T4" fmla="*/ 0 w 21600"/>
                <a:gd name="T5" fmla="*/ 0 h 156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69"/>
                <a:gd name="T11" fmla="*/ 21600 w 21600"/>
                <a:gd name="T12" fmla="*/ 15669 h 15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69" fill="none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</a:path>
                <a:path w="21600" h="15669" stroke="0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  <a:lnTo>
                    <a:pt x="0" y="40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5" name="Arc 73"/>
            <p:cNvSpPr>
              <a:spLocks/>
            </p:cNvSpPr>
            <p:nvPr/>
          </p:nvSpPr>
          <p:spPr bwMode="auto">
            <a:xfrm>
              <a:off x="3187" y="3369"/>
              <a:ext cx="503" cy="564"/>
            </a:xfrm>
            <a:custGeom>
              <a:avLst/>
              <a:gdLst>
                <a:gd name="T0" fmla="*/ 13 w 19087"/>
                <a:gd name="T1" fmla="*/ 7 h 21600"/>
                <a:gd name="T2" fmla="*/ 0 w 19087"/>
                <a:gd name="T3" fmla="*/ 15 h 21600"/>
                <a:gd name="T4" fmla="*/ 0 w 19087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87"/>
                <a:gd name="T10" fmla="*/ 0 h 21600"/>
                <a:gd name="T11" fmla="*/ 19087 w 190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87" h="21600" fill="none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</a:path>
                <a:path w="19087" h="21600" stroke="0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  <a:lnTo>
                    <a:pt x="280" y="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6" name="Line 74"/>
            <p:cNvSpPr>
              <a:spLocks noChangeShapeType="1"/>
            </p:cNvSpPr>
            <p:nvPr/>
          </p:nvSpPr>
          <p:spPr bwMode="auto">
            <a:xfrm flipH="1">
              <a:off x="3032" y="3361"/>
              <a:ext cx="155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7" name="Oval 75"/>
            <p:cNvSpPr>
              <a:spLocks noChangeArrowheads="1"/>
            </p:cNvSpPr>
            <p:nvPr/>
          </p:nvSpPr>
          <p:spPr bwMode="auto">
            <a:xfrm>
              <a:off x="3687" y="3606"/>
              <a:ext cx="86" cy="85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8" name="Line 76"/>
            <p:cNvSpPr>
              <a:spLocks noChangeShapeType="1"/>
            </p:cNvSpPr>
            <p:nvPr/>
          </p:nvSpPr>
          <p:spPr bwMode="auto">
            <a:xfrm flipH="1">
              <a:off x="3773" y="3648"/>
              <a:ext cx="192" cy="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640514" y="1630365"/>
            <a:ext cx="2046287" cy="898525"/>
            <a:chOff x="2895" y="1027"/>
            <a:chExt cx="1190" cy="566"/>
          </a:xfrm>
        </p:grpSpPr>
        <p:sp>
          <p:nvSpPr>
            <p:cNvPr id="48152" name="Line 78"/>
            <p:cNvSpPr>
              <a:spLocks noChangeShapeType="1"/>
            </p:cNvSpPr>
            <p:nvPr/>
          </p:nvSpPr>
          <p:spPr bwMode="auto">
            <a:xfrm>
              <a:off x="3212" y="1027"/>
              <a:ext cx="569" cy="283"/>
            </a:xfrm>
            <a:prstGeom prst="lin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3" name="Line 79"/>
            <p:cNvSpPr>
              <a:spLocks noChangeShapeType="1"/>
            </p:cNvSpPr>
            <p:nvPr/>
          </p:nvSpPr>
          <p:spPr bwMode="auto">
            <a:xfrm flipH="1">
              <a:off x="3212" y="1310"/>
              <a:ext cx="569" cy="283"/>
            </a:xfrm>
            <a:prstGeom prst="lin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4" name="Line 80"/>
            <p:cNvSpPr>
              <a:spLocks noChangeShapeType="1"/>
            </p:cNvSpPr>
            <p:nvPr/>
          </p:nvSpPr>
          <p:spPr bwMode="auto">
            <a:xfrm flipV="1">
              <a:off x="3212" y="1027"/>
              <a:ext cx="1" cy="566"/>
            </a:xfrm>
            <a:prstGeom prst="lin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5" name="Line 81"/>
            <p:cNvSpPr>
              <a:spLocks noChangeShapeType="1"/>
            </p:cNvSpPr>
            <p:nvPr/>
          </p:nvSpPr>
          <p:spPr bwMode="auto">
            <a:xfrm>
              <a:off x="2895" y="1310"/>
              <a:ext cx="317" cy="1"/>
            </a:xfrm>
            <a:prstGeom prst="lin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6" name="Line 82"/>
            <p:cNvSpPr>
              <a:spLocks noChangeShapeType="1"/>
            </p:cNvSpPr>
            <p:nvPr/>
          </p:nvSpPr>
          <p:spPr bwMode="auto">
            <a:xfrm>
              <a:off x="3768" y="1310"/>
              <a:ext cx="317" cy="1"/>
            </a:xfrm>
            <a:prstGeom prst="line">
              <a:avLst/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962025" y="1274765"/>
            <a:ext cx="5770564" cy="4146549"/>
            <a:chOff x="559" y="803"/>
            <a:chExt cx="3356" cy="2612"/>
          </a:xfrm>
        </p:grpSpPr>
        <p:sp>
          <p:nvSpPr>
            <p:cNvPr id="48144" name="Text Box 84"/>
            <p:cNvSpPr txBox="1">
              <a:spLocks noChangeArrowheads="1"/>
            </p:cNvSpPr>
            <p:nvPr/>
          </p:nvSpPr>
          <p:spPr bwMode="auto">
            <a:xfrm>
              <a:off x="559" y="803"/>
              <a:ext cx="597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2400" b="1">
                  <a:solidFill>
                    <a:schemeClr val="accent2">
                      <a:lumMod val="50000"/>
                    </a:schemeClr>
                  </a:solidFill>
                  <a:latin typeface="Cooper" pitchFamily="18" charset="0"/>
                </a:rPr>
                <a:t>NOT</a:t>
              </a:r>
              <a:endParaRPr lang="en-US">
                <a:solidFill>
                  <a:schemeClr val="accent2">
                    <a:lumMod val="50000"/>
                  </a:schemeClr>
                </a:solidFill>
                <a:latin typeface="Tahoma" pitchFamily="34" charset="0"/>
              </a:endParaRPr>
            </a:p>
          </p:txBody>
        </p:sp>
        <p:sp>
          <p:nvSpPr>
            <p:cNvPr id="48145" name="Text Box 85"/>
            <p:cNvSpPr txBox="1">
              <a:spLocks noChangeArrowheads="1"/>
            </p:cNvSpPr>
            <p:nvPr/>
          </p:nvSpPr>
          <p:spPr bwMode="auto">
            <a:xfrm>
              <a:off x="559" y="1584"/>
              <a:ext cx="597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2400" b="1">
                  <a:solidFill>
                    <a:schemeClr val="accent2">
                      <a:lumMod val="50000"/>
                    </a:schemeClr>
                  </a:solidFill>
                  <a:latin typeface="Cooper" pitchFamily="18" charset="0"/>
                </a:rPr>
                <a:t>AND</a:t>
              </a:r>
              <a:endParaRPr lang="en-US">
                <a:solidFill>
                  <a:schemeClr val="accent2">
                    <a:lumMod val="50000"/>
                  </a:schemeClr>
                </a:solidFill>
                <a:latin typeface="Tahoma" pitchFamily="34" charset="0"/>
              </a:endParaRPr>
            </a:p>
          </p:txBody>
        </p:sp>
        <p:sp>
          <p:nvSpPr>
            <p:cNvPr id="48146" name="Text Box 86"/>
            <p:cNvSpPr txBox="1">
              <a:spLocks noChangeArrowheads="1"/>
            </p:cNvSpPr>
            <p:nvPr/>
          </p:nvSpPr>
          <p:spPr bwMode="auto">
            <a:xfrm>
              <a:off x="559" y="2365"/>
              <a:ext cx="597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2400" b="1">
                  <a:solidFill>
                    <a:schemeClr val="accent2">
                      <a:lumMod val="50000"/>
                    </a:schemeClr>
                  </a:solidFill>
                  <a:latin typeface="Cooper" pitchFamily="18" charset="0"/>
                </a:rPr>
                <a:t>OR</a:t>
              </a:r>
              <a:endParaRPr lang="en-US">
                <a:solidFill>
                  <a:schemeClr val="accent2">
                    <a:lumMod val="50000"/>
                  </a:schemeClr>
                </a:solidFill>
                <a:latin typeface="Tahoma" pitchFamily="34" charset="0"/>
              </a:endParaRPr>
            </a:p>
          </p:txBody>
        </p:sp>
        <p:sp>
          <p:nvSpPr>
            <p:cNvPr id="48147" name="Text Box 87"/>
            <p:cNvSpPr txBox="1">
              <a:spLocks noChangeArrowheads="1"/>
            </p:cNvSpPr>
            <p:nvPr/>
          </p:nvSpPr>
          <p:spPr bwMode="auto">
            <a:xfrm>
              <a:off x="559" y="3182"/>
              <a:ext cx="597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2400" b="1">
                  <a:solidFill>
                    <a:schemeClr val="accent2">
                      <a:lumMod val="50000"/>
                    </a:schemeClr>
                  </a:solidFill>
                  <a:latin typeface="Cooper" pitchFamily="18" charset="0"/>
                </a:rPr>
                <a:t>XOR</a:t>
              </a:r>
              <a:endParaRPr lang="en-US">
                <a:solidFill>
                  <a:schemeClr val="accent2">
                    <a:lumMod val="50000"/>
                  </a:schemeClr>
                </a:solidFill>
                <a:latin typeface="Tahoma" pitchFamily="34" charset="0"/>
              </a:endParaRPr>
            </a:p>
          </p:txBody>
        </p:sp>
        <p:sp>
          <p:nvSpPr>
            <p:cNvPr id="48148" name="Text Box 88"/>
            <p:cNvSpPr txBox="1">
              <a:spLocks noChangeArrowheads="1"/>
            </p:cNvSpPr>
            <p:nvPr/>
          </p:nvSpPr>
          <p:spPr bwMode="auto">
            <a:xfrm>
              <a:off x="2993" y="803"/>
              <a:ext cx="922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Cooper" pitchFamily="18" charset="0"/>
                </a:rPr>
                <a:t>BUFFER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endParaRPr>
            </a:p>
          </p:txBody>
        </p:sp>
        <p:sp>
          <p:nvSpPr>
            <p:cNvPr id="48149" name="Text Box 89"/>
            <p:cNvSpPr txBox="1">
              <a:spLocks noChangeArrowheads="1"/>
            </p:cNvSpPr>
            <p:nvPr/>
          </p:nvSpPr>
          <p:spPr bwMode="auto">
            <a:xfrm>
              <a:off x="3188" y="1584"/>
              <a:ext cx="727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2400" b="1">
                  <a:solidFill>
                    <a:schemeClr val="accent2">
                      <a:lumMod val="50000"/>
                    </a:schemeClr>
                  </a:solidFill>
                  <a:latin typeface="Cooper" pitchFamily="18" charset="0"/>
                </a:rPr>
                <a:t>NAND</a:t>
              </a:r>
              <a:endParaRPr lang="en-US">
                <a:solidFill>
                  <a:schemeClr val="accent2">
                    <a:lumMod val="50000"/>
                  </a:schemeClr>
                </a:solidFill>
                <a:latin typeface="Tahoma" pitchFamily="34" charset="0"/>
              </a:endParaRPr>
            </a:p>
          </p:txBody>
        </p:sp>
        <p:sp>
          <p:nvSpPr>
            <p:cNvPr id="48150" name="Text Box 90"/>
            <p:cNvSpPr txBox="1">
              <a:spLocks noChangeArrowheads="1"/>
            </p:cNvSpPr>
            <p:nvPr/>
          </p:nvSpPr>
          <p:spPr bwMode="auto">
            <a:xfrm>
              <a:off x="3309" y="2365"/>
              <a:ext cx="606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2400" b="1">
                  <a:solidFill>
                    <a:schemeClr val="accent2">
                      <a:lumMod val="50000"/>
                    </a:schemeClr>
                  </a:solidFill>
                  <a:latin typeface="Cooper" pitchFamily="18" charset="0"/>
                </a:rPr>
                <a:t>NOR</a:t>
              </a:r>
              <a:endParaRPr lang="en-US">
                <a:solidFill>
                  <a:schemeClr val="accent2">
                    <a:lumMod val="50000"/>
                  </a:schemeClr>
                </a:solidFill>
                <a:latin typeface="Tahoma" pitchFamily="34" charset="0"/>
              </a:endParaRPr>
            </a:p>
          </p:txBody>
        </p:sp>
        <p:sp>
          <p:nvSpPr>
            <p:cNvPr id="48151" name="Text Box 91"/>
            <p:cNvSpPr txBox="1">
              <a:spLocks noChangeArrowheads="1"/>
            </p:cNvSpPr>
            <p:nvPr/>
          </p:nvSpPr>
          <p:spPr bwMode="auto">
            <a:xfrm>
              <a:off x="2984" y="3182"/>
              <a:ext cx="93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2400" b="1">
                  <a:solidFill>
                    <a:schemeClr val="accent2">
                      <a:lumMod val="50000"/>
                    </a:schemeClr>
                  </a:solidFill>
                  <a:latin typeface="Cooper" pitchFamily="18" charset="0"/>
                </a:rPr>
                <a:t>EX-NOR</a:t>
              </a:r>
              <a:endParaRPr lang="en-US">
                <a:solidFill>
                  <a:schemeClr val="accent2">
                    <a:lumMod val="50000"/>
                  </a:schemeClr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Chức năng đóng mở</a:t>
            </a:r>
          </a:p>
        </p:txBody>
      </p:sp>
      <p:sp>
        <p:nvSpPr>
          <p:cNvPr id="7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82" name="Espace réservé du numéro de diapositive 81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9158" name="Line 4"/>
          <p:cNvSpPr>
            <a:spLocks noChangeShapeType="1"/>
          </p:cNvSpPr>
          <p:nvPr/>
        </p:nvSpPr>
        <p:spPr bwMode="auto">
          <a:xfrm>
            <a:off x="2149476" y="2781300"/>
            <a:ext cx="3175" cy="889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59" name="Oval 5"/>
          <p:cNvSpPr>
            <a:spLocks noChangeArrowheads="1"/>
          </p:cNvSpPr>
          <p:nvPr/>
        </p:nvSpPr>
        <p:spPr bwMode="auto">
          <a:xfrm>
            <a:off x="2078038" y="2646365"/>
            <a:ext cx="146050" cy="134937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1887538" y="2346325"/>
            <a:ext cx="598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>
                <a:solidFill>
                  <a:srgbClr val="33CCFF"/>
                </a:solidFill>
              </a:rPr>
              <a:t>VCC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>
            <a:off x="1908176" y="5111750"/>
            <a:ext cx="485775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1979613" y="5178425"/>
            <a:ext cx="342900" cy="15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3" name="Line 9"/>
          <p:cNvSpPr>
            <a:spLocks noChangeShapeType="1"/>
          </p:cNvSpPr>
          <p:nvPr/>
        </p:nvSpPr>
        <p:spPr bwMode="auto">
          <a:xfrm flipH="1">
            <a:off x="2054226" y="5246688"/>
            <a:ext cx="193675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4" name="Line 10"/>
          <p:cNvSpPr>
            <a:spLocks noChangeShapeType="1"/>
          </p:cNvSpPr>
          <p:nvPr/>
        </p:nvSpPr>
        <p:spPr bwMode="auto">
          <a:xfrm>
            <a:off x="2125663" y="5313365"/>
            <a:ext cx="50800" cy="15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5" name="Line 11"/>
          <p:cNvSpPr>
            <a:spLocks noChangeShapeType="1"/>
          </p:cNvSpPr>
          <p:nvPr/>
        </p:nvSpPr>
        <p:spPr bwMode="auto">
          <a:xfrm>
            <a:off x="2149475" y="3095627"/>
            <a:ext cx="74614" cy="6667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6" name="Line 12"/>
          <p:cNvSpPr>
            <a:spLocks noChangeShapeType="1"/>
          </p:cNvSpPr>
          <p:nvPr/>
        </p:nvSpPr>
        <p:spPr bwMode="auto">
          <a:xfrm flipH="1">
            <a:off x="2078038" y="3162300"/>
            <a:ext cx="146050" cy="13493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7" name="Line 13"/>
          <p:cNvSpPr>
            <a:spLocks noChangeShapeType="1"/>
          </p:cNvSpPr>
          <p:nvPr/>
        </p:nvSpPr>
        <p:spPr bwMode="auto">
          <a:xfrm>
            <a:off x="2078038" y="3297238"/>
            <a:ext cx="146050" cy="13335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8" name="Line 14"/>
          <p:cNvSpPr>
            <a:spLocks noChangeShapeType="1"/>
          </p:cNvSpPr>
          <p:nvPr/>
        </p:nvSpPr>
        <p:spPr bwMode="auto">
          <a:xfrm flipH="1">
            <a:off x="2078038" y="3430588"/>
            <a:ext cx="146050" cy="13493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9" name="Line 15"/>
          <p:cNvSpPr>
            <a:spLocks noChangeShapeType="1"/>
          </p:cNvSpPr>
          <p:nvPr/>
        </p:nvSpPr>
        <p:spPr bwMode="auto">
          <a:xfrm>
            <a:off x="2078038" y="3565525"/>
            <a:ext cx="146050" cy="13493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70" name="Line 16"/>
          <p:cNvSpPr>
            <a:spLocks noChangeShapeType="1"/>
          </p:cNvSpPr>
          <p:nvPr/>
        </p:nvSpPr>
        <p:spPr bwMode="auto">
          <a:xfrm flipH="1">
            <a:off x="2149475" y="3700465"/>
            <a:ext cx="74614" cy="6667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71" name="Rectangle 17"/>
          <p:cNvSpPr>
            <a:spLocks noChangeArrowheads="1"/>
          </p:cNvSpPr>
          <p:nvPr/>
        </p:nvSpPr>
        <p:spPr bwMode="auto">
          <a:xfrm>
            <a:off x="2393950" y="3095627"/>
            <a:ext cx="3889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dirty="0">
                <a:solidFill>
                  <a:srgbClr val="33CCFF"/>
                </a:solidFill>
              </a:rPr>
              <a:t>R1</a:t>
            </a:r>
            <a:endParaRPr lang="en-US" dirty="0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49172" name="Line 18"/>
          <p:cNvSpPr>
            <a:spLocks noChangeShapeType="1"/>
          </p:cNvSpPr>
          <p:nvPr/>
        </p:nvSpPr>
        <p:spPr bwMode="auto">
          <a:xfrm>
            <a:off x="2149476" y="2870202"/>
            <a:ext cx="3175" cy="2254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73" name="Line 19"/>
          <p:cNvSpPr>
            <a:spLocks noChangeShapeType="1"/>
          </p:cNvSpPr>
          <p:nvPr/>
        </p:nvSpPr>
        <p:spPr bwMode="auto">
          <a:xfrm flipV="1">
            <a:off x="2149476" y="3767140"/>
            <a:ext cx="3175" cy="2238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74" name="Line 20"/>
          <p:cNvSpPr>
            <a:spLocks noChangeShapeType="1"/>
          </p:cNvSpPr>
          <p:nvPr/>
        </p:nvSpPr>
        <p:spPr bwMode="auto">
          <a:xfrm flipV="1">
            <a:off x="2149476" y="4708525"/>
            <a:ext cx="3175" cy="1793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75" name="Line 21"/>
          <p:cNvSpPr>
            <a:spLocks noChangeShapeType="1"/>
          </p:cNvSpPr>
          <p:nvPr/>
        </p:nvSpPr>
        <p:spPr bwMode="auto">
          <a:xfrm flipV="1">
            <a:off x="2149476" y="4214813"/>
            <a:ext cx="3175" cy="20161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762125" y="4416425"/>
            <a:ext cx="387350" cy="292100"/>
            <a:chOff x="1123" y="2774"/>
            <a:chExt cx="226" cy="184"/>
          </a:xfrm>
        </p:grpSpPr>
        <p:sp>
          <p:nvSpPr>
            <p:cNvPr id="49227" name="Line 23"/>
            <p:cNvSpPr>
              <a:spLocks noChangeShapeType="1"/>
            </p:cNvSpPr>
            <p:nvPr/>
          </p:nvSpPr>
          <p:spPr bwMode="auto">
            <a:xfrm flipH="1" flipV="1">
              <a:off x="1250" y="2774"/>
              <a:ext cx="99" cy="184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28" name="Line 24"/>
            <p:cNvSpPr>
              <a:spLocks noChangeShapeType="1"/>
            </p:cNvSpPr>
            <p:nvPr/>
          </p:nvSpPr>
          <p:spPr bwMode="auto">
            <a:xfrm flipH="1">
              <a:off x="1265" y="2859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29" name="Line 25"/>
            <p:cNvSpPr>
              <a:spLocks noChangeShapeType="1"/>
            </p:cNvSpPr>
            <p:nvPr/>
          </p:nvSpPr>
          <p:spPr bwMode="auto">
            <a:xfrm flipH="1">
              <a:off x="1208" y="2859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30" name="Line 26"/>
            <p:cNvSpPr>
              <a:spLocks noChangeShapeType="1"/>
            </p:cNvSpPr>
            <p:nvPr/>
          </p:nvSpPr>
          <p:spPr bwMode="auto">
            <a:xfrm flipH="1">
              <a:off x="1151" y="2859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31" name="Line 27"/>
            <p:cNvSpPr>
              <a:spLocks noChangeShapeType="1"/>
            </p:cNvSpPr>
            <p:nvPr/>
          </p:nvSpPr>
          <p:spPr bwMode="auto">
            <a:xfrm flipH="1">
              <a:off x="1123" y="2859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32" name="Line 28"/>
            <p:cNvSpPr>
              <a:spLocks noChangeShapeType="1"/>
            </p:cNvSpPr>
            <p:nvPr/>
          </p:nvSpPr>
          <p:spPr bwMode="auto">
            <a:xfrm flipV="1">
              <a:off x="1123" y="2817"/>
              <a:ext cx="0" cy="85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9177" name="Rectangle 29"/>
          <p:cNvSpPr>
            <a:spLocks noChangeArrowheads="1"/>
          </p:cNvSpPr>
          <p:nvPr/>
        </p:nvSpPr>
        <p:spPr bwMode="auto">
          <a:xfrm>
            <a:off x="2311401" y="4224338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>
                <a:solidFill>
                  <a:srgbClr val="33CCFF"/>
                </a:solidFill>
              </a:rPr>
              <a:t>S1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49178" name="Line 30"/>
          <p:cNvSpPr>
            <a:spLocks noChangeShapeType="1"/>
          </p:cNvSpPr>
          <p:nvPr/>
        </p:nvSpPr>
        <p:spPr bwMode="auto">
          <a:xfrm>
            <a:off x="2149476" y="3990975"/>
            <a:ext cx="3175" cy="22383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79" name="Line 31"/>
          <p:cNvSpPr>
            <a:spLocks noChangeShapeType="1"/>
          </p:cNvSpPr>
          <p:nvPr/>
        </p:nvSpPr>
        <p:spPr bwMode="auto">
          <a:xfrm flipV="1">
            <a:off x="2149476" y="4887915"/>
            <a:ext cx="3175" cy="2238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80" name="Line 32"/>
          <p:cNvSpPr>
            <a:spLocks noChangeShapeType="1"/>
          </p:cNvSpPr>
          <p:nvPr/>
        </p:nvSpPr>
        <p:spPr bwMode="auto">
          <a:xfrm>
            <a:off x="2149475" y="3990975"/>
            <a:ext cx="1462088" cy="15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81" name="Oval 33"/>
          <p:cNvSpPr>
            <a:spLocks noChangeArrowheads="1"/>
          </p:cNvSpPr>
          <p:nvPr/>
        </p:nvSpPr>
        <p:spPr bwMode="auto">
          <a:xfrm>
            <a:off x="2101851" y="3946525"/>
            <a:ext cx="98425" cy="88900"/>
          </a:xfrm>
          <a:prstGeom prst="ellipse">
            <a:avLst/>
          </a:prstGeom>
          <a:solidFill>
            <a:srgbClr val="0000FF"/>
          </a:solidFill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068638" y="3081340"/>
            <a:ext cx="792162" cy="274637"/>
            <a:chOff x="2447" y="7410"/>
            <a:chExt cx="2244" cy="561"/>
          </a:xfrm>
        </p:grpSpPr>
        <p:sp>
          <p:nvSpPr>
            <p:cNvPr id="49220" name="Line 35"/>
            <p:cNvSpPr>
              <a:spLocks noChangeShapeType="1"/>
            </p:cNvSpPr>
            <p:nvPr/>
          </p:nvSpPr>
          <p:spPr bwMode="auto">
            <a:xfrm>
              <a:off x="2447" y="7971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21" name="Line 36"/>
            <p:cNvSpPr>
              <a:spLocks noChangeShapeType="1"/>
            </p:cNvSpPr>
            <p:nvPr/>
          </p:nvSpPr>
          <p:spPr bwMode="auto">
            <a:xfrm>
              <a:off x="3008" y="7410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22" name="Line 37"/>
            <p:cNvSpPr>
              <a:spLocks noChangeShapeType="1"/>
            </p:cNvSpPr>
            <p:nvPr/>
          </p:nvSpPr>
          <p:spPr bwMode="auto">
            <a:xfrm>
              <a:off x="3569" y="7971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23" name="Line 38"/>
            <p:cNvSpPr>
              <a:spLocks noChangeShapeType="1"/>
            </p:cNvSpPr>
            <p:nvPr/>
          </p:nvSpPr>
          <p:spPr bwMode="auto">
            <a:xfrm>
              <a:off x="4130" y="7410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24" name="Line 39"/>
            <p:cNvSpPr>
              <a:spLocks noChangeShapeType="1"/>
            </p:cNvSpPr>
            <p:nvPr/>
          </p:nvSpPr>
          <p:spPr bwMode="auto">
            <a:xfrm flipV="1">
              <a:off x="4130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25" name="Line 40"/>
            <p:cNvSpPr>
              <a:spLocks noChangeShapeType="1"/>
            </p:cNvSpPr>
            <p:nvPr/>
          </p:nvSpPr>
          <p:spPr bwMode="auto">
            <a:xfrm flipV="1">
              <a:off x="3569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26" name="Line 41"/>
            <p:cNvSpPr>
              <a:spLocks noChangeShapeType="1"/>
            </p:cNvSpPr>
            <p:nvPr/>
          </p:nvSpPr>
          <p:spPr bwMode="auto">
            <a:xfrm flipV="1">
              <a:off x="3008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49183" name="AutoShape 42"/>
          <p:cNvSpPr>
            <a:spLocks noChangeArrowheads="1"/>
          </p:cNvSpPr>
          <p:nvPr/>
        </p:nvSpPr>
        <p:spPr bwMode="auto">
          <a:xfrm>
            <a:off x="5772151" y="1322390"/>
            <a:ext cx="3722688" cy="10191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33CCFF"/>
                </a:solidFill>
              </a:rPr>
              <a:t>mức luận lý 1 = 5V</a:t>
            </a:r>
          </a:p>
          <a:p>
            <a:r>
              <a:rPr lang="en-US" sz="2800" b="1">
                <a:solidFill>
                  <a:srgbClr val="33CCFF"/>
                </a:solidFill>
              </a:rPr>
              <a:t>mức luận lý 0 = 0V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111659" name="Text Box 43"/>
          <p:cNvSpPr txBox="1">
            <a:spLocks noChangeArrowheads="1"/>
          </p:cNvSpPr>
          <p:nvPr/>
        </p:nvSpPr>
        <p:spPr bwMode="auto">
          <a:xfrm>
            <a:off x="6954839" y="3178177"/>
            <a:ext cx="2243137" cy="561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FFFF00"/>
                </a:solidFill>
              </a:rPr>
              <a:t>y and 1 = y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330826" y="3314700"/>
            <a:ext cx="792163" cy="274638"/>
            <a:chOff x="2447" y="7410"/>
            <a:chExt cx="2244" cy="561"/>
          </a:xfrm>
        </p:grpSpPr>
        <p:sp>
          <p:nvSpPr>
            <p:cNvPr id="49213" name="Line 45"/>
            <p:cNvSpPr>
              <a:spLocks noChangeShapeType="1"/>
            </p:cNvSpPr>
            <p:nvPr/>
          </p:nvSpPr>
          <p:spPr bwMode="auto">
            <a:xfrm>
              <a:off x="2447" y="7971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14" name="Line 46"/>
            <p:cNvSpPr>
              <a:spLocks noChangeShapeType="1"/>
            </p:cNvSpPr>
            <p:nvPr/>
          </p:nvSpPr>
          <p:spPr bwMode="auto">
            <a:xfrm>
              <a:off x="3008" y="7410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15" name="Line 47"/>
            <p:cNvSpPr>
              <a:spLocks noChangeShapeType="1"/>
            </p:cNvSpPr>
            <p:nvPr/>
          </p:nvSpPr>
          <p:spPr bwMode="auto">
            <a:xfrm>
              <a:off x="3569" y="7971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16" name="Line 48"/>
            <p:cNvSpPr>
              <a:spLocks noChangeShapeType="1"/>
            </p:cNvSpPr>
            <p:nvPr/>
          </p:nvSpPr>
          <p:spPr bwMode="auto">
            <a:xfrm>
              <a:off x="4130" y="7410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17" name="Line 49"/>
            <p:cNvSpPr>
              <a:spLocks noChangeShapeType="1"/>
            </p:cNvSpPr>
            <p:nvPr/>
          </p:nvSpPr>
          <p:spPr bwMode="auto">
            <a:xfrm flipV="1">
              <a:off x="4130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18" name="Line 50"/>
            <p:cNvSpPr>
              <a:spLocks noChangeShapeType="1"/>
            </p:cNvSpPr>
            <p:nvPr/>
          </p:nvSpPr>
          <p:spPr bwMode="auto">
            <a:xfrm flipV="1">
              <a:off x="3569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9219" name="Line 51"/>
            <p:cNvSpPr>
              <a:spLocks noChangeShapeType="1"/>
            </p:cNvSpPr>
            <p:nvPr/>
          </p:nvSpPr>
          <p:spPr bwMode="auto">
            <a:xfrm flipV="1">
              <a:off x="3008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11668" name="Line 52"/>
          <p:cNvSpPr>
            <a:spLocks noChangeShapeType="1"/>
          </p:cNvSpPr>
          <p:nvPr/>
        </p:nvSpPr>
        <p:spPr bwMode="auto">
          <a:xfrm flipH="1">
            <a:off x="1500188" y="4213225"/>
            <a:ext cx="387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1669" name="Text Box 53"/>
          <p:cNvSpPr txBox="1">
            <a:spLocks noChangeArrowheads="1"/>
          </p:cNvSpPr>
          <p:nvPr/>
        </p:nvSpPr>
        <p:spPr bwMode="auto">
          <a:xfrm>
            <a:off x="663575" y="3816350"/>
            <a:ext cx="831851" cy="360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b="1">
                <a:solidFill>
                  <a:srgbClr val="000000"/>
                </a:solidFill>
              </a:rPr>
              <a:t>mức 1</a:t>
            </a:r>
            <a:endParaRPr lang="en-US">
              <a:latin typeface="Tahoma" pitchFamily="34" charset="0"/>
            </a:endParaRPr>
          </a:p>
        </p:txBody>
      </p:sp>
      <p:sp>
        <p:nvSpPr>
          <p:cNvPr id="111670" name="Text Box 54"/>
          <p:cNvSpPr txBox="1">
            <a:spLocks noChangeArrowheads="1"/>
          </p:cNvSpPr>
          <p:nvPr/>
        </p:nvSpPr>
        <p:spPr bwMode="auto">
          <a:xfrm>
            <a:off x="633413" y="4887913"/>
            <a:ext cx="830262" cy="3603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b="1">
                <a:solidFill>
                  <a:srgbClr val="33CCFF"/>
                </a:solidFill>
              </a:rPr>
              <a:t>mức 0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111671" name="Line 55"/>
          <p:cNvSpPr>
            <a:spLocks noChangeShapeType="1"/>
          </p:cNvSpPr>
          <p:nvPr/>
        </p:nvSpPr>
        <p:spPr bwMode="auto">
          <a:xfrm>
            <a:off x="1500188" y="4856163"/>
            <a:ext cx="387350" cy="0"/>
          </a:xfrm>
          <a:prstGeom prst="line">
            <a:avLst/>
          </a:prstGeom>
          <a:noFill/>
          <a:ln w="25400">
            <a:solidFill>
              <a:srgbClr val="33CC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1672" name="Text Box 56"/>
          <p:cNvSpPr txBox="1">
            <a:spLocks noChangeArrowheads="1"/>
          </p:cNvSpPr>
          <p:nvPr/>
        </p:nvSpPr>
        <p:spPr bwMode="auto">
          <a:xfrm>
            <a:off x="6942139" y="5149850"/>
            <a:ext cx="1944687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00FF00"/>
                </a:solidFill>
              </a:rPr>
              <a:t>0 = đóng</a:t>
            </a:r>
            <a:endParaRPr lang="en-US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49191" name="Text Box 57"/>
          <p:cNvSpPr txBox="1">
            <a:spLocks noChangeArrowheads="1"/>
          </p:cNvSpPr>
          <p:nvPr/>
        </p:nvSpPr>
        <p:spPr bwMode="auto">
          <a:xfrm>
            <a:off x="3525838" y="4721227"/>
            <a:ext cx="2130425" cy="447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>
                <a:solidFill>
                  <a:srgbClr val="FF3300"/>
                </a:solidFill>
                <a:latin typeface="Cooper" pitchFamily="18" charset="0"/>
              </a:rPr>
              <a:t>Cổng AND</a:t>
            </a:r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grpSp>
        <p:nvGrpSpPr>
          <p:cNvPr id="49192" name="Group 58"/>
          <p:cNvGrpSpPr>
            <a:grpSpLocks/>
          </p:cNvGrpSpPr>
          <p:nvPr/>
        </p:nvGrpSpPr>
        <p:grpSpPr bwMode="auto">
          <a:xfrm>
            <a:off x="3625850" y="3305175"/>
            <a:ext cx="1733550" cy="914400"/>
            <a:chOff x="2016" y="2352"/>
            <a:chExt cx="1008" cy="576"/>
          </a:xfrm>
        </p:grpSpPr>
        <p:sp>
          <p:nvSpPr>
            <p:cNvPr id="49205" name="Line 59"/>
            <p:cNvSpPr>
              <a:spLocks noChangeShapeType="1"/>
            </p:cNvSpPr>
            <p:nvPr/>
          </p:nvSpPr>
          <p:spPr bwMode="auto">
            <a:xfrm>
              <a:off x="2256" y="2352"/>
              <a:ext cx="0" cy="57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206" name="Line 60"/>
            <p:cNvSpPr>
              <a:spLocks noChangeShapeType="1"/>
            </p:cNvSpPr>
            <p:nvPr/>
          </p:nvSpPr>
          <p:spPr bwMode="auto">
            <a:xfrm>
              <a:off x="2256" y="2928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207" name="Arc 61"/>
            <p:cNvSpPr>
              <a:spLocks/>
            </p:cNvSpPr>
            <p:nvPr/>
          </p:nvSpPr>
          <p:spPr bwMode="auto">
            <a:xfrm>
              <a:off x="2496" y="2352"/>
              <a:ext cx="297" cy="288"/>
            </a:xfrm>
            <a:custGeom>
              <a:avLst/>
              <a:gdLst>
                <a:gd name="T0" fmla="*/ 0 w 22128"/>
                <a:gd name="T1" fmla="*/ 0 h 21600"/>
                <a:gd name="T2" fmla="*/ 4 w 22128"/>
                <a:gd name="T3" fmla="*/ 4 h 21600"/>
                <a:gd name="T4" fmla="*/ 0 w 22128"/>
                <a:gd name="T5" fmla="*/ 4 h 21600"/>
                <a:gd name="T6" fmla="*/ 0 60000 65536"/>
                <a:gd name="T7" fmla="*/ 0 60000 65536"/>
                <a:gd name="T8" fmla="*/ 0 60000 65536"/>
                <a:gd name="T9" fmla="*/ 0 w 22128"/>
                <a:gd name="T10" fmla="*/ 0 h 21600"/>
                <a:gd name="T11" fmla="*/ 22128 w 221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28" h="21600" fill="none" extrusionOk="0">
                  <a:moveTo>
                    <a:pt x="-1" y="6"/>
                  </a:moveTo>
                  <a:cubicBezTo>
                    <a:pt x="178" y="2"/>
                    <a:pt x="356" y="-1"/>
                    <a:pt x="535" y="0"/>
                  </a:cubicBezTo>
                  <a:cubicBezTo>
                    <a:pt x="12243" y="0"/>
                    <a:pt x="21820" y="9329"/>
                    <a:pt x="22127" y="21034"/>
                  </a:cubicBezTo>
                </a:path>
                <a:path w="22128" h="21600" stroke="0" extrusionOk="0">
                  <a:moveTo>
                    <a:pt x="-1" y="6"/>
                  </a:moveTo>
                  <a:cubicBezTo>
                    <a:pt x="178" y="2"/>
                    <a:pt x="356" y="-1"/>
                    <a:pt x="535" y="0"/>
                  </a:cubicBezTo>
                  <a:cubicBezTo>
                    <a:pt x="12243" y="0"/>
                    <a:pt x="21820" y="9329"/>
                    <a:pt x="22127" y="21034"/>
                  </a:cubicBezTo>
                  <a:lnTo>
                    <a:pt x="535" y="216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208" name="Arc 62"/>
            <p:cNvSpPr>
              <a:spLocks/>
            </p:cNvSpPr>
            <p:nvPr/>
          </p:nvSpPr>
          <p:spPr bwMode="auto">
            <a:xfrm>
              <a:off x="2496" y="2640"/>
              <a:ext cx="298" cy="288"/>
            </a:xfrm>
            <a:custGeom>
              <a:avLst/>
              <a:gdLst>
                <a:gd name="T0" fmla="*/ 4 w 22164"/>
                <a:gd name="T1" fmla="*/ 0 h 22166"/>
                <a:gd name="T2" fmla="*/ 0 w 22164"/>
                <a:gd name="T3" fmla="*/ 4 h 22166"/>
                <a:gd name="T4" fmla="*/ 0 w 22164"/>
                <a:gd name="T5" fmla="*/ 0 h 22166"/>
                <a:gd name="T6" fmla="*/ 0 60000 65536"/>
                <a:gd name="T7" fmla="*/ 0 60000 65536"/>
                <a:gd name="T8" fmla="*/ 0 60000 65536"/>
                <a:gd name="T9" fmla="*/ 0 w 22164"/>
                <a:gd name="T10" fmla="*/ 0 h 22166"/>
                <a:gd name="T11" fmla="*/ 22164 w 22164"/>
                <a:gd name="T12" fmla="*/ 22166 h 22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4" h="22166" fill="none" extrusionOk="0">
                  <a:moveTo>
                    <a:pt x="22156" y="0"/>
                  </a:moveTo>
                  <a:cubicBezTo>
                    <a:pt x="22161" y="188"/>
                    <a:pt x="22164" y="377"/>
                    <a:pt x="22164" y="566"/>
                  </a:cubicBezTo>
                  <a:cubicBezTo>
                    <a:pt x="22164" y="12495"/>
                    <a:pt x="12493" y="22166"/>
                    <a:pt x="564" y="22166"/>
                  </a:cubicBezTo>
                  <a:cubicBezTo>
                    <a:pt x="375" y="22166"/>
                    <a:pt x="187" y="22163"/>
                    <a:pt x="0" y="22158"/>
                  </a:cubicBezTo>
                </a:path>
                <a:path w="22164" h="22166" stroke="0" extrusionOk="0">
                  <a:moveTo>
                    <a:pt x="22156" y="0"/>
                  </a:moveTo>
                  <a:cubicBezTo>
                    <a:pt x="22161" y="188"/>
                    <a:pt x="22164" y="377"/>
                    <a:pt x="22164" y="566"/>
                  </a:cubicBezTo>
                  <a:cubicBezTo>
                    <a:pt x="22164" y="12495"/>
                    <a:pt x="12493" y="22166"/>
                    <a:pt x="564" y="22166"/>
                  </a:cubicBezTo>
                  <a:cubicBezTo>
                    <a:pt x="375" y="22166"/>
                    <a:pt x="187" y="22163"/>
                    <a:pt x="0" y="22158"/>
                  </a:cubicBezTo>
                  <a:lnTo>
                    <a:pt x="564" y="56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209" name="Line 63"/>
            <p:cNvSpPr>
              <a:spLocks noChangeShapeType="1"/>
            </p:cNvSpPr>
            <p:nvPr/>
          </p:nvSpPr>
          <p:spPr bwMode="auto">
            <a:xfrm>
              <a:off x="2016" y="2496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210" name="Line 64"/>
            <p:cNvSpPr>
              <a:spLocks noChangeShapeType="1"/>
            </p:cNvSpPr>
            <p:nvPr/>
          </p:nvSpPr>
          <p:spPr bwMode="auto">
            <a:xfrm flipH="1">
              <a:off x="2784" y="2640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211" name="Line 65"/>
            <p:cNvSpPr>
              <a:spLocks noChangeShapeType="1"/>
            </p:cNvSpPr>
            <p:nvPr/>
          </p:nvSpPr>
          <p:spPr bwMode="auto">
            <a:xfrm>
              <a:off x="2256" y="2352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212" name="Line 66"/>
            <p:cNvSpPr>
              <a:spLocks noChangeShapeType="1"/>
            </p:cNvSpPr>
            <p:nvPr/>
          </p:nvSpPr>
          <p:spPr bwMode="auto">
            <a:xfrm>
              <a:off x="2016" y="2784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1854201" y="4416427"/>
            <a:ext cx="301625" cy="301625"/>
            <a:chOff x="517" y="2768"/>
            <a:chExt cx="175" cy="190"/>
          </a:xfrm>
        </p:grpSpPr>
        <p:sp>
          <p:nvSpPr>
            <p:cNvPr id="49199" name="Line 68"/>
            <p:cNvSpPr>
              <a:spLocks noChangeShapeType="1"/>
            </p:cNvSpPr>
            <p:nvPr/>
          </p:nvSpPr>
          <p:spPr bwMode="auto">
            <a:xfrm flipV="1">
              <a:off x="689" y="2768"/>
              <a:ext cx="3" cy="19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00" name="Line 69"/>
            <p:cNvSpPr>
              <a:spLocks noChangeShapeType="1"/>
            </p:cNvSpPr>
            <p:nvPr/>
          </p:nvSpPr>
          <p:spPr bwMode="auto">
            <a:xfrm flipH="1">
              <a:off x="659" y="2871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01" name="Line 70"/>
            <p:cNvSpPr>
              <a:spLocks noChangeShapeType="1"/>
            </p:cNvSpPr>
            <p:nvPr/>
          </p:nvSpPr>
          <p:spPr bwMode="auto">
            <a:xfrm flipH="1">
              <a:off x="602" y="2871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02" name="Line 71"/>
            <p:cNvSpPr>
              <a:spLocks noChangeShapeType="1"/>
            </p:cNvSpPr>
            <p:nvPr/>
          </p:nvSpPr>
          <p:spPr bwMode="auto">
            <a:xfrm flipH="1">
              <a:off x="545" y="2871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03" name="Line 72"/>
            <p:cNvSpPr>
              <a:spLocks noChangeShapeType="1"/>
            </p:cNvSpPr>
            <p:nvPr/>
          </p:nvSpPr>
          <p:spPr bwMode="auto">
            <a:xfrm flipH="1">
              <a:off x="517" y="2871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04" name="Line 73"/>
            <p:cNvSpPr>
              <a:spLocks noChangeShapeType="1"/>
            </p:cNvSpPr>
            <p:nvPr/>
          </p:nvSpPr>
          <p:spPr bwMode="auto">
            <a:xfrm flipV="1">
              <a:off x="517" y="2829"/>
              <a:ext cx="0" cy="85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1690" name="Text Box 74"/>
          <p:cNvSpPr txBox="1">
            <a:spLocks noChangeArrowheads="1"/>
          </p:cNvSpPr>
          <p:nvPr/>
        </p:nvSpPr>
        <p:spPr bwMode="auto">
          <a:xfrm>
            <a:off x="3476625" y="4046540"/>
            <a:ext cx="319088" cy="503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33CCFF"/>
                </a:solidFill>
              </a:rPr>
              <a:t>1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111691" name="Text Box 75"/>
          <p:cNvSpPr txBox="1">
            <a:spLocks noChangeArrowheads="1"/>
          </p:cNvSpPr>
          <p:nvPr/>
        </p:nvSpPr>
        <p:spPr bwMode="auto">
          <a:xfrm>
            <a:off x="3476625" y="4065590"/>
            <a:ext cx="319088" cy="503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 dirty="0">
                <a:solidFill>
                  <a:srgbClr val="00FF00"/>
                </a:solidFill>
              </a:rPr>
              <a:t>0</a:t>
            </a:r>
            <a:endParaRPr lang="en-US" dirty="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111692" name="Text Box 76"/>
          <p:cNvSpPr txBox="1">
            <a:spLocks noChangeArrowheads="1"/>
          </p:cNvSpPr>
          <p:nvPr/>
        </p:nvSpPr>
        <p:spPr bwMode="auto">
          <a:xfrm>
            <a:off x="6942139" y="3851277"/>
            <a:ext cx="1944687" cy="474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33CCFF"/>
                </a:solidFill>
              </a:rPr>
              <a:t>1 = mở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111693" name="Text Box 77"/>
          <p:cNvSpPr txBox="1">
            <a:spLocks noChangeArrowheads="1"/>
          </p:cNvSpPr>
          <p:nvPr/>
        </p:nvSpPr>
        <p:spPr bwMode="auto">
          <a:xfrm>
            <a:off x="5289868" y="3181350"/>
            <a:ext cx="320675" cy="503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 dirty="0">
                <a:solidFill>
                  <a:srgbClr val="00FF00"/>
                </a:solidFill>
              </a:rPr>
              <a:t>0</a:t>
            </a:r>
            <a:endParaRPr lang="en-US" dirty="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111694" name="Text Box 78"/>
          <p:cNvSpPr txBox="1">
            <a:spLocks noChangeArrowheads="1"/>
          </p:cNvSpPr>
          <p:nvPr/>
        </p:nvSpPr>
        <p:spPr bwMode="auto">
          <a:xfrm>
            <a:off x="6954839" y="4476752"/>
            <a:ext cx="2243137" cy="561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/>
              <a:t>y and 0 = 0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11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11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9" grpId="0"/>
      <p:bldP spid="111668" grpId="0" animBg="1"/>
      <p:bldP spid="111669" grpId="0"/>
      <p:bldP spid="111670" grpId="0"/>
      <p:bldP spid="111671" grpId="0" animBg="1"/>
      <p:bldP spid="111672" grpId="0"/>
      <p:bldP spid="111690" grpId="0"/>
      <p:bldP spid="111691" grpId="0"/>
      <p:bldP spid="111692" grpId="0"/>
      <p:bldP spid="111693" grpId="0"/>
      <p:bldP spid="11169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Chức năng đóng mở (tt.)</a:t>
            </a:r>
          </a:p>
        </p:txBody>
      </p:sp>
      <p:sp>
        <p:nvSpPr>
          <p:cNvPr id="8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85" name="Espace réservé du numéro de diapositive 8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0182" name="Line 4"/>
          <p:cNvSpPr>
            <a:spLocks noChangeShapeType="1"/>
          </p:cNvSpPr>
          <p:nvPr/>
        </p:nvSpPr>
        <p:spPr bwMode="auto">
          <a:xfrm>
            <a:off x="2043114" y="2816225"/>
            <a:ext cx="3175" cy="889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83" name="Oval 5"/>
          <p:cNvSpPr>
            <a:spLocks noChangeArrowheads="1"/>
          </p:cNvSpPr>
          <p:nvPr/>
        </p:nvSpPr>
        <p:spPr bwMode="auto">
          <a:xfrm>
            <a:off x="1971676" y="2681290"/>
            <a:ext cx="146050" cy="134937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1781175" y="2381250"/>
            <a:ext cx="598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>
                <a:solidFill>
                  <a:srgbClr val="33CCFF"/>
                </a:solidFill>
              </a:rPr>
              <a:t>VCC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50185" name="Line 7"/>
          <p:cNvSpPr>
            <a:spLocks noChangeShapeType="1"/>
          </p:cNvSpPr>
          <p:nvPr/>
        </p:nvSpPr>
        <p:spPr bwMode="auto">
          <a:xfrm>
            <a:off x="1801813" y="5146675"/>
            <a:ext cx="485775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86" name="Line 8"/>
          <p:cNvSpPr>
            <a:spLocks noChangeShapeType="1"/>
          </p:cNvSpPr>
          <p:nvPr/>
        </p:nvSpPr>
        <p:spPr bwMode="auto">
          <a:xfrm>
            <a:off x="1873251" y="5213350"/>
            <a:ext cx="342900" cy="15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87" name="Line 9"/>
          <p:cNvSpPr>
            <a:spLocks noChangeShapeType="1"/>
          </p:cNvSpPr>
          <p:nvPr/>
        </p:nvSpPr>
        <p:spPr bwMode="auto">
          <a:xfrm flipH="1">
            <a:off x="1947864" y="5281613"/>
            <a:ext cx="193675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88" name="Line 10"/>
          <p:cNvSpPr>
            <a:spLocks noChangeShapeType="1"/>
          </p:cNvSpPr>
          <p:nvPr/>
        </p:nvSpPr>
        <p:spPr bwMode="auto">
          <a:xfrm>
            <a:off x="2019300" y="5348290"/>
            <a:ext cx="50800" cy="15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89" name="Line 11"/>
          <p:cNvSpPr>
            <a:spLocks noChangeShapeType="1"/>
          </p:cNvSpPr>
          <p:nvPr/>
        </p:nvSpPr>
        <p:spPr bwMode="auto">
          <a:xfrm>
            <a:off x="2043113" y="3130552"/>
            <a:ext cx="74612" cy="6667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90" name="Line 12"/>
          <p:cNvSpPr>
            <a:spLocks noChangeShapeType="1"/>
          </p:cNvSpPr>
          <p:nvPr/>
        </p:nvSpPr>
        <p:spPr bwMode="auto">
          <a:xfrm flipH="1">
            <a:off x="1971676" y="3197225"/>
            <a:ext cx="146050" cy="13493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91" name="Line 13"/>
          <p:cNvSpPr>
            <a:spLocks noChangeShapeType="1"/>
          </p:cNvSpPr>
          <p:nvPr/>
        </p:nvSpPr>
        <p:spPr bwMode="auto">
          <a:xfrm>
            <a:off x="1971676" y="3332163"/>
            <a:ext cx="146050" cy="13335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92" name="Line 14"/>
          <p:cNvSpPr>
            <a:spLocks noChangeShapeType="1"/>
          </p:cNvSpPr>
          <p:nvPr/>
        </p:nvSpPr>
        <p:spPr bwMode="auto">
          <a:xfrm flipH="1">
            <a:off x="1971676" y="3465515"/>
            <a:ext cx="146050" cy="13493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93" name="Line 15"/>
          <p:cNvSpPr>
            <a:spLocks noChangeShapeType="1"/>
          </p:cNvSpPr>
          <p:nvPr/>
        </p:nvSpPr>
        <p:spPr bwMode="auto">
          <a:xfrm>
            <a:off x="1971676" y="3600450"/>
            <a:ext cx="146050" cy="13493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94" name="Line 16"/>
          <p:cNvSpPr>
            <a:spLocks noChangeShapeType="1"/>
          </p:cNvSpPr>
          <p:nvPr/>
        </p:nvSpPr>
        <p:spPr bwMode="auto">
          <a:xfrm flipH="1">
            <a:off x="2043113" y="3735390"/>
            <a:ext cx="74612" cy="6667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2287589" y="3130552"/>
            <a:ext cx="388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>
                <a:solidFill>
                  <a:srgbClr val="33CCFF"/>
                </a:solidFill>
              </a:rPr>
              <a:t>R1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50196" name="Line 18"/>
          <p:cNvSpPr>
            <a:spLocks noChangeShapeType="1"/>
          </p:cNvSpPr>
          <p:nvPr/>
        </p:nvSpPr>
        <p:spPr bwMode="auto">
          <a:xfrm>
            <a:off x="2043114" y="2905127"/>
            <a:ext cx="3175" cy="2254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97" name="Line 19"/>
          <p:cNvSpPr>
            <a:spLocks noChangeShapeType="1"/>
          </p:cNvSpPr>
          <p:nvPr/>
        </p:nvSpPr>
        <p:spPr bwMode="auto">
          <a:xfrm flipV="1">
            <a:off x="2043114" y="3802065"/>
            <a:ext cx="3175" cy="2238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98" name="Line 20"/>
          <p:cNvSpPr>
            <a:spLocks noChangeShapeType="1"/>
          </p:cNvSpPr>
          <p:nvPr/>
        </p:nvSpPr>
        <p:spPr bwMode="auto">
          <a:xfrm flipV="1">
            <a:off x="2043114" y="4743450"/>
            <a:ext cx="3175" cy="1793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99" name="Line 21"/>
          <p:cNvSpPr>
            <a:spLocks noChangeShapeType="1"/>
          </p:cNvSpPr>
          <p:nvPr/>
        </p:nvSpPr>
        <p:spPr bwMode="auto">
          <a:xfrm flipV="1">
            <a:off x="2043114" y="4249738"/>
            <a:ext cx="3175" cy="20161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55764" y="4451350"/>
            <a:ext cx="387350" cy="292100"/>
            <a:chOff x="1123" y="2774"/>
            <a:chExt cx="226" cy="184"/>
          </a:xfrm>
        </p:grpSpPr>
        <p:sp>
          <p:nvSpPr>
            <p:cNvPr id="50254" name="Line 23"/>
            <p:cNvSpPr>
              <a:spLocks noChangeShapeType="1"/>
            </p:cNvSpPr>
            <p:nvPr/>
          </p:nvSpPr>
          <p:spPr bwMode="auto">
            <a:xfrm flipH="1" flipV="1">
              <a:off x="1250" y="2774"/>
              <a:ext cx="99" cy="184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55" name="Line 24"/>
            <p:cNvSpPr>
              <a:spLocks noChangeShapeType="1"/>
            </p:cNvSpPr>
            <p:nvPr/>
          </p:nvSpPr>
          <p:spPr bwMode="auto">
            <a:xfrm flipH="1">
              <a:off x="1265" y="2859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56" name="Line 25"/>
            <p:cNvSpPr>
              <a:spLocks noChangeShapeType="1"/>
            </p:cNvSpPr>
            <p:nvPr/>
          </p:nvSpPr>
          <p:spPr bwMode="auto">
            <a:xfrm flipH="1">
              <a:off x="1208" y="2859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57" name="Line 26"/>
            <p:cNvSpPr>
              <a:spLocks noChangeShapeType="1"/>
            </p:cNvSpPr>
            <p:nvPr/>
          </p:nvSpPr>
          <p:spPr bwMode="auto">
            <a:xfrm flipH="1">
              <a:off x="1151" y="2859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58" name="Line 27"/>
            <p:cNvSpPr>
              <a:spLocks noChangeShapeType="1"/>
            </p:cNvSpPr>
            <p:nvPr/>
          </p:nvSpPr>
          <p:spPr bwMode="auto">
            <a:xfrm flipH="1">
              <a:off x="1123" y="2859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59" name="Line 28"/>
            <p:cNvSpPr>
              <a:spLocks noChangeShapeType="1"/>
            </p:cNvSpPr>
            <p:nvPr/>
          </p:nvSpPr>
          <p:spPr bwMode="auto">
            <a:xfrm flipV="1">
              <a:off x="1123" y="2817"/>
              <a:ext cx="0" cy="85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0201" name="Rectangle 29"/>
          <p:cNvSpPr>
            <a:spLocks noChangeArrowheads="1"/>
          </p:cNvSpPr>
          <p:nvPr/>
        </p:nvSpPr>
        <p:spPr bwMode="auto">
          <a:xfrm>
            <a:off x="2205038" y="42592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>
                <a:solidFill>
                  <a:srgbClr val="33CCFF"/>
                </a:solidFill>
              </a:rPr>
              <a:t>S1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50202" name="Line 30"/>
          <p:cNvSpPr>
            <a:spLocks noChangeShapeType="1"/>
          </p:cNvSpPr>
          <p:nvPr/>
        </p:nvSpPr>
        <p:spPr bwMode="auto">
          <a:xfrm>
            <a:off x="2043114" y="4025900"/>
            <a:ext cx="3175" cy="22383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203" name="Line 31"/>
          <p:cNvSpPr>
            <a:spLocks noChangeShapeType="1"/>
          </p:cNvSpPr>
          <p:nvPr/>
        </p:nvSpPr>
        <p:spPr bwMode="auto">
          <a:xfrm flipV="1">
            <a:off x="2043114" y="4922840"/>
            <a:ext cx="3175" cy="2238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204" name="Line 32"/>
          <p:cNvSpPr>
            <a:spLocks noChangeShapeType="1"/>
          </p:cNvSpPr>
          <p:nvPr/>
        </p:nvSpPr>
        <p:spPr bwMode="auto">
          <a:xfrm>
            <a:off x="2043114" y="4025900"/>
            <a:ext cx="1462087" cy="15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205" name="Oval 33"/>
          <p:cNvSpPr>
            <a:spLocks noChangeArrowheads="1"/>
          </p:cNvSpPr>
          <p:nvPr/>
        </p:nvSpPr>
        <p:spPr bwMode="auto">
          <a:xfrm>
            <a:off x="1995488" y="3981450"/>
            <a:ext cx="98425" cy="88900"/>
          </a:xfrm>
          <a:prstGeom prst="ellipse">
            <a:avLst/>
          </a:prstGeom>
          <a:solidFill>
            <a:srgbClr val="0000FF"/>
          </a:solidFill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62276" y="3116265"/>
            <a:ext cx="792163" cy="274637"/>
            <a:chOff x="2447" y="7410"/>
            <a:chExt cx="2244" cy="561"/>
          </a:xfrm>
        </p:grpSpPr>
        <p:sp>
          <p:nvSpPr>
            <p:cNvPr id="50247" name="Line 35"/>
            <p:cNvSpPr>
              <a:spLocks noChangeShapeType="1"/>
            </p:cNvSpPr>
            <p:nvPr/>
          </p:nvSpPr>
          <p:spPr bwMode="auto">
            <a:xfrm>
              <a:off x="2447" y="7971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48" name="Line 36"/>
            <p:cNvSpPr>
              <a:spLocks noChangeShapeType="1"/>
            </p:cNvSpPr>
            <p:nvPr/>
          </p:nvSpPr>
          <p:spPr bwMode="auto">
            <a:xfrm>
              <a:off x="3008" y="7410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49" name="Line 37"/>
            <p:cNvSpPr>
              <a:spLocks noChangeShapeType="1"/>
            </p:cNvSpPr>
            <p:nvPr/>
          </p:nvSpPr>
          <p:spPr bwMode="auto">
            <a:xfrm>
              <a:off x="3569" y="7971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50" name="Line 38"/>
            <p:cNvSpPr>
              <a:spLocks noChangeShapeType="1"/>
            </p:cNvSpPr>
            <p:nvPr/>
          </p:nvSpPr>
          <p:spPr bwMode="auto">
            <a:xfrm>
              <a:off x="4130" y="7410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51" name="Line 39"/>
            <p:cNvSpPr>
              <a:spLocks noChangeShapeType="1"/>
            </p:cNvSpPr>
            <p:nvPr/>
          </p:nvSpPr>
          <p:spPr bwMode="auto">
            <a:xfrm flipV="1">
              <a:off x="4130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52" name="Line 40"/>
            <p:cNvSpPr>
              <a:spLocks noChangeShapeType="1"/>
            </p:cNvSpPr>
            <p:nvPr/>
          </p:nvSpPr>
          <p:spPr bwMode="auto">
            <a:xfrm flipV="1">
              <a:off x="3569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53" name="Line 41"/>
            <p:cNvSpPr>
              <a:spLocks noChangeShapeType="1"/>
            </p:cNvSpPr>
            <p:nvPr/>
          </p:nvSpPr>
          <p:spPr bwMode="auto">
            <a:xfrm flipV="1">
              <a:off x="3008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50207" name="AutoShape 42"/>
          <p:cNvSpPr>
            <a:spLocks noChangeArrowheads="1"/>
          </p:cNvSpPr>
          <p:nvPr/>
        </p:nvSpPr>
        <p:spPr bwMode="auto">
          <a:xfrm>
            <a:off x="5665789" y="1357315"/>
            <a:ext cx="3722687" cy="10191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33CCFF"/>
                </a:solidFill>
              </a:rPr>
              <a:t>mức luận lý 1 = 5V</a:t>
            </a:r>
          </a:p>
          <a:p>
            <a:r>
              <a:rPr lang="en-US" sz="2800" b="1">
                <a:solidFill>
                  <a:srgbClr val="33CCFF"/>
                </a:solidFill>
              </a:rPr>
              <a:t>mức luận lý 0 = 0V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6848475" y="3213102"/>
            <a:ext cx="2243138" cy="561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FFFF00"/>
                </a:solidFill>
              </a:rPr>
              <a:t>y or 1 = 1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224463" y="3335340"/>
            <a:ext cx="792162" cy="274637"/>
            <a:chOff x="2447" y="7410"/>
            <a:chExt cx="2244" cy="561"/>
          </a:xfrm>
        </p:grpSpPr>
        <p:sp>
          <p:nvSpPr>
            <p:cNvPr id="50240" name="Line 45"/>
            <p:cNvSpPr>
              <a:spLocks noChangeShapeType="1"/>
            </p:cNvSpPr>
            <p:nvPr/>
          </p:nvSpPr>
          <p:spPr bwMode="auto">
            <a:xfrm>
              <a:off x="2447" y="7971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41" name="Line 46"/>
            <p:cNvSpPr>
              <a:spLocks noChangeShapeType="1"/>
            </p:cNvSpPr>
            <p:nvPr/>
          </p:nvSpPr>
          <p:spPr bwMode="auto">
            <a:xfrm>
              <a:off x="3008" y="7410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42" name="Line 47"/>
            <p:cNvSpPr>
              <a:spLocks noChangeShapeType="1"/>
            </p:cNvSpPr>
            <p:nvPr/>
          </p:nvSpPr>
          <p:spPr bwMode="auto">
            <a:xfrm>
              <a:off x="3569" y="7971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43" name="Line 48"/>
            <p:cNvSpPr>
              <a:spLocks noChangeShapeType="1"/>
            </p:cNvSpPr>
            <p:nvPr/>
          </p:nvSpPr>
          <p:spPr bwMode="auto">
            <a:xfrm>
              <a:off x="4130" y="7410"/>
              <a:ext cx="5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44" name="Line 49"/>
            <p:cNvSpPr>
              <a:spLocks noChangeShapeType="1"/>
            </p:cNvSpPr>
            <p:nvPr/>
          </p:nvSpPr>
          <p:spPr bwMode="auto">
            <a:xfrm flipV="1">
              <a:off x="4130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45" name="Line 50"/>
            <p:cNvSpPr>
              <a:spLocks noChangeShapeType="1"/>
            </p:cNvSpPr>
            <p:nvPr/>
          </p:nvSpPr>
          <p:spPr bwMode="auto">
            <a:xfrm flipV="1">
              <a:off x="3569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246" name="Line 51"/>
            <p:cNvSpPr>
              <a:spLocks noChangeShapeType="1"/>
            </p:cNvSpPr>
            <p:nvPr/>
          </p:nvSpPr>
          <p:spPr bwMode="auto">
            <a:xfrm flipV="1">
              <a:off x="3008" y="7410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12692" name="Line 52"/>
          <p:cNvSpPr>
            <a:spLocks noChangeShapeType="1"/>
          </p:cNvSpPr>
          <p:nvPr/>
        </p:nvSpPr>
        <p:spPr bwMode="auto">
          <a:xfrm flipH="1">
            <a:off x="1393825" y="4248150"/>
            <a:ext cx="387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693" name="Text Box 53"/>
          <p:cNvSpPr txBox="1">
            <a:spLocks noChangeArrowheads="1"/>
          </p:cNvSpPr>
          <p:nvPr/>
        </p:nvSpPr>
        <p:spPr bwMode="auto">
          <a:xfrm>
            <a:off x="557212" y="3851277"/>
            <a:ext cx="831851" cy="360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b="1">
                <a:solidFill>
                  <a:srgbClr val="000000"/>
                </a:solidFill>
              </a:rPr>
              <a:t>mức 1</a:t>
            </a:r>
            <a:endParaRPr lang="en-US">
              <a:latin typeface="Tahoma" pitchFamily="34" charset="0"/>
            </a:endParaRPr>
          </a:p>
        </p:txBody>
      </p:sp>
      <p:sp>
        <p:nvSpPr>
          <p:cNvPr id="112694" name="Text Box 54"/>
          <p:cNvSpPr txBox="1">
            <a:spLocks noChangeArrowheads="1"/>
          </p:cNvSpPr>
          <p:nvPr/>
        </p:nvSpPr>
        <p:spPr bwMode="auto">
          <a:xfrm>
            <a:off x="527051" y="4922838"/>
            <a:ext cx="830263" cy="3603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b="1">
                <a:solidFill>
                  <a:srgbClr val="33CCFF"/>
                </a:solidFill>
              </a:rPr>
              <a:t>mức 0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112695" name="Line 55"/>
          <p:cNvSpPr>
            <a:spLocks noChangeShapeType="1"/>
          </p:cNvSpPr>
          <p:nvPr/>
        </p:nvSpPr>
        <p:spPr bwMode="auto">
          <a:xfrm>
            <a:off x="1393825" y="4891088"/>
            <a:ext cx="387350" cy="0"/>
          </a:xfrm>
          <a:prstGeom prst="line">
            <a:avLst/>
          </a:prstGeom>
          <a:noFill/>
          <a:ln w="25400">
            <a:solidFill>
              <a:srgbClr val="33CC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696" name="Text Box 56"/>
          <p:cNvSpPr txBox="1">
            <a:spLocks noChangeArrowheads="1"/>
          </p:cNvSpPr>
          <p:nvPr/>
        </p:nvSpPr>
        <p:spPr bwMode="auto">
          <a:xfrm>
            <a:off x="6835776" y="5184775"/>
            <a:ext cx="1944688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00FF00"/>
                </a:solidFill>
              </a:rPr>
              <a:t>0 = mở</a:t>
            </a:r>
            <a:endParaRPr lang="en-US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50215" name="Text Box 57"/>
          <p:cNvSpPr txBox="1">
            <a:spLocks noChangeArrowheads="1"/>
          </p:cNvSpPr>
          <p:nvPr/>
        </p:nvSpPr>
        <p:spPr bwMode="auto">
          <a:xfrm>
            <a:off x="3419476" y="4756152"/>
            <a:ext cx="2130425" cy="447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>
                <a:solidFill>
                  <a:srgbClr val="FF3300"/>
                </a:solidFill>
                <a:latin typeface="Cooper" pitchFamily="18" charset="0"/>
              </a:rPr>
              <a:t>Cổng OR</a:t>
            </a:r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747839" y="4451352"/>
            <a:ext cx="301625" cy="301625"/>
            <a:chOff x="517" y="2768"/>
            <a:chExt cx="175" cy="190"/>
          </a:xfrm>
        </p:grpSpPr>
        <p:sp>
          <p:nvSpPr>
            <p:cNvPr id="50234" name="Line 59"/>
            <p:cNvSpPr>
              <a:spLocks noChangeShapeType="1"/>
            </p:cNvSpPr>
            <p:nvPr/>
          </p:nvSpPr>
          <p:spPr bwMode="auto">
            <a:xfrm flipV="1">
              <a:off x="689" y="2768"/>
              <a:ext cx="3" cy="19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5" name="Line 60"/>
            <p:cNvSpPr>
              <a:spLocks noChangeShapeType="1"/>
            </p:cNvSpPr>
            <p:nvPr/>
          </p:nvSpPr>
          <p:spPr bwMode="auto">
            <a:xfrm flipH="1">
              <a:off x="659" y="2871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6" name="Line 61"/>
            <p:cNvSpPr>
              <a:spLocks noChangeShapeType="1"/>
            </p:cNvSpPr>
            <p:nvPr/>
          </p:nvSpPr>
          <p:spPr bwMode="auto">
            <a:xfrm flipH="1">
              <a:off x="602" y="2871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7" name="Line 62"/>
            <p:cNvSpPr>
              <a:spLocks noChangeShapeType="1"/>
            </p:cNvSpPr>
            <p:nvPr/>
          </p:nvSpPr>
          <p:spPr bwMode="auto">
            <a:xfrm flipH="1">
              <a:off x="545" y="2871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8" name="Line 63"/>
            <p:cNvSpPr>
              <a:spLocks noChangeShapeType="1"/>
            </p:cNvSpPr>
            <p:nvPr/>
          </p:nvSpPr>
          <p:spPr bwMode="auto">
            <a:xfrm flipH="1">
              <a:off x="517" y="2871"/>
              <a:ext cx="28" cy="1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9" name="Line 64"/>
            <p:cNvSpPr>
              <a:spLocks noChangeShapeType="1"/>
            </p:cNvSpPr>
            <p:nvPr/>
          </p:nvSpPr>
          <p:spPr bwMode="auto">
            <a:xfrm flipV="1">
              <a:off x="517" y="2829"/>
              <a:ext cx="0" cy="85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705" name="Text Box 65"/>
          <p:cNvSpPr txBox="1">
            <a:spLocks noChangeArrowheads="1"/>
          </p:cNvSpPr>
          <p:nvPr/>
        </p:nvSpPr>
        <p:spPr bwMode="auto">
          <a:xfrm>
            <a:off x="3370263" y="4081465"/>
            <a:ext cx="319087" cy="503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33CCFF"/>
                </a:solidFill>
              </a:rPr>
              <a:t>1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112706" name="Text Box 66"/>
          <p:cNvSpPr txBox="1">
            <a:spLocks noChangeArrowheads="1"/>
          </p:cNvSpPr>
          <p:nvPr/>
        </p:nvSpPr>
        <p:spPr bwMode="auto">
          <a:xfrm>
            <a:off x="3354389" y="4100515"/>
            <a:ext cx="319087" cy="503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00FF00"/>
                </a:solidFill>
              </a:rPr>
              <a:t>0</a:t>
            </a:r>
            <a:endParaRPr lang="en-US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112707" name="Text Box 67"/>
          <p:cNvSpPr txBox="1">
            <a:spLocks noChangeArrowheads="1"/>
          </p:cNvSpPr>
          <p:nvPr/>
        </p:nvSpPr>
        <p:spPr bwMode="auto">
          <a:xfrm>
            <a:off x="6835776" y="3886202"/>
            <a:ext cx="1944688" cy="474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33CCFF"/>
                </a:solidFill>
              </a:rPr>
              <a:t>1 = đóng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  <p:sp>
        <p:nvSpPr>
          <p:cNvPr id="112708" name="Text Box 68"/>
          <p:cNvSpPr txBox="1">
            <a:spLocks noChangeArrowheads="1"/>
          </p:cNvSpPr>
          <p:nvPr/>
        </p:nvSpPr>
        <p:spPr bwMode="auto">
          <a:xfrm>
            <a:off x="6848475" y="4511677"/>
            <a:ext cx="2243138" cy="561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/>
              <a:t>y or 0 = y</a:t>
            </a:r>
            <a:endParaRPr lang="en-US">
              <a:latin typeface="Tahoma" pitchFamily="34" charset="0"/>
            </a:endParaRPr>
          </a:p>
        </p:txBody>
      </p:sp>
      <p:grpSp>
        <p:nvGrpSpPr>
          <p:cNvPr id="50221" name="Group 69"/>
          <p:cNvGrpSpPr>
            <a:grpSpLocks/>
          </p:cNvGrpSpPr>
          <p:nvPr/>
        </p:nvGrpSpPr>
        <p:grpSpPr bwMode="auto">
          <a:xfrm>
            <a:off x="3517901" y="3343275"/>
            <a:ext cx="2071688" cy="915988"/>
            <a:chOff x="4488" y="3988"/>
            <a:chExt cx="3012" cy="1442"/>
          </a:xfrm>
        </p:grpSpPr>
        <p:sp>
          <p:nvSpPr>
            <p:cNvPr id="50223" name="Line 70"/>
            <p:cNvSpPr>
              <a:spLocks noChangeShapeType="1"/>
            </p:cNvSpPr>
            <p:nvPr/>
          </p:nvSpPr>
          <p:spPr bwMode="auto">
            <a:xfrm flipH="1">
              <a:off x="5246" y="5430"/>
              <a:ext cx="3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224" name="Line 71"/>
            <p:cNvSpPr>
              <a:spLocks noChangeShapeType="1"/>
            </p:cNvSpPr>
            <p:nvPr/>
          </p:nvSpPr>
          <p:spPr bwMode="auto">
            <a:xfrm>
              <a:off x="5047" y="4347"/>
              <a:ext cx="41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225" name="Arc 72"/>
            <p:cNvSpPr>
              <a:spLocks/>
            </p:cNvSpPr>
            <p:nvPr/>
          </p:nvSpPr>
          <p:spPr bwMode="auto">
            <a:xfrm>
              <a:off x="5633" y="3993"/>
              <a:ext cx="1241" cy="1432"/>
            </a:xfrm>
            <a:custGeom>
              <a:avLst/>
              <a:gdLst>
                <a:gd name="T0" fmla="*/ 0 w 18840"/>
                <a:gd name="T1" fmla="*/ 0 h 21600"/>
                <a:gd name="T2" fmla="*/ 82 w 18840"/>
                <a:gd name="T3" fmla="*/ 46 h 21600"/>
                <a:gd name="T4" fmla="*/ 1 w 18840"/>
                <a:gd name="T5" fmla="*/ 95 h 21600"/>
                <a:gd name="T6" fmla="*/ 0 60000 65536"/>
                <a:gd name="T7" fmla="*/ 0 60000 65536"/>
                <a:gd name="T8" fmla="*/ 0 60000 65536"/>
                <a:gd name="T9" fmla="*/ 0 w 18840"/>
                <a:gd name="T10" fmla="*/ 0 h 21600"/>
                <a:gd name="T11" fmla="*/ 18840 w 18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40" h="21600" fill="none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</a:path>
                <a:path w="18840" h="21600" stroke="0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  <a:lnTo>
                    <a:pt x="273" y="216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226" name="Arc 73"/>
            <p:cNvSpPr>
              <a:spLocks/>
            </p:cNvSpPr>
            <p:nvPr/>
          </p:nvSpPr>
          <p:spPr bwMode="auto">
            <a:xfrm>
              <a:off x="4561" y="3988"/>
              <a:ext cx="1001" cy="730"/>
            </a:xfrm>
            <a:custGeom>
              <a:avLst/>
              <a:gdLst>
                <a:gd name="T0" fmla="*/ 32 w 21596"/>
                <a:gd name="T1" fmla="*/ 0 h 15652"/>
                <a:gd name="T2" fmla="*/ 46 w 21596"/>
                <a:gd name="T3" fmla="*/ 33 h 15652"/>
                <a:gd name="T4" fmla="*/ 0 w 21596"/>
                <a:gd name="T5" fmla="*/ 34 h 15652"/>
                <a:gd name="T6" fmla="*/ 0 60000 65536"/>
                <a:gd name="T7" fmla="*/ 0 60000 65536"/>
                <a:gd name="T8" fmla="*/ 0 60000 65536"/>
                <a:gd name="T9" fmla="*/ 0 w 21596"/>
                <a:gd name="T10" fmla="*/ 0 h 15652"/>
                <a:gd name="T11" fmla="*/ 21596 w 21596"/>
                <a:gd name="T12" fmla="*/ 15652 h 15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5652" fill="none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</a:path>
                <a:path w="21596" h="15652" stroke="0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  <a:lnTo>
                    <a:pt x="0" y="1565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227" name="Arc 74"/>
            <p:cNvSpPr>
              <a:spLocks/>
            </p:cNvSpPr>
            <p:nvPr/>
          </p:nvSpPr>
          <p:spPr bwMode="auto">
            <a:xfrm>
              <a:off x="4561" y="4699"/>
              <a:ext cx="1002" cy="731"/>
            </a:xfrm>
            <a:custGeom>
              <a:avLst/>
              <a:gdLst>
                <a:gd name="T0" fmla="*/ 46 w 21600"/>
                <a:gd name="T1" fmla="*/ 0 h 15669"/>
                <a:gd name="T2" fmla="*/ 33 w 21600"/>
                <a:gd name="T3" fmla="*/ 34 h 15669"/>
                <a:gd name="T4" fmla="*/ 0 w 21600"/>
                <a:gd name="T5" fmla="*/ 1 h 156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69"/>
                <a:gd name="T11" fmla="*/ 21600 w 21600"/>
                <a:gd name="T12" fmla="*/ 15669 h 15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69" fill="none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</a:path>
                <a:path w="21600" h="15669" stroke="0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  <a:lnTo>
                    <a:pt x="0" y="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228" name="Arc 75"/>
            <p:cNvSpPr>
              <a:spLocks/>
            </p:cNvSpPr>
            <p:nvPr/>
          </p:nvSpPr>
          <p:spPr bwMode="auto">
            <a:xfrm>
              <a:off x="5633" y="4011"/>
              <a:ext cx="1257" cy="1410"/>
            </a:xfrm>
            <a:custGeom>
              <a:avLst/>
              <a:gdLst>
                <a:gd name="T0" fmla="*/ 83 w 19087"/>
                <a:gd name="T1" fmla="*/ 45 h 21600"/>
                <a:gd name="T2" fmla="*/ 0 w 19087"/>
                <a:gd name="T3" fmla="*/ 92 h 21600"/>
                <a:gd name="T4" fmla="*/ 1 w 19087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87"/>
                <a:gd name="T10" fmla="*/ 0 h 21600"/>
                <a:gd name="T11" fmla="*/ 19087 w 190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87" h="21600" fill="none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</a:path>
                <a:path w="19087" h="21600" stroke="0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  <a:lnTo>
                    <a:pt x="28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229" name="Line 76"/>
            <p:cNvSpPr>
              <a:spLocks noChangeShapeType="1"/>
            </p:cNvSpPr>
            <p:nvPr/>
          </p:nvSpPr>
          <p:spPr bwMode="auto">
            <a:xfrm>
              <a:off x="4488" y="4347"/>
              <a:ext cx="979" cy="7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230" name="Line 77"/>
            <p:cNvSpPr>
              <a:spLocks noChangeShapeType="1"/>
            </p:cNvSpPr>
            <p:nvPr/>
          </p:nvSpPr>
          <p:spPr bwMode="auto">
            <a:xfrm flipH="1">
              <a:off x="5246" y="3990"/>
              <a:ext cx="3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231" name="Line 78"/>
            <p:cNvSpPr>
              <a:spLocks noChangeShapeType="1"/>
            </p:cNvSpPr>
            <p:nvPr/>
          </p:nvSpPr>
          <p:spPr bwMode="auto">
            <a:xfrm>
              <a:off x="4488" y="5067"/>
              <a:ext cx="582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232" name="Line 79"/>
            <p:cNvSpPr>
              <a:spLocks noChangeShapeType="1"/>
            </p:cNvSpPr>
            <p:nvPr/>
          </p:nvSpPr>
          <p:spPr bwMode="auto">
            <a:xfrm>
              <a:off x="6918" y="4708"/>
              <a:ext cx="582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233" name="Line 80"/>
            <p:cNvSpPr>
              <a:spLocks noChangeShapeType="1"/>
            </p:cNvSpPr>
            <p:nvPr/>
          </p:nvSpPr>
          <p:spPr bwMode="auto">
            <a:xfrm>
              <a:off x="5047" y="5067"/>
              <a:ext cx="41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12721" name="Text Box 81"/>
          <p:cNvSpPr txBox="1">
            <a:spLocks noChangeArrowheads="1"/>
          </p:cNvSpPr>
          <p:nvPr/>
        </p:nvSpPr>
        <p:spPr bwMode="auto">
          <a:xfrm>
            <a:off x="5335589" y="3211515"/>
            <a:ext cx="319087" cy="503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en-US" sz="2800" b="1">
                <a:solidFill>
                  <a:srgbClr val="33CCFF"/>
                </a:solidFill>
              </a:rPr>
              <a:t>1</a:t>
            </a:r>
            <a:endParaRPr lang="en-US">
              <a:solidFill>
                <a:srgbClr val="33CC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2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112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3" grpId="0"/>
      <p:bldP spid="112692" grpId="0" animBg="1"/>
      <p:bldP spid="112693" grpId="0"/>
      <p:bldP spid="112694" grpId="0"/>
      <p:bldP spid="112695" grpId="0" animBg="1"/>
      <p:bldP spid="112696" grpId="0"/>
      <p:bldP spid="112705" grpId="0"/>
      <p:bldP spid="112706" grpId="0"/>
      <p:bldP spid="112707" grpId="0"/>
      <p:bldP spid="112708" grpId="0"/>
      <p:bldP spid="112721" grpId="0"/>
      <p:bldP spid="11272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Ứng dụng đơn giản của cổng luận lý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mtClean="0"/>
              <a:t>Mạch cộng bán phần thực hiện phép cộng trên hai bit, cho ra kết quả là bit tổng S và bit nhớ C.</a:t>
            </a:r>
          </a:p>
          <a:p>
            <a:pPr eaLnBrk="1" hangingPunct="1">
              <a:lnSpc>
                <a:spcPct val="140000"/>
              </a:lnSpc>
            </a:pPr>
            <a:r>
              <a:rPr lang="en-US" smtClean="0"/>
              <a:t>Mạch cộng toàn phần cũng tương tự mạch cộng bán phần nhưng đầu vào có cộng thêm bit nhớ C</a:t>
            </a:r>
            <a:r>
              <a:rPr lang="en-US" baseline="-25000" smtClean="0"/>
              <a:t>0.</a:t>
            </a:r>
          </a:p>
          <a:p>
            <a:pPr eaLnBrk="1" hangingPunct="1">
              <a:lnSpc>
                <a:spcPct val="140000"/>
              </a:lnSpc>
            </a:pPr>
            <a:r>
              <a:rPr lang="en-US" smtClean="0"/>
              <a:t>Mạch cộng toàn phần có thể được thiết kế dựa vào mạch cộng bán phần.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Mạch cộng bán phần</a:t>
            </a:r>
          </a:p>
        </p:txBody>
      </p:sp>
      <p:sp>
        <p:nvSpPr>
          <p:cNvPr id="8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54" name="Espace réservé du numéro de diapositive 53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2559051" y="2211388"/>
            <a:ext cx="28575" cy="8128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4075" y="1074738"/>
            <a:ext cx="3494088" cy="1128712"/>
            <a:chOff x="3191" y="962"/>
            <a:chExt cx="2031" cy="711"/>
          </a:xfrm>
        </p:grpSpPr>
        <p:sp>
          <p:nvSpPr>
            <p:cNvPr id="114694" name="Rectangle 6"/>
            <p:cNvSpPr>
              <a:spLocks noChangeArrowheads="1"/>
            </p:cNvSpPr>
            <p:nvPr/>
          </p:nvSpPr>
          <p:spPr bwMode="auto">
            <a:xfrm>
              <a:off x="3777" y="962"/>
              <a:ext cx="822" cy="6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flatTx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299" name="Line 7"/>
            <p:cNvSpPr>
              <a:spLocks noChangeShapeType="1"/>
            </p:cNvSpPr>
            <p:nvPr/>
          </p:nvSpPr>
          <p:spPr bwMode="auto">
            <a:xfrm>
              <a:off x="3552" y="1112"/>
              <a:ext cx="225" cy="0"/>
            </a:xfrm>
            <a:prstGeom prst="line">
              <a:avLst/>
            </a:prstGeom>
            <a:noFill/>
            <a:ln w="25400">
              <a:solidFill>
                <a:srgbClr val="33CC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2300" name="Line 8"/>
            <p:cNvSpPr>
              <a:spLocks noChangeShapeType="1"/>
            </p:cNvSpPr>
            <p:nvPr/>
          </p:nvSpPr>
          <p:spPr bwMode="auto">
            <a:xfrm>
              <a:off x="3552" y="1486"/>
              <a:ext cx="225" cy="0"/>
            </a:xfrm>
            <a:prstGeom prst="line">
              <a:avLst/>
            </a:prstGeom>
            <a:noFill/>
            <a:ln w="25400">
              <a:solidFill>
                <a:srgbClr val="33CC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2301" name="Line 9"/>
            <p:cNvSpPr>
              <a:spLocks noChangeShapeType="1"/>
            </p:cNvSpPr>
            <p:nvPr/>
          </p:nvSpPr>
          <p:spPr bwMode="auto">
            <a:xfrm>
              <a:off x="4599" y="1112"/>
              <a:ext cx="225" cy="0"/>
            </a:xfrm>
            <a:prstGeom prst="line">
              <a:avLst/>
            </a:prstGeom>
            <a:noFill/>
            <a:ln w="25400">
              <a:solidFill>
                <a:srgbClr val="33CC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2302" name="Line 10"/>
            <p:cNvSpPr>
              <a:spLocks noChangeShapeType="1"/>
            </p:cNvSpPr>
            <p:nvPr/>
          </p:nvSpPr>
          <p:spPr bwMode="auto">
            <a:xfrm>
              <a:off x="4599" y="1486"/>
              <a:ext cx="225" cy="0"/>
            </a:xfrm>
            <a:prstGeom prst="line">
              <a:avLst/>
            </a:prstGeom>
            <a:noFill/>
            <a:ln w="25400">
              <a:solidFill>
                <a:srgbClr val="33CC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2303" name="Text Box 11"/>
            <p:cNvSpPr txBox="1">
              <a:spLocks noChangeArrowheads="1"/>
            </p:cNvSpPr>
            <p:nvPr/>
          </p:nvSpPr>
          <p:spPr bwMode="auto">
            <a:xfrm>
              <a:off x="3893" y="1041"/>
              <a:ext cx="591" cy="5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400" b="1" dirty="0" err="1">
                  <a:solidFill>
                    <a:srgbClr val="000000"/>
                  </a:solidFill>
                </a:rPr>
                <a:t>Mạch</a:t>
              </a:r>
              <a:r>
                <a:rPr lang="en-US" sz="2400" b="1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</a:rPr>
                <a:t>cộng</a:t>
              </a:r>
              <a:endParaRPr lang="en-US" dirty="0">
                <a:latin typeface="Tahoma" pitchFamily="34" charset="0"/>
              </a:endParaRPr>
            </a:p>
          </p:txBody>
        </p:sp>
        <p:sp>
          <p:nvSpPr>
            <p:cNvPr id="52304" name="Text Box 12"/>
            <p:cNvSpPr txBox="1">
              <a:spLocks noChangeArrowheads="1"/>
            </p:cNvSpPr>
            <p:nvPr/>
          </p:nvSpPr>
          <p:spPr bwMode="auto">
            <a:xfrm>
              <a:off x="3209" y="1319"/>
              <a:ext cx="321" cy="32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400" b="1">
                  <a:solidFill>
                    <a:srgbClr val="33CCFF"/>
                  </a:solidFill>
                </a:rPr>
                <a:t>y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52305" name="Text Box 13"/>
            <p:cNvSpPr txBox="1">
              <a:spLocks noChangeArrowheads="1"/>
            </p:cNvSpPr>
            <p:nvPr/>
          </p:nvSpPr>
          <p:spPr bwMode="auto">
            <a:xfrm>
              <a:off x="4901" y="1004"/>
              <a:ext cx="321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400" b="1">
                  <a:solidFill>
                    <a:srgbClr val="33CCFF"/>
                  </a:solidFill>
                </a:rPr>
                <a:t>S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52306" name="Text Box 14"/>
            <p:cNvSpPr txBox="1">
              <a:spLocks noChangeArrowheads="1"/>
            </p:cNvSpPr>
            <p:nvPr/>
          </p:nvSpPr>
          <p:spPr bwMode="auto">
            <a:xfrm>
              <a:off x="4901" y="1346"/>
              <a:ext cx="321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400" b="1">
                  <a:solidFill>
                    <a:srgbClr val="33CCFF"/>
                  </a:solidFill>
                </a:rPr>
                <a:t>C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52307" name="Text Box 15"/>
            <p:cNvSpPr txBox="1">
              <a:spLocks noChangeArrowheads="1"/>
            </p:cNvSpPr>
            <p:nvPr/>
          </p:nvSpPr>
          <p:spPr bwMode="auto">
            <a:xfrm>
              <a:off x="3191" y="968"/>
              <a:ext cx="320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400" b="1">
                  <a:solidFill>
                    <a:srgbClr val="33CCFF"/>
                  </a:solidFill>
                </a:rPr>
                <a:t>x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57814" y="1782765"/>
            <a:ext cx="3925887" cy="2370137"/>
            <a:chOff x="2948" y="2291"/>
            <a:chExt cx="2283" cy="1493"/>
          </a:xfrm>
        </p:grpSpPr>
        <p:sp>
          <p:nvSpPr>
            <p:cNvPr id="52271" name="Text Box 17"/>
            <p:cNvSpPr txBox="1">
              <a:spLocks noChangeArrowheads="1"/>
            </p:cNvSpPr>
            <p:nvPr/>
          </p:nvSpPr>
          <p:spPr bwMode="auto">
            <a:xfrm>
              <a:off x="2948" y="2291"/>
              <a:ext cx="321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400" b="1" dirty="0">
                  <a:solidFill>
                    <a:srgbClr val="33CCFF"/>
                  </a:solidFill>
                </a:rPr>
                <a:t>x</a:t>
              </a:r>
              <a:endParaRPr lang="en-US" dirty="0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52272" name="Line 18"/>
            <p:cNvSpPr>
              <a:spLocks noChangeShapeType="1"/>
            </p:cNvSpPr>
            <p:nvPr/>
          </p:nvSpPr>
          <p:spPr bwMode="auto">
            <a:xfrm>
              <a:off x="3705" y="3359"/>
              <a:ext cx="27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3" name="Line 19"/>
            <p:cNvSpPr>
              <a:spLocks noChangeShapeType="1"/>
            </p:cNvSpPr>
            <p:nvPr/>
          </p:nvSpPr>
          <p:spPr bwMode="auto">
            <a:xfrm>
              <a:off x="3488" y="3641"/>
              <a:ext cx="48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4" name="Line 20"/>
            <p:cNvSpPr>
              <a:spLocks noChangeShapeType="1"/>
            </p:cNvSpPr>
            <p:nvPr/>
          </p:nvSpPr>
          <p:spPr bwMode="auto">
            <a:xfrm flipH="1">
              <a:off x="4519" y="3500"/>
              <a:ext cx="290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5" name="Line 21"/>
            <p:cNvSpPr>
              <a:spLocks noChangeShapeType="1"/>
            </p:cNvSpPr>
            <p:nvPr/>
          </p:nvSpPr>
          <p:spPr bwMode="auto">
            <a:xfrm flipH="1">
              <a:off x="3927" y="2902"/>
              <a:ext cx="155" cy="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6" name="Line 22"/>
            <p:cNvSpPr>
              <a:spLocks noChangeShapeType="1"/>
            </p:cNvSpPr>
            <p:nvPr/>
          </p:nvSpPr>
          <p:spPr bwMode="auto">
            <a:xfrm>
              <a:off x="3857" y="2469"/>
              <a:ext cx="84" cy="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7" name="Line 23"/>
            <p:cNvSpPr>
              <a:spLocks noChangeShapeType="1"/>
            </p:cNvSpPr>
            <p:nvPr/>
          </p:nvSpPr>
          <p:spPr bwMode="auto">
            <a:xfrm>
              <a:off x="3857" y="2751"/>
              <a:ext cx="84" cy="1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8" name="Arc 24"/>
            <p:cNvSpPr>
              <a:spLocks/>
            </p:cNvSpPr>
            <p:nvPr/>
          </p:nvSpPr>
          <p:spPr bwMode="auto">
            <a:xfrm>
              <a:off x="4082" y="2327"/>
              <a:ext cx="496" cy="573"/>
            </a:xfrm>
            <a:custGeom>
              <a:avLst/>
              <a:gdLst>
                <a:gd name="T0" fmla="*/ 0 w 18840"/>
                <a:gd name="T1" fmla="*/ 0 h 21600"/>
                <a:gd name="T2" fmla="*/ 13 w 18840"/>
                <a:gd name="T3" fmla="*/ 7 h 21600"/>
                <a:gd name="T4" fmla="*/ 0 w 18840"/>
                <a:gd name="T5" fmla="*/ 15 h 21600"/>
                <a:gd name="T6" fmla="*/ 0 60000 65536"/>
                <a:gd name="T7" fmla="*/ 0 60000 65536"/>
                <a:gd name="T8" fmla="*/ 0 60000 65536"/>
                <a:gd name="T9" fmla="*/ 0 w 18840"/>
                <a:gd name="T10" fmla="*/ 0 h 21600"/>
                <a:gd name="T11" fmla="*/ 18840 w 18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40" h="21600" fill="none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</a:path>
                <a:path w="18840" h="21600" stroke="0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  <a:lnTo>
                    <a:pt x="273" y="21600"/>
                  </a:lnTo>
                  <a:close/>
                </a:path>
              </a:pathLst>
            </a:cu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9" name="Arc 25"/>
            <p:cNvSpPr>
              <a:spLocks/>
            </p:cNvSpPr>
            <p:nvPr/>
          </p:nvSpPr>
          <p:spPr bwMode="auto">
            <a:xfrm>
              <a:off x="3583" y="2325"/>
              <a:ext cx="400" cy="292"/>
            </a:xfrm>
            <a:custGeom>
              <a:avLst/>
              <a:gdLst>
                <a:gd name="T0" fmla="*/ 5 w 21596"/>
                <a:gd name="T1" fmla="*/ 0 h 15652"/>
                <a:gd name="T2" fmla="*/ 7 w 21596"/>
                <a:gd name="T3" fmla="*/ 5 h 15652"/>
                <a:gd name="T4" fmla="*/ 0 w 21596"/>
                <a:gd name="T5" fmla="*/ 5 h 15652"/>
                <a:gd name="T6" fmla="*/ 0 60000 65536"/>
                <a:gd name="T7" fmla="*/ 0 60000 65536"/>
                <a:gd name="T8" fmla="*/ 0 60000 65536"/>
                <a:gd name="T9" fmla="*/ 0 w 21596"/>
                <a:gd name="T10" fmla="*/ 0 h 15652"/>
                <a:gd name="T11" fmla="*/ 21596 w 21596"/>
                <a:gd name="T12" fmla="*/ 15652 h 15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5652" fill="none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</a:path>
                <a:path w="21596" h="15652" stroke="0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  <a:lnTo>
                    <a:pt x="0" y="15652"/>
                  </a:lnTo>
                  <a:close/>
                </a:path>
              </a:pathLst>
            </a:cu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0" name="Arc 26"/>
            <p:cNvSpPr>
              <a:spLocks/>
            </p:cNvSpPr>
            <p:nvPr/>
          </p:nvSpPr>
          <p:spPr bwMode="auto">
            <a:xfrm>
              <a:off x="3583" y="2609"/>
              <a:ext cx="400" cy="293"/>
            </a:xfrm>
            <a:custGeom>
              <a:avLst/>
              <a:gdLst>
                <a:gd name="T0" fmla="*/ 7 w 21600"/>
                <a:gd name="T1" fmla="*/ 0 h 15669"/>
                <a:gd name="T2" fmla="*/ 5 w 21600"/>
                <a:gd name="T3" fmla="*/ 5 h 15669"/>
                <a:gd name="T4" fmla="*/ 0 w 21600"/>
                <a:gd name="T5" fmla="*/ 0 h 156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69"/>
                <a:gd name="T11" fmla="*/ 21600 w 21600"/>
                <a:gd name="T12" fmla="*/ 15669 h 15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69" fill="none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</a:path>
                <a:path w="21600" h="15669" stroke="0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  <a:lnTo>
                    <a:pt x="0" y="400"/>
                  </a:lnTo>
                  <a:close/>
                </a:path>
              </a:pathLst>
            </a:cu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1" name="Arc 27"/>
            <p:cNvSpPr>
              <a:spLocks/>
            </p:cNvSpPr>
            <p:nvPr/>
          </p:nvSpPr>
          <p:spPr bwMode="auto">
            <a:xfrm>
              <a:off x="3653" y="2325"/>
              <a:ext cx="400" cy="292"/>
            </a:xfrm>
            <a:custGeom>
              <a:avLst/>
              <a:gdLst>
                <a:gd name="T0" fmla="*/ 5 w 21596"/>
                <a:gd name="T1" fmla="*/ 0 h 15652"/>
                <a:gd name="T2" fmla="*/ 7 w 21596"/>
                <a:gd name="T3" fmla="*/ 5 h 15652"/>
                <a:gd name="T4" fmla="*/ 0 w 21596"/>
                <a:gd name="T5" fmla="*/ 5 h 15652"/>
                <a:gd name="T6" fmla="*/ 0 60000 65536"/>
                <a:gd name="T7" fmla="*/ 0 60000 65536"/>
                <a:gd name="T8" fmla="*/ 0 60000 65536"/>
                <a:gd name="T9" fmla="*/ 0 w 21596"/>
                <a:gd name="T10" fmla="*/ 0 h 15652"/>
                <a:gd name="T11" fmla="*/ 21596 w 21596"/>
                <a:gd name="T12" fmla="*/ 15652 h 15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5652" fill="none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</a:path>
                <a:path w="21596" h="15652" stroke="0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  <a:lnTo>
                    <a:pt x="0" y="15652"/>
                  </a:lnTo>
                  <a:close/>
                </a:path>
              </a:pathLst>
            </a:cu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2" name="Arc 28"/>
            <p:cNvSpPr>
              <a:spLocks/>
            </p:cNvSpPr>
            <p:nvPr/>
          </p:nvSpPr>
          <p:spPr bwMode="auto">
            <a:xfrm>
              <a:off x="3653" y="2609"/>
              <a:ext cx="401" cy="293"/>
            </a:xfrm>
            <a:custGeom>
              <a:avLst/>
              <a:gdLst>
                <a:gd name="T0" fmla="*/ 7 w 21600"/>
                <a:gd name="T1" fmla="*/ 0 h 15669"/>
                <a:gd name="T2" fmla="*/ 5 w 21600"/>
                <a:gd name="T3" fmla="*/ 5 h 15669"/>
                <a:gd name="T4" fmla="*/ 0 w 21600"/>
                <a:gd name="T5" fmla="*/ 0 h 156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69"/>
                <a:gd name="T11" fmla="*/ 21600 w 21600"/>
                <a:gd name="T12" fmla="*/ 15669 h 15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69" fill="none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</a:path>
                <a:path w="21600" h="15669" stroke="0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  <a:lnTo>
                    <a:pt x="0" y="400"/>
                  </a:lnTo>
                  <a:close/>
                </a:path>
              </a:pathLst>
            </a:cu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3" name="Arc 29"/>
            <p:cNvSpPr>
              <a:spLocks/>
            </p:cNvSpPr>
            <p:nvPr/>
          </p:nvSpPr>
          <p:spPr bwMode="auto">
            <a:xfrm>
              <a:off x="4082" y="2334"/>
              <a:ext cx="503" cy="564"/>
            </a:xfrm>
            <a:custGeom>
              <a:avLst/>
              <a:gdLst>
                <a:gd name="T0" fmla="*/ 13 w 19087"/>
                <a:gd name="T1" fmla="*/ 7 h 21600"/>
                <a:gd name="T2" fmla="*/ 0 w 19087"/>
                <a:gd name="T3" fmla="*/ 15 h 21600"/>
                <a:gd name="T4" fmla="*/ 0 w 19087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87"/>
                <a:gd name="T10" fmla="*/ 0 h 21600"/>
                <a:gd name="T11" fmla="*/ 19087 w 190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87" h="21600" fill="none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</a:path>
                <a:path w="19087" h="21600" stroke="0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  <a:lnTo>
                    <a:pt x="280" y="0"/>
                  </a:lnTo>
                  <a:close/>
                </a:path>
              </a:pathLst>
            </a:cu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4" name="Line 30"/>
            <p:cNvSpPr>
              <a:spLocks noChangeShapeType="1"/>
            </p:cNvSpPr>
            <p:nvPr/>
          </p:nvSpPr>
          <p:spPr bwMode="auto">
            <a:xfrm>
              <a:off x="3273" y="2468"/>
              <a:ext cx="58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5" name="Line 31"/>
            <p:cNvSpPr>
              <a:spLocks noChangeShapeType="1"/>
            </p:cNvSpPr>
            <p:nvPr/>
          </p:nvSpPr>
          <p:spPr bwMode="auto">
            <a:xfrm flipH="1">
              <a:off x="3927" y="2326"/>
              <a:ext cx="155" cy="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6" name="Line 32"/>
            <p:cNvSpPr>
              <a:spLocks noChangeShapeType="1"/>
            </p:cNvSpPr>
            <p:nvPr/>
          </p:nvSpPr>
          <p:spPr bwMode="auto">
            <a:xfrm>
              <a:off x="3282" y="2747"/>
              <a:ext cx="575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7" name="Line 33"/>
            <p:cNvSpPr>
              <a:spLocks noChangeShapeType="1"/>
            </p:cNvSpPr>
            <p:nvPr/>
          </p:nvSpPr>
          <p:spPr bwMode="auto">
            <a:xfrm>
              <a:off x="4596" y="2613"/>
              <a:ext cx="23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8" name="Text Box 34"/>
            <p:cNvSpPr txBox="1">
              <a:spLocks noChangeArrowheads="1"/>
            </p:cNvSpPr>
            <p:nvPr/>
          </p:nvSpPr>
          <p:spPr bwMode="auto">
            <a:xfrm>
              <a:off x="2948" y="2597"/>
              <a:ext cx="321" cy="32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400" b="1">
                  <a:solidFill>
                    <a:srgbClr val="33CCFF"/>
                  </a:solidFill>
                </a:rPr>
                <a:t>y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52289" name="Line 35"/>
            <p:cNvSpPr>
              <a:spLocks noChangeShapeType="1"/>
            </p:cNvSpPr>
            <p:nvPr/>
          </p:nvSpPr>
          <p:spPr bwMode="auto">
            <a:xfrm>
              <a:off x="3497" y="2742"/>
              <a:ext cx="2" cy="89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0" name="Line 36"/>
            <p:cNvSpPr>
              <a:spLocks noChangeShapeType="1"/>
            </p:cNvSpPr>
            <p:nvPr/>
          </p:nvSpPr>
          <p:spPr bwMode="auto">
            <a:xfrm>
              <a:off x="3713" y="2472"/>
              <a:ext cx="2" cy="89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1" name="Text Box 37"/>
            <p:cNvSpPr txBox="1">
              <a:spLocks noChangeArrowheads="1"/>
            </p:cNvSpPr>
            <p:nvPr/>
          </p:nvSpPr>
          <p:spPr bwMode="auto">
            <a:xfrm>
              <a:off x="4910" y="2444"/>
              <a:ext cx="321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400" b="1">
                  <a:solidFill>
                    <a:srgbClr val="33CCFF"/>
                  </a:solidFill>
                </a:rPr>
                <a:t>S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52292" name="Text Box 38"/>
            <p:cNvSpPr txBox="1">
              <a:spLocks noChangeArrowheads="1"/>
            </p:cNvSpPr>
            <p:nvPr/>
          </p:nvSpPr>
          <p:spPr bwMode="auto">
            <a:xfrm>
              <a:off x="4910" y="3353"/>
              <a:ext cx="321" cy="32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sz="2400" b="1">
                  <a:solidFill>
                    <a:srgbClr val="33CCFF"/>
                  </a:solidFill>
                </a:rPr>
                <a:t>C</a:t>
              </a:r>
              <a:endParaRPr lang="en-US">
                <a:solidFill>
                  <a:srgbClr val="33CCFF"/>
                </a:solidFill>
                <a:latin typeface="Tahoma" pitchFamily="34" charset="0"/>
              </a:endParaRPr>
            </a:p>
          </p:txBody>
        </p:sp>
        <p:sp>
          <p:nvSpPr>
            <p:cNvPr id="52293" name="Line 39"/>
            <p:cNvSpPr>
              <a:spLocks noChangeShapeType="1"/>
            </p:cNvSpPr>
            <p:nvPr/>
          </p:nvSpPr>
          <p:spPr bwMode="auto">
            <a:xfrm>
              <a:off x="3990" y="3208"/>
              <a:ext cx="0" cy="576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4" name="Line 40"/>
            <p:cNvSpPr>
              <a:spLocks noChangeShapeType="1"/>
            </p:cNvSpPr>
            <p:nvPr/>
          </p:nvSpPr>
          <p:spPr bwMode="auto">
            <a:xfrm>
              <a:off x="3990" y="3784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5" name="Arc 41"/>
            <p:cNvSpPr>
              <a:spLocks/>
            </p:cNvSpPr>
            <p:nvPr/>
          </p:nvSpPr>
          <p:spPr bwMode="auto">
            <a:xfrm>
              <a:off x="4230" y="3208"/>
              <a:ext cx="297" cy="288"/>
            </a:xfrm>
            <a:custGeom>
              <a:avLst/>
              <a:gdLst>
                <a:gd name="T0" fmla="*/ 0 w 22128"/>
                <a:gd name="T1" fmla="*/ 0 h 21600"/>
                <a:gd name="T2" fmla="*/ 4 w 22128"/>
                <a:gd name="T3" fmla="*/ 4 h 21600"/>
                <a:gd name="T4" fmla="*/ 0 w 22128"/>
                <a:gd name="T5" fmla="*/ 4 h 21600"/>
                <a:gd name="T6" fmla="*/ 0 60000 65536"/>
                <a:gd name="T7" fmla="*/ 0 60000 65536"/>
                <a:gd name="T8" fmla="*/ 0 60000 65536"/>
                <a:gd name="T9" fmla="*/ 0 w 22128"/>
                <a:gd name="T10" fmla="*/ 0 h 21600"/>
                <a:gd name="T11" fmla="*/ 22128 w 221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28" h="21600" fill="none" extrusionOk="0">
                  <a:moveTo>
                    <a:pt x="-1" y="6"/>
                  </a:moveTo>
                  <a:cubicBezTo>
                    <a:pt x="178" y="2"/>
                    <a:pt x="356" y="-1"/>
                    <a:pt x="535" y="0"/>
                  </a:cubicBezTo>
                  <a:cubicBezTo>
                    <a:pt x="12243" y="0"/>
                    <a:pt x="21820" y="9329"/>
                    <a:pt x="22127" y="21034"/>
                  </a:cubicBezTo>
                </a:path>
                <a:path w="22128" h="21600" stroke="0" extrusionOk="0">
                  <a:moveTo>
                    <a:pt x="-1" y="6"/>
                  </a:moveTo>
                  <a:cubicBezTo>
                    <a:pt x="178" y="2"/>
                    <a:pt x="356" y="-1"/>
                    <a:pt x="535" y="0"/>
                  </a:cubicBezTo>
                  <a:cubicBezTo>
                    <a:pt x="12243" y="0"/>
                    <a:pt x="21820" y="9329"/>
                    <a:pt x="22127" y="21034"/>
                  </a:cubicBezTo>
                  <a:lnTo>
                    <a:pt x="535" y="21600"/>
                  </a:lnTo>
                  <a:close/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6" name="Arc 42"/>
            <p:cNvSpPr>
              <a:spLocks/>
            </p:cNvSpPr>
            <p:nvPr/>
          </p:nvSpPr>
          <p:spPr bwMode="auto">
            <a:xfrm>
              <a:off x="4230" y="3496"/>
              <a:ext cx="298" cy="288"/>
            </a:xfrm>
            <a:custGeom>
              <a:avLst/>
              <a:gdLst>
                <a:gd name="T0" fmla="*/ 4 w 22164"/>
                <a:gd name="T1" fmla="*/ 0 h 22166"/>
                <a:gd name="T2" fmla="*/ 0 w 22164"/>
                <a:gd name="T3" fmla="*/ 4 h 22166"/>
                <a:gd name="T4" fmla="*/ 0 w 22164"/>
                <a:gd name="T5" fmla="*/ 0 h 22166"/>
                <a:gd name="T6" fmla="*/ 0 60000 65536"/>
                <a:gd name="T7" fmla="*/ 0 60000 65536"/>
                <a:gd name="T8" fmla="*/ 0 60000 65536"/>
                <a:gd name="T9" fmla="*/ 0 w 22164"/>
                <a:gd name="T10" fmla="*/ 0 h 22166"/>
                <a:gd name="T11" fmla="*/ 22164 w 22164"/>
                <a:gd name="T12" fmla="*/ 22166 h 22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4" h="22166" fill="none" extrusionOk="0">
                  <a:moveTo>
                    <a:pt x="22156" y="0"/>
                  </a:moveTo>
                  <a:cubicBezTo>
                    <a:pt x="22161" y="188"/>
                    <a:pt x="22164" y="377"/>
                    <a:pt x="22164" y="566"/>
                  </a:cubicBezTo>
                  <a:cubicBezTo>
                    <a:pt x="22164" y="12495"/>
                    <a:pt x="12493" y="22166"/>
                    <a:pt x="564" y="22166"/>
                  </a:cubicBezTo>
                  <a:cubicBezTo>
                    <a:pt x="375" y="22166"/>
                    <a:pt x="187" y="22163"/>
                    <a:pt x="0" y="22158"/>
                  </a:cubicBezTo>
                </a:path>
                <a:path w="22164" h="22166" stroke="0" extrusionOk="0">
                  <a:moveTo>
                    <a:pt x="22156" y="0"/>
                  </a:moveTo>
                  <a:cubicBezTo>
                    <a:pt x="22161" y="188"/>
                    <a:pt x="22164" y="377"/>
                    <a:pt x="22164" y="566"/>
                  </a:cubicBezTo>
                  <a:cubicBezTo>
                    <a:pt x="22164" y="12495"/>
                    <a:pt x="12493" y="22166"/>
                    <a:pt x="564" y="22166"/>
                  </a:cubicBezTo>
                  <a:cubicBezTo>
                    <a:pt x="375" y="22166"/>
                    <a:pt x="187" y="22163"/>
                    <a:pt x="0" y="22158"/>
                  </a:cubicBezTo>
                  <a:lnTo>
                    <a:pt x="564" y="566"/>
                  </a:lnTo>
                  <a:close/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7" name="Line 43"/>
            <p:cNvSpPr>
              <a:spLocks noChangeShapeType="1"/>
            </p:cNvSpPr>
            <p:nvPr/>
          </p:nvSpPr>
          <p:spPr bwMode="auto">
            <a:xfrm>
              <a:off x="3990" y="3208"/>
              <a:ext cx="24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14732" name="Group 44"/>
          <p:cNvGraphicFramePr>
            <a:graphicFrameLocks noGrp="1"/>
          </p:cNvGraphicFramePr>
          <p:nvPr/>
        </p:nvGraphicFramePr>
        <p:xfrm>
          <a:off x="593090" y="2941320"/>
          <a:ext cx="3962400" cy="3288985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</a:tblGrid>
              <a:tr h="65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4764" name="Line 76"/>
          <p:cNvSpPr>
            <a:spLocks noChangeShapeType="1"/>
          </p:cNvSpPr>
          <p:nvPr/>
        </p:nvSpPr>
        <p:spPr bwMode="auto">
          <a:xfrm flipV="1">
            <a:off x="5035551" y="4322763"/>
            <a:ext cx="1052513" cy="1090612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4765" name="Text Box 77"/>
          <p:cNvSpPr txBox="1">
            <a:spLocks noChangeArrowheads="1"/>
          </p:cNvSpPr>
          <p:nvPr/>
        </p:nvSpPr>
        <p:spPr bwMode="auto">
          <a:xfrm>
            <a:off x="3632201" y="3265490"/>
            <a:ext cx="995363" cy="447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Cooper" pitchFamily="18" charset="0"/>
              </a:rPr>
              <a:t>AND</a:t>
            </a:r>
            <a:endParaRPr lang="en-US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14766" name="Text Box 78"/>
          <p:cNvSpPr txBox="1">
            <a:spLocks noChangeArrowheads="1"/>
          </p:cNvSpPr>
          <p:nvPr/>
        </p:nvSpPr>
        <p:spPr bwMode="auto">
          <a:xfrm>
            <a:off x="2611438" y="3265490"/>
            <a:ext cx="995362" cy="447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oper" pitchFamily="18" charset="0"/>
              </a:rPr>
              <a:t>XOR</a:t>
            </a:r>
            <a:endParaRPr lang="en-US" dirty="0">
              <a:solidFill>
                <a:schemeClr val="accent1"/>
              </a:solidFill>
              <a:latin typeface="Tahoma" pitchFamily="34" charset="0"/>
            </a:endParaRP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6940550" y="1244600"/>
            <a:ext cx="1217613" cy="3500438"/>
            <a:chOff x="4036" y="1042"/>
            <a:chExt cx="708" cy="2205"/>
          </a:xfrm>
        </p:grpSpPr>
        <p:sp>
          <p:nvSpPr>
            <p:cNvPr id="52269" name="Text Box 80"/>
            <p:cNvSpPr txBox="1">
              <a:spLocks noChangeArrowheads="1"/>
            </p:cNvSpPr>
            <p:nvPr/>
          </p:nvSpPr>
          <p:spPr bwMode="auto">
            <a:xfrm>
              <a:off x="4165" y="2965"/>
              <a:ext cx="579" cy="28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  <a:latin typeface="Cooper" pitchFamily="18" charset="0"/>
                </a:rPr>
                <a:t>AND</a:t>
              </a:r>
              <a:endParaRPr lang="en-US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52270" name="Text Box 81"/>
            <p:cNvSpPr txBox="1">
              <a:spLocks noChangeArrowheads="1"/>
            </p:cNvSpPr>
            <p:nvPr/>
          </p:nvSpPr>
          <p:spPr bwMode="auto">
            <a:xfrm>
              <a:off x="4036" y="1042"/>
              <a:ext cx="579" cy="28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  <a:latin typeface="Cooper" pitchFamily="18" charset="0"/>
                </a:rPr>
                <a:t>XOR</a:t>
              </a:r>
              <a:endParaRPr lang="en-US">
                <a:solidFill>
                  <a:schemeClr val="accent1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4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4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764" grpId="0" animBg="1"/>
      <p:bldP spid="114765" grpId="0" autoUpdateAnimBg="0"/>
      <p:bldP spid="11476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Mạch cộng toàn phần</a:t>
            </a:r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3622675" y="3309940"/>
            <a:ext cx="123825" cy="725487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021014" y="1289050"/>
            <a:ext cx="1412875" cy="187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3256" name="Line 6"/>
          <p:cNvSpPr>
            <a:spLocks noChangeShapeType="1"/>
          </p:cNvSpPr>
          <p:nvPr/>
        </p:nvSpPr>
        <p:spPr bwMode="auto">
          <a:xfrm>
            <a:off x="2633663" y="2514600"/>
            <a:ext cx="387350" cy="0"/>
          </a:xfrm>
          <a:prstGeom prst="line">
            <a:avLst/>
          </a:prstGeom>
          <a:noFill/>
          <a:ln w="44450">
            <a:solidFill>
              <a:srgbClr val="33CC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3257" name="Line 7"/>
          <p:cNvSpPr>
            <a:spLocks noChangeShapeType="1"/>
          </p:cNvSpPr>
          <p:nvPr/>
        </p:nvSpPr>
        <p:spPr bwMode="auto">
          <a:xfrm>
            <a:off x="2633663" y="2873375"/>
            <a:ext cx="387350" cy="0"/>
          </a:xfrm>
          <a:prstGeom prst="line">
            <a:avLst/>
          </a:prstGeom>
          <a:noFill/>
          <a:ln w="44450">
            <a:solidFill>
              <a:srgbClr val="33CC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3258" name="Line 8"/>
          <p:cNvSpPr>
            <a:spLocks noChangeShapeType="1"/>
          </p:cNvSpPr>
          <p:nvPr/>
        </p:nvSpPr>
        <p:spPr bwMode="auto">
          <a:xfrm>
            <a:off x="4433888" y="1527175"/>
            <a:ext cx="387350" cy="0"/>
          </a:xfrm>
          <a:prstGeom prst="line">
            <a:avLst/>
          </a:prstGeom>
          <a:noFill/>
          <a:ln w="44450">
            <a:solidFill>
              <a:srgbClr val="33CC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3259" name="Line 9"/>
          <p:cNvSpPr>
            <a:spLocks noChangeShapeType="1"/>
          </p:cNvSpPr>
          <p:nvPr/>
        </p:nvSpPr>
        <p:spPr bwMode="auto">
          <a:xfrm>
            <a:off x="4433888" y="2814638"/>
            <a:ext cx="387350" cy="0"/>
          </a:xfrm>
          <a:prstGeom prst="line">
            <a:avLst/>
          </a:prstGeom>
          <a:noFill/>
          <a:ln w="44450">
            <a:solidFill>
              <a:srgbClr val="33CC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3260" name="Text Box 10"/>
          <p:cNvSpPr txBox="1">
            <a:spLocks noChangeArrowheads="1"/>
          </p:cNvSpPr>
          <p:nvPr/>
        </p:nvSpPr>
        <p:spPr bwMode="auto">
          <a:xfrm>
            <a:off x="3219450" y="1414463"/>
            <a:ext cx="1017588" cy="16875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Mạch cộng toàn phần</a:t>
            </a:r>
            <a:endParaRPr lang="en-US">
              <a:latin typeface="Tahoma" pitchFamily="34" charset="0"/>
            </a:endParaRPr>
          </a:p>
        </p:txBody>
      </p:sp>
      <p:sp>
        <p:nvSpPr>
          <p:cNvPr id="53261" name="Text Box 11"/>
          <p:cNvSpPr txBox="1">
            <a:spLocks noChangeArrowheads="1"/>
          </p:cNvSpPr>
          <p:nvPr/>
        </p:nvSpPr>
        <p:spPr bwMode="auto">
          <a:xfrm>
            <a:off x="2011363" y="2608263"/>
            <a:ext cx="552450" cy="520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y</a:t>
            </a:r>
            <a:endParaRPr lang="en-US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53262" name="Text Box 12"/>
          <p:cNvSpPr txBox="1">
            <a:spLocks noChangeArrowheads="1"/>
          </p:cNvSpPr>
          <p:nvPr/>
        </p:nvSpPr>
        <p:spPr bwMode="auto">
          <a:xfrm>
            <a:off x="4953000" y="1355727"/>
            <a:ext cx="55245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</a:t>
            </a: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53263" name="Text Box 13"/>
          <p:cNvSpPr txBox="1">
            <a:spLocks noChangeArrowheads="1"/>
          </p:cNvSpPr>
          <p:nvPr/>
        </p:nvSpPr>
        <p:spPr bwMode="auto">
          <a:xfrm>
            <a:off x="4953000" y="2592388"/>
            <a:ext cx="5524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</a:t>
            </a: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53264" name="Text Box 14"/>
          <p:cNvSpPr txBox="1">
            <a:spLocks noChangeArrowheads="1"/>
          </p:cNvSpPr>
          <p:nvPr/>
        </p:nvSpPr>
        <p:spPr bwMode="auto">
          <a:xfrm>
            <a:off x="2012951" y="2286002"/>
            <a:ext cx="550863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x</a:t>
            </a: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53265" name="Line 15"/>
          <p:cNvSpPr>
            <a:spLocks noChangeShapeType="1"/>
          </p:cNvSpPr>
          <p:nvPr/>
        </p:nvSpPr>
        <p:spPr bwMode="auto">
          <a:xfrm>
            <a:off x="2633663" y="1498600"/>
            <a:ext cx="387350" cy="0"/>
          </a:xfrm>
          <a:prstGeom prst="line">
            <a:avLst/>
          </a:prstGeom>
          <a:noFill/>
          <a:ln w="44450">
            <a:solidFill>
              <a:srgbClr val="33CC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3266" name="Text Box 16"/>
          <p:cNvSpPr txBox="1">
            <a:spLocks noChangeArrowheads="1"/>
          </p:cNvSpPr>
          <p:nvPr/>
        </p:nvSpPr>
        <p:spPr bwMode="auto">
          <a:xfrm>
            <a:off x="1966913" y="1220788"/>
            <a:ext cx="550862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</a:t>
            </a:r>
            <a:r>
              <a:rPr lang="en-US" sz="2400" b="1" baseline="-25000" dirty="0">
                <a:solidFill>
                  <a:srgbClr val="002060"/>
                </a:solidFill>
              </a:rPr>
              <a:t>0</a:t>
            </a: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2157414" y="4256090"/>
            <a:ext cx="3011487" cy="1881187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  <p:txBody>
          <a:bodyPr lIns="36000" tIns="36000" rIns="36000" bIns="73152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S = x + y + C</a:t>
            </a:r>
            <a:r>
              <a:rPr lang="en-US" sz="2400" b="1" baseline="-25000" dirty="0"/>
              <a:t>0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S = </a:t>
            </a:r>
            <a:r>
              <a:rPr lang="en-US" sz="2400" b="1" dirty="0">
                <a:solidFill>
                  <a:srgbClr val="002060"/>
                </a:solidFill>
              </a:rPr>
              <a:t>(x + y) </a:t>
            </a:r>
            <a:r>
              <a:rPr lang="en-US" sz="2400" b="1" dirty="0"/>
              <a:t>+ C</a:t>
            </a:r>
            <a:r>
              <a:rPr lang="en-US" sz="2400" b="1" baseline="-25000" dirty="0"/>
              <a:t>0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accent6"/>
                </a:solidFill>
              </a:rPr>
              <a:t>Tính</a:t>
            </a:r>
            <a:r>
              <a:rPr lang="en-US" sz="2400" b="1" dirty="0">
                <a:solidFill>
                  <a:schemeClr val="accent6"/>
                </a:solidFill>
              </a:rPr>
              <a:t>: </a:t>
            </a:r>
            <a:r>
              <a:rPr lang="en-US" sz="2400" b="1" dirty="0">
                <a:solidFill>
                  <a:srgbClr val="002060"/>
                </a:solidFill>
              </a:rPr>
              <a:t>S</a:t>
            </a:r>
            <a:r>
              <a:rPr lang="en-US" sz="2400" b="1" baseline="-25000" dirty="0">
                <a:solidFill>
                  <a:srgbClr val="002060"/>
                </a:solidFill>
              </a:rPr>
              <a:t>1</a:t>
            </a:r>
            <a:r>
              <a:rPr lang="en-US" sz="2400" b="1" dirty="0">
                <a:solidFill>
                  <a:srgbClr val="002060"/>
                </a:solidFill>
              </a:rPr>
              <a:t> = x + y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accent6"/>
                </a:solidFill>
              </a:rPr>
              <a:t>Tính</a:t>
            </a:r>
            <a:r>
              <a:rPr lang="en-US" sz="2400" b="1" dirty="0">
                <a:solidFill>
                  <a:schemeClr val="accent6"/>
                </a:solidFill>
              </a:rPr>
              <a:t>: 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/>
              <a:t> = </a:t>
            </a:r>
            <a:r>
              <a:rPr lang="en-US" sz="2400" b="1" dirty="0">
                <a:solidFill>
                  <a:srgbClr val="002060"/>
                </a:solidFill>
              </a:rPr>
              <a:t>S</a:t>
            </a:r>
            <a:r>
              <a:rPr lang="en-US" sz="2400" b="1" baseline="-25000" dirty="0">
                <a:solidFill>
                  <a:srgbClr val="002060"/>
                </a:solidFill>
              </a:rPr>
              <a:t>1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/>
              <a:t>+ C</a:t>
            </a:r>
            <a:r>
              <a:rPr lang="en-US" sz="2400" b="1" baseline="-25000" dirty="0"/>
              <a:t>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5719763" y="4129090"/>
            <a:ext cx="2159000" cy="8113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Cần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bộ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cộng</a:t>
            </a:r>
            <a:endParaRPr lang="en-US" sz="2400" b="1" dirty="0">
              <a:solidFill>
                <a:schemeClr val="accent6"/>
              </a:solidFill>
            </a:endParaRPr>
          </a:p>
          <a:p>
            <a:r>
              <a:rPr lang="en-US" sz="2400" b="1" dirty="0" err="1">
                <a:solidFill>
                  <a:schemeClr val="accent6"/>
                </a:solidFill>
              </a:rPr>
              <a:t>bán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phần</a:t>
            </a:r>
            <a:r>
              <a:rPr lang="en-US" sz="2400" b="1" dirty="0">
                <a:solidFill>
                  <a:schemeClr val="accent6"/>
                </a:solidFill>
              </a:rPr>
              <a:t> 1</a:t>
            </a:r>
            <a:endParaRPr lang="en-US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6259513" y="5421315"/>
            <a:ext cx="2062162" cy="8113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Cần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bộ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cộng</a:t>
            </a:r>
            <a:endParaRPr lang="en-US" sz="2400" b="1" dirty="0">
              <a:solidFill>
                <a:schemeClr val="accent6"/>
              </a:solidFill>
            </a:endParaRPr>
          </a:p>
          <a:p>
            <a:r>
              <a:rPr lang="en-US" sz="2400" b="1" dirty="0" err="1">
                <a:solidFill>
                  <a:schemeClr val="accent6"/>
                </a:solidFill>
              </a:rPr>
              <a:t>bán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phần</a:t>
            </a:r>
            <a:r>
              <a:rPr lang="en-US" sz="2400" b="1" dirty="0">
                <a:solidFill>
                  <a:schemeClr val="accent6"/>
                </a:solidFill>
              </a:rPr>
              <a:t> 2</a:t>
            </a:r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V="1">
            <a:off x="4733926" y="4683127"/>
            <a:ext cx="912813" cy="752475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5733" name="Line 21"/>
          <p:cNvSpPr>
            <a:spLocks noChangeShapeType="1"/>
          </p:cNvSpPr>
          <p:nvPr/>
        </p:nvSpPr>
        <p:spPr bwMode="auto">
          <a:xfrm flipV="1">
            <a:off x="5043489" y="5840415"/>
            <a:ext cx="1082675" cy="22225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29" grpId="0" animBg="1"/>
      <p:bldP spid="115730" grpId="0"/>
      <p:bldP spid="115731" grpId="0"/>
      <p:bldP spid="115732" grpId="0" animBg="1"/>
      <p:bldP spid="11573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Mạch cộng toàn phần (tt.)</a:t>
            </a:r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737100" y="1701800"/>
            <a:ext cx="1414463" cy="1068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>
            <a:off x="1808163" y="1939925"/>
            <a:ext cx="2928937" cy="0"/>
          </a:xfrm>
          <a:prstGeom prst="line">
            <a:avLst/>
          </a:prstGeom>
          <a:noFill/>
          <a:ln w="50800">
            <a:solidFill>
              <a:srgbClr val="33CC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>
            <a:off x="6151564" y="1939925"/>
            <a:ext cx="1200150" cy="0"/>
          </a:xfrm>
          <a:prstGeom prst="line">
            <a:avLst/>
          </a:prstGeom>
          <a:noFill/>
          <a:ln w="50800">
            <a:solidFill>
              <a:srgbClr val="33CC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81" name="Line 7"/>
          <p:cNvSpPr>
            <a:spLocks noChangeShapeType="1"/>
          </p:cNvSpPr>
          <p:nvPr/>
        </p:nvSpPr>
        <p:spPr bwMode="auto">
          <a:xfrm>
            <a:off x="6583362" y="2873375"/>
            <a:ext cx="385762" cy="0"/>
          </a:xfrm>
          <a:prstGeom prst="line">
            <a:avLst/>
          </a:prstGeom>
          <a:noFill/>
          <a:ln w="50800">
            <a:solidFill>
              <a:srgbClr val="33CC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4937125" y="1827215"/>
            <a:ext cx="1016000" cy="846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Bán phần</a:t>
            </a:r>
            <a:endParaRPr lang="en-US">
              <a:latin typeface="Tahoma" pitchFamily="34" charset="0"/>
            </a:endParaRPr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7277100" y="1636713"/>
            <a:ext cx="5524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S</a:t>
            </a:r>
            <a:endParaRPr lang="en-US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2230438" y="2320925"/>
            <a:ext cx="1412875" cy="1068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4285" name="Line 11"/>
          <p:cNvSpPr>
            <a:spLocks noChangeShapeType="1"/>
          </p:cNvSpPr>
          <p:nvPr/>
        </p:nvSpPr>
        <p:spPr bwMode="auto">
          <a:xfrm>
            <a:off x="1843088" y="2559050"/>
            <a:ext cx="387350" cy="0"/>
          </a:xfrm>
          <a:prstGeom prst="line">
            <a:avLst/>
          </a:prstGeom>
          <a:noFill/>
          <a:ln w="50800">
            <a:solidFill>
              <a:srgbClr val="33CC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86" name="Line 12"/>
          <p:cNvSpPr>
            <a:spLocks noChangeShapeType="1"/>
          </p:cNvSpPr>
          <p:nvPr/>
        </p:nvSpPr>
        <p:spPr bwMode="auto">
          <a:xfrm>
            <a:off x="1843088" y="3152775"/>
            <a:ext cx="387350" cy="0"/>
          </a:xfrm>
          <a:prstGeom prst="line">
            <a:avLst/>
          </a:prstGeom>
          <a:noFill/>
          <a:ln w="50800">
            <a:solidFill>
              <a:srgbClr val="33CC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87" name="Line 13"/>
          <p:cNvSpPr>
            <a:spLocks noChangeShapeType="1"/>
          </p:cNvSpPr>
          <p:nvPr/>
        </p:nvSpPr>
        <p:spPr bwMode="auto">
          <a:xfrm>
            <a:off x="3643314" y="2559050"/>
            <a:ext cx="1057275" cy="0"/>
          </a:xfrm>
          <a:prstGeom prst="line">
            <a:avLst/>
          </a:prstGeom>
          <a:noFill/>
          <a:ln w="50800">
            <a:solidFill>
              <a:srgbClr val="33CC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88" name="Line 14"/>
          <p:cNvSpPr>
            <a:spLocks noChangeShapeType="1"/>
          </p:cNvSpPr>
          <p:nvPr/>
        </p:nvSpPr>
        <p:spPr bwMode="auto">
          <a:xfrm>
            <a:off x="3643314" y="3152775"/>
            <a:ext cx="3311525" cy="0"/>
          </a:xfrm>
          <a:prstGeom prst="line">
            <a:avLst/>
          </a:prstGeom>
          <a:noFill/>
          <a:ln w="50800">
            <a:solidFill>
              <a:srgbClr val="33CC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89" name="Text Box 15"/>
          <p:cNvSpPr txBox="1">
            <a:spLocks noChangeArrowheads="1"/>
          </p:cNvSpPr>
          <p:nvPr/>
        </p:nvSpPr>
        <p:spPr bwMode="auto">
          <a:xfrm>
            <a:off x="2428875" y="2446340"/>
            <a:ext cx="1017588" cy="846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Bán phần</a:t>
            </a:r>
            <a:endParaRPr lang="en-US">
              <a:latin typeface="Tahoma" pitchFamily="34" charset="0"/>
            </a:endParaRPr>
          </a:p>
        </p:txBody>
      </p:sp>
      <p:sp>
        <p:nvSpPr>
          <p:cNvPr id="54290" name="Text Box 16"/>
          <p:cNvSpPr txBox="1">
            <a:spLocks noChangeArrowheads="1"/>
          </p:cNvSpPr>
          <p:nvPr/>
        </p:nvSpPr>
        <p:spPr bwMode="auto">
          <a:xfrm>
            <a:off x="1252538" y="2887663"/>
            <a:ext cx="552450" cy="520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/>
              <a:t>y</a:t>
            </a:r>
            <a:endParaRPr lang="en-US">
              <a:latin typeface="Tahoma" pitchFamily="34" charset="0"/>
            </a:endParaRPr>
          </a:p>
        </p:txBody>
      </p:sp>
      <p:sp>
        <p:nvSpPr>
          <p:cNvPr id="54291" name="Text Box 17"/>
          <p:cNvSpPr txBox="1">
            <a:spLocks noChangeArrowheads="1"/>
          </p:cNvSpPr>
          <p:nvPr/>
        </p:nvSpPr>
        <p:spPr bwMode="auto">
          <a:xfrm>
            <a:off x="3729038" y="2093913"/>
            <a:ext cx="665162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>
                <a:solidFill>
                  <a:srgbClr val="66FF33"/>
                </a:solidFill>
              </a:rPr>
              <a:t>S</a:t>
            </a:r>
            <a:r>
              <a:rPr lang="en-US" sz="2400" b="1" baseline="-25000">
                <a:solidFill>
                  <a:srgbClr val="66FF33"/>
                </a:solidFill>
              </a:rPr>
              <a:t>1</a:t>
            </a:r>
            <a:endParaRPr lang="en-US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54292" name="Text Box 18"/>
          <p:cNvSpPr txBox="1">
            <a:spLocks noChangeArrowheads="1"/>
          </p:cNvSpPr>
          <p:nvPr/>
        </p:nvSpPr>
        <p:spPr bwMode="auto">
          <a:xfrm>
            <a:off x="1222377" y="2330452"/>
            <a:ext cx="550863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/>
              <a:t>x</a:t>
            </a:r>
            <a:endParaRPr lang="en-US">
              <a:latin typeface="Tahoma" pitchFamily="34" charset="0"/>
            </a:endParaRPr>
          </a:p>
        </p:txBody>
      </p:sp>
      <p:sp>
        <p:nvSpPr>
          <p:cNvPr id="54293" name="Text Box 19"/>
          <p:cNvSpPr txBox="1">
            <a:spLocks noChangeArrowheads="1"/>
          </p:cNvSpPr>
          <p:nvPr/>
        </p:nvSpPr>
        <p:spPr bwMode="auto">
          <a:xfrm>
            <a:off x="3729038" y="3228975"/>
            <a:ext cx="665162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>
                <a:solidFill>
                  <a:srgbClr val="66FF33"/>
                </a:solidFill>
              </a:rPr>
              <a:t>C</a:t>
            </a:r>
            <a:r>
              <a:rPr lang="en-US" sz="2400" b="1" baseline="-25000">
                <a:solidFill>
                  <a:srgbClr val="66FF33"/>
                </a:solidFill>
              </a:rPr>
              <a:t>1</a:t>
            </a:r>
            <a:endParaRPr lang="en-US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6237289" y="2078038"/>
            <a:ext cx="663575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</a:t>
            </a:r>
            <a:r>
              <a:rPr lang="en-US" sz="2400" b="1" baseline="-25000" dirty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54295" name="Line 21"/>
          <p:cNvSpPr>
            <a:spLocks noChangeShapeType="1"/>
          </p:cNvSpPr>
          <p:nvPr/>
        </p:nvSpPr>
        <p:spPr bwMode="auto">
          <a:xfrm>
            <a:off x="6215063" y="2535238"/>
            <a:ext cx="387350" cy="0"/>
          </a:xfrm>
          <a:prstGeom prst="line">
            <a:avLst/>
          </a:prstGeom>
          <a:noFill/>
          <a:ln w="50800">
            <a:solidFill>
              <a:srgbClr val="33CCFF"/>
            </a:solidFill>
            <a:round/>
            <a:headEnd/>
            <a:tailEnd type="non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96" name="Line 22"/>
          <p:cNvSpPr>
            <a:spLocks noChangeShapeType="1"/>
          </p:cNvSpPr>
          <p:nvPr/>
        </p:nvSpPr>
        <p:spPr bwMode="auto">
          <a:xfrm rot="16200000">
            <a:off x="6406357" y="2710657"/>
            <a:ext cx="357187" cy="0"/>
          </a:xfrm>
          <a:prstGeom prst="line">
            <a:avLst/>
          </a:prstGeom>
          <a:noFill/>
          <a:ln w="50800">
            <a:solidFill>
              <a:srgbClr val="33CCFF"/>
            </a:solidFill>
            <a:round/>
            <a:headEnd/>
            <a:tailEnd type="non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97" name="AutoShape 23"/>
          <p:cNvSpPr>
            <a:spLocks noChangeArrowheads="1"/>
          </p:cNvSpPr>
          <p:nvPr/>
        </p:nvSpPr>
        <p:spPr bwMode="auto">
          <a:xfrm>
            <a:off x="6824664" y="2338388"/>
            <a:ext cx="2009775" cy="1731962"/>
          </a:xfrm>
          <a:prstGeom prst="irregularSeal1">
            <a:avLst/>
          </a:prstGeom>
          <a:solidFill>
            <a:schemeClr val="accent1"/>
          </a:solidFill>
          <a:ln w="19050">
            <a:solidFill>
              <a:srgbClr val="969696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FF5050"/>
                </a:solidFill>
              </a:rPr>
              <a:t>Cổng gì?</a:t>
            </a:r>
            <a:endParaRPr lang="en-US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54298" name="Line 24"/>
          <p:cNvSpPr>
            <a:spLocks noChangeShapeType="1"/>
          </p:cNvSpPr>
          <p:nvPr/>
        </p:nvSpPr>
        <p:spPr bwMode="auto">
          <a:xfrm flipH="1">
            <a:off x="7708900" y="3887788"/>
            <a:ext cx="123825" cy="736600"/>
          </a:xfrm>
          <a:prstGeom prst="line">
            <a:avLst/>
          </a:prstGeom>
          <a:noFill/>
          <a:ln w="25400">
            <a:solidFill>
              <a:srgbClr val="33CC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99" name="Text Box 25"/>
          <p:cNvSpPr txBox="1">
            <a:spLocks noChangeArrowheads="1"/>
          </p:cNvSpPr>
          <p:nvPr/>
        </p:nvSpPr>
        <p:spPr bwMode="auto">
          <a:xfrm>
            <a:off x="7421563" y="4584702"/>
            <a:ext cx="55245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54300" name="Text Box 26"/>
          <p:cNvSpPr txBox="1">
            <a:spLocks noChangeArrowheads="1"/>
          </p:cNvSpPr>
          <p:nvPr/>
        </p:nvSpPr>
        <p:spPr bwMode="auto">
          <a:xfrm>
            <a:off x="1093789" y="1695450"/>
            <a:ext cx="663575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/>
              <a:t>C</a:t>
            </a:r>
            <a:r>
              <a:rPr lang="en-US" sz="2400" b="1" baseline="-25000"/>
              <a:t>0</a:t>
            </a:r>
            <a:endParaRPr lang="en-US">
              <a:latin typeface="Tahoma" pitchFamily="34" charset="0"/>
            </a:endParaRPr>
          </a:p>
        </p:txBody>
      </p:sp>
      <p:sp>
        <p:nvSpPr>
          <p:cNvPr id="54301" name="Text Box 27"/>
          <p:cNvSpPr txBox="1">
            <a:spLocks noChangeArrowheads="1"/>
          </p:cNvSpPr>
          <p:nvPr/>
        </p:nvSpPr>
        <p:spPr bwMode="auto">
          <a:xfrm>
            <a:off x="5219701" y="4495800"/>
            <a:ext cx="2079625" cy="1176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000" b="1" dirty="0" err="1">
                <a:solidFill>
                  <a:schemeClr val="accent6"/>
                </a:solidFill>
              </a:rPr>
              <a:t>Nhớ</a:t>
            </a:r>
            <a:r>
              <a:rPr lang="en-US" sz="2000" b="1" dirty="0">
                <a:solidFill>
                  <a:schemeClr val="accent6"/>
                </a:solidFill>
              </a:rPr>
              <a:t> (C = 1) </a:t>
            </a:r>
            <a:r>
              <a:rPr lang="en-US" sz="2000" b="1" dirty="0" err="1">
                <a:solidFill>
                  <a:schemeClr val="accent6"/>
                </a:solidFill>
              </a:rPr>
              <a:t>trong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trường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hợp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nào</a:t>
            </a:r>
            <a:r>
              <a:rPr lang="en-US" sz="2000" b="1" dirty="0">
                <a:solidFill>
                  <a:schemeClr val="accent6"/>
                </a:solidFill>
              </a:rPr>
              <a:t> ?</a:t>
            </a:r>
            <a:endParaRPr lang="en-US" sz="2000" dirty="0">
              <a:solidFill>
                <a:schemeClr val="accent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Mạch cộng toàn phần (tt.)</a:t>
            </a:r>
          </a:p>
        </p:txBody>
      </p:sp>
      <p:sp>
        <p:nvSpPr>
          <p:cNvPr id="12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graphicFrame>
        <p:nvGraphicFramePr>
          <p:cNvPr id="117764" name="Group 4"/>
          <p:cNvGraphicFramePr>
            <a:graphicFrameLocks noGrp="1"/>
          </p:cNvGraphicFramePr>
          <p:nvPr/>
        </p:nvGraphicFramePr>
        <p:xfrm>
          <a:off x="1701801" y="1039813"/>
          <a:ext cx="7670800" cy="4362454"/>
        </p:xfrm>
        <a:graphic>
          <a:graphicData uri="http://schemas.openxmlformats.org/drawingml/2006/table">
            <a:tbl>
              <a:tblPr/>
              <a:tblGrid>
                <a:gridCol w="766763"/>
                <a:gridCol w="766762"/>
                <a:gridCol w="768350"/>
                <a:gridCol w="766763"/>
                <a:gridCol w="766762"/>
                <a:gridCol w="766763"/>
                <a:gridCol w="766762"/>
                <a:gridCol w="766763"/>
                <a:gridCol w="768350"/>
                <a:gridCol w="766762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414" name="Text Box 124"/>
          <p:cNvSpPr txBox="1">
            <a:spLocks noChangeArrowheads="1"/>
          </p:cNvSpPr>
          <p:nvPr/>
        </p:nvSpPr>
        <p:spPr bwMode="auto">
          <a:xfrm>
            <a:off x="1574801" y="5724527"/>
            <a:ext cx="47926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r"/>
            <a:r>
              <a:rPr lang="en-US" sz="2400" b="1" dirty="0">
                <a:solidFill>
                  <a:srgbClr val="3366FF"/>
                </a:solidFill>
              </a:rPr>
              <a:t>C = 1 </a:t>
            </a:r>
            <a:r>
              <a:rPr lang="en-US" sz="2400" b="1" dirty="0" err="1">
                <a:solidFill>
                  <a:srgbClr val="3366FF"/>
                </a:solidFill>
              </a:rPr>
              <a:t>khi</a:t>
            </a:r>
            <a:r>
              <a:rPr lang="en-US" sz="2400" b="1" dirty="0">
                <a:solidFill>
                  <a:srgbClr val="3366FF"/>
                </a:solidFill>
              </a:rPr>
              <a:t> C</a:t>
            </a:r>
            <a:r>
              <a:rPr lang="en-US" sz="2400" b="1" baseline="-25000" dirty="0">
                <a:solidFill>
                  <a:srgbClr val="3366FF"/>
                </a:solidFill>
              </a:rPr>
              <a:t>1</a:t>
            </a:r>
            <a:r>
              <a:rPr lang="en-US" sz="2400" b="1" dirty="0">
                <a:solidFill>
                  <a:srgbClr val="3366FF"/>
                </a:solidFill>
              </a:rPr>
              <a:t> = 1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hoặc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3366FF"/>
                </a:solidFill>
              </a:rPr>
              <a:t>C</a:t>
            </a:r>
            <a:r>
              <a:rPr lang="en-US" sz="2400" b="1" baseline="-25000" dirty="0">
                <a:solidFill>
                  <a:srgbClr val="3366FF"/>
                </a:solidFill>
              </a:rPr>
              <a:t>2</a:t>
            </a:r>
            <a:r>
              <a:rPr lang="en-US" sz="2400" b="1" dirty="0">
                <a:solidFill>
                  <a:srgbClr val="3366FF"/>
                </a:solidFill>
              </a:rPr>
              <a:t> = 1</a:t>
            </a:r>
            <a:endParaRPr lang="en-US" dirty="0">
              <a:solidFill>
                <a:srgbClr val="3366FF"/>
              </a:solidFill>
              <a:latin typeface="Tahoma" pitchFamily="34" charset="0"/>
            </a:endParaRPr>
          </a:p>
        </p:txBody>
      </p:sp>
      <p:sp>
        <p:nvSpPr>
          <p:cNvPr id="55415" name="Line 125"/>
          <p:cNvSpPr>
            <a:spLocks noChangeShapeType="1"/>
          </p:cNvSpPr>
          <p:nvPr/>
        </p:nvSpPr>
        <p:spPr bwMode="auto">
          <a:xfrm>
            <a:off x="7061201" y="5495925"/>
            <a:ext cx="2316163" cy="0"/>
          </a:xfrm>
          <a:prstGeom prst="line">
            <a:avLst/>
          </a:prstGeom>
          <a:ln w="50800"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fr-FR"/>
          </a:p>
        </p:txBody>
      </p:sp>
      <p:sp>
        <p:nvSpPr>
          <p:cNvPr id="55416" name="AutoShape 127"/>
          <p:cNvSpPr>
            <a:spLocks noChangeArrowheads="1"/>
          </p:cNvSpPr>
          <p:nvPr/>
        </p:nvSpPr>
        <p:spPr bwMode="auto">
          <a:xfrm rot="5400000">
            <a:off x="6419850" y="5105401"/>
            <a:ext cx="865188" cy="1036638"/>
          </a:xfrm>
          <a:custGeom>
            <a:avLst/>
            <a:gdLst>
              <a:gd name="T0" fmla="*/ 29387832 w 21600"/>
              <a:gd name="T1" fmla="*/ 7013480 h 21600"/>
              <a:gd name="T2" fmla="*/ 16923236 w 21600"/>
              <a:gd name="T3" fmla="*/ 6225778 h 21600"/>
              <a:gd name="T4" fmla="*/ 23356913 w 21600"/>
              <a:gd name="T5" fmla="*/ 15943301 h 21600"/>
              <a:gd name="T6" fmla="*/ 38986969 w 21600"/>
              <a:gd name="T7" fmla="*/ 24875422 h 21600"/>
              <a:gd name="T8" fmla="*/ 30323236 w 21600"/>
              <a:gd name="T9" fmla="*/ 37313111 h 21600"/>
              <a:gd name="T10" fmla="*/ 21659423 w 21600"/>
              <a:gd name="T11" fmla="*/ 248754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44" y="5399"/>
                  <a:pt x="10688" y="5400"/>
                  <a:pt x="10632" y="5402"/>
                </a:cubicBezTo>
                <a:lnTo>
                  <a:pt x="10464" y="5"/>
                </a:lnTo>
                <a:cubicBezTo>
                  <a:pt x="10576" y="1"/>
                  <a:pt x="10688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14" grpId="0"/>
      <p:bldP spid="55415" grpId="0" animBg="1"/>
      <p:bldP spid="554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1277939" y="1592265"/>
            <a:ext cx="7462837" cy="3582987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50000">
                <a:srgbClr val="00765E"/>
              </a:gs>
              <a:gs pos="100000">
                <a:srgbClr val="00FFCC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etal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56327" name="Line 5"/>
          <p:cNvSpPr>
            <a:spLocks noChangeShapeType="1"/>
          </p:cNvSpPr>
          <p:nvPr/>
        </p:nvSpPr>
        <p:spPr bwMode="auto">
          <a:xfrm>
            <a:off x="2951163" y="3443288"/>
            <a:ext cx="1285876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28" name="Line 6"/>
          <p:cNvSpPr>
            <a:spLocks noChangeShapeType="1"/>
          </p:cNvSpPr>
          <p:nvPr/>
        </p:nvSpPr>
        <p:spPr bwMode="auto">
          <a:xfrm>
            <a:off x="892175" y="3443288"/>
            <a:ext cx="642938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29" name="Line 7"/>
          <p:cNvSpPr>
            <a:spLocks noChangeShapeType="1"/>
          </p:cNvSpPr>
          <p:nvPr/>
        </p:nvSpPr>
        <p:spPr bwMode="auto">
          <a:xfrm>
            <a:off x="892175" y="4511675"/>
            <a:ext cx="642938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30" name="Line 8"/>
          <p:cNvSpPr>
            <a:spLocks noChangeShapeType="1"/>
          </p:cNvSpPr>
          <p:nvPr/>
        </p:nvSpPr>
        <p:spPr bwMode="auto">
          <a:xfrm>
            <a:off x="892176" y="2374900"/>
            <a:ext cx="3344863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31" name="Line 9"/>
          <p:cNvSpPr>
            <a:spLocks noChangeShapeType="1"/>
          </p:cNvSpPr>
          <p:nvPr/>
        </p:nvSpPr>
        <p:spPr bwMode="auto">
          <a:xfrm>
            <a:off x="5653089" y="2374900"/>
            <a:ext cx="3336925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32" name="Line 10"/>
          <p:cNvSpPr>
            <a:spLocks noChangeShapeType="1"/>
          </p:cNvSpPr>
          <p:nvPr/>
        </p:nvSpPr>
        <p:spPr bwMode="auto">
          <a:xfrm>
            <a:off x="5653089" y="3443288"/>
            <a:ext cx="642937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33" name="Line 11"/>
          <p:cNvSpPr>
            <a:spLocks noChangeShapeType="1"/>
          </p:cNvSpPr>
          <p:nvPr/>
        </p:nvSpPr>
        <p:spPr bwMode="auto">
          <a:xfrm>
            <a:off x="2951164" y="4511675"/>
            <a:ext cx="3987800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350838" y="2101852"/>
            <a:ext cx="55245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/>
              <a:t>C</a:t>
            </a:r>
            <a:r>
              <a:rPr lang="en-US" sz="2400" b="1" baseline="-25000"/>
              <a:t>0</a:t>
            </a:r>
            <a:endParaRPr lang="en-US">
              <a:latin typeface="Tahoma" pitchFamily="34" charset="0"/>
            </a:endParaRPr>
          </a:p>
        </p:txBody>
      </p:sp>
      <p:sp>
        <p:nvSpPr>
          <p:cNvPr id="56335" name="Text Box 13"/>
          <p:cNvSpPr txBox="1">
            <a:spLocks noChangeArrowheads="1"/>
          </p:cNvSpPr>
          <p:nvPr/>
        </p:nvSpPr>
        <p:spPr bwMode="auto">
          <a:xfrm>
            <a:off x="346076" y="3198813"/>
            <a:ext cx="5492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/>
              <a:t>x</a:t>
            </a:r>
            <a:endParaRPr lang="en-US">
              <a:latin typeface="Tahoma" pitchFamily="34" charset="0"/>
            </a:endParaRPr>
          </a:p>
        </p:txBody>
      </p:sp>
      <p:sp>
        <p:nvSpPr>
          <p:cNvPr id="56336" name="Text Box 14"/>
          <p:cNvSpPr txBox="1">
            <a:spLocks noChangeArrowheads="1"/>
          </p:cNvSpPr>
          <p:nvPr/>
        </p:nvSpPr>
        <p:spPr bwMode="auto">
          <a:xfrm>
            <a:off x="350838" y="4249738"/>
            <a:ext cx="5524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/>
              <a:t>y</a:t>
            </a:r>
            <a:endParaRPr lang="en-US">
              <a:latin typeface="Tahoma" pitchFamily="34" charset="0"/>
            </a:endParaRPr>
          </a:p>
        </p:txBody>
      </p:sp>
      <p:sp>
        <p:nvSpPr>
          <p:cNvPr id="56337" name="Text Box 15"/>
          <p:cNvSpPr txBox="1">
            <a:spLocks noChangeArrowheads="1"/>
          </p:cNvSpPr>
          <p:nvPr/>
        </p:nvSpPr>
        <p:spPr bwMode="auto">
          <a:xfrm>
            <a:off x="3028950" y="2932113"/>
            <a:ext cx="5524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S</a:t>
            </a:r>
            <a:r>
              <a:rPr lang="en-US" sz="2400" b="1" baseline="-2500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338" name="Text Box 16"/>
          <p:cNvSpPr txBox="1">
            <a:spLocks noChangeArrowheads="1"/>
          </p:cNvSpPr>
          <p:nvPr/>
        </p:nvSpPr>
        <p:spPr bwMode="auto">
          <a:xfrm>
            <a:off x="8972551" y="2006602"/>
            <a:ext cx="5492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S</a:t>
            </a:r>
            <a:endParaRPr lang="en-US" sz="28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56339" name="Text Box 17"/>
          <p:cNvSpPr txBox="1">
            <a:spLocks noChangeArrowheads="1"/>
          </p:cNvSpPr>
          <p:nvPr/>
        </p:nvSpPr>
        <p:spPr bwMode="auto">
          <a:xfrm>
            <a:off x="2997200" y="3998913"/>
            <a:ext cx="5524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C</a:t>
            </a:r>
            <a:r>
              <a:rPr lang="en-US" sz="2400" b="1" baseline="-2500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340" name="Text Box 18"/>
          <p:cNvSpPr txBox="1">
            <a:spLocks noChangeArrowheads="1"/>
          </p:cNvSpPr>
          <p:nvPr/>
        </p:nvSpPr>
        <p:spPr bwMode="auto">
          <a:xfrm>
            <a:off x="5676901" y="2955927"/>
            <a:ext cx="550863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C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6341" name="Line 19"/>
          <p:cNvSpPr>
            <a:spLocks noChangeShapeType="1"/>
          </p:cNvSpPr>
          <p:nvPr/>
        </p:nvSpPr>
        <p:spPr bwMode="auto">
          <a:xfrm>
            <a:off x="6296025" y="3443289"/>
            <a:ext cx="0" cy="611187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42" name="Line 20"/>
          <p:cNvSpPr>
            <a:spLocks noChangeShapeType="1"/>
          </p:cNvSpPr>
          <p:nvPr/>
        </p:nvSpPr>
        <p:spPr bwMode="auto">
          <a:xfrm>
            <a:off x="6296026" y="4056063"/>
            <a:ext cx="642938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43" name="Text Box 21"/>
          <p:cNvSpPr txBox="1">
            <a:spLocks noChangeArrowheads="1"/>
          </p:cNvSpPr>
          <p:nvPr/>
        </p:nvSpPr>
        <p:spPr bwMode="auto">
          <a:xfrm>
            <a:off x="9034463" y="3937002"/>
            <a:ext cx="55245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C</a:t>
            </a:r>
            <a:endParaRPr lang="en-US" sz="2800">
              <a:solidFill>
                <a:srgbClr val="C00000"/>
              </a:solidFill>
              <a:latin typeface="Tahoma" pitchFamily="34" charset="0"/>
            </a:endParaRPr>
          </a:p>
        </p:txBody>
      </p:sp>
      <p:grpSp>
        <p:nvGrpSpPr>
          <p:cNvPr id="56344" name="Group 22"/>
          <p:cNvGrpSpPr>
            <a:grpSpLocks/>
          </p:cNvGrpSpPr>
          <p:nvPr/>
        </p:nvGrpSpPr>
        <p:grpSpPr bwMode="auto">
          <a:xfrm>
            <a:off x="6940550" y="3825875"/>
            <a:ext cx="2073275" cy="915988"/>
            <a:chOff x="4488" y="3988"/>
            <a:chExt cx="3012" cy="1442"/>
          </a:xfrm>
        </p:grpSpPr>
        <p:sp>
          <p:nvSpPr>
            <p:cNvPr id="56351" name="Line 23"/>
            <p:cNvSpPr>
              <a:spLocks noChangeShapeType="1"/>
            </p:cNvSpPr>
            <p:nvPr/>
          </p:nvSpPr>
          <p:spPr bwMode="auto">
            <a:xfrm flipH="1">
              <a:off x="5246" y="5430"/>
              <a:ext cx="387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2" name="Line 24"/>
            <p:cNvSpPr>
              <a:spLocks noChangeShapeType="1"/>
            </p:cNvSpPr>
            <p:nvPr/>
          </p:nvSpPr>
          <p:spPr bwMode="auto">
            <a:xfrm>
              <a:off x="5047" y="4347"/>
              <a:ext cx="414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3" name="Arc 25"/>
            <p:cNvSpPr>
              <a:spLocks/>
            </p:cNvSpPr>
            <p:nvPr/>
          </p:nvSpPr>
          <p:spPr bwMode="auto">
            <a:xfrm>
              <a:off x="5633" y="3993"/>
              <a:ext cx="1241" cy="1432"/>
            </a:xfrm>
            <a:custGeom>
              <a:avLst/>
              <a:gdLst>
                <a:gd name="T0" fmla="*/ 0 w 18840"/>
                <a:gd name="T1" fmla="*/ 0 h 21600"/>
                <a:gd name="T2" fmla="*/ 82 w 18840"/>
                <a:gd name="T3" fmla="*/ 46 h 21600"/>
                <a:gd name="T4" fmla="*/ 1 w 18840"/>
                <a:gd name="T5" fmla="*/ 95 h 21600"/>
                <a:gd name="T6" fmla="*/ 0 60000 65536"/>
                <a:gd name="T7" fmla="*/ 0 60000 65536"/>
                <a:gd name="T8" fmla="*/ 0 60000 65536"/>
                <a:gd name="T9" fmla="*/ 0 w 18840"/>
                <a:gd name="T10" fmla="*/ 0 h 21600"/>
                <a:gd name="T11" fmla="*/ 18840 w 18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40" h="21600" fill="none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</a:path>
                <a:path w="18840" h="21600" stroke="0" extrusionOk="0">
                  <a:moveTo>
                    <a:pt x="-1" y="1"/>
                  </a:moveTo>
                  <a:cubicBezTo>
                    <a:pt x="90" y="0"/>
                    <a:pt x="181" y="-1"/>
                    <a:pt x="273" y="0"/>
                  </a:cubicBezTo>
                  <a:cubicBezTo>
                    <a:pt x="7891" y="0"/>
                    <a:pt x="14947" y="4013"/>
                    <a:pt x="18840" y="10562"/>
                  </a:cubicBezTo>
                  <a:lnTo>
                    <a:pt x="273" y="21600"/>
                  </a:lnTo>
                  <a:close/>
                </a:path>
              </a:pathLst>
            </a:cu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4" name="Arc 26"/>
            <p:cNvSpPr>
              <a:spLocks/>
            </p:cNvSpPr>
            <p:nvPr/>
          </p:nvSpPr>
          <p:spPr bwMode="auto">
            <a:xfrm>
              <a:off x="4561" y="3988"/>
              <a:ext cx="1001" cy="730"/>
            </a:xfrm>
            <a:custGeom>
              <a:avLst/>
              <a:gdLst>
                <a:gd name="T0" fmla="*/ 32 w 21596"/>
                <a:gd name="T1" fmla="*/ 0 h 15652"/>
                <a:gd name="T2" fmla="*/ 46 w 21596"/>
                <a:gd name="T3" fmla="*/ 33 h 15652"/>
                <a:gd name="T4" fmla="*/ 0 w 21596"/>
                <a:gd name="T5" fmla="*/ 34 h 15652"/>
                <a:gd name="T6" fmla="*/ 0 60000 65536"/>
                <a:gd name="T7" fmla="*/ 0 60000 65536"/>
                <a:gd name="T8" fmla="*/ 0 60000 65536"/>
                <a:gd name="T9" fmla="*/ 0 w 21596"/>
                <a:gd name="T10" fmla="*/ 0 h 15652"/>
                <a:gd name="T11" fmla="*/ 21596 w 21596"/>
                <a:gd name="T12" fmla="*/ 15652 h 15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5652" fill="none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</a:path>
                <a:path w="21596" h="15652" stroke="0" extrusionOk="0">
                  <a:moveTo>
                    <a:pt x="14885" y="-1"/>
                  </a:moveTo>
                  <a:cubicBezTo>
                    <a:pt x="19072" y="3981"/>
                    <a:pt x="21489" y="9474"/>
                    <a:pt x="21596" y="15251"/>
                  </a:cubicBezTo>
                  <a:lnTo>
                    <a:pt x="0" y="15652"/>
                  </a:lnTo>
                  <a:close/>
                </a:path>
              </a:pathLst>
            </a:cu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5" name="Arc 27"/>
            <p:cNvSpPr>
              <a:spLocks/>
            </p:cNvSpPr>
            <p:nvPr/>
          </p:nvSpPr>
          <p:spPr bwMode="auto">
            <a:xfrm>
              <a:off x="4561" y="4699"/>
              <a:ext cx="1002" cy="731"/>
            </a:xfrm>
            <a:custGeom>
              <a:avLst/>
              <a:gdLst>
                <a:gd name="T0" fmla="*/ 46 w 21600"/>
                <a:gd name="T1" fmla="*/ 0 h 15669"/>
                <a:gd name="T2" fmla="*/ 33 w 21600"/>
                <a:gd name="T3" fmla="*/ 34 h 15669"/>
                <a:gd name="T4" fmla="*/ 0 w 21600"/>
                <a:gd name="T5" fmla="*/ 1 h 156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69"/>
                <a:gd name="T11" fmla="*/ 21600 w 21600"/>
                <a:gd name="T12" fmla="*/ 15669 h 15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69" fill="none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</a:path>
                <a:path w="21600" h="15669" stroke="0" extrusionOk="0">
                  <a:moveTo>
                    <a:pt x="21596" y="-1"/>
                  </a:moveTo>
                  <a:cubicBezTo>
                    <a:pt x="21598" y="133"/>
                    <a:pt x="21600" y="266"/>
                    <a:pt x="21600" y="400"/>
                  </a:cubicBezTo>
                  <a:cubicBezTo>
                    <a:pt x="21600" y="6126"/>
                    <a:pt x="19326" y="11618"/>
                    <a:pt x="15278" y="15669"/>
                  </a:cubicBezTo>
                  <a:lnTo>
                    <a:pt x="0" y="400"/>
                  </a:lnTo>
                  <a:close/>
                </a:path>
              </a:pathLst>
            </a:cu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6" name="Arc 28"/>
            <p:cNvSpPr>
              <a:spLocks/>
            </p:cNvSpPr>
            <p:nvPr/>
          </p:nvSpPr>
          <p:spPr bwMode="auto">
            <a:xfrm>
              <a:off x="5633" y="4011"/>
              <a:ext cx="1257" cy="1410"/>
            </a:xfrm>
            <a:custGeom>
              <a:avLst/>
              <a:gdLst>
                <a:gd name="T0" fmla="*/ 83 w 19087"/>
                <a:gd name="T1" fmla="*/ 45 h 21600"/>
                <a:gd name="T2" fmla="*/ 0 w 19087"/>
                <a:gd name="T3" fmla="*/ 92 h 21600"/>
                <a:gd name="T4" fmla="*/ 1 w 19087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87"/>
                <a:gd name="T10" fmla="*/ 0 h 21600"/>
                <a:gd name="T11" fmla="*/ 19087 w 190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87" h="21600" fill="none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</a:path>
                <a:path w="19087" h="21600" stroke="0" extrusionOk="0">
                  <a:moveTo>
                    <a:pt x="19086" y="10623"/>
                  </a:moveTo>
                  <a:cubicBezTo>
                    <a:pt x="15255" y="17405"/>
                    <a:pt x="8069" y="21599"/>
                    <a:pt x="280" y="21600"/>
                  </a:cubicBezTo>
                  <a:cubicBezTo>
                    <a:pt x="186" y="21600"/>
                    <a:pt x="93" y="21599"/>
                    <a:pt x="-1" y="21598"/>
                  </a:cubicBezTo>
                  <a:lnTo>
                    <a:pt x="280" y="0"/>
                  </a:lnTo>
                  <a:close/>
                </a:path>
              </a:pathLst>
            </a:cu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7" name="Line 29"/>
            <p:cNvSpPr>
              <a:spLocks noChangeShapeType="1"/>
            </p:cNvSpPr>
            <p:nvPr/>
          </p:nvSpPr>
          <p:spPr bwMode="auto">
            <a:xfrm>
              <a:off x="4488" y="4347"/>
              <a:ext cx="582" cy="1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8" name="Line 30"/>
            <p:cNvSpPr>
              <a:spLocks noChangeShapeType="1"/>
            </p:cNvSpPr>
            <p:nvPr/>
          </p:nvSpPr>
          <p:spPr bwMode="auto">
            <a:xfrm flipH="1">
              <a:off x="5246" y="3990"/>
              <a:ext cx="387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9" name="Line 31"/>
            <p:cNvSpPr>
              <a:spLocks noChangeShapeType="1"/>
            </p:cNvSpPr>
            <p:nvPr/>
          </p:nvSpPr>
          <p:spPr bwMode="auto">
            <a:xfrm>
              <a:off x="4488" y="5067"/>
              <a:ext cx="582" cy="1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0" name="Line 32"/>
            <p:cNvSpPr>
              <a:spLocks noChangeShapeType="1"/>
            </p:cNvSpPr>
            <p:nvPr/>
          </p:nvSpPr>
          <p:spPr bwMode="auto">
            <a:xfrm>
              <a:off x="6918" y="4708"/>
              <a:ext cx="582" cy="1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1" name="Line 33"/>
            <p:cNvSpPr>
              <a:spLocks noChangeShapeType="1"/>
            </p:cNvSpPr>
            <p:nvPr/>
          </p:nvSpPr>
          <p:spPr bwMode="auto">
            <a:xfrm>
              <a:off x="5047" y="5067"/>
              <a:ext cx="414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6345" name="Group 34"/>
          <p:cNvGrpSpPr>
            <a:grpSpLocks/>
          </p:cNvGrpSpPr>
          <p:nvPr/>
        </p:nvGrpSpPr>
        <p:grpSpPr bwMode="auto">
          <a:xfrm>
            <a:off x="4225925" y="2011365"/>
            <a:ext cx="1412875" cy="1704975"/>
            <a:chOff x="2253" y="841"/>
            <a:chExt cx="822" cy="1074"/>
          </a:xfrm>
        </p:grpSpPr>
        <p:sp>
          <p:nvSpPr>
            <p:cNvPr id="118819" name="Rectangle 35"/>
            <p:cNvSpPr>
              <a:spLocks noChangeArrowheads="1"/>
            </p:cNvSpPr>
            <p:nvPr/>
          </p:nvSpPr>
          <p:spPr bwMode="auto">
            <a:xfrm>
              <a:off x="2253" y="841"/>
              <a:ext cx="822" cy="107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flatTx/>
            </a:bodyPr>
            <a:lstStyle/>
            <a:p>
              <a:pPr>
                <a:defRPr/>
              </a:pPr>
              <a:endParaRPr lang="fr-F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350" name="Text Box 36"/>
            <p:cNvSpPr txBox="1">
              <a:spLocks noChangeArrowheads="1"/>
            </p:cNvSpPr>
            <p:nvPr/>
          </p:nvSpPr>
          <p:spPr bwMode="auto">
            <a:xfrm>
              <a:off x="2369" y="884"/>
              <a:ext cx="591" cy="976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Mạch</a:t>
              </a: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cộng</a:t>
              </a: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</a:t>
              </a:r>
              <a:endPara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6346" name="Group 37"/>
          <p:cNvGrpSpPr>
            <a:grpSpLocks/>
          </p:cNvGrpSpPr>
          <p:nvPr/>
        </p:nvGrpSpPr>
        <p:grpSpPr bwMode="auto">
          <a:xfrm>
            <a:off x="1525589" y="3087690"/>
            <a:ext cx="1412875" cy="1704975"/>
            <a:chOff x="2253" y="841"/>
            <a:chExt cx="822" cy="1074"/>
          </a:xfrm>
        </p:grpSpPr>
        <p:sp>
          <p:nvSpPr>
            <p:cNvPr id="118822" name="Rectangle 38"/>
            <p:cNvSpPr>
              <a:spLocks noChangeArrowheads="1"/>
            </p:cNvSpPr>
            <p:nvPr/>
          </p:nvSpPr>
          <p:spPr bwMode="auto">
            <a:xfrm>
              <a:off x="2253" y="841"/>
              <a:ext cx="822" cy="107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flatTx/>
            </a:bodyPr>
            <a:lstStyle/>
            <a:p>
              <a:pPr>
                <a:defRPr/>
              </a:pPr>
              <a:endParaRPr lang="fr-FR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348" name="Text Box 39"/>
            <p:cNvSpPr txBox="1">
              <a:spLocks noChangeArrowheads="1"/>
            </p:cNvSpPr>
            <p:nvPr/>
          </p:nvSpPr>
          <p:spPr bwMode="auto">
            <a:xfrm>
              <a:off x="2369" y="884"/>
              <a:ext cx="591" cy="97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Mạch</a:t>
              </a: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cộng</a:t>
              </a: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</a:t>
              </a:r>
              <a:endPara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1317"/>
            <a:ext cx="4025900" cy="29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Định</a:t>
            </a:r>
            <a:r>
              <a:rPr lang="fr-FR" dirty="0" smtClean="0"/>
              <a:t> </a:t>
            </a:r>
            <a:r>
              <a:rPr lang="fr-FR" dirty="0" err="1" smtClean="0"/>
              <a:t>nghĩa</a:t>
            </a:r>
            <a:r>
              <a:rPr lang="fr-FR" dirty="0" smtClean="0"/>
              <a:t> </a:t>
            </a:r>
            <a:r>
              <a:rPr lang="fr-FR" dirty="0" err="1" smtClean="0"/>
              <a:t>sơ</a:t>
            </a:r>
            <a:r>
              <a:rPr lang="fr-FR" dirty="0" smtClean="0"/>
              <a:t> </a:t>
            </a:r>
            <a:r>
              <a:rPr lang="fr-FR" dirty="0" err="1" smtClean="0"/>
              <a:t>khởi</a:t>
            </a:r>
            <a:r>
              <a:rPr lang="fr-FR" dirty="0" smtClean="0"/>
              <a:t> </a:t>
            </a:r>
            <a:r>
              <a:rPr lang="fr-FR" dirty="0" err="1" smtClean="0"/>
              <a:t>về</a:t>
            </a:r>
            <a:r>
              <a:rPr lang="fr-FR" dirty="0" smtClean="0"/>
              <a:t> </a:t>
            </a:r>
            <a:r>
              <a:rPr lang="fr-FR" dirty="0" err="1" smtClean="0"/>
              <a:t>máy</a:t>
            </a:r>
            <a:r>
              <a:rPr lang="fr-FR" dirty="0" smtClean="0"/>
              <a:t> </a:t>
            </a:r>
            <a:r>
              <a:rPr lang="fr-FR" dirty="0" err="1" smtClean="0"/>
              <a:t>tính</a:t>
            </a:r>
            <a:r>
              <a:rPr lang="fr-FR" dirty="0" smtClean="0"/>
              <a:t> </a:t>
            </a:r>
            <a:r>
              <a:rPr lang="fr-FR" dirty="0" err="1" smtClean="0"/>
              <a:t>số</a:t>
            </a:r>
            <a:r>
              <a:rPr lang="fr-FR" dirty="0" smtClean="0"/>
              <a:t> (tt)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44" y="898922"/>
            <a:ext cx="8825456" cy="5158978"/>
          </a:xfrm>
          <a:solidFill>
            <a:schemeClr val="lt1">
              <a:alpha val="2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vi-VN" sz="2200" dirty="0">
                <a:solidFill>
                  <a:srgbClr val="C00000"/>
                </a:solidFill>
              </a:rPr>
              <a:t>Ngôn ngữ máy vật </a:t>
            </a:r>
            <a:r>
              <a:rPr lang="vi-VN" sz="2200" dirty="0" smtClean="0">
                <a:solidFill>
                  <a:srgbClr val="C00000"/>
                </a:solidFill>
              </a:rPr>
              <a:t>lý</a:t>
            </a:r>
            <a:r>
              <a:rPr lang="fr-FR" sz="2200" dirty="0" smtClean="0">
                <a:solidFill>
                  <a:srgbClr val="C00000"/>
                </a:solidFill>
              </a:rPr>
              <a:t> :</a:t>
            </a:r>
            <a:r>
              <a:rPr lang="vi-VN" sz="2200" dirty="0" smtClean="0"/>
              <a:t> </a:t>
            </a:r>
            <a:r>
              <a:rPr lang="vi-VN" sz="2200" dirty="0"/>
              <a:t>ngôn ngữ </a:t>
            </a:r>
            <a:r>
              <a:rPr lang="fr-FR" sz="2200" dirty="0" err="1" smtClean="0"/>
              <a:t>cấp</a:t>
            </a:r>
            <a:r>
              <a:rPr lang="fr-FR" sz="2200" dirty="0" smtClean="0"/>
              <a:t> </a:t>
            </a:r>
            <a:r>
              <a:rPr lang="vi-VN" sz="2200" dirty="0" smtClean="0"/>
              <a:t>thấp </a:t>
            </a:r>
            <a:r>
              <a:rPr lang="vi-VN" sz="2200" dirty="0"/>
              <a:t>nhất mà </a:t>
            </a:r>
            <a:r>
              <a:rPr lang="fr-FR" sz="2200" dirty="0" err="1" smtClean="0"/>
              <a:t>có</a:t>
            </a:r>
            <a:r>
              <a:rPr lang="fr-FR" sz="2200" dirty="0" smtClean="0"/>
              <a:t> </a:t>
            </a:r>
            <a:r>
              <a:rPr lang="fr-FR" sz="2200" dirty="0" err="1" smtClean="0"/>
              <a:t>thể</a:t>
            </a:r>
            <a:r>
              <a:rPr lang="fr-FR" sz="2200" dirty="0" smtClean="0"/>
              <a:t> </a:t>
            </a:r>
            <a:r>
              <a:rPr lang="vi-VN" sz="2200" dirty="0" smtClean="0"/>
              <a:t>lập trình</a:t>
            </a:r>
            <a:endParaRPr lang="fr-FR" sz="2200" dirty="0"/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là </a:t>
            </a:r>
            <a:r>
              <a:rPr lang="vi-VN" sz="2000" dirty="0"/>
              <a:t>loại ngôn ngữ mà máy vật lý có</a:t>
            </a:r>
            <a:r>
              <a:rPr lang="fr-FR" sz="2000" dirty="0"/>
              <a:t> </a:t>
            </a:r>
            <a:r>
              <a:rPr lang="vi-VN" sz="2000" dirty="0"/>
              <a:t>thể hiểu trực tiếp, nhưng con người thì gặp nhiều khó khăn trong</a:t>
            </a:r>
            <a:r>
              <a:rPr lang="fr-FR" sz="2000" dirty="0"/>
              <a:t> </a:t>
            </a:r>
            <a:r>
              <a:rPr lang="vi-VN" sz="2000" dirty="0"/>
              <a:t>việc viết và bảo trì chương trình ở cấp này. </a:t>
            </a:r>
            <a:endParaRPr lang="fr-FR" sz="2000" dirty="0" smtClean="0"/>
          </a:p>
          <a:p>
            <a:pPr lvl="1">
              <a:buFont typeface="Wingdings" pitchFamily="2" charset="2"/>
              <a:buChar char="Ø"/>
            </a:pPr>
            <a:endParaRPr lang="fr-FR" sz="800" dirty="0"/>
          </a:p>
          <a:p>
            <a:pPr>
              <a:buFont typeface="Wingdings" pitchFamily="2" charset="2"/>
              <a:buChar char="q"/>
            </a:pPr>
            <a:r>
              <a:rPr lang="vi-VN" sz="2200" dirty="0">
                <a:solidFill>
                  <a:srgbClr val="C00000"/>
                </a:solidFill>
              </a:rPr>
              <a:t>Ngôn ngữ assembly </a:t>
            </a:r>
            <a:r>
              <a:rPr lang="vi-VN" sz="2200" dirty="0" smtClean="0"/>
              <a:t>gần </a:t>
            </a:r>
            <a:r>
              <a:rPr lang="vi-VN" sz="2200" dirty="0"/>
              <a:t>với ngôn ngữ </a:t>
            </a:r>
            <a:r>
              <a:rPr lang="vi-VN" sz="2200" dirty="0" smtClean="0"/>
              <a:t>máy</a:t>
            </a:r>
            <a:r>
              <a:rPr lang="fr-FR" sz="2200" dirty="0" smtClean="0"/>
              <a:t> + </a:t>
            </a:r>
            <a:r>
              <a:rPr lang="vi-VN" sz="2200" dirty="0" smtClean="0"/>
              <a:t>"lệnh macro" để nâng sức mạnh miêu tả giải thuật.</a:t>
            </a:r>
            <a:endParaRPr lang="fr-FR" sz="2200" dirty="0" smtClean="0"/>
          </a:p>
          <a:p>
            <a:pPr lvl="1">
              <a:buFont typeface="Wingdings" pitchFamily="2" charset="2"/>
              <a:buChar char="Ø"/>
            </a:pPr>
            <a:r>
              <a:rPr lang="vi-VN" sz="2000" dirty="0" smtClean="0"/>
              <a:t>những </a:t>
            </a:r>
            <a:r>
              <a:rPr lang="vi-VN" sz="2000" dirty="0"/>
              <a:t>lệnh cơ </a:t>
            </a:r>
            <a:r>
              <a:rPr lang="vi-VN" sz="2000" dirty="0" smtClean="0"/>
              <a:t>bản</a:t>
            </a:r>
            <a:r>
              <a:rPr lang="fr-FR" sz="2000" dirty="0"/>
              <a:t> </a:t>
            </a:r>
            <a:r>
              <a:rPr lang="vi-VN" sz="2000" dirty="0" smtClean="0"/>
              <a:t>nhất tương </a:t>
            </a:r>
            <a:r>
              <a:rPr lang="vi-VN" sz="2000" dirty="0"/>
              <a:t>ứng với lệnh </a:t>
            </a:r>
            <a:r>
              <a:rPr lang="vi-VN" sz="2000" dirty="0" smtClean="0"/>
              <a:t>máy</a:t>
            </a:r>
            <a:r>
              <a:rPr lang="fr-FR" sz="2000" dirty="0" smtClean="0"/>
              <a:t>, </a:t>
            </a:r>
            <a:r>
              <a:rPr lang="vi-VN" sz="2000" dirty="0" smtClean="0"/>
              <a:t>nhưng dưới </a:t>
            </a:r>
            <a:r>
              <a:rPr lang="vi-VN" sz="2000" dirty="0"/>
              <a:t>dạng gợi </a:t>
            </a:r>
            <a:r>
              <a:rPr lang="vi-VN" sz="2000" dirty="0" smtClean="0"/>
              <a:t>nhớ</a:t>
            </a:r>
            <a:r>
              <a:rPr lang="fr-FR" sz="20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vi-VN" sz="800" dirty="0"/>
          </a:p>
          <a:p>
            <a:pPr>
              <a:buFont typeface="Wingdings" pitchFamily="2" charset="2"/>
              <a:buChar char="q"/>
            </a:pPr>
            <a:r>
              <a:rPr lang="vi-VN" sz="2200" dirty="0" smtClean="0">
                <a:solidFill>
                  <a:srgbClr val="C00000"/>
                </a:solidFill>
              </a:rPr>
              <a:t>Ngôn </a:t>
            </a:r>
            <a:r>
              <a:rPr lang="vi-VN" sz="2200" dirty="0">
                <a:solidFill>
                  <a:srgbClr val="C00000"/>
                </a:solidFill>
              </a:rPr>
              <a:t>ngữ cấp cao </a:t>
            </a:r>
            <a:r>
              <a:rPr lang="vi-VN" sz="2200" dirty="0"/>
              <a:t>theo trường phái lập trình cấu trúc </a:t>
            </a:r>
            <a:r>
              <a:rPr lang="fr-FR" sz="2200" dirty="0" smtClean="0"/>
              <a:t>(</a:t>
            </a:r>
            <a:r>
              <a:rPr lang="vi-VN" sz="2200" dirty="0" smtClean="0"/>
              <a:t>Pascal,</a:t>
            </a:r>
            <a:r>
              <a:rPr lang="fr-FR" sz="2200" dirty="0" smtClean="0"/>
              <a:t> </a:t>
            </a:r>
            <a:r>
              <a:rPr lang="vi-VN" sz="2200" dirty="0" smtClean="0"/>
              <a:t>C,...</a:t>
            </a:r>
            <a:r>
              <a:rPr lang="fr-FR" sz="220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t</a:t>
            </a:r>
            <a:r>
              <a:rPr lang="vi-VN" sz="2000" dirty="0" smtClean="0"/>
              <a:t>ập </a:t>
            </a:r>
            <a:r>
              <a:rPr lang="vi-VN" sz="2000" dirty="0"/>
              <a:t>lệnh của ngôn ngữ </a:t>
            </a:r>
            <a:r>
              <a:rPr lang="vi-VN" sz="2000" dirty="0" smtClean="0"/>
              <a:t>khá </a:t>
            </a:r>
            <a:r>
              <a:rPr lang="vi-VN" sz="2000" dirty="0"/>
              <a:t>mạnh và gần với tư duy </a:t>
            </a:r>
            <a:r>
              <a:rPr lang="vi-VN" sz="2000" dirty="0" smtClean="0"/>
              <a:t>c</a:t>
            </a:r>
            <a:r>
              <a:rPr lang="fr-FR" sz="2000" dirty="0" smtClean="0"/>
              <a:t>on </a:t>
            </a:r>
            <a:r>
              <a:rPr lang="vi-VN" sz="2000" dirty="0" smtClean="0"/>
              <a:t>người.</a:t>
            </a:r>
            <a:endParaRPr lang="fr-FR" sz="2000" dirty="0" smtClean="0"/>
          </a:p>
          <a:p>
            <a:pPr lvl="1">
              <a:buFont typeface="Wingdings" pitchFamily="2" charset="2"/>
              <a:buChar char="Ø"/>
            </a:pPr>
            <a:endParaRPr lang="fr-FR" sz="800" dirty="0" smtClean="0"/>
          </a:p>
          <a:p>
            <a:pPr>
              <a:buFont typeface="Wingdings" pitchFamily="2" charset="2"/>
              <a:buChar char="q"/>
            </a:pPr>
            <a:r>
              <a:rPr lang="vi-VN" sz="2200" dirty="0">
                <a:solidFill>
                  <a:srgbClr val="C00000"/>
                </a:solidFill>
              </a:rPr>
              <a:t>Ngôn ngữ hướng đối tượng </a:t>
            </a:r>
            <a:r>
              <a:rPr lang="fr-FR" sz="2200" dirty="0" smtClean="0"/>
              <a:t>(</a:t>
            </a:r>
            <a:r>
              <a:rPr lang="vi-VN" sz="2200" dirty="0" smtClean="0"/>
              <a:t>C</a:t>
            </a:r>
            <a:r>
              <a:rPr lang="vi-VN" sz="2200" dirty="0"/>
              <a:t>++, Visual Basic, Java, C</a:t>
            </a:r>
            <a:r>
              <a:rPr lang="vi-VN" sz="2200" dirty="0" smtClean="0"/>
              <a:t>#,...</a:t>
            </a:r>
            <a:r>
              <a:rPr lang="fr-FR" sz="220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vi-VN" sz="2000" dirty="0" smtClean="0"/>
              <a:t>Cải</a:t>
            </a:r>
            <a:r>
              <a:rPr lang="fr-FR" sz="2000" dirty="0" smtClean="0"/>
              <a:t> </a:t>
            </a:r>
            <a:r>
              <a:rPr lang="vi-VN" sz="2000" dirty="0" smtClean="0"/>
              <a:t>tiến </a:t>
            </a:r>
            <a:r>
              <a:rPr lang="vi-VN" sz="2000" dirty="0"/>
              <a:t>phương pháp </a:t>
            </a:r>
            <a:r>
              <a:rPr lang="fr-FR" sz="2000" dirty="0" err="1" smtClean="0"/>
              <a:t>lập</a:t>
            </a:r>
            <a:r>
              <a:rPr lang="fr-FR" sz="2000" dirty="0" smtClean="0"/>
              <a:t> </a:t>
            </a:r>
            <a:r>
              <a:rPr lang="fr-FR" sz="2000" dirty="0" err="1" smtClean="0"/>
              <a:t>trình</a:t>
            </a:r>
            <a:r>
              <a:rPr lang="fr-FR" sz="2000" dirty="0" smtClean="0"/>
              <a:t> </a:t>
            </a:r>
            <a:r>
              <a:rPr lang="vi-VN" sz="2000" dirty="0" smtClean="0"/>
              <a:t>cấu </a:t>
            </a:r>
            <a:r>
              <a:rPr lang="vi-VN" sz="2000" dirty="0"/>
              <a:t>trúc </a:t>
            </a:r>
            <a:r>
              <a:rPr lang="vi-VN" sz="2000" dirty="0" smtClean="0"/>
              <a:t>sao </a:t>
            </a:r>
            <a:r>
              <a:rPr lang="vi-VN" sz="2000" dirty="0"/>
              <a:t>cho trong sáng, </a:t>
            </a:r>
            <a:endParaRPr lang="fr-FR" sz="2000" dirty="0" smtClean="0"/>
          </a:p>
          <a:p>
            <a:pPr lvl="1">
              <a:buNone/>
            </a:pPr>
            <a:r>
              <a:rPr lang="vi-VN" sz="2000" dirty="0" smtClean="0"/>
              <a:t>ổn</a:t>
            </a:r>
            <a:r>
              <a:rPr lang="fr-FR" sz="2000" dirty="0" smtClean="0"/>
              <a:t> </a:t>
            </a:r>
            <a:r>
              <a:rPr lang="vi-VN" sz="2000" dirty="0" smtClean="0"/>
              <a:t>định</a:t>
            </a:r>
            <a:r>
              <a:rPr lang="vi-VN" sz="2000" dirty="0"/>
              <a:t>, dễ phát triển và thay thế linh kiện.</a:t>
            </a:r>
            <a:endParaRPr lang="fr-FR" sz="1800" i="1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759200"/>
            <a:ext cx="2286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Mạch cộng nhiều bit</a:t>
            </a:r>
          </a:p>
        </p:txBody>
      </p:sp>
      <p:sp>
        <p:nvSpPr>
          <p:cNvPr id="8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dirty="0" smtClean="0"/>
              <a:t>Nhập môn Điện Toán - Chương 1</a:t>
            </a:r>
            <a:endParaRPr lang="en-US" dirty="0"/>
          </a:p>
        </p:txBody>
      </p:sp>
      <p:sp>
        <p:nvSpPr>
          <p:cNvPr id="84" name="Espace réservé du numéro de diapositive 83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3576639" y="2786063"/>
            <a:ext cx="1416050" cy="71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57351" name="Rectangle 5"/>
          <p:cNvSpPr>
            <a:spLocks noChangeArrowheads="1"/>
          </p:cNvSpPr>
          <p:nvPr/>
        </p:nvSpPr>
        <p:spPr bwMode="auto">
          <a:xfrm>
            <a:off x="3576639" y="3984625"/>
            <a:ext cx="1416050" cy="71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57352" name="Rectangle 6"/>
          <p:cNvSpPr>
            <a:spLocks noChangeArrowheads="1"/>
          </p:cNvSpPr>
          <p:nvPr/>
        </p:nvSpPr>
        <p:spPr bwMode="auto">
          <a:xfrm>
            <a:off x="3576639" y="5181600"/>
            <a:ext cx="1416050" cy="71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57353" name="Text Box 7"/>
          <p:cNvSpPr txBox="1">
            <a:spLocks noChangeArrowheads="1"/>
          </p:cNvSpPr>
          <p:nvPr/>
        </p:nvSpPr>
        <p:spPr bwMode="auto">
          <a:xfrm>
            <a:off x="1257301" y="1978025"/>
            <a:ext cx="5524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</a:rPr>
              <a:t>y</a:t>
            </a:r>
            <a:r>
              <a:rPr lang="en-US" sz="2400" b="1" baseline="-25000" dirty="0">
                <a:solidFill>
                  <a:srgbClr val="3333FF"/>
                </a:solidFill>
              </a:rPr>
              <a:t>0</a:t>
            </a:r>
            <a:endParaRPr lang="en-US" sz="2400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57354" name="Text Box 8"/>
          <p:cNvSpPr txBox="1">
            <a:spLocks noChangeArrowheads="1"/>
          </p:cNvSpPr>
          <p:nvPr/>
        </p:nvSpPr>
        <p:spPr bwMode="auto">
          <a:xfrm>
            <a:off x="6921501" y="1484313"/>
            <a:ext cx="5508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S</a:t>
            </a:r>
            <a:r>
              <a:rPr lang="en-US" sz="2400" b="1" baseline="-25000" dirty="0">
                <a:solidFill>
                  <a:schemeClr val="accent6"/>
                </a:solidFill>
              </a:rPr>
              <a:t>0</a:t>
            </a:r>
            <a:endParaRPr lang="en-US" sz="240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57355" name="Text Box 9"/>
          <p:cNvSpPr txBox="1">
            <a:spLocks noChangeArrowheads="1"/>
          </p:cNvSpPr>
          <p:nvPr/>
        </p:nvSpPr>
        <p:spPr bwMode="auto">
          <a:xfrm>
            <a:off x="863600" y="1714500"/>
            <a:ext cx="5524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2400" b="1" baseline="-25000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7356" name="Rectangle 10"/>
          <p:cNvSpPr>
            <a:spLocks noChangeArrowheads="1"/>
          </p:cNvSpPr>
          <p:nvPr/>
        </p:nvSpPr>
        <p:spPr bwMode="auto">
          <a:xfrm>
            <a:off x="3576639" y="1603375"/>
            <a:ext cx="1416050" cy="71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>
            <a:flatTx/>
          </a:bodyPr>
          <a:lstStyle/>
          <a:p>
            <a:endParaRPr lang="fr-FR"/>
          </a:p>
        </p:txBody>
      </p:sp>
      <p:sp>
        <p:nvSpPr>
          <p:cNvPr id="57357" name="Line 11"/>
          <p:cNvSpPr>
            <a:spLocks noChangeShapeType="1"/>
          </p:cNvSpPr>
          <p:nvPr/>
        </p:nvSpPr>
        <p:spPr bwMode="auto">
          <a:xfrm>
            <a:off x="3190877" y="1722438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58" name="Line 12"/>
          <p:cNvSpPr>
            <a:spLocks noChangeShapeType="1"/>
          </p:cNvSpPr>
          <p:nvPr/>
        </p:nvSpPr>
        <p:spPr bwMode="auto">
          <a:xfrm>
            <a:off x="3190877" y="2195513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59" name="Line 13"/>
          <p:cNvSpPr>
            <a:spLocks noChangeShapeType="1"/>
          </p:cNvSpPr>
          <p:nvPr/>
        </p:nvSpPr>
        <p:spPr bwMode="auto">
          <a:xfrm>
            <a:off x="4992688" y="1722438"/>
            <a:ext cx="385762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60" name="Line 14"/>
          <p:cNvSpPr>
            <a:spLocks noChangeShapeType="1"/>
          </p:cNvSpPr>
          <p:nvPr/>
        </p:nvSpPr>
        <p:spPr bwMode="auto">
          <a:xfrm>
            <a:off x="4992688" y="2195513"/>
            <a:ext cx="385762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61" name="Line 15"/>
          <p:cNvSpPr>
            <a:spLocks noChangeShapeType="1"/>
          </p:cNvSpPr>
          <p:nvPr/>
        </p:nvSpPr>
        <p:spPr bwMode="auto">
          <a:xfrm>
            <a:off x="3190877" y="1958975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62" name="Text Box 16"/>
          <p:cNvSpPr txBox="1">
            <a:spLocks noChangeArrowheads="1"/>
          </p:cNvSpPr>
          <p:nvPr/>
        </p:nvSpPr>
        <p:spPr bwMode="auto">
          <a:xfrm>
            <a:off x="598489" y="1498602"/>
            <a:ext cx="300037" cy="4175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chemeClr val="folHlink"/>
                </a:solidFill>
              </a:rPr>
              <a:t>0</a:t>
            </a:r>
            <a:endParaRPr lang="en-US" sz="240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57363" name="Line 17"/>
          <p:cNvSpPr>
            <a:spLocks noChangeShapeType="1"/>
          </p:cNvSpPr>
          <p:nvPr/>
        </p:nvSpPr>
        <p:spPr bwMode="auto">
          <a:xfrm>
            <a:off x="3190877" y="2909888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64" name="Line 18"/>
          <p:cNvSpPr>
            <a:spLocks noChangeShapeType="1"/>
          </p:cNvSpPr>
          <p:nvPr/>
        </p:nvSpPr>
        <p:spPr bwMode="auto">
          <a:xfrm>
            <a:off x="3190877" y="3382963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65" name="Line 19"/>
          <p:cNvSpPr>
            <a:spLocks noChangeShapeType="1"/>
          </p:cNvSpPr>
          <p:nvPr/>
        </p:nvSpPr>
        <p:spPr bwMode="auto">
          <a:xfrm>
            <a:off x="4992688" y="2909888"/>
            <a:ext cx="385762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66" name="Line 20"/>
          <p:cNvSpPr>
            <a:spLocks noChangeShapeType="1"/>
          </p:cNvSpPr>
          <p:nvPr/>
        </p:nvSpPr>
        <p:spPr bwMode="auto">
          <a:xfrm>
            <a:off x="4992688" y="3382963"/>
            <a:ext cx="385762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67" name="Line 21"/>
          <p:cNvSpPr>
            <a:spLocks noChangeShapeType="1"/>
          </p:cNvSpPr>
          <p:nvPr/>
        </p:nvSpPr>
        <p:spPr bwMode="auto">
          <a:xfrm>
            <a:off x="3190877" y="3146425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68" name="Line 22"/>
          <p:cNvSpPr>
            <a:spLocks noChangeShapeType="1"/>
          </p:cNvSpPr>
          <p:nvPr/>
        </p:nvSpPr>
        <p:spPr bwMode="auto">
          <a:xfrm>
            <a:off x="3190877" y="4097338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69" name="Line 23"/>
          <p:cNvSpPr>
            <a:spLocks noChangeShapeType="1"/>
          </p:cNvSpPr>
          <p:nvPr/>
        </p:nvSpPr>
        <p:spPr bwMode="auto">
          <a:xfrm>
            <a:off x="3190877" y="4572000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70" name="Line 24"/>
          <p:cNvSpPr>
            <a:spLocks noChangeShapeType="1"/>
          </p:cNvSpPr>
          <p:nvPr/>
        </p:nvSpPr>
        <p:spPr bwMode="auto">
          <a:xfrm>
            <a:off x="4992688" y="4097338"/>
            <a:ext cx="385762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71" name="Line 25"/>
          <p:cNvSpPr>
            <a:spLocks noChangeShapeType="1"/>
          </p:cNvSpPr>
          <p:nvPr/>
        </p:nvSpPr>
        <p:spPr bwMode="auto">
          <a:xfrm>
            <a:off x="4992688" y="4572000"/>
            <a:ext cx="385762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72" name="Line 26"/>
          <p:cNvSpPr>
            <a:spLocks noChangeShapeType="1"/>
          </p:cNvSpPr>
          <p:nvPr/>
        </p:nvSpPr>
        <p:spPr bwMode="auto">
          <a:xfrm>
            <a:off x="3190877" y="4335463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73" name="Line 27"/>
          <p:cNvSpPr>
            <a:spLocks noChangeShapeType="1"/>
          </p:cNvSpPr>
          <p:nvPr/>
        </p:nvSpPr>
        <p:spPr bwMode="auto">
          <a:xfrm>
            <a:off x="3190877" y="5284788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74" name="Line 28"/>
          <p:cNvSpPr>
            <a:spLocks noChangeShapeType="1"/>
          </p:cNvSpPr>
          <p:nvPr/>
        </p:nvSpPr>
        <p:spPr bwMode="auto">
          <a:xfrm>
            <a:off x="3190877" y="5759450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75" name="Line 29"/>
          <p:cNvSpPr>
            <a:spLocks noChangeShapeType="1"/>
          </p:cNvSpPr>
          <p:nvPr/>
        </p:nvSpPr>
        <p:spPr bwMode="auto">
          <a:xfrm>
            <a:off x="4992688" y="5284788"/>
            <a:ext cx="385762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76" name="Line 30"/>
          <p:cNvSpPr>
            <a:spLocks noChangeShapeType="1"/>
          </p:cNvSpPr>
          <p:nvPr/>
        </p:nvSpPr>
        <p:spPr bwMode="auto">
          <a:xfrm>
            <a:off x="4992688" y="5759450"/>
            <a:ext cx="385762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77" name="Line 31"/>
          <p:cNvSpPr>
            <a:spLocks noChangeShapeType="1"/>
          </p:cNvSpPr>
          <p:nvPr/>
        </p:nvSpPr>
        <p:spPr bwMode="auto">
          <a:xfrm>
            <a:off x="3190877" y="5522913"/>
            <a:ext cx="3857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78" name="Line 32"/>
          <p:cNvSpPr>
            <a:spLocks noChangeShapeType="1"/>
          </p:cNvSpPr>
          <p:nvPr/>
        </p:nvSpPr>
        <p:spPr bwMode="auto">
          <a:xfrm>
            <a:off x="5378450" y="1720850"/>
            <a:ext cx="1543050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79" name="Line 33"/>
          <p:cNvSpPr>
            <a:spLocks noChangeShapeType="1"/>
          </p:cNvSpPr>
          <p:nvPr/>
        </p:nvSpPr>
        <p:spPr bwMode="auto">
          <a:xfrm>
            <a:off x="949326" y="1720850"/>
            <a:ext cx="2241550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80" name="Line 34"/>
          <p:cNvSpPr>
            <a:spLocks noChangeShapeType="1"/>
          </p:cNvSpPr>
          <p:nvPr/>
        </p:nvSpPr>
        <p:spPr bwMode="auto">
          <a:xfrm>
            <a:off x="5378452" y="2197100"/>
            <a:ext cx="384175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81" name="Line 35"/>
          <p:cNvSpPr>
            <a:spLocks noChangeShapeType="1"/>
          </p:cNvSpPr>
          <p:nvPr/>
        </p:nvSpPr>
        <p:spPr bwMode="auto">
          <a:xfrm>
            <a:off x="5378452" y="3384550"/>
            <a:ext cx="384175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82" name="Line 36"/>
          <p:cNvSpPr>
            <a:spLocks noChangeShapeType="1"/>
          </p:cNvSpPr>
          <p:nvPr/>
        </p:nvSpPr>
        <p:spPr bwMode="auto">
          <a:xfrm>
            <a:off x="5378452" y="4572000"/>
            <a:ext cx="384175" cy="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83" name="Line 37"/>
          <p:cNvSpPr>
            <a:spLocks noChangeShapeType="1"/>
          </p:cNvSpPr>
          <p:nvPr/>
        </p:nvSpPr>
        <p:spPr bwMode="auto">
          <a:xfrm>
            <a:off x="5378450" y="5759450"/>
            <a:ext cx="2114550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84" name="Line 38"/>
          <p:cNvSpPr>
            <a:spLocks noChangeShapeType="1"/>
          </p:cNvSpPr>
          <p:nvPr/>
        </p:nvSpPr>
        <p:spPr bwMode="auto">
          <a:xfrm>
            <a:off x="5378450" y="2908300"/>
            <a:ext cx="1543050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85" name="Line 39"/>
          <p:cNvSpPr>
            <a:spLocks noChangeShapeType="1"/>
          </p:cNvSpPr>
          <p:nvPr/>
        </p:nvSpPr>
        <p:spPr bwMode="auto">
          <a:xfrm>
            <a:off x="5378450" y="4097338"/>
            <a:ext cx="1543050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86" name="Line 40"/>
          <p:cNvSpPr>
            <a:spLocks noChangeShapeType="1"/>
          </p:cNvSpPr>
          <p:nvPr/>
        </p:nvSpPr>
        <p:spPr bwMode="auto">
          <a:xfrm>
            <a:off x="5378450" y="5284788"/>
            <a:ext cx="1543050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87" name="Line 41"/>
          <p:cNvSpPr>
            <a:spLocks noChangeShapeType="1"/>
          </p:cNvSpPr>
          <p:nvPr/>
        </p:nvSpPr>
        <p:spPr bwMode="auto">
          <a:xfrm>
            <a:off x="2805113" y="4927600"/>
            <a:ext cx="2957512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88" name="Line 42"/>
          <p:cNvSpPr>
            <a:spLocks noChangeShapeType="1"/>
          </p:cNvSpPr>
          <p:nvPr/>
        </p:nvSpPr>
        <p:spPr bwMode="auto">
          <a:xfrm>
            <a:off x="5762625" y="4572000"/>
            <a:ext cx="0" cy="35560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89" name="Line 43"/>
          <p:cNvSpPr>
            <a:spLocks noChangeShapeType="1"/>
          </p:cNvSpPr>
          <p:nvPr/>
        </p:nvSpPr>
        <p:spPr bwMode="auto">
          <a:xfrm>
            <a:off x="2805113" y="5284788"/>
            <a:ext cx="385762" cy="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90" name="Line 44"/>
          <p:cNvSpPr>
            <a:spLocks noChangeShapeType="1"/>
          </p:cNvSpPr>
          <p:nvPr/>
        </p:nvSpPr>
        <p:spPr bwMode="auto">
          <a:xfrm>
            <a:off x="2805113" y="4927600"/>
            <a:ext cx="0" cy="357188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91" name="Line 45"/>
          <p:cNvSpPr>
            <a:spLocks noChangeShapeType="1"/>
          </p:cNvSpPr>
          <p:nvPr/>
        </p:nvSpPr>
        <p:spPr bwMode="auto">
          <a:xfrm>
            <a:off x="2805113" y="3740150"/>
            <a:ext cx="2957512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92" name="Line 46"/>
          <p:cNvSpPr>
            <a:spLocks noChangeShapeType="1"/>
          </p:cNvSpPr>
          <p:nvPr/>
        </p:nvSpPr>
        <p:spPr bwMode="auto">
          <a:xfrm>
            <a:off x="5762625" y="3384550"/>
            <a:ext cx="0" cy="35560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93" name="Line 47"/>
          <p:cNvSpPr>
            <a:spLocks noChangeShapeType="1"/>
          </p:cNvSpPr>
          <p:nvPr/>
        </p:nvSpPr>
        <p:spPr bwMode="auto">
          <a:xfrm>
            <a:off x="2805113" y="4097338"/>
            <a:ext cx="385762" cy="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94" name="Line 48"/>
          <p:cNvSpPr>
            <a:spLocks noChangeShapeType="1"/>
          </p:cNvSpPr>
          <p:nvPr/>
        </p:nvSpPr>
        <p:spPr bwMode="auto">
          <a:xfrm>
            <a:off x="2805113" y="3740150"/>
            <a:ext cx="0" cy="357188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95" name="Line 49"/>
          <p:cNvSpPr>
            <a:spLocks noChangeShapeType="1"/>
          </p:cNvSpPr>
          <p:nvPr/>
        </p:nvSpPr>
        <p:spPr bwMode="auto">
          <a:xfrm>
            <a:off x="2805113" y="2552700"/>
            <a:ext cx="2957512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96" name="Line 50"/>
          <p:cNvSpPr>
            <a:spLocks noChangeShapeType="1"/>
          </p:cNvSpPr>
          <p:nvPr/>
        </p:nvSpPr>
        <p:spPr bwMode="auto">
          <a:xfrm>
            <a:off x="5762625" y="2197100"/>
            <a:ext cx="0" cy="35560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97" name="Line 51"/>
          <p:cNvSpPr>
            <a:spLocks noChangeShapeType="1"/>
          </p:cNvSpPr>
          <p:nvPr/>
        </p:nvSpPr>
        <p:spPr bwMode="auto">
          <a:xfrm>
            <a:off x="2805113" y="2908300"/>
            <a:ext cx="385762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98" name="Line 52"/>
          <p:cNvSpPr>
            <a:spLocks noChangeShapeType="1"/>
          </p:cNvSpPr>
          <p:nvPr/>
        </p:nvSpPr>
        <p:spPr bwMode="auto">
          <a:xfrm>
            <a:off x="2805113" y="2552700"/>
            <a:ext cx="0" cy="35560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99" name="Line 53"/>
          <p:cNvSpPr>
            <a:spLocks noChangeShapeType="1"/>
          </p:cNvSpPr>
          <p:nvPr/>
        </p:nvSpPr>
        <p:spPr bwMode="auto">
          <a:xfrm>
            <a:off x="1390650" y="1958975"/>
            <a:ext cx="1800225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400" name="Line 54"/>
          <p:cNvSpPr>
            <a:spLocks noChangeShapeType="1"/>
          </p:cNvSpPr>
          <p:nvPr/>
        </p:nvSpPr>
        <p:spPr bwMode="auto">
          <a:xfrm>
            <a:off x="1774826" y="2197100"/>
            <a:ext cx="1416050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401" name="Line 55"/>
          <p:cNvSpPr>
            <a:spLocks noChangeShapeType="1"/>
          </p:cNvSpPr>
          <p:nvPr/>
        </p:nvSpPr>
        <p:spPr bwMode="auto">
          <a:xfrm>
            <a:off x="1390650" y="3146425"/>
            <a:ext cx="1800225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402" name="Line 56"/>
          <p:cNvSpPr>
            <a:spLocks noChangeShapeType="1"/>
          </p:cNvSpPr>
          <p:nvPr/>
        </p:nvSpPr>
        <p:spPr bwMode="auto">
          <a:xfrm>
            <a:off x="1390650" y="4333875"/>
            <a:ext cx="1800225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403" name="Line 57"/>
          <p:cNvSpPr>
            <a:spLocks noChangeShapeType="1"/>
          </p:cNvSpPr>
          <p:nvPr/>
        </p:nvSpPr>
        <p:spPr bwMode="auto">
          <a:xfrm>
            <a:off x="1390650" y="5521325"/>
            <a:ext cx="1800225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404" name="Text Box 58"/>
          <p:cNvSpPr txBox="1">
            <a:spLocks noChangeArrowheads="1"/>
          </p:cNvSpPr>
          <p:nvPr/>
        </p:nvSpPr>
        <p:spPr bwMode="auto">
          <a:xfrm>
            <a:off x="6921501" y="2671763"/>
            <a:ext cx="5508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S</a:t>
            </a:r>
            <a:r>
              <a:rPr lang="en-US" sz="2400" b="1" baseline="-25000" dirty="0">
                <a:solidFill>
                  <a:schemeClr val="accent6"/>
                </a:solidFill>
              </a:rPr>
              <a:t>1</a:t>
            </a:r>
            <a:endParaRPr lang="en-US" sz="240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57405" name="Text Box 59"/>
          <p:cNvSpPr txBox="1">
            <a:spLocks noChangeArrowheads="1"/>
          </p:cNvSpPr>
          <p:nvPr/>
        </p:nvSpPr>
        <p:spPr bwMode="auto">
          <a:xfrm>
            <a:off x="6921501" y="3859213"/>
            <a:ext cx="5508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S</a:t>
            </a:r>
            <a:r>
              <a:rPr lang="en-US" sz="2400" b="1" baseline="-25000" dirty="0">
                <a:solidFill>
                  <a:schemeClr val="accent6"/>
                </a:solidFill>
              </a:rPr>
              <a:t>2</a:t>
            </a:r>
            <a:endParaRPr lang="en-US" sz="240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57406" name="Text Box 60"/>
          <p:cNvSpPr txBox="1">
            <a:spLocks noChangeArrowheads="1"/>
          </p:cNvSpPr>
          <p:nvPr/>
        </p:nvSpPr>
        <p:spPr bwMode="auto">
          <a:xfrm>
            <a:off x="6921501" y="5046663"/>
            <a:ext cx="5508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S</a:t>
            </a:r>
            <a:r>
              <a:rPr lang="en-US" sz="2400" b="1" baseline="-25000" dirty="0">
                <a:solidFill>
                  <a:schemeClr val="accent6"/>
                </a:solidFill>
              </a:rPr>
              <a:t>3</a:t>
            </a:r>
            <a:endParaRPr lang="en-US" sz="240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57407" name="Text Box 61"/>
          <p:cNvSpPr txBox="1">
            <a:spLocks noChangeArrowheads="1"/>
          </p:cNvSpPr>
          <p:nvPr/>
        </p:nvSpPr>
        <p:spPr bwMode="auto">
          <a:xfrm>
            <a:off x="7446963" y="5521327"/>
            <a:ext cx="55245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</a:t>
            </a:r>
            <a:endParaRPr lang="en-US" sz="24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7408" name="Text Box 62"/>
          <p:cNvSpPr txBox="1">
            <a:spLocks noChangeArrowheads="1"/>
          </p:cNvSpPr>
          <p:nvPr/>
        </p:nvSpPr>
        <p:spPr bwMode="auto">
          <a:xfrm>
            <a:off x="863600" y="2914650"/>
            <a:ext cx="5524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2400" b="1" baseline="-2500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sz="240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7409" name="Text Box 63"/>
          <p:cNvSpPr txBox="1">
            <a:spLocks noChangeArrowheads="1"/>
          </p:cNvSpPr>
          <p:nvPr/>
        </p:nvSpPr>
        <p:spPr bwMode="auto">
          <a:xfrm>
            <a:off x="863600" y="4100513"/>
            <a:ext cx="5524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2400" b="1" baseline="-2500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sz="240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7410" name="Text Box 64"/>
          <p:cNvSpPr txBox="1">
            <a:spLocks noChangeArrowheads="1"/>
          </p:cNvSpPr>
          <p:nvPr/>
        </p:nvSpPr>
        <p:spPr bwMode="auto">
          <a:xfrm>
            <a:off x="863600" y="5286375"/>
            <a:ext cx="5524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2400" b="1" baseline="-2500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240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7411" name="Line 65"/>
          <p:cNvSpPr>
            <a:spLocks noChangeShapeType="1"/>
          </p:cNvSpPr>
          <p:nvPr/>
        </p:nvSpPr>
        <p:spPr bwMode="auto">
          <a:xfrm>
            <a:off x="1774826" y="3384550"/>
            <a:ext cx="1416050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412" name="Line 66"/>
          <p:cNvSpPr>
            <a:spLocks noChangeShapeType="1"/>
          </p:cNvSpPr>
          <p:nvPr/>
        </p:nvSpPr>
        <p:spPr bwMode="auto">
          <a:xfrm>
            <a:off x="1774826" y="4572000"/>
            <a:ext cx="1416050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413" name="Line 67"/>
          <p:cNvSpPr>
            <a:spLocks noChangeShapeType="1"/>
          </p:cNvSpPr>
          <p:nvPr/>
        </p:nvSpPr>
        <p:spPr bwMode="auto">
          <a:xfrm>
            <a:off x="1774826" y="5759450"/>
            <a:ext cx="1416050" cy="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414" name="Text Box 68"/>
          <p:cNvSpPr txBox="1">
            <a:spLocks noChangeArrowheads="1"/>
          </p:cNvSpPr>
          <p:nvPr/>
        </p:nvSpPr>
        <p:spPr bwMode="auto">
          <a:xfrm>
            <a:off x="1257301" y="3165475"/>
            <a:ext cx="5524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</a:rPr>
              <a:t>y</a:t>
            </a:r>
            <a:r>
              <a:rPr lang="en-US" sz="2400" b="1" baseline="-25000" dirty="0">
                <a:solidFill>
                  <a:srgbClr val="3333FF"/>
                </a:solidFill>
              </a:rPr>
              <a:t>1</a:t>
            </a:r>
            <a:endParaRPr lang="en-US" sz="2400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57415" name="Text Box 69"/>
          <p:cNvSpPr txBox="1">
            <a:spLocks noChangeArrowheads="1"/>
          </p:cNvSpPr>
          <p:nvPr/>
        </p:nvSpPr>
        <p:spPr bwMode="auto">
          <a:xfrm>
            <a:off x="1257301" y="4337050"/>
            <a:ext cx="5524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</a:rPr>
              <a:t>y</a:t>
            </a:r>
            <a:r>
              <a:rPr lang="en-US" sz="2400" b="1" baseline="-25000" dirty="0">
                <a:solidFill>
                  <a:srgbClr val="3333FF"/>
                </a:solidFill>
              </a:rPr>
              <a:t>2</a:t>
            </a:r>
            <a:endParaRPr lang="en-US" sz="2400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57416" name="Text Box 70"/>
          <p:cNvSpPr txBox="1">
            <a:spLocks noChangeArrowheads="1"/>
          </p:cNvSpPr>
          <p:nvPr/>
        </p:nvSpPr>
        <p:spPr bwMode="auto">
          <a:xfrm>
            <a:off x="1257301" y="5537200"/>
            <a:ext cx="5524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</a:rPr>
              <a:t>y</a:t>
            </a:r>
            <a:r>
              <a:rPr lang="en-US" sz="2400" b="1" baseline="-25000" dirty="0">
                <a:solidFill>
                  <a:srgbClr val="3333FF"/>
                </a:solidFill>
              </a:rPr>
              <a:t>3</a:t>
            </a:r>
            <a:endParaRPr lang="en-US" sz="2400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57417" name="Text Box 71"/>
          <p:cNvSpPr txBox="1">
            <a:spLocks noChangeArrowheads="1"/>
          </p:cNvSpPr>
          <p:nvPr/>
        </p:nvSpPr>
        <p:spPr bwMode="auto">
          <a:xfrm>
            <a:off x="3592514" y="1711325"/>
            <a:ext cx="1373187" cy="503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/>
              <a:t>Cộng 0</a:t>
            </a:r>
            <a:endParaRPr lang="en-US">
              <a:latin typeface="Tahoma" pitchFamily="34" charset="0"/>
            </a:endParaRPr>
          </a:p>
        </p:txBody>
      </p:sp>
      <p:sp>
        <p:nvSpPr>
          <p:cNvPr id="57418" name="Text Box 72"/>
          <p:cNvSpPr txBox="1">
            <a:spLocks noChangeArrowheads="1"/>
          </p:cNvSpPr>
          <p:nvPr/>
        </p:nvSpPr>
        <p:spPr bwMode="auto">
          <a:xfrm>
            <a:off x="3592514" y="2897190"/>
            <a:ext cx="1373187" cy="503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/>
              <a:t>Cộng 1</a:t>
            </a:r>
            <a:endParaRPr lang="en-US">
              <a:latin typeface="Tahoma" pitchFamily="34" charset="0"/>
            </a:endParaRPr>
          </a:p>
        </p:txBody>
      </p:sp>
      <p:sp>
        <p:nvSpPr>
          <p:cNvPr id="57419" name="Text Box 73"/>
          <p:cNvSpPr txBox="1">
            <a:spLocks noChangeArrowheads="1"/>
          </p:cNvSpPr>
          <p:nvPr/>
        </p:nvSpPr>
        <p:spPr bwMode="auto">
          <a:xfrm>
            <a:off x="3592514" y="4068765"/>
            <a:ext cx="1373187" cy="504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/>
              <a:t>Cộng 2</a:t>
            </a:r>
            <a:endParaRPr lang="en-US">
              <a:latin typeface="Tahoma" pitchFamily="34" charset="0"/>
            </a:endParaRPr>
          </a:p>
        </p:txBody>
      </p:sp>
      <p:sp>
        <p:nvSpPr>
          <p:cNvPr id="57420" name="Text Box 74"/>
          <p:cNvSpPr txBox="1">
            <a:spLocks noChangeArrowheads="1"/>
          </p:cNvSpPr>
          <p:nvPr/>
        </p:nvSpPr>
        <p:spPr bwMode="auto">
          <a:xfrm>
            <a:off x="3592514" y="5268915"/>
            <a:ext cx="1373187" cy="504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en-US" sz="2400" b="1"/>
              <a:t>Cộng 3</a:t>
            </a:r>
            <a:endParaRPr lang="en-US">
              <a:latin typeface="Tahoma" pitchFamily="34" charset="0"/>
            </a:endParaRPr>
          </a:p>
        </p:txBody>
      </p:sp>
      <p:sp>
        <p:nvSpPr>
          <p:cNvPr id="57421" name="Text Box 75"/>
          <p:cNvSpPr txBox="1">
            <a:spLocks noChangeArrowheads="1"/>
          </p:cNvSpPr>
          <p:nvPr/>
        </p:nvSpPr>
        <p:spPr bwMode="auto">
          <a:xfrm>
            <a:off x="7954964" y="1176339"/>
            <a:ext cx="1292225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r"/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2400" b="1" baseline="-2500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2400" b="1" baseline="-2500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2400" b="1" baseline="-2500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2400" b="1" baseline="-2500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en-US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7422" name="Text Box 76"/>
          <p:cNvSpPr txBox="1">
            <a:spLocks noChangeArrowheads="1"/>
          </p:cNvSpPr>
          <p:nvPr/>
        </p:nvSpPr>
        <p:spPr bwMode="auto">
          <a:xfrm>
            <a:off x="7493001" y="2271715"/>
            <a:ext cx="1801813" cy="460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baseline="-25000" dirty="0">
                <a:solidFill>
                  <a:srgbClr val="FF0000"/>
                </a:solidFill>
              </a:rPr>
              <a:t>4</a:t>
            </a:r>
            <a:r>
              <a:rPr lang="en-US" sz="2400" b="1" baseline="-25000" dirty="0">
                <a:solidFill>
                  <a:srgbClr val="00FFFF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S</a:t>
            </a:r>
            <a:r>
              <a:rPr lang="en-US" sz="2400" b="1" baseline="-25000" dirty="0">
                <a:solidFill>
                  <a:schemeClr val="accent6"/>
                </a:solidFill>
              </a:rPr>
              <a:t>3</a:t>
            </a:r>
            <a:r>
              <a:rPr lang="en-US" sz="2400" b="1" dirty="0">
                <a:solidFill>
                  <a:schemeClr val="accent6"/>
                </a:solidFill>
              </a:rPr>
              <a:t>S</a:t>
            </a:r>
            <a:r>
              <a:rPr lang="en-US" sz="2400" b="1" baseline="-25000" dirty="0">
                <a:solidFill>
                  <a:schemeClr val="accent6"/>
                </a:solidFill>
              </a:rPr>
              <a:t>2</a:t>
            </a:r>
            <a:r>
              <a:rPr lang="en-US" sz="2400" b="1" dirty="0">
                <a:solidFill>
                  <a:schemeClr val="accent6"/>
                </a:solidFill>
              </a:rPr>
              <a:t>S</a:t>
            </a:r>
            <a:r>
              <a:rPr lang="en-US" sz="2400" b="1" baseline="-25000" dirty="0">
                <a:solidFill>
                  <a:schemeClr val="accent6"/>
                </a:solidFill>
              </a:rPr>
              <a:t>1</a:t>
            </a:r>
            <a:r>
              <a:rPr lang="en-US" sz="2400" b="1" dirty="0">
                <a:solidFill>
                  <a:schemeClr val="accent6"/>
                </a:solidFill>
              </a:rPr>
              <a:t>S</a:t>
            </a:r>
            <a:r>
              <a:rPr lang="en-US" sz="2400" b="1" baseline="-25000" dirty="0">
                <a:solidFill>
                  <a:schemeClr val="accent6"/>
                </a:solidFill>
              </a:rPr>
              <a:t>0</a:t>
            </a:r>
            <a:endParaRPr lang="en-US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57423" name="Text Box 77"/>
          <p:cNvSpPr txBox="1">
            <a:spLocks noChangeArrowheads="1"/>
          </p:cNvSpPr>
          <p:nvPr/>
        </p:nvSpPr>
        <p:spPr bwMode="auto">
          <a:xfrm>
            <a:off x="7893050" y="1668463"/>
            <a:ext cx="1385888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r"/>
            <a:r>
              <a:rPr lang="en-US" sz="2400" b="1" dirty="0">
                <a:solidFill>
                  <a:srgbClr val="3333FF"/>
                </a:solidFill>
              </a:rPr>
              <a:t>y</a:t>
            </a:r>
            <a:r>
              <a:rPr lang="en-US" sz="2400" b="1" baseline="-25000" dirty="0">
                <a:solidFill>
                  <a:srgbClr val="3333FF"/>
                </a:solidFill>
              </a:rPr>
              <a:t>3</a:t>
            </a:r>
            <a:r>
              <a:rPr lang="en-US" sz="2400" b="1" dirty="0">
                <a:solidFill>
                  <a:srgbClr val="3333FF"/>
                </a:solidFill>
              </a:rPr>
              <a:t>y</a:t>
            </a:r>
            <a:r>
              <a:rPr lang="en-US" sz="2400" b="1" baseline="-25000" dirty="0">
                <a:solidFill>
                  <a:srgbClr val="3333FF"/>
                </a:solidFill>
              </a:rPr>
              <a:t>2</a:t>
            </a:r>
            <a:r>
              <a:rPr lang="en-US" sz="2400" b="1" dirty="0">
                <a:solidFill>
                  <a:srgbClr val="3333FF"/>
                </a:solidFill>
              </a:rPr>
              <a:t>y</a:t>
            </a:r>
            <a:r>
              <a:rPr lang="en-US" sz="2400" b="1" baseline="-25000" dirty="0">
                <a:solidFill>
                  <a:srgbClr val="3333FF"/>
                </a:solidFill>
              </a:rPr>
              <a:t>1</a:t>
            </a:r>
            <a:r>
              <a:rPr lang="en-US" sz="2400" b="1" dirty="0">
                <a:solidFill>
                  <a:srgbClr val="3333FF"/>
                </a:solidFill>
              </a:rPr>
              <a:t>y</a:t>
            </a:r>
            <a:r>
              <a:rPr lang="en-US" sz="2400" b="1" baseline="-25000" dirty="0">
                <a:solidFill>
                  <a:srgbClr val="3333FF"/>
                </a:solidFill>
              </a:rPr>
              <a:t>0</a:t>
            </a:r>
            <a:endParaRPr lang="en-US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57424" name="Text Box 78"/>
          <p:cNvSpPr txBox="1">
            <a:spLocks noChangeArrowheads="1"/>
          </p:cNvSpPr>
          <p:nvPr/>
        </p:nvSpPr>
        <p:spPr bwMode="auto">
          <a:xfrm>
            <a:off x="7721600" y="1460500"/>
            <a:ext cx="2730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</a:rPr>
              <a:t>+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57425" name="Line 79"/>
          <p:cNvSpPr>
            <a:spLocks noChangeShapeType="1"/>
          </p:cNvSpPr>
          <p:nvPr/>
        </p:nvSpPr>
        <p:spPr bwMode="auto">
          <a:xfrm flipH="1">
            <a:off x="7593013" y="2254250"/>
            <a:ext cx="16891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426" name="Line 80"/>
          <p:cNvSpPr>
            <a:spLocks noChangeShapeType="1"/>
          </p:cNvSpPr>
          <p:nvPr/>
        </p:nvSpPr>
        <p:spPr bwMode="auto">
          <a:xfrm flipH="1">
            <a:off x="7769224" y="2767013"/>
            <a:ext cx="6351" cy="27193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144463"/>
            <a:ext cx="8089900" cy="114300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1.2.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lịch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 . 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76303"/>
            <a:ext cx="8089900" cy="20827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abacus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.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225" y="3054350"/>
            <a:ext cx="4740376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6637339" y="3581402"/>
            <a:ext cx="1508125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>
                <a:solidFill>
                  <a:srgbClr val="FF0000"/>
                </a:solidFill>
              </a:rPr>
              <a:t>5 đơn vị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6637339" y="4673602"/>
            <a:ext cx="1266825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>
                <a:solidFill>
                  <a:srgbClr val="FF0000"/>
                </a:solidFill>
              </a:rPr>
              <a:t>1 đơn vị</a:t>
            </a:r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H="1" flipV="1">
            <a:off x="5156201" y="3695700"/>
            <a:ext cx="1422400" cy="3810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 flipH="1">
            <a:off x="5118100" y="4813300"/>
            <a:ext cx="1460500" cy="30480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" y="832535"/>
            <a:ext cx="7556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8763" y="0"/>
            <a:ext cx="202723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9224" grpId="0"/>
      <p:bldP spid="9225" grpId="0"/>
      <p:bldP spid="9226" grpId="0" animBg="1"/>
      <p:bldP spid="9227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4521200" y="-1"/>
            <a:ext cx="3340100" cy="258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50800" dir="5400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10279" name="Picture 39"/>
          <p:cNvPicPr>
            <a:picLocks noChangeAspect="1" noChangeArrowheads="1"/>
          </p:cNvPicPr>
          <p:nvPr/>
        </p:nvPicPr>
        <p:blipFill>
          <a:blip r:embed="rId4">
            <a:lum bright="3000"/>
          </a:blip>
          <a:srcRect/>
          <a:stretch>
            <a:fillRect/>
          </a:stretch>
        </p:blipFill>
        <p:spPr bwMode="auto">
          <a:xfrm>
            <a:off x="7772400" y="0"/>
            <a:ext cx="2133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42900" dist="50800" dir="5400000" algn="ctr" rotWithShape="0">
              <a:srgbClr val="000000">
                <a:alpha val="68000"/>
              </a:srgbClr>
            </a:outerShdw>
          </a:effec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-157163"/>
            <a:ext cx="8089900" cy="1143001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endParaRPr lang="en-U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74939" y="6551112"/>
            <a:ext cx="3136900" cy="306888"/>
          </a:xfrm>
        </p:spPr>
        <p:txBody>
          <a:bodyPr/>
          <a:lstStyle/>
          <a:p>
            <a:pPr>
              <a:defRPr/>
            </a:pPr>
            <a:r>
              <a:rPr lang="vi-VN" smtClean="0"/>
              <a:t>Nhập môn Điện Toán - Chương 1</a:t>
            </a:r>
            <a:endParaRPr lang="en-US"/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>
          <a:xfrm>
            <a:off x="8129392" y="6576164"/>
            <a:ext cx="1281308" cy="281836"/>
          </a:xfrm>
        </p:spPr>
        <p:txBody>
          <a:bodyPr/>
          <a:lstStyle/>
          <a:p>
            <a:pPr>
              <a:defRPr/>
            </a:pPr>
            <a:r>
              <a:rPr lang="en-US" smtClean="0"/>
              <a:t> Slide  </a:t>
            </a:r>
            <a:fld id="{8E7AC19E-A677-4120-A2F7-C895F3506D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814638" y="1130300"/>
            <a:ext cx="2486025" cy="5041900"/>
            <a:chOff x="1773" y="712"/>
            <a:chExt cx="1566" cy="3176"/>
          </a:xfrm>
        </p:grpSpPr>
        <p:sp>
          <p:nvSpPr>
            <p:cNvPr id="10271" name="Oval 37"/>
            <p:cNvSpPr>
              <a:spLocks noChangeArrowheads="1"/>
            </p:cNvSpPr>
            <p:nvPr/>
          </p:nvSpPr>
          <p:spPr bwMode="auto">
            <a:xfrm>
              <a:off x="1912" y="1896"/>
              <a:ext cx="1152" cy="1152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272" name="Text Box 38"/>
            <p:cNvSpPr txBox="1">
              <a:spLocks noChangeArrowheads="1"/>
            </p:cNvSpPr>
            <p:nvPr/>
          </p:nvSpPr>
          <p:spPr bwMode="auto">
            <a:xfrm>
              <a:off x="2058" y="2221"/>
              <a:ext cx="868" cy="510"/>
            </a:xfrm>
            <a:prstGeom prst="rect">
              <a:avLst/>
            </a:prstGeom>
            <a:solidFill>
              <a:srgbClr val="FF7C80"/>
            </a:solidFill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</a:rPr>
                <a:t>Đèn</a:t>
              </a:r>
            </a:p>
            <a:p>
              <a:pPr algn="ctr"/>
              <a:r>
                <a:rPr lang="en-US" sz="2400" b="1">
                  <a:solidFill>
                    <a:srgbClr val="000000"/>
                  </a:solidFill>
                </a:rPr>
                <a:t>điện tử</a:t>
              </a:r>
            </a:p>
          </p:txBody>
        </p:sp>
        <p:sp>
          <p:nvSpPr>
            <p:cNvPr id="10273" name="Text Box 39"/>
            <p:cNvSpPr txBox="1">
              <a:spLocks noChangeArrowheads="1"/>
            </p:cNvSpPr>
            <p:nvPr/>
          </p:nvSpPr>
          <p:spPr bwMode="auto">
            <a:xfrm>
              <a:off x="2015" y="3180"/>
              <a:ext cx="962" cy="1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/>
                <a:t>(1945 - 1955)</a:t>
              </a:r>
            </a:p>
          </p:txBody>
        </p:sp>
        <p:sp>
          <p:nvSpPr>
            <p:cNvPr id="10274" name="Text Box 40"/>
            <p:cNvSpPr txBox="1">
              <a:spLocks noChangeArrowheads="1"/>
            </p:cNvSpPr>
            <p:nvPr/>
          </p:nvSpPr>
          <p:spPr bwMode="auto">
            <a:xfrm>
              <a:off x="2060" y="712"/>
              <a:ext cx="1206" cy="824"/>
            </a:xfrm>
            <a:prstGeom prst="rect">
              <a:avLst/>
            </a:prstGeom>
            <a:noFill/>
            <a:ln w="12700">
              <a:solidFill>
                <a:srgbClr val="333333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ENIAC (1946)</a:t>
              </a:r>
            </a:p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18.000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bóng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đèn</a:t>
              </a:r>
              <a:endParaRPr lang="en-US" sz="16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1500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rờ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le</a:t>
              </a:r>
            </a:p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30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tấn</a:t>
              </a:r>
              <a:endParaRPr lang="en-US" sz="16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140 KW</a:t>
              </a:r>
            </a:p>
          </p:txBody>
        </p:sp>
        <p:sp>
          <p:nvSpPr>
            <p:cNvPr id="10275" name="Text Box 41"/>
            <p:cNvSpPr txBox="1">
              <a:spLocks noChangeArrowheads="1"/>
            </p:cNvSpPr>
            <p:nvPr/>
          </p:nvSpPr>
          <p:spPr bwMode="auto">
            <a:xfrm>
              <a:off x="1773" y="1672"/>
              <a:ext cx="1566" cy="1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Von Neumann (1945)</a:t>
              </a:r>
            </a:p>
          </p:txBody>
        </p:sp>
        <p:sp>
          <p:nvSpPr>
            <p:cNvPr id="10276" name="Text Box 42"/>
            <p:cNvSpPr txBox="1">
              <a:spLocks noChangeArrowheads="1"/>
            </p:cNvSpPr>
            <p:nvPr/>
          </p:nvSpPr>
          <p:spPr bwMode="auto">
            <a:xfrm>
              <a:off x="1885" y="3408"/>
              <a:ext cx="1196" cy="480"/>
            </a:xfrm>
            <a:prstGeom prst="rect">
              <a:avLst/>
            </a:prstGeom>
            <a:noFill/>
            <a:ln w="12700">
              <a:solidFill>
                <a:srgbClr val="333333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Bộ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nhớ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dây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trễ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tĩnh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điện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Giấy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phiếu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đục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lổ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Băng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từ</a:t>
              </a:r>
              <a:endParaRPr lang="en-US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054601" y="3279777"/>
            <a:ext cx="1592263" cy="2968625"/>
            <a:chOff x="3224" y="2066"/>
            <a:chExt cx="1003" cy="1870"/>
          </a:xfrm>
        </p:grpSpPr>
        <p:sp>
          <p:nvSpPr>
            <p:cNvPr id="10266" name="Oval 43"/>
            <p:cNvSpPr>
              <a:spLocks noChangeArrowheads="1"/>
            </p:cNvSpPr>
            <p:nvPr/>
          </p:nvSpPr>
          <p:spPr bwMode="auto">
            <a:xfrm>
              <a:off x="3393" y="2363"/>
              <a:ext cx="691" cy="691"/>
            </a:xfrm>
            <a:prstGeom prst="ellipse">
              <a:avLst/>
            </a:prstGeom>
            <a:solidFill>
              <a:srgbClr val="FF505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267" name="Text Box 44"/>
            <p:cNvSpPr txBox="1">
              <a:spLocks noChangeArrowheads="1"/>
            </p:cNvSpPr>
            <p:nvPr/>
          </p:nvSpPr>
          <p:spPr bwMode="auto">
            <a:xfrm>
              <a:off x="3391" y="2639"/>
              <a:ext cx="710" cy="13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Transistors</a:t>
              </a:r>
            </a:p>
          </p:txBody>
        </p:sp>
        <p:sp>
          <p:nvSpPr>
            <p:cNvPr id="10268" name="Text Box 45"/>
            <p:cNvSpPr txBox="1">
              <a:spLocks noChangeArrowheads="1"/>
            </p:cNvSpPr>
            <p:nvPr/>
          </p:nvSpPr>
          <p:spPr bwMode="auto">
            <a:xfrm>
              <a:off x="3286" y="3180"/>
              <a:ext cx="906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dirty="0"/>
                <a:t>(1955 - 1965)</a:t>
              </a:r>
            </a:p>
          </p:txBody>
        </p:sp>
        <p:sp>
          <p:nvSpPr>
            <p:cNvPr id="10269" name="Text Box 46"/>
            <p:cNvSpPr txBox="1">
              <a:spLocks noChangeArrowheads="1"/>
            </p:cNvSpPr>
            <p:nvPr/>
          </p:nvSpPr>
          <p:spPr bwMode="auto">
            <a:xfrm>
              <a:off x="3224" y="2066"/>
              <a:ext cx="962" cy="1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/>
                <a:t>PDP-1 (1961)</a:t>
              </a:r>
            </a:p>
          </p:txBody>
        </p:sp>
        <p:sp>
          <p:nvSpPr>
            <p:cNvPr id="10270" name="Text Box 47"/>
            <p:cNvSpPr txBox="1">
              <a:spLocks noChangeArrowheads="1"/>
            </p:cNvSpPr>
            <p:nvPr/>
          </p:nvSpPr>
          <p:spPr bwMode="auto">
            <a:xfrm>
              <a:off x="3245" y="3409"/>
              <a:ext cx="982" cy="527"/>
            </a:xfrm>
            <a:prstGeom prst="rect">
              <a:avLst/>
            </a:prstGeom>
            <a:noFill/>
            <a:ln w="12700">
              <a:solidFill>
                <a:srgbClr val="333333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Bộ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nhớ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xuyến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từ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Băng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từ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trống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từ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đĩa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từ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457950" y="1943100"/>
            <a:ext cx="2193925" cy="3390900"/>
            <a:chOff x="4132" y="1224"/>
            <a:chExt cx="1382" cy="2136"/>
          </a:xfrm>
        </p:grpSpPr>
        <p:sp>
          <p:nvSpPr>
            <p:cNvPr id="10261" name="Oval 48"/>
            <p:cNvSpPr>
              <a:spLocks noChangeArrowheads="1"/>
            </p:cNvSpPr>
            <p:nvPr/>
          </p:nvSpPr>
          <p:spPr bwMode="auto">
            <a:xfrm>
              <a:off x="4524" y="2820"/>
              <a:ext cx="230" cy="230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262" name="Text Box 49"/>
            <p:cNvSpPr txBox="1">
              <a:spLocks noChangeArrowheads="1"/>
            </p:cNvSpPr>
            <p:nvPr/>
          </p:nvSpPr>
          <p:spPr bwMode="auto">
            <a:xfrm>
              <a:off x="4567" y="2868"/>
              <a:ext cx="165" cy="13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 dirty="0"/>
                <a:t>IC</a:t>
              </a:r>
            </a:p>
          </p:txBody>
        </p:sp>
        <p:sp>
          <p:nvSpPr>
            <p:cNvPr id="10263" name="Text Box 50"/>
            <p:cNvSpPr txBox="1">
              <a:spLocks noChangeArrowheads="1"/>
            </p:cNvSpPr>
            <p:nvPr/>
          </p:nvSpPr>
          <p:spPr bwMode="auto">
            <a:xfrm>
              <a:off x="4188" y="3180"/>
              <a:ext cx="932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/>
                <a:t>(1965 - 1980)</a:t>
              </a:r>
            </a:p>
          </p:txBody>
        </p:sp>
        <p:sp>
          <p:nvSpPr>
            <p:cNvPr id="10264" name="Text Box 51"/>
            <p:cNvSpPr txBox="1">
              <a:spLocks noChangeArrowheads="1"/>
            </p:cNvSpPr>
            <p:nvPr/>
          </p:nvSpPr>
          <p:spPr bwMode="auto">
            <a:xfrm>
              <a:off x="4256" y="2029"/>
              <a:ext cx="1236" cy="21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dirty="0"/>
                <a:t>IBM 360 (1965)</a:t>
              </a:r>
            </a:p>
          </p:txBody>
        </p:sp>
        <p:sp>
          <p:nvSpPr>
            <p:cNvPr id="10265" name="Text Box 52"/>
            <p:cNvSpPr txBox="1">
              <a:spLocks noChangeArrowheads="1"/>
            </p:cNvSpPr>
            <p:nvPr/>
          </p:nvSpPr>
          <p:spPr bwMode="auto">
            <a:xfrm>
              <a:off x="4132" y="1224"/>
              <a:ext cx="1382" cy="704"/>
            </a:xfrm>
            <a:prstGeom prst="rect">
              <a:avLst/>
            </a:prstGeom>
            <a:noFill/>
            <a:ln w="12700">
              <a:solidFill>
                <a:srgbClr val="333333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Intel 8080 (1974)</a:t>
              </a:r>
            </a:p>
            <a:p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được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xem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như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CPU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đầu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tiên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được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tích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hợp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trên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1 chip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7854950" y="3813175"/>
            <a:ext cx="1643064" cy="1517650"/>
            <a:chOff x="5044" y="2402"/>
            <a:chExt cx="1035" cy="956"/>
          </a:xfrm>
        </p:grpSpPr>
        <p:sp>
          <p:nvSpPr>
            <p:cNvPr id="10257" name="Oval 53"/>
            <p:cNvSpPr>
              <a:spLocks noChangeArrowheads="1"/>
            </p:cNvSpPr>
            <p:nvPr/>
          </p:nvSpPr>
          <p:spPr bwMode="auto">
            <a:xfrm>
              <a:off x="5507" y="2908"/>
              <a:ext cx="156" cy="144"/>
            </a:xfrm>
            <a:prstGeom prst="ellipse">
              <a:avLst/>
            </a:prstGeom>
            <a:solidFill>
              <a:srgbClr val="99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258" name="Text Box 54"/>
            <p:cNvSpPr txBox="1">
              <a:spLocks noChangeArrowheads="1"/>
            </p:cNvSpPr>
            <p:nvPr/>
          </p:nvSpPr>
          <p:spPr bwMode="auto">
            <a:xfrm>
              <a:off x="5516" y="2912"/>
              <a:ext cx="156" cy="13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400" b="1"/>
                <a:t>?</a:t>
              </a:r>
            </a:p>
          </p:txBody>
        </p:sp>
        <p:sp>
          <p:nvSpPr>
            <p:cNvPr id="10259" name="Text Box 55"/>
            <p:cNvSpPr txBox="1">
              <a:spLocks noChangeArrowheads="1"/>
            </p:cNvSpPr>
            <p:nvPr/>
          </p:nvSpPr>
          <p:spPr bwMode="auto">
            <a:xfrm>
              <a:off x="5125" y="3180"/>
              <a:ext cx="954" cy="17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dirty="0"/>
                <a:t>(1980 - ????)</a:t>
              </a:r>
            </a:p>
          </p:txBody>
        </p:sp>
        <p:sp>
          <p:nvSpPr>
            <p:cNvPr id="10260" name="Text Box 56"/>
            <p:cNvSpPr txBox="1">
              <a:spLocks noChangeArrowheads="1"/>
            </p:cNvSpPr>
            <p:nvPr/>
          </p:nvSpPr>
          <p:spPr bwMode="auto">
            <a:xfrm>
              <a:off x="5044" y="2402"/>
              <a:ext cx="997" cy="1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dirty="0"/>
                <a:t>80x86 (1978)</a:t>
              </a: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17500" y="938214"/>
            <a:ext cx="2854326" cy="5349874"/>
            <a:chOff x="144" y="591"/>
            <a:chExt cx="1798" cy="3370"/>
          </a:xfrm>
        </p:grpSpPr>
        <p:sp>
          <p:nvSpPr>
            <p:cNvPr id="10251" name="Oval 33"/>
            <p:cNvSpPr>
              <a:spLocks noChangeArrowheads="1"/>
            </p:cNvSpPr>
            <p:nvPr/>
          </p:nvSpPr>
          <p:spPr bwMode="auto">
            <a:xfrm>
              <a:off x="144" y="1440"/>
              <a:ext cx="1612" cy="1612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252" name="Text Box 34"/>
            <p:cNvSpPr txBox="1">
              <a:spLocks noChangeArrowheads="1"/>
            </p:cNvSpPr>
            <p:nvPr/>
          </p:nvSpPr>
          <p:spPr bwMode="auto">
            <a:xfrm>
              <a:off x="248" y="1994"/>
              <a:ext cx="1410" cy="46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4800" b="1">
                  <a:solidFill>
                    <a:srgbClr val="000000"/>
                  </a:solidFill>
                </a:rPr>
                <a:t>Cơ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0253" name="Text Box 35"/>
            <p:cNvSpPr txBox="1">
              <a:spLocks noChangeArrowheads="1"/>
            </p:cNvSpPr>
            <p:nvPr/>
          </p:nvSpPr>
          <p:spPr bwMode="auto">
            <a:xfrm>
              <a:off x="462" y="3180"/>
              <a:ext cx="962" cy="1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/>
                <a:t>(1642 - 1945)</a:t>
              </a:r>
            </a:p>
          </p:txBody>
        </p:sp>
        <p:sp>
          <p:nvSpPr>
            <p:cNvPr id="10254" name="Text Box 36"/>
            <p:cNvSpPr txBox="1">
              <a:spLocks noChangeArrowheads="1"/>
            </p:cNvSpPr>
            <p:nvPr/>
          </p:nvSpPr>
          <p:spPr bwMode="auto">
            <a:xfrm>
              <a:off x="212" y="591"/>
              <a:ext cx="1650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Blaise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Pascal (Pháp-1642)</a:t>
              </a:r>
            </a:p>
          </p:txBody>
        </p:sp>
        <p:sp>
          <p:nvSpPr>
            <p:cNvPr id="10255" name="Text Box 58"/>
            <p:cNvSpPr txBox="1">
              <a:spLocks noChangeArrowheads="1"/>
            </p:cNvSpPr>
            <p:nvPr/>
          </p:nvSpPr>
          <p:spPr bwMode="auto">
            <a:xfrm>
              <a:off x="252" y="3438"/>
              <a:ext cx="1538" cy="5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Herman Hollerith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lập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IBM (International Business Machine) ở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Mỹ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 - 1890</a:t>
              </a:r>
            </a:p>
          </p:txBody>
        </p:sp>
        <p:sp>
          <p:nvSpPr>
            <p:cNvPr id="10256" name="Text Box 59"/>
            <p:cNvSpPr txBox="1">
              <a:spLocks noChangeArrowheads="1"/>
            </p:cNvSpPr>
            <p:nvPr/>
          </p:nvSpPr>
          <p:spPr bwMode="auto">
            <a:xfrm>
              <a:off x="204" y="960"/>
              <a:ext cx="173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Charles Babbage (Anh-1830)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13502</TotalTime>
  <Words>6101</Words>
  <Application>Microsoft PowerPoint</Application>
  <PresentationFormat>A4 Paper (210x297 mm)</PresentationFormat>
  <Paragraphs>1557</Paragraphs>
  <Slides>70</Slides>
  <Notes>70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Arial</vt:lpstr>
      <vt:lpstr>Chiller</vt:lpstr>
      <vt:lpstr>Tahoma</vt:lpstr>
      <vt:lpstr>Times New Roman</vt:lpstr>
      <vt:lpstr>Calibri</vt:lpstr>
      <vt:lpstr>Wingdings</vt:lpstr>
      <vt:lpstr>Symbol</vt:lpstr>
      <vt:lpstr>Cooper</vt:lpstr>
      <vt:lpstr>Courier New</vt:lpstr>
      <vt:lpstr>Revue</vt:lpstr>
      <vt:lpstr>Wingdings 2</vt:lpstr>
      <vt:lpstr>Arial Black</vt:lpstr>
      <vt:lpstr>Thème Office</vt:lpstr>
      <vt:lpstr>Nhập môn điện toán </vt:lpstr>
      <vt:lpstr>Chương 1. KHÁI NIỆM CƠ BẢN</vt:lpstr>
      <vt:lpstr>1.1. Định nghĩa sơ khởi về máy tính số</vt:lpstr>
      <vt:lpstr>Định nghĩa sơ khởi về máy tính số (tt)</vt:lpstr>
      <vt:lpstr>Định nghĩa sơ khởi về máy tính số (tt)</vt:lpstr>
      <vt:lpstr>Định nghĩa sơ khởi về máy tính số (tt)</vt:lpstr>
      <vt:lpstr>Định nghĩa sơ khởi về máy tính số (tt)</vt:lpstr>
      <vt:lpstr>1.2. Vài dòng lịch sử . . .</vt:lpstr>
      <vt:lpstr>Các thế hệ máy tính số</vt:lpstr>
      <vt:lpstr>1.3. Hệ thống số đếm</vt:lpstr>
      <vt:lpstr>Hệ thống số đếm – Cơ số</vt:lpstr>
      <vt:lpstr>Hệ thống số đếm – Cơ số (tt.1)</vt:lpstr>
      <vt:lpstr>Hệ thống số đếm – Cơ số (tt.2)</vt:lpstr>
      <vt:lpstr>Hệ thống số đếm – Cơ số (tt.3)</vt:lpstr>
      <vt:lpstr>Công thức tính trị số</vt:lpstr>
      <vt:lpstr>Ví dụ số nguyên</vt:lpstr>
      <vt:lpstr>Ví dụ số lẻ</vt:lpstr>
      <vt:lpstr>Bảng chuyển miêu tả số</vt:lpstr>
      <vt:lpstr>Các phương pháp chuyển miêu tả số</vt:lpstr>
      <vt:lpstr>Chuyển đổi hệ số</vt:lpstr>
      <vt:lpstr>Từ hệ thống số khác về thập phân</vt:lpstr>
      <vt:lpstr>Từ thập phân về hệ thống số khác</vt:lpstr>
      <vt:lpstr>Ví dụ Dec2Bin</vt:lpstr>
      <vt:lpstr>Ví dụ Dec2Hex</vt:lpstr>
      <vt:lpstr>Đổi hệ 2 ra hệ 8, 16</vt:lpstr>
      <vt:lpstr>Bảng chuyển miêu tả số</vt:lpstr>
      <vt:lpstr>Chuyển đổi số</vt:lpstr>
      <vt:lpstr>Hệ thống số đếm và các phép tính</vt:lpstr>
      <vt:lpstr>Hệ thống số đếm và các phép tính</vt:lpstr>
      <vt:lpstr>Các phép tính của đại số Boole (1)</vt:lpstr>
      <vt:lpstr>Các phép tính của đại số Boole (2)</vt:lpstr>
      <vt:lpstr>Các phép tính của đại số Boole (3)</vt:lpstr>
      <vt:lpstr>Các phép tính của đại số Boole (4)</vt:lpstr>
      <vt:lpstr>Các phép tính của đại số Boole (5)</vt:lpstr>
      <vt:lpstr>Biểu diễn thông tin bằng hệ nhị phân</vt:lpstr>
      <vt:lpstr>1.4. Biểu diễn dữ liệu</vt:lpstr>
      <vt:lpstr>Mã hóa thông tin đầu vào</vt:lpstr>
      <vt:lpstr>Biểu diễn số (nguyên) n-bit</vt:lpstr>
      <vt:lpstr>Biểu diễn số nguyên có dấu (1)</vt:lpstr>
      <vt:lpstr>Biểu diễn số nguyên có dấu (2)</vt:lpstr>
      <vt:lpstr>Biểu diễn số nguyên có dấu (3)</vt:lpstr>
      <vt:lpstr>Số thực - số chấm động</vt:lpstr>
      <vt:lpstr>Số chấm động theo chuẩn IEEE 754</vt:lpstr>
      <vt:lpstr>Ví dụ số chấm động độ chính xác đơn</vt:lpstr>
      <vt:lpstr>Các bảng mã dùng cho ký tự</vt:lpstr>
      <vt:lpstr>Số BCD (Binary Coded Decimal)</vt:lpstr>
      <vt:lpstr>Số BCD (Binary Coded Decimal)</vt:lpstr>
      <vt:lpstr>Số BCD (Binary Coded Decimal)</vt:lpstr>
      <vt:lpstr>Mã ASCII </vt:lpstr>
      <vt:lpstr>Mã ISO8859-1</vt:lpstr>
      <vt:lpstr>Lưu trữ bằng mã ASCII</vt:lpstr>
      <vt:lpstr>Lưu trữ bằng mã ASCII</vt:lpstr>
      <vt:lpstr>1.5. Luận lý máy tính</vt:lpstr>
      <vt:lpstr>Các phép toán trên đại số Boole</vt:lpstr>
      <vt:lpstr>Phép Not</vt:lpstr>
      <vt:lpstr>Phép And</vt:lpstr>
      <vt:lpstr>Phép Or</vt:lpstr>
      <vt:lpstr>Ví dụ phép luận lý</vt:lpstr>
      <vt:lpstr>Phép Xor (Ex-Or)</vt:lpstr>
      <vt:lpstr>Bảng tóm tắt</vt:lpstr>
      <vt:lpstr>Cổng luận lý</vt:lpstr>
      <vt:lpstr>Chức năng đóng mở</vt:lpstr>
      <vt:lpstr>Chức năng đóng mở (tt.)</vt:lpstr>
      <vt:lpstr>Ứng dụng đơn giản của cổng luận lý</vt:lpstr>
      <vt:lpstr>Mạch cộng bán phần</vt:lpstr>
      <vt:lpstr>Mạch cộng toàn phần</vt:lpstr>
      <vt:lpstr>Mạch cộng toàn phần (tt.)</vt:lpstr>
      <vt:lpstr>Mạch cộng toàn phần (tt.)</vt:lpstr>
      <vt:lpstr>Slide 69</vt:lpstr>
      <vt:lpstr>Mạch cộng nhiều bit</vt:lpstr>
    </vt:vector>
  </TitlesOfParts>
  <Company>DhBk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</dc:creator>
  <cp:lastModifiedBy>Nguyen Quang Hung</cp:lastModifiedBy>
  <cp:revision>150</cp:revision>
  <dcterms:created xsi:type="dcterms:W3CDTF">2006-09-14T03:25:21Z</dcterms:created>
  <dcterms:modified xsi:type="dcterms:W3CDTF">2011-09-04T16:34:35Z</dcterms:modified>
</cp:coreProperties>
</file>