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AFF"/>
    <a:srgbClr val="272777"/>
    <a:srgbClr val="1337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31" autoAdjust="0"/>
  </p:normalViewPr>
  <p:slideViewPr>
    <p:cSldViewPr>
      <p:cViewPr>
        <p:scale>
          <a:sx n="79" d="100"/>
          <a:sy n="79" d="100"/>
        </p:scale>
        <p:origin x="1384" y="5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878B6AB-DFD1-4CD7-9516-0A8D9DFD2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55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8A473A7-C3D2-489D-BF5C-7BF44E7D5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gray">
          <a:xfrm>
            <a:off x="533400" y="35496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3556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609601"/>
            <a:ext cx="8305800" cy="2514599"/>
          </a:xfrm>
          <a:prstGeom prst="rect">
            <a:avLst/>
          </a:prstGeom>
        </p:spPr>
        <p:txBody>
          <a:bodyPr/>
          <a:lstStyle>
            <a:lvl1pPr algn="ctr">
              <a:defRPr sz="3600" smtClean="0">
                <a:latin typeface="Tahoma" pitchFamily="34" charset="0"/>
              </a:defRPr>
            </a:lvl1pPr>
          </a:lstStyle>
          <a:p>
            <a:endParaRPr lang="en-US" dirty="0" smtClean="0"/>
          </a:p>
        </p:txBody>
      </p:sp>
      <p:sp>
        <p:nvSpPr>
          <p:cNvPr id="2355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5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22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66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826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9366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46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98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8382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>
            <a:lvl1pPr algn="l">
              <a:defRPr>
                <a:latin typeface="+mn-lt"/>
                <a:cs typeface="Tahoma" pitchFamily="34" charset="0"/>
              </a:defRPr>
            </a:lvl1pPr>
            <a:lvl2pPr algn="l">
              <a:defRPr>
                <a:latin typeface="+mn-lt"/>
                <a:cs typeface="Tahoma" pitchFamily="34" charset="0"/>
              </a:defRPr>
            </a:lvl2pPr>
            <a:lvl3pPr algn="l">
              <a:defRPr>
                <a:latin typeface="+mn-lt"/>
                <a:cs typeface="Tahoma" pitchFamily="34" charset="0"/>
              </a:defRPr>
            </a:lvl3pPr>
            <a:lvl4pPr algn="l">
              <a:defRPr>
                <a:latin typeface="+mn-lt"/>
                <a:cs typeface="Tahoma" pitchFamily="34" charset="0"/>
              </a:defRPr>
            </a:lvl4pPr>
            <a:lvl5pPr algn="l">
              <a:defRPr>
                <a:latin typeface="+mn-lt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11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382000" cy="1447800"/>
          </a:xfrm>
          <a:prstGeom prst="rect">
            <a:avLst/>
          </a:prstGeom>
        </p:spPr>
        <p:txBody>
          <a:bodyPr/>
          <a:lstStyle>
            <a:lvl1pPr algn="ctr">
              <a:defRPr sz="3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3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6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143000"/>
            <a:ext cx="411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4800600" y="1143000"/>
            <a:ext cx="411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58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orizont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143000"/>
            <a:ext cx="86106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304800" y="3733800"/>
            <a:ext cx="86106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05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143000"/>
            <a:ext cx="4191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724400" y="1143000"/>
            <a:ext cx="4191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/>
          </p:nvPr>
        </p:nvSpPr>
        <p:spPr>
          <a:xfrm>
            <a:off x="304800" y="3733800"/>
            <a:ext cx="4191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724400" y="3733800"/>
            <a:ext cx="4191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81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4191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82762"/>
            <a:ext cx="4191000" cy="4313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143000"/>
            <a:ext cx="419264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782762"/>
            <a:ext cx="4192646" cy="4313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51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188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0" y="6137275"/>
            <a:ext cx="9144000" cy="72072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0" y="6194425"/>
            <a:ext cx="2941638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100" b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  Trường </a:t>
            </a:r>
            <a:r>
              <a:rPr lang="en-US" sz="11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Đại</a:t>
            </a:r>
            <a:r>
              <a:rPr lang="en-US" sz="11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Học</a:t>
            </a:r>
            <a:r>
              <a:rPr lang="en-US" sz="11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Bách</a:t>
            </a:r>
            <a:r>
              <a:rPr lang="en-US" sz="1100" b="1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Khoa</a:t>
            </a:r>
          </a:p>
          <a:p>
            <a:pPr>
              <a:defRPr/>
            </a:pPr>
            <a:r>
              <a:rPr lang="en-US" sz="1100" b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Trung Tâm</a:t>
            </a:r>
            <a:r>
              <a:rPr lang="en-US" sz="1100" b="1" baseline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Kỹ Thuật Điện Toán</a:t>
            </a:r>
            <a:endParaRPr lang="en-US" sz="11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en-US" sz="1100" b="1">
                <a:solidFill>
                  <a:srgbClr val="199ACC"/>
                </a:solidFill>
              </a:rPr>
              <a:t>© </a:t>
            </a:r>
            <a:r>
              <a:rPr lang="en-US" sz="1100" b="1" smtClean="0">
                <a:solidFill>
                  <a:srgbClr val="199ACC"/>
                </a:solidFill>
              </a:rPr>
              <a:t>2016</a:t>
            </a:r>
            <a:endParaRPr lang="en-US" sz="1100" b="1" dirty="0">
              <a:solidFill>
                <a:srgbClr val="199ACC"/>
              </a:solidFill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 userDrawn="1"/>
        </p:nvSpPr>
        <p:spPr bwMode="auto">
          <a:xfrm>
            <a:off x="3810000" y="6194425"/>
            <a:ext cx="5334000" cy="46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 smtClean="0">
                <a:solidFill>
                  <a:schemeClr val="bg1"/>
                </a:solidFill>
              </a:rPr>
              <a:t>&lt;Tên</a:t>
            </a:r>
            <a:r>
              <a:rPr lang="en-US" sz="1100" b="1" baseline="0" smtClean="0">
                <a:solidFill>
                  <a:schemeClr val="bg1"/>
                </a:solidFill>
              </a:rPr>
              <a:t> Môn học&gt;</a:t>
            </a:r>
            <a:endParaRPr lang="en-US" sz="1100" b="1">
              <a:solidFill>
                <a:schemeClr val="bg1"/>
              </a:solidFill>
            </a:endParaRPr>
          </a:p>
          <a:p>
            <a:pPr algn="r">
              <a:spcBef>
                <a:spcPct val="20000"/>
              </a:spcBef>
              <a:defRPr/>
            </a:pPr>
            <a:fld id="{7E361DEB-F8C4-493B-B5A8-8661C8DCD275}" type="slidenum">
              <a:rPr lang="en-US" sz="1100" b="1" smtClean="0">
                <a:solidFill>
                  <a:schemeClr val="bg1"/>
                </a:solidFill>
              </a:rPr>
              <a:pPr algn="r">
                <a:spcBef>
                  <a:spcPct val="20000"/>
                </a:spcBef>
                <a:defRPr/>
              </a:pPr>
              <a:t>‹#›</a:t>
            </a:fld>
            <a:endParaRPr lang="en-US" sz="1100" b="1">
              <a:solidFill>
                <a:schemeClr val="bg1"/>
              </a:solidFill>
            </a:endParaRP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861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8" name="Picture 4" descr="D:\5. Work2013\giaovu\logotrungtam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artisticCrisscrossEtching trans="15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066800"/>
            <a:ext cx="4542882" cy="454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52" r:id="rId6"/>
    <p:sldLayoutId id="2147484051" r:id="rId7"/>
    <p:sldLayoutId id="2147484045" r:id="rId8"/>
    <p:sldLayoutId id="2147484046" r:id="rId9"/>
    <p:sldLayoutId id="2147484047" r:id="rId10"/>
    <p:sldLayoutId id="2147484048" r:id="rId11"/>
    <p:sldLayoutId id="2147484049" r:id="rId12"/>
    <p:sldLayoutId id="214748405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HANHTUNG@hcmut.edu.v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/>
              <a:t>GIỚI THIỆU MÔN HỌC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 dirty="0" smtClean="0"/>
              <a:t>NGUYỄN THANH TÙNG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Nội dung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Mục tiêu</a:t>
            </a:r>
          </a:p>
          <a:p>
            <a:r>
              <a:rPr lang="vi-VN" dirty="0"/>
              <a:t>Nội dung tóm tắt</a:t>
            </a:r>
          </a:p>
          <a:p>
            <a:r>
              <a:rPr lang="vi-VN" dirty="0"/>
              <a:t>Chuẩn đầu ra</a:t>
            </a:r>
          </a:p>
          <a:p>
            <a:r>
              <a:rPr lang="vi-VN" dirty="0"/>
              <a:t>Tài liệu tham khảo</a:t>
            </a:r>
          </a:p>
          <a:p>
            <a:r>
              <a:rPr lang="vi-VN" dirty="0"/>
              <a:t>Hệ thống hổ trợ</a:t>
            </a:r>
          </a:p>
          <a:p>
            <a:r>
              <a:rPr lang="vi-VN" dirty="0"/>
              <a:t>Liên lạc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Mục tiêu môn học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Môn học giúp người học hiểu và sử dụng được Ngôn ngữ lập trình C để phát triển các ứng dụng cơ bản trong kỹ thuật và đời sống</a:t>
            </a:r>
          </a:p>
          <a:p>
            <a:pPr lvl="1"/>
            <a:r>
              <a:rPr lang="vi-VN"/>
              <a:t>Hiểu và sử dụng được Ngôn ngữ C</a:t>
            </a:r>
            <a:endParaRPr lang="en-US"/>
          </a:p>
          <a:p>
            <a:pPr lvl="1"/>
            <a:r>
              <a:rPr lang="vi-VN"/>
              <a:t>Giải quyết bài toán bằng Ngôn ngữ lập trình</a:t>
            </a:r>
          </a:p>
        </p:txBody>
      </p:sp>
    </p:spTree>
    <p:extLst>
      <p:ext uri="{BB962C8B-B14F-4D97-AF65-F5344CB8AC3E}">
        <p14:creationId xmlns:p14="http://schemas.microsoft.com/office/powerpoint/2010/main" val="6699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Nội dung tóm tắt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Giới thiệu về Máy tính và Lập trình</a:t>
            </a:r>
          </a:p>
          <a:p>
            <a:r>
              <a:rPr lang="vi-VN"/>
              <a:t>Cấu trúc và Thành phần chương trình C</a:t>
            </a:r>
          </a:p>
          <a:p>
            <a:r>
              <a:rPr lang="vi-VN"/>
              <a:t>Tổ chức dữ liệu trong chương trình</a:t>
            </a:r>
          </a:p>
          <a:p>
            <a:r>
              <a:rPr lang="vi-VN"/>
              <a:t>Cấu trúc điều khiển</a:t>
            </a:r>
          </a:p>
          <a:p>
            <a:pPr lvl="1"/>
            <a:r>
              <a:rPr lang="vi-VN"/>
              <a:t>Rẽ nhánh</a:t>
            </a:r>
          </a:p>
          <a:p>
            <a:pPr lvl="1"/>
            <a:r>
              <a:rPr lang="vi-VN"/>
              <a:t>Lặp</a:t>
            </a:r>
          </a:p>
          <a:p>
            <a:r>
              <a:rPr lang="vi-VN"/>
              <a:t>Cấu trúc dữ liệu người dùng định nghĩa</a:t>
            </a:r>
          </a:p>
          <a:p>
            <a:pPr lvl="1"/>
            <a:r>
              <a:rPr lang="vi-VN"/>
              <a:t>Mảng</a:t>
            </a:r>
          </a:p>
          <a:p>
            <a:pPr lvl="1"/>
            <a:r>
              <a:rPr lang="vi-VN"/>
              <a:t>Cấu trúc</a:t>
            </a:r>
          </a:p>
          <a:p>
            <a:pPr lvl="1"/>
            <a:r>
              <a:rPr lang="vi-VN"/>
              <a:t>C</a:t>
            </a:r>
            <a:r>
              <a:rPr lang="en-US"/>
              <a:t>o</a:t>
            </a:r>
            <a:r>
              <a:rPr lang="vi-VN"/>
              <a:t>n trỏ</a:t>
            </a:r>
          </a:p>
          <a:p>
            <a:r>
              <a:rPr lang="vi-VN"/>
              <a:t>Tổ chức chương trình</a:t>
            </a:r>
          </a:p>
          <a:p>
            <a:r>
              <a:rPr lang="vi-VN"/>
              <a:t>Tập tin</a:t>
            </a:r>
          </a:p>
        </p:txBody>
      </p:sp>
    </p:spTree>
    <p:extLst>
      <p:ext uri="{BB962C8B-B14F-4D97-AF65-F5344CB8AC3E}">
        <p14:creationId xmlns:p14="http://schemas.microsoft.com/office/powerpoint/2010/main" val="17342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Chuẩn đầu ra của môn học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Kiến thức</a:t>
            </a:r>
          </a:p>
          <a:p>
            <a:pPr lvl="1"/>
            <a:r>
              <a:rPr lang="vi-VN"/>
              <a:t>Hiểu và sử dụng được các khái niệm quan trọng của ngôn ngữ lập trình:</a:t>
            </a:r>
          </a:p>
          <a:p>
            <a:pPr lvl="2"/>
            <a:r>
              <a:rPr lang="vi-VN"/>
              <a:t>kiểu dữ liệu (cơ bản và người dùng định nghĩa), </a:t>
            </a:r>
          </a:p>
          <a:p>
            <a:pPr lvl="2"/>
            <a:r>
              <a:rPr lang="vi-VN"/>
              <a:t>kiểu điều khiển, </a:t>
            </a:r>
          </a:p>
          <a:p>
            <a:pPr lvl="2"/>
            <a:r>
              <a:rPr lang="vi-VN"/>
              <a:t>tổ chức chương trình hiệu quả, </a:t>
            </a:r>
          </a:p>
          <a:p>
            <a:pPr lvl="2"/>
            <a:r>
              <a:rPr lang="vi-VN"/>
              <a:t>giải quyết bài toán bằng lập trình.</a:t>
            </a:r>
          </a:p>
          <a:p>
            <a:r>
              <a:rPr lang="vi-VN"/>
              <a:t>Kỹ năng</a:t>
            </a:r>
          </a:p>
          <a:p>
            <a:pPr lvl="1"/>
            <a:r>
              <a:rPr lang="vi-VN"/>
              <a:t>Thực hiện được các bước: tạo dự án, cấu hình tham số, soạn thảo mã nguồn, biên dịch, debug với một môi trường phát triển tích hợp (IDE)</a:t>
            </a:r>
          </a:p>
          <a:p>
            <a:pPr lvl="1"/>
            <a:endParaRPr lang="vi-VN"/>
          </a:p>
          <a:p>
            <a:pPr lvl="1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07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Tài liệu tham khảo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[1] Slide bài giảng</a:t>
            </a:r>
          </a:p>
          <a:p>
            <a:r>
              <a:rPr lang="vi-VN"/>
              <a:t>[2] Giáo trình Lập trình C (gửi kèm USB)</a:t>
            </a:r>
          </a:p>
          <a:p>
            <a:r>
              <a:rPr lang="vi-VN"/>
              <a:t>[3] C – How to program. Detiel &amp;Detiel</a:t>
            </a:r>
          </a:p>
          <a:p>
            <a:r>
              <a:rPr lang="vi-VN"/>
              <a:t>[4] Các trang tham khảo</a:t>
            </a:r>
          </a:p>
          <a:p>
            <a:endParaRPr lang="vi-VN"/>
          </a:p>
          <a:p>
            <a:pPr lvl="1"/>
            <a:endParaRPr lang="vi-VN"/>
          </a:p>
          <a:p>
            <a:pPr lvl="1"/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2514600" y="3429000"/>
            <a:ext cx="2854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http://www.cplusplus.com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4600" y="3842266"/>
            <a:ext cx="3256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http://www.tutorialspoint.com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4600" y="4273034"/>
            <a:ext cx="2987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http://en.cppreference.com</a:t>
            </a:r>
          </a:p>
        </p:txBody>
      </p:sp>
    </p:spTree>
    <p:extLst>
      <p:ext uri="{BB962C8B-B14F-4D97-AF65-F5344CB8AC3E}">
        <p14:creationId xmlns:p14="http://schemas.microsoft.com/office/powerpoint/2010/main" val="124002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Hệ thống hổ trợ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Hệ thống Quản lý bài giảng (LMS)</a:t>
            </a:r>
          </a:p>
          <a:p>
            <a:pPr lvl="1"/>
            <a:r>
              <a:rPr lang="vi-VN"/>
              <a:t>Học viên đã được cung cấp account</a:t>
            </a:r>
          </a:p>
          <a:p>
            <a:pPr lvl="1"/>
            <a:endParaRPr lang="vi-VN"/>
          </a:p>
          <a:p>
            <a:pPr lvl="1"/>
            <a:endParaRPr lang="vi-VN"/>
          </a:p>
          <a:p>
            <a:pPr lvl="1"/>
            <a:endParaRPr lang="vi-VN"/>
          </a:p>
          <a:p>
            <a:pPr lvl="1"/>
            <a:r>
              <a:rPr lang="vi-VN"/>
              <a:t>Tiện ích</a:t>
            </a:r>
          </a:p>
          <a:p>
            <a:pPr lvl="2"/>
            <a:r>
              <a:rPr lang="vi-VN"/>
              <a:t>Lấy tài liệu</a:t>
            </a:r>
          </a:p>
          <a:p>
            <a:pPr lvl="2"/>
            <a:r>
              <a:rPr lang="vi-VN"/>
              <a:t>Đặt câu hỏi (forum)</a:t>
            </a:r>
          </a:p>
          <a:p>
            <a:pPr lvl="2"/>
            <a:r>
              <a:rPr lang="vi-VN"/>
              <a:t>Nhận thông báo</a:t>
            </a:r>
          </a:p>
          <a:p>
            <a:pPr lvl="2"/>
            <a:r>
              <a:rPr lang="vi-VN"/>
              <a:t>Làm kiểm tra</a:t>
            </a:r>
          </a:p>
          <a:p>
            <a:pPr lvl="1"/>
            <a:endParaRPr lang="vi-VN"/>
          </a:p>
          <a:p>
            <a:pPr lvl="1"/>
            <a:endParaRPr lang="vi-VN"/>
          </a:p>
          <a:p>
            <a:pPr lvl="1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838200" y="2133600"/>
            <a:ext cx="576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384AFF"/>
                </a:solidFill>
              </a:rPr>
              <a:t>http://lms.bklearning.edu.vn/portal</a:t>
            </a:r>
          </a:p>
        </p:txBody>
      </p:sp>
    </p:spTree>
    <p:extLst>
      <p:ext uri="{BB962C8B-B14F-4D97-AF65-F5344CB8AC3E}">
        <p14:creationId xmlns:p14="http://schemas.microsoft.com/office/powerpoint/2010/main" val="172768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Liên lạc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Qua hệ thống LMS</a:t>
            </a:r>
          </a:p>
          <a:p>
            <a:r>
              <a:rPr lang="vi-VN" dirty="0"/>
              <a:t>Qua email</a:t>
            </a:r>
          </a:p>
          <a:p>
            <a:pPr lvl="1"/>
            <a:r>
              <a:rPr lang="vi-VN" dirty="0"/>
              <a:t>Địa chỉ</a:t>
            </a:r>
            <a:r>
              <a:rPr lang="vi-VN"/>
              <a:t>: </a:t>
            </a:r>
            <a:r>
              <a:rPr lang="vi-VN" sz="2800" smtClean="0">
                <a:solidFill>
                  <a:srgbClr val="384AFF"/>
                </a:solidFill>
                <a:hlinkClick r:id="rId2"/>
              </a:rPr>
              <a:t>THANHTUNG@hcmut.edu.vn</a:t>
            </a:r>
            <a:endParaRPr lang="vi-VN" dirty="0"/>
          </a:p>
          <a:p>
            <a:pPr lvl="1"/>
            <a:endParaRPr lang="vi-VN" dirty="0"/>
          </a:p>
          <a:p>
            <a:pPr lvl="1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9216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3f988fe6df8ae7d8013c6fd66a1c042d9bb9d"/>
</p:tagLst>
</file>

<file path=ppt/theme/theme1.xml><?xml version="1.0" encoding="utf-8"?>
<a:theme xmlns:a="http://schemas.openxmlformats.org/drawingml/2006/main" name="1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5_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328</Words>
  <Application>Microsoft Macintosh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Tahoma</vt:lpstr>
      <vt:lpstr>Wingdings</vt:lpstr>
      <vt:lpstr>Arial</vt:lpstr>
      <vt:lpstr>15_Blends</vt:lpstr>
      <vt:lpstr>GIỚI THIỆU MÔN HỌC</vt:lpstr>
      <vt:lpstr>Nội dung</vt:lpstr>
      <vt:lpstr>Mục tiêu môn học</vt:lpstr>
      <vt:lpstr>Nội dung tóm tắt</vt:lpstr>
      <vt:lpstr>Chuẩn đầu ra của môn học</vt:lpstr>
      <vt:lpstr>Tài liệu tham khảo</vt:lpstr>
      <vt:lpstr>Hệ thống hổ trợ</vt:lpstr>
      <vt:lpstr>Liên lạc</vt:lpstr>
    </vt:vector>
  </TitlesOfParts>
  <Company>Dai hoc Bach Khoa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Quang</dc:creator>
  <cp:lastModifiedBy>Microsoft Office User</cp:lastModifiedBy>
  <cp:revision>131</cp:revision>
  <dcterms:created xsi:type="dcterms:W3CDTF">2010-12-08T09:26:28Z</dcterms:created>
  <dcterms:modified xsi:type="dcterms:W3CDTF">2018-01-18T18:52:48Z</dcterms:modified>
</cp:coreProperties>
</file>