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8" r:id="rId1"/>
  </p:sldMasterIdLst>
  <p:notesMasterIdLst>
    <p:notesMasterId r:id="rId50"/>
  </p:notesMasterIdLst>
  <p:handoutMasterIdLst>
    <p:handoutMasterId r:id="rId51"/>
  </p:handoutMasterIdLst>
  <p:sldIdLst>
    <p:sldId id="256" r:id="rId2"/>
    <p:sldId id="301" r:id="rId3"/>
    <p:sldId id="302" r:id="rId4"/>
    <p:sldId id="303" r:id="rId5"/>
    <p:sldId id="304" r:id="rId6"/>
    <p:sldId id="305" r:id="rId7"/>
    <p:sldId id="306" r:id="rId8"/>
    <p:sldId id="307" r:id="rId9"/>
    <p:sldId id="337" r:id="rId10"/>
    <p:sldId id="338" r:id="rId11"/>
    <p:sldId id="339" r:id="rId12"/>
    <p:sldId id="340" r:id="rId13"/>
    <p:sldId id="341" r:id="rId14"/>
    <p:sldId id="342" r:id="rId15"/>
    <p:sldId id="343" r:id="rId16"/>
    <p:sldId id="344" r:id="rId17"/>
    <p:sldId id="345" r:id="rId18"/>
    <p:sldId id="346" r:id="rId19"/>
    <p:sldId id="349" r:id="rId20"/>
    <p:sldId id="347" r:id="rId21"/>
    <p:sldId id="348" r:id="rId22"/>
    <p:sldId id="308" r:id="rId23"/>
    <p:sldId id="309" r:id="rId24"/>
    <p:sldId id="310" r:id="rId25"/>
    <p:sldId id="311" r:id="rId26"/>
    <p:sldId id="312" r:id="rId27"/>
    <p:sldId id="313" r:id="rId28"/>
    <p:sldId id="314" r:id="rId29"/>
    <p:sldId id="315" r:id="rId30"/>
    <p:sldId id="325" r:id="rId31"/>
    <p:sldId id="317" r:id="rId32"/>
    <p:sldId id="318" r:id="rId33"/>
    <p:sldId id="319" r:id="rId34"/>
    <p:sldId id="320" r:id="rId35"/>
    <p:sldId id="321" r:id="rId36"/>
    <p:sldId id="322" r:id="rId37"/>
    <p:sldId id="323" r:id="rId38"/>
    <p:sldId id="324" r:id="rId39"/>
    <p:sldId id="326" r:id="rId40"/>
    <p:sldId id="327" r:id="rId41"/>
    <p:sldId id="328" r:id="rId42"/>
    <p:sldId id="329" r:id="rId43"/>
    <p:sldId id="336" r:id="rId44"/>
    <p:sldId id="330" r:id="rId45"/>
    <p:sldId id="331" r:id="rId46"/>
    <p:sldId id="333" r:id="rId47"/>
    <p:sldId id="334" r:id="rId48"/>
    <p:sldId id="335" r:id="rId49"/>
  </p:sldIdLst>
  <p:sldSz cx="9144000" cy="6858000" type="screen4x3"/>
  <p:notesSz cx="6858000" cy="9144000"/>
  <p:custDataLst>
    <p:tags r:id="rId52"/>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AFF"/>
    <a:srgbClr val="4C80A0"/>
    <a:srgbClr val="0432FF"/>
    <a:srgbClr val="272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3109" autoAdjust="0"/>
  </p:normalViewPr>
  <p:slideViewPr>
    <p:cSldViewPr>
      <p:cViewPr>
        <p:scale>
          <a:sx n="95" d="100"/>
          <a:sy n="95" d="100"/>
        </p:scale>
        <p:origin x="1080" y="184"/>
      </p:cViewPr>
      <p:guideLst>
        <p:guide orient="horz" pos="2160"/>
        <p:guide pos="2880"/>
      </p:guideLst>
    </p:cSldViewPr>
  </p:slideViewPr>
  <p:outlineViewPr>
    <p:cViewPr>
      <p:scale>
        <a:sx n="25" d="100"/>
        <a:sy n="25" d="100"/>
      </p:scale>
      <p:origin x="30" y="0"/>
    </p:cViewPr>
  </p:outlineViewPr>
  <p:notesTextViewPr>
    <p:cViewPr>
      <p:scale>
        <a:sx n="100" d="100"/>
        <a:sy n="100" d="100"/>
      </p:scale>
      <p:origin x="0" y="0"/>
    </p:cViewPr>
  </p:notesTextViewPr>
  <p:notesViewPr>
    <p:cSldViewPr>
      <p:cViewPr varScale="1">
        <p:scale>
          <a:sx n="75" d="100"/>
          <a:sy n="75" d="100"/>
        </p:scale>
        <p:origin x="350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tags" Target="tags/tag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78B6AB-DFD1-4CD7-9516-0A8D9DFD2C18}" type="slidenum">
              <a:rPr lang="en-US"/>
              <a:pPr>
                <a:defRPr/>
              </a:pPr>
              <a:t>‹#›</a:t>
            </a:fld>
            <a:endParaRPr lang="en-US"/>
          </a:p>
        </p:txBody>
      </p:sp>
    </p:spTree>
    <p:extLst>
      <p:ext uri="{BB962C8B-B14F-4D97-AF65-F5344CB8AC3E}">
        <p14:creationId xmlns:p14="http://schemas.microsoft.com/office/powerpoint/2010/main" val="408405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A473A7-C3D2-489D-BF5C-7BF44E7D5C48}" type="slidenum">
              <a:rPr lang="en-US"/>
              <a:pPr>
                <a:defRPr/>
              </a:pPr>
              <a:t>‹#›</a:t>
            </a:fld>
            <a:endParaRPr lang="en-US"/>
          </a:p>
        </p:txBody>
      </p:sp>
    </p:spTree>
    <p:extLst>
      <p:ext uri="{BB962C8B-B14F-4D97-AF65-F5344CB8AC3E}">
        <p14:creationId xmlns:p14="http://schemas.microsoft.com/office/powerpoint/2010/main" val="7031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p:nvSpPr>
        <p:spPr bwMode="gray">
          <a:xfrm>
            <a:off x="533400" y="35496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23556" name="Rectangle 9"/>
          <p:cNvSpPr>
            <a:spLocks noGrp="1" noChangeArrowheads="1"/>
          </p:cNvSpPr>
          <p:nvPr>
            <p:ph type="ctrTitle"/>
          </p:nvPr>
        </p:nvSpPr>
        <p:spPr>
          <a:xfrm>
            <a:off x="381000" y="609601"/>
            <a:ext cx="8305800" cy="2514599"/>
          </a:xfrm>
          <a:prstGeom prst="rect">
            <a:avLst/>
          </a:prstGeom>
        </p:spPr>
        <p:txBody>
          <a:bodyPr/>
          <a:lstStyle>
            <a:lvl1pPr algn="ctr">
              <a:defRPr sz="3600" smtClean="0">
                <a:latin typeface="Tahoma" pitchFamily="34" charset="0"/>
              </a:defRPr>
            </a:lvl1pPr>
          </a:lstStyle>
          <a:p>
            <a:endParaRPr lang="en-US" dirty="0" smtClean="0"/>
          </a:p>
        </p:txBody>
      </p:sp>
      <p:sp>
        <p:nvSpPr>
          <p:cNvPr id="23557" name="Rectangle 10"/>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endParaRPr lang="en-US" dirty="0" smtClean="0"/>
          </a:p>
        </p:txBody>
      </p:sp>
    </p:spTree>
    <p:extLst>
      <p:ext uri="{BB962C8B-B14F-4D97-AF65-F5344CB8AC3E}">
        <p14:creationId xmlns:p14="http://schemas.microsoft.com/office/powerpoint/2010/main" val="330458306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22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66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8265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366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146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7987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83820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10600" cy="4953000"/>
          </a:xfrm>
        </p:spPr>
        <p:txBody>
          <a:bodyPr/>
          <a:lstStyle>
            <a:lvl1pPr algn="l">
              <a:defRPr>
                <a:latin typeface="+mn-lt"/>
                <a:cs typeface="Tahoma" pitchFamily="34" charset="0"/>
              </a:defRPr>
            </a:lvl1pPr>
            <a:lvl2pPr algn="l">
              <a:defRPr>
                <a:latin typeface="+mn-lt"/>
                <a:cs typeface="Tahoma" pitchFamily="34" charset="0"/>
              </a:defRPr>
            </a:lvl2pPr>
            <a:lvl3pPr algn="l">
              <a:defRPr>
                <a:latin typeface="+mn-lt"/>
                <a:cs typeface="Tahoma" pitchFamily="34" charset="0"/>
              </a:defRPr>
            </a:lvl3pPr>
            <a:lvl4pPr algn="l">
              <a:defRPr>
                <a:latin typeface="+mn-lt"/>
                <a:cs typeface="Tahoma" pitchFamily="34" charset="0"/>
              </a:defRPr>
            </a:lvl4pPr>
            <a:lvl5pPr algn="l">
              <a:defRPr>
                <a:latin typeface="+mn-lt"/>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111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756" name="Rectangle 12"/>
          <p:cNvSpPr>
            <a:spLocks noGrp="1" noChangeArrowheads="1"/>
          </p:cNvSpPr>
          <p:nvPr>
            <p:ph type="ctrTitle"/>
          </p:nvPr>
        </p:nvSpPr>
        <p:spPr>
          <a:xfrm>
            <a:off x="457200" y="1905000"/>
            <a:ext cx="8382000" cy="1447800"/>
          </a:xfrm>
          <a:prstGeom prst="rect">
            <a:avLst/>
          </a:prstGeom>
        </p:spPr>
        <p:txBody>
          <a:bodyPr/>
          <a:lstStyle>
            <a:lvl1pPr algn="ctr">
              <a:defRPr sz="3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2407137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2762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1"/>
          </p:nvPr>
        </p:nvSpPr>
        <p:spPr>
          <a:xfrm>
            <a:off x="48006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7582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04800" y="37338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3051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47244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2"/>
          </p:nvPr>
        </p:nvSpPr>
        <p:spPr>
          <a:xfrm>
            <a:off x="3048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quarter" idx="13"/>
          </p:nvPr>
        </p:nvSpPr>
        <p:spPr>
          <a:xfrm>
            <a:off x="47244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881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1430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82762"/>
            <a:ext cx="4191000"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143000"/>
            <a:ext cx="419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782762"/>
            <a:ext cx="4192646"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9510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188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304800" y="11430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11"/>
          <p:cNvSpPr>
            <a:spLocks noChangeArrowheads="1"/>
          </p:cNvSpPr>
          <p:nvPr userDrawn="1"/>
        </p:nvSpPr>
        <p:spPr bwMode="auto">
          <a:xfrm>
            <a:off x="0" y="6137275"/>
            <a:ext cx="9144000" cy="720725"/>
          </a:xfrm>
          <a:prstGeom prst="rect">
            <a:avLst/>
          </a:prstGeom>
          <a:solidFill>
            <a:schemeClr val="tx2">
              <a:lumMod val="75000"/>
            </a:schemeClr>
          </a:solidFill>
          <a:ln w="9525">
            <a:solidFill>
              <a:schemeClr val="tx1"/>
            </a:solidFill>
            <a:miter lim="800000"/>
            <a:headEnd/>
            <a:tailEnd/>
          </a:ln>
          <a:effectLst/>
        </p:spPr>
        <p:txBody>
          <a:bodyPr wrap="none" anchor="ctr"/>
          <a:lstStyle/>
          <a:p>
            <a:pPr>
              <a:defRPr/>
            </a:pPr>
            <a:endParaRPr lang="en-US"/>
          </a:p>
        </p:txBody>
      </p:sp>
      <p:sp>
        <p:nvSpPr>
          <p:cNvPr id="10" name="Text Box 9"/>
          <p:cNvSpPr txBox="1">
            <a:spLocks noChangeArrowheads="1"/>
          </p:cNvSpPr>
          <p:nvPr userDrawn="1"/>
        </p:nvSpPr>
        <p:spPr bwMode="auto">
          <a:xfrm>
            <a:off x="0" y="6194425"/>
            <a:ext cx="2941638" cy="634020"/>
          </a:xfrm>
          <a:prstGeom prst="rect">
            <a:avLst/>
          </a:prstGeom>
          <a:noFill/>
          <a:ln w="9525">
            <a:noFill/>
            <a:miter lim="800000"/>
            <a:headEnd/>
            <a:tailEnd/>
          </a:ln>
          <a:effectLst/>
        </p:spPr>
        <p:txBody>
          <a:bodyPr>
            <a:spAutoFit/>
          </a:bodyPr>
          <a:lstStyle/>
          <a:p>
            <a:pPr>
              <a:defRPr/>
            </a:pP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Trường</a:t>
            </a:r>
            <a:r>
              <a:rPr lang="en-US" sz="1100" b="1" dirty="0" smtClean="0">
                <a:solidFill>
                  <a:schemeClr val="tx2">
                    <a:lumMod val="20000"/>
                    <a:lumOff val="80000"/>
                  </a:schemeClr>
                </a:solidFill>
              </a:rPr>
              <a:t> </a:t>
            </a:r>
            <a:r>
              <a:rPr lang="en-US" sz="1100" b="1" dirty="0" err="1">
                <a:solidFill>
                  <a:schemeClr val="tx2">
                    <a:lumMod val="20000"/>
                    <a:lumOff val="80000"/>
                  </a:schemeClr>
                </a:solidFill>
              </a:rPr>
              <a:t>Đại</a:t>
            </a:r>
            <a:r>
              <a:rPr lang="en-US" sz="1100" b="1" dirty="0">
                <a:solidFill>
                  <a:schemeClr val="tx2">
                    <a:lumMod val="20000"/>
                    <a:lumOff val="80000"/>
                  </a:schemeClr>
                </a:solidFill>
              </a:rPr>
              <a:t> </a:t>
            </a:r>
            <a:r>
              <a:rPr lang="en-US" sz="1100" b="1" dirty="0" err="1">
                <a:solidFill>
                  <a:schemeClr val="tx2">
                    <a:lumMod val="20000"/>
                    <a:lumOff val="80000"/>
                  </a:schemeClr>
                </a:solidFill>
              </a:rPr>
              <a:t>Học</a:t>
            </a:r>
            <a:r>
              <a:rPr lang="en-US" sz="1100" b="1" dirty="0">
                <a:solidFill>
                  <a:schemeClr val="tx2">
                    <a:lumMod val="20000"/>
                    <a:lumOff val="80000"/>
                  </a:schemeClr>
                </a:solidFill>
              </a:rPr>
              <a:t> </a:t>
            </a:r>
            <a:r>
              <a:rPr lang="en-US" sz="1100" b="1" dirty="0" err="1">
                <a:solidFill>
                  <a:schemeClr val="tx2">
                    <a:lumMod val="20000"/>
                    <a:lumOff val="80000"/>
                  </a:schemeClr>
                </a:solidFill>
              </a:rPr>
              <a:t>Bách</a:t>
            </a:r>
            <a:r>
              <a:rPr lang="en-US" sz="1100" b="1" dirty="0">
                <a:solidFill>
                  <a:schemeClr val="tx2">
                    <a:lumMod val="20000"/>
                    <a:lumOff val="80000"/>
                  </a:schemeClr>
                </a:solidFill>
              </a:rPr>
              <a:t> </a:t>
            </a:r>
            <a:r>
              <a:rPr lang="en-US" sz="1100" b="1" dirty="0" err="1" smtClean="0">
                <a:solidFill>
                  <a:schemeClr val="tx2">
                    <a:lumMod val="20000"/>
                    <a:lumOff val="80000"/>
                  </a:schemeClr>
                </a:solidFill>
              </a:rPr>
              <a:t>Khoa</a:t>
            </a:r>
            <a:endParaRPr lang="en-US" sz="1100" b="1" dirty="0" smtClean="0">
              <a:solidFill>
                <a:schemeClr val="tx2">
                  <a:lumMod val="20000"/>
                  <a:lumOff val="80000"/>
                </a:schemeClr>
              </a:solidFill>
            </a:endParaRPr>
          </a:p>
          <a:p>
            <a:pPr>
              <a:defRPr/>
            </a:pPr>
            <a:r>
              <a:rPr lang="en-US" sz="1100" b="1" dirty="0" err="1" smtClean="0">
                <a:solidFill>
                  <a:schemeClr val="tx2">
                    <a:lumMod val="20000"/>
                    <a:lumOff val="80000"/>
                  </a:schemeClr>
                </a:solidFill>
              </a:rPr>
              <a:t>Trung</a:t>
            </a: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Tâm</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Kỹ</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Thuật</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Điện</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Toán</a:t>
            </a:r>
            <a:endParaRPr lang="en-US" sz="1100" b="1" dirty="0">
              <a:solidFill>
                <a:schemeClr val="tx2">
                  <a:lumMod val="20000"/>
                  <a:lumOff val="80000"/>
                </a:schemeClr>
              </a:solidFill>
            </a:endParaRPr>
          </a:p>
          <a:p>
            <a:pPr>
              <a:spcBef>
                <a:spcPct val="20000"/>
              </a:spcBef>
              <a:defRPr/>
            </a:pPr>
            <a:r>
              <a:rPr lang="en-US" sz="1100" b="1" dirty="0">
                <a:solidFill>
                  <a:srgbClr val="199ACC"/>
                </a:solidFill>
              </a:rPr>
              <a:t>© </a:t>
            </a:r>
            <a:r>
              <a:rPr lang="en-US" sz="1100" b="1" dirty="0" smtClean="0">
                <a:solidFill>
                  <a:srgbClr val="199ACC"/>
                </a:solidFill>
              </a:rPr>
              <a:t>2016</a:t>
            </a:r>
            <a:endParaRPr lang="en-US" sz="1100" b="1" dirty="0">
              <a:solidFill>
                <a:srgbClr val="199ACC"/>
              </a:solidFill>
            </a:endParaRPr>
          </a:p>
        </p:txBody>
      </p:sp>
      <p:sp>
        <p:nvSpPr>
          <p:cNvPr id="14" name="Text Box 10"/>
          <p:cNvSpPr txBox="1">
            <a:spLocks noChangeArrowheads="1"/>
          </p:cNvSpPr>
          <p:nvPr userDrawn="1"/>
        </p:nvSpPr>
        <p:spPr bwMode="auto">
          <a:xfrm>
            <a:off x="3810000" y="6194425"/>
            <a:ext cx="5334000" cy="430887"/>
          </a:xfrm>
          <a:prstGeom prst="rect">
            <a:avLst/>
          </a:prstGeom>
          <a:noFill/>
          <a:ln w="9525">
            <a:noFill/>
            <a:miter lim="800000"/>
            <a:headEnd/>
            <a:tailEnd/>
          </a:ln>
          <a:effectLst/>
        </p:spPr>
        <p:txBody>
          <a:bodyPr>
            <a:spAutoFit/>
          </a:bodyPr>
          <a:lstStyle/>
          <a:p>
            <a:pPr algn="r">
              <a:defRPr/>
            </a:pPr>
            <a:r>
              <a:rPr lang="vi-VN" sz="1100" b="1" dirty="0" smtClean="0">
                <a:solidFill>
                  <a:schemeClr val="bg1"/>
                </a:solidFill>
              </a:rPr>
              <a:t>Lập trình C/C++</a:t>
            </a:r>
            <a:endParaRPr lang="en-US" sz="1100" b="1" dirty="0" smtClean="0">
              <a:solidFill>
                <a:schemeClr val="bg1"/>
              </a:solidFill>
            </a:endParaRPr>
          </a:p>
          <a:p>
            <a:pPr algn="r">
              <a:defRPr/>
            </a:pPr>
            <a:fld id="{7E361DEB-F8C4-493B-B5A8-8661C8DCD275}" type="slidenum">
              <a:rPr lang="en-US" sz="1100" b="1" smtClean="0">
                <a:solidFill>
                  <a:schemeClr val="bg1"/>
                </a:solidFill>
              </a:rPr>
              <a:pPr algn="r">
                <a:spcBef>
                  <a:spcPct val="20000"/>
                </a:spcBef>
                <a:defRPr/>
              </a:pPr>
              <a:t>‹#›</a:t>
            </a:fld>
            <a:endParaRPr lang="en-US" sz="1100" b="1" dirty="0">
              <a:solidFill>
                <a:schemeClr val="bg1"/>
              </a:solidFill>
            </a:endParaRPr>
          </a:p>
        </p:txBody>
      </p:sp>
      <p:sp>
        <p:nvSpPr>
          <p:cNvPr id="1030" name="Rectangle 9"/>
          <p:cNvSpPr>
            <a:spLocks noGrp="1" noChangeArrowheads="1"/>
          </p:cNvSpPr>
          <p:nvPr>
            <p:ph type="title"/>
          </p:nvPr>
        </p:nvSpPr>
        <p:spPr bwMode="auto">
          <a:xfrm>
            <a:off x="3048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1028" name="Picture 4" descr="D:\5. Work2013\giaovu\logotrungtam.png"/>
          <p:cNvPicPr>
            <a:picLocks noChangeAspect="1" noChangeArrowheads="1"/>
          </p:cNvPicPr>
          <p:nvPr userDrawn="1"/>
        </p:nvPicPr>
        <p:blipFill>
          <a:blip r:embed="rId15">
            <a:extLst>
              <a:ext uri="{BEBA8EAE-BF5A-486C-A8C5-ECC9F3942E4B}">
                <a14:imgProps xmlns:a14="http://schemas.microsoft.com/office/drawing/2010/main">
                  <a14:imgLayer r:embed="rId16">
                    <a14:imgEffect>
                      <a14:artisticCrisscrossEtching trans="15000" pressure="0"/>
                    </a14:imgEffect>
                  </a14:imgLayer>
                </a14:imgProps>
              </a:ext>
              <a:ext uri="{28A0092B-C50C-407E-A947-70E740481C1C}">
                <a14:useLocalDpi xmlns:a14="http://schemas.microsoft.com/office/drawing/2010/main" val="0"/>
              </a:ext>
            </a:extLst>
          </a:blip>
          <a:srcRect/>
          <a:stretch>
            <a:fillRect/>
          </a:stretch>
        </p:blipFill>
        <p:spPr bwMode="auto">
          <a:xfrm>
            <a:off x="2057400" y="1066800"/>
            <a:ext cx="4542882" cy="454288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52" r:id="rId6"/>
    <p:sldLayoutId id="2147484051" r:id="rId7"/>
    <p:sldLayoutId id="2147484045" r:id="rId8"/>
    <p:sldLayoutId id="2147484046" r:id="rId9"/>
    <p:sldLayoutId id="2147484047" r:id="rId10"/>
    <p:sldLayoutId id="2147484048" r:id="rId11"/>
    <p:sldLayoutId id="2147484049" r:id="rId12"/>
    <p:sldLayoutId id="214748405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3000">
          <a:solidFill>
            <a:schemeClr val="tx2"/>
          </a:solidFill>
          <a:latin typeface="Tahoma" pitchFamily="34" charset="0"/>
          <a:cs typeface="Tahoma" pitchFamily="34" charset="0"/>
        </a:defRPr>
      </a:lvl2pPr>
      <a:lvl3pPr algn="l" rtl="0" eaLnBrk="0" fontAlgn="base" hangingPunct="0">
        <a:spcBef>
          <a:spcPct val="0"/>
        </a:spcBef>
        <a:spcAft>
          <a:spcPct val="0"/>
        </a:spcAft>
        <a:defRPr sz="3000">
          <a:solidFill>
            <a:schemeClr val="tx2"/>
          </a:solidFill>
          <a:latin typeface="Tahoma" pitchFamily="34" charset="0"/>
          <a:cs typeface="Tahoma" pitchFamily="34" charset="0"/>
        </a:defRPr>
      </a:lvl3pPr>
      <a:lvl4pPr algn="l" rtl="0" eaLnBrk="0" fontAlgn="base" hangingPunct="0">
        <a:spcBef>
          <a:spcPct val="0"/>
        </a:spcBef>
        <a:spcAft>
          <a:spcPct val="0"/>
        </a:spcAft>
        <a:defRPr sz="3000">
          <a:solidFill>
            <a:schemeClr val="tx2"/>
          </a:solidFill>
          <a:latin typeface="Tahoma" pitchFamily="34" charset="0"/>
          <a:cs typeface="Tahoma" pitchFamily="34" charset="0"/>
        </a:defRPr>
      </a:lvl4pPr>
      <a:lvl5pPr algn="l" rtl="0" eaLnBrk="0" fontAlgn="base" hangingPunct="0">
        <a:spcBef>
          <a:spcPct val="0"/>
        </a:spcBef>
        <a:spcAft>
          <a:spcPct val="0"/>
        </a:spcAft>
        <a:defRPr sz="3000">
          <a:solidFill>
            <a:schemeClr val="tx2"/>
          </a:solidFill>
          <a:latin typeface="Tahoma" pitchFamily="34" charset="0"/>
          <a:cs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cs typeface="Tahoma"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cs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err="1" smtClean="0"/>
              <a:t>Ch</a:t>
            </a:r>
            <a:r>
              <a:rPr lang="vi-VN" sz="2800" dirty="0" smtClean="0"/>
              <a:t>ương 01</a:t>
            </a:r>
            <a:br>
              <a:rPr lang="vi-VN" sz="2800" dirty="0" smtClean="0"/>
            </a:br>
            <a:r>
              <a:rPr lang="vi-VN" dirty="0" smtClean="0"/>
              <a:t>MÁY TÍNH VÀ LẬP TRÌNH</a:t>
            </a:r>
            <a:endParaRPr lang="en-US" sz="2800" dirty="0"/>
          </a:p>
        </p:txBody>
      </p:sp>
      <p:sp>
        <p:nvSpPr>
          <p:cNvPr id="3" name="Subtitle 2"/>
          <p:cNvSpPr>
            <a:spLocks noGrp="1"/>
          </p:cNvSpPr>
          <p:nvPr>
            <p:ph type="subTitle" idx="1"/>
          </p:nvPr>
        </p:nvSpPr>
        <p:spPr/>
        <p:txBody>
          <a:bodyPr/>
          <a:lstStyle/>
          <a:p>
            <a:r>
              <a:rPr lang="vi-VN" smtClean="0"/>
              <a:t>NGUYỄN THANH TÙNG</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Hệ</a:t>
            </a:r>
            <a:r>
              <a:rPr lang="en-US" dirty="0" smtClean="0"/>
              <a:t> </a:t>
            </a:r>
            <a:r>
              <a:rPr lang="en-US" dirty="0" err="1" smtClean="0"/>
              <a:t>thống</a:t>
            </a:r>
            <a:r>
              <a:rPr lang="en-US" dirty="0" smtClean="0"/>
              <a:t> </a:t>
            </a:r>
            <a:r>
              <a:rPr lang="en-US" dirty="0" err="1" smtClean="0"/>
              <a:t>số</a:t>
            </a:r>
            <a:r>
              <a:rPr lang="en-US" dirty="0" smtClean="0"/>
              <a:t> -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a:t>
            </a:r>
            <a:endParaRPr lang="en-US" dirty="0"/>
          </a:p>
        </p:txBody>
      </p:sp>
      <p:sp>
        <p:nvSpPr>
          <p:cNvPr id="3" name="Content Placeholder 2"/>
          <p:cNvSpPr>
            <a:spLocks noGrp="1"/>
          </p:cNvSpPr>
          <p:nvPr>
            <p:ph idx="1"/>
          </p:nvPr>
        </p:nvSpPr>
        <p:spPr>
          <a:xfrm>
            <a:off x="304800" y="1143000"/>
            <a:ext cx="8610600" cy="2438400"/>
          </a:xfrm>
        </p:spPr>
        <p:txBody>
          <a:bodyPr/>
          <a:lstStyle/>
          <a:p>
            <a:r>
              <a:rPr lang="en-US" dirty="0" err="1"/>
              <a:t>Biểu</a:t>
            </a:r>
            <a:r>
              <a:rPr lang="en-US" dirty="0"/>
              <a:t> </a:t>
            </a:r>
            <a:r>
              <a:rPr lang="en-US" dirty="0" err="1"/>
              <a:t>diễn</a:t>
            </a:r>
            <a:r>
              <a:rPr lang="en-US" dirty="0"/>
              <a:t> </a:t>
            </a:r>
            <a:r>
              <a:rPr lang="en-US" dirty="0" err="1"/>
              <a:t>hệ</a:t>
            </a:r>
            <a:r>
              <a:rPr lang="en-US" dirty="0"/>
              <a:t> </a:t>
            </a:r>
            <a:r>
              <a:rPr lang="en-US" dirty="0" err="1"/>
              <a:t>nhị</a:t>
            </a:r>
            <a:r>
              <a:rPr lang="en-US" dirty="0"/>
              <a:t> </a:t>
            </a:r>
            <a:r>
              <a:rPr lang="en-US" dirty="0" err="1"/>
              <a:t>phân</a:t>
            </a:r>
            <a:endParaRPr lang="en-US" dirty="0"/>
          </a:p>
          <a:p>
            <a:pPr lvl="1"/>
            <a:r>
              <a:rPr lang="en-US" dirty="0"/>
              <a:t>0, 1, 2, 3, 4, 5, 6, 7, 8, 9, 10, …, 19, 20, …, 99, 100, </a:t>
            </a:r>
            <a:r>
              <a:rPr lang="en-US" dirty="0" smtClean="0"/>
              <a:t>… (</a:t>
            </a:r>
            <a:r>
              <a:rPr lang="en-US" dirty="0" err="1" smtClean="0"/>
              <a:t>cơ</a:t>
            </a:r>
            <a:r>
              <a:rPr lang="en-US" dirty="0" smtClean="0"/>
              <a:t> </a:t>
            </a:r>
            <a:r>
              <a:rPr lang="en-US" dirty="0" err="1" smtClean="0"/>
              <a:t>số</a:t>
            </a:r>
            <a:r>
              <a:rPr lang="en-US" dirty="0" smtClean="0"/>
              <a:t> 10)</a:t>
            </a:r>
            <a:endParaRPr lang="en-US" dirty="0"/>
          </a:p>
          <a:p>
            <a:pPr lvl="1"/>
            <a:r>
              <a:rPr lang="en-US" dirty="0"/>
              <a:t>0, 1, 10, 11, 100, 101, 110, 111, 1000, </a:t>
            </a:r>
            <a:r>
              <a:rPr lang="en-US" dirty="0" smtClean="0"/>
              <a:t>…		        (</a:t>
            </a:r>
            <a:r>
              <a:rPr lang="en-US" dirty="0" err="1" smtClean="0"/>
              <a:t>cơ</a:t>
            </a:r>
            <a:r>
              <a:rPr lang="en-US" dirty="0" smtClean="0"/>
              <a:t> </a:t>
            </a:r>
            <a:r>
              <a:rPr lang="en-US" dirty="0" err="1" smtClean="0"/>
              <a:t>số</a:t>
            </a:r>
            <a:r>
              <a:rPr lang="en-US" dirty="0" smtClean="0"/>
              <a:t> 2)</a:t>
            </a:r>
          </a:p>
          <a:p>
            <a:r>
              <a:rPr lang="en-US" dirty="0" err="1" smtClean="0"/>
              <a:t>Tại</a:t>
            </a:r>
            <a:r>
              <a:rPr lang="en-US" dirty="0" smtClean="0"/>
              <a:t> </a:t>
            </a:r>
            <a:r>
              <a:rPr lang="en-US" dirty="0" err="1" smtClean="0"/>
              <a:t>sao</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 </a:t>
            </a:r>
            <a:r>
              <a:rPr lang="en-US" dirty="0" err="1" smtClean="0"/>
              <a:t>mà</a:t>
            </a:r>
            <a:r>
              <a:rPr lang="en-US" dirty="0" smtClean="0"/>
              <a:t> </a:t>
            </a:r>
            <a:r>
              <a:rPr lang="en-US" dirty="0" err="1" smtClean="0"/>
              <a:t>không</a:t>
            </a:r>
            <a:r>
              <a:rPr lang="en-US" dirty="0" smtClean="0"/>
              <a:t> </a:t>
            </a:r>
            <a:r>
              <a:rPr lang="en-US" dirty="0" err="1" smtClean="0"/>
              <a:t>dùng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10</a:t>
            </a:r>
          </a:p>
          <a:p>
            <a:pPr lvl="1"/>
            <a:r>
              <a:rPr lang="en-US" dirty="0" err="1" smtClean="0"/>
              <a:t>Chế</a:t>
            </a:r>
            <a:r>
              <a:rPr lang="en-US" dirty="0" smtClean="0"/>
              <a:t> </a:t>
            </a:r>
            <a:r>
              <a:rPr lang="en-US" dirty="0" err="1" smtClean="0"/>
              <a:t>tạo</a:t>
            </a:r>
            <a:r>
              <a:rPr lang="en-US" dirty="0" smtClean="0"/>
              <a:t> </a:t>
            </a:r>
            <a:r>
              <a:rPr lang="en-US" dirty="0" err="1" smtClean="0"/>
              <a:t>linh</a:t>
            </a:r>
            <a:r>
              <a:rPr lang="en-US" dirty="0" smtClean="0"/>
              <a:t> </a:t>
            </a:r>
            <a:r>
              <a:rPr lang="en-US" dirty="0" err="1" smtClean="0"/>
              <a:t>kiện</a:t>
            </a:r>
            <a:r>
              <a:rPr lang="en-US" dirty="0" smtClean="0"/>
              <a:t> </a:t>
            </a:r>
            <a:r>
              <a:rPr lang="en-US" dirty="0" err="1" smtClean="0"/>
              <a:t>có</a:t>
            </a:r>
            <a:r>
              <a:rPr lang="en-US" dirty="0" smtClean="0"/>
              <a:t> 2 </a:t>
            </a:r>
            <a:r>
              <a:rPr lang="en-US" dirty="0" err="1" smtClean="0"/>
              <a:t>trạng</a:t>
            </a:r>
            <a:r>
              <a:rPr lang="en-US" dirty="0" smtClean="0"/>
              <a:t> </a:t>
            </a:r>
            <a:r>
              <a:rPr lang="en-US" dirty="0" err="1" smtClean="0"/>
              <a:t>thái</a:t>
            </a:r>
            <a:r>
              <a:rPr lang="en-US" dirty="0" smtClean="0"/>
              <a:t> </a:t>
            </a:r>
            <a:r>
              <a:rPr lang="en-US" dirty="0" err="1" smtClean="0"/>
              <a:t>dễ</a:t>
            </a:r>
            <a:r>
              <a:rPr lang="en-US" dirty="0" smtClean="0"/>
              <a:t> </a:t>
            </a:r>
            <a:r>
              <a:rPr lang="en-US" dirty="0" err="1" smtClean="0"/>
              <a:t>hơn</a:t>
            </a:r>
            <a:r>
              <a:rPr lang="en-US" dirty="0" smtClean="0"/>
              <a:t> </a:t>
            </a:r>
            <a:r>
              <a:rPr lang="en-US" dirty="0" err="1" smtClean="0"/>
              <a:t>linh</a:t>
            </a:r>
            <a:r>
              <a:rPr lang="en-US" dirty="0" smtClean="0"/>
              <a:t> </a:t>
            </a:r>
            <a:r>
              <a:rPr lang="en-US" dirty="0" err="1" smtClean="0"/>
              <a:t>kiện</a:t>
            </a:r>
            <a:r>
              <a:rPr lang="en-US" dirty="0" smtClean="0"/>
              <a:t> 10 </a:t>
            </a:r>
            <a:r>
              <a:rPr lang="en-US" dirty="0" err="1" smtClean="0"/>
              <a:t>trạng</a:t>
            </a:r>
            <a:r>
              <a:rPr lang="en-US" dirty="0" smtClean="0"/>
              <a:t> </a:t>
            </a:r>
            <a:r>
              <a:rPr lang="en-US" dirty="0" err="1" smtClean="0"/>
              <a:t>thái</a:t>
            </a:r>
            <a:r>
              <a:rPr lang="en-US" dirty="0" smtClean="0"/>
              <a:t>.</a:t>
            </a:r>
          </a:p>
          <a:p>
            <a:pPr lvl="1"/>
            <a:r>
              <a:rPr lang="en-US" dirty="0" err="1" smtClean="0"/>
              <a:t>Chỉ</a:t>
            </a:r>
            <a:r>
              <a:rPr lang="en-US" dirty="0" smtClean="0"/>
              <a:t> </a:t>
            </a:r>
            <a:r>
              <a:rPr lang="en-US" dirty="0" err="1" smtClean="0"/>
              <a:t>cần</a:t>
            </a:r>
            <a:r>
              <a:rPr lang="en-US" dirty="0" smtClean="0"/>
              <a:t> </a:t>
            </a:r>
            <a:r>
              <a:rPr lang="en-US" dirty="0" err="1" smtClean="0"/>
              <a:t>hai</a:t>
            </a:r>
            <a:r>
              <a:rPr lang="en-US" dirty="0" smtClean="0"/>
              <a:t> con </a:t>
            </a:r>
            <a:r>
              <a:rPr lang="en-US" dirty="0" err="1" smtClean="0"/>
              <a:t>số</a:t>
            </a:r>
            <a:r>
              <a:rPr lang="en-US" dirty="0" smtClean="0"/>
              <a:t> (0, 1) </a:t>
            </a:r>
            <a:r>
              <a:rPr lang="en-US" dirty="0" err="1" smtClean="0"/>
              <a:t>có</a:t>
            </a:r>
            <a:r>
              <a:rPr lang="en-US" dirty="0" smtClean="0"/>
              <a:t> </a:t>
            </a:r>
            <a:r>
              <a:rPr lang="en-US" dirty="0" err="1" smtClean="0"/>
              <a:t>thể</a:t>
            </a:r>
            <a:r>
              <a:rPr lang="en-US" dirty="0" smtClean="0"/>
              <a:t> </a:t>
            </a:r>
            <a:r>
              <a:rPr lang="en-US" dirty="0" err="1" smtClean="0"/>
              <a:t>biểu</a:t>
            </a:r>
            <a:r>
              <a:rPr lang="en-US" dirty="0" smtClean="0"/>
              <a:t> </a:t>
            </a:r>
            <a:r>
              <a:rPr lang="en-US" dirty="0" err="1" smtClean="0"/>
              <a:t>diễn</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a:t>
            </a:r>
            <a:r>
              <a:rPr lang="en-US" dirty="0" err="1" smtClean="0"/>
              <a:t>giá</a:t>
            </a:r>
            <a:r>
              <a:rPr lang="en-US" dirty="0" smtClean="0"/>
              <a:t> </a:t>
            </a:r>
            <a:r>
              <a:rPr lang="en-US" dirty="0" err="1" smtClean="0"/>
              <a:t>trị</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62764"/>
            <a:ext cx="1761309" cy="236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Kết quả hình ảnh cho bát qu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3578004"/>
            <a:ext cx="4492905" cy="244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5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2</a:t>
            </a:r>
          </a:p>
        </p:txBody>
      </p:sp>
      <p:sp>
        <p:nvSpPr>
          <p:cNvPr id="3" name="Content Placeholder 2"/>
          <p:cNvSpPr>
            <a:spLocks noGrp="1"/>
          </p:cNvSpPr>
          <p:nvPr>
            <p:ph idx="1"/>
          </p:nvPr>
        </p:nvSpPr>
        <p:spPr/>
        <p:txBody>
          <a:bodyPr/>
          <a:lstStyle/>
          <a:p>
            <a:r>
              <a:rPr lang="en-US" dirty="0" err="1" smtClean="0"/>
              <a:t>Bất</a:t>
            </a:r>
            <a:r>
              <a:rPr lang="en-US" dirty="0" smtClean="0"/>
              <a:t> </a:t>
            </a:r>
            <a:r>
              <a:rPr lang="en-US" dirty="0" err="1" smtClean="0"/>
              <a:t>kỳ</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a:t>
            </a:r>
            <a:r>
              <a:rPr lang="en-US" dirty="0" err="1" smtClean="0"/>
              <a:t>nào</a:t>
            </a:r>
            <a:r>
              <a:rPr lang="en-US" dirty="0" smtClean="0"/>
              <a:t> </a:t>
            </a:r>
            <a:r>
              <a:rPr lang="en-US" dirty="0" err="1" smtClean="0"/>
              <a:t>cũng</a:t>
            </a:r>
            <a:r>
              <a:rPr lang="en-US" dirty="0" smtClean="0"/>
              <a:t> </a:t>
            </a:r>
            <a:r>
              <a:rPr lang="en-US" dirty="0" err="1" smtClean="0"/>
              <a:t>phải</a:t>
            </a:r>
            <a:r>
              <a:rPr lang="en-US" dirty="0" smtClean="0"/>
              <a:t> </a:t>
            </a:r>
            <a:r>
              <a:rPr lang="en-US" dirty="0" err="1" smtClean="0"/>
              <a:t>có</a:t>
            </a:r>
            <a:r>
              <a:rPr lang="en-US" dirty="0" smtClean="0"/>
              <a:t> </a:t>
            </a:r>
            <a:r>
              <a:rPr lang="en-US" dirty="0" err="1" smtClean="0"/>
              <a:t>tính</a:t>
            </a:r>
            <a:r>
              <a:rPr lang="en-US" dirty="0" smtClean="0"/>
              <a:t> </a:t>
            </a:r>
            <a:r>
              <a:rPr lang="en-US" dirty="0" err="1" smtClean="0"/>
              <a:t>chất</a:t>
            </a:r>
            <a:r>
              <a:rPr lang="en-US" dirty="0" smtClean="0"/>
              <a:t> </a:t>
            </a:r>
            <a:r>
              <a:rPr lang="en-US" dirty="0" err="1" smtClean="0"/>
              <a:t>sau</a:t>
            </a:r>
            <a:r>
              <a:rPr lang="en-US" dirty="0" smtClean="0"/>
              <a:t>:</a:t>
            </a:r>
          </a:p>
          <a:p>
            <a:pPr lvl="1"/>
            <a:r>
              <a:rPr lang="en-US" dirty="0" err="1" smtClean="0"/>
              <a:t>Có</a:t>
            </a:r>
            <a:r>
              <a:rPr lang="en-US" dirty="0" smtClean="0"/>
              <a:t> </a:t>
            </a:r>
            <a:r>
              <a:rPr lang="en-US" dirty="0" err="1" smtClean="0"/>
              <a:t>thể</a:t>
            </a:r>
            <a:r>
              <a:rPr lang="en-US" dirty="0" smtClean="0"/>
              <a:t> </a:t>
            </a:r>
            <a:r>
              <a:rPr lang="en-US" dirty="0" err="1" smtClean="0"/>
              <a:t>biểu</a:t>
            </a:r>
            <a:r>
              <a:rPr lang="en-US" dirty="0" smtClean="0"/>
              <a:t> </a:t>
            </a:r>
            <a:r>
              <a:rPr lang="en-US" dirty="0" err="1" smtClean="0"/>
              <a:t>diễn</a:t>
            </a:r>
            <a:r>
              <a:rPr lang="en-US" dirty="0" smtClean="0"/>
              <a:t> </a:t>
            </a:r>
            <a:r>
              <a:rPr lang="en-US" dirty="0" err="1" smtClean="0"/>
              <a:t>được</a:t>
            </a:r>
            <a:r>
              <a:rPr lang="en-US" dirty="0" smtClean="0"/>
              <a:t> </a:t>
            </a:r>
            <a:r>
              <a:rPr lang="en-US" dirty="0" err="1" smtClean="0"/>
              <a:t>bất</a:t>
            </a:r>
            <a:r>
              <a:rPr lang="en-US" dirty="0" smtClean="0"/>
              <a:t> </a:t>
            </a:r>
            <a:r>
              <a:rPr lang="en-US" dirty="0" err="1" smtClean="0"/>
              <a:t>kỳ</a:t>
            </a:r>
            <a:r>
              <a:rPr lang="en-US" dirty="0" smtClean="0"/>
              <a:t> </a:t>
            </a:r>
            <a:r>
              <a:rPr lang="en-US" dirty="0" err="1" smtClean="0"/>
              <a:t>giá</a:t>
            </a:r>
            <a:r>
              <a:rPr lang="en-US" dirty="0" smtClean="0"/>
              <a:t> </a:t>
            </a:r>
            <a:r>
              <a:rPr lang="en-US" dirty="0" err="1" smtClean="0"/>
              <a:t>trị</a:t>
            </a:r>
            <a:r>
              <a:rPr lang="en-US" dirty="0" smtClean="0"/>
              <a:t> </a:t>
            </a:r>
            <a:r>
              <a:rPr lang="en-US" dirty="0" err="1" smtClean="0"/>
              <a:t>nào</a:t>
            </a:r>
            <a:endParaRPr lang="en-US" dirty="0" smtClean="0"/>
          </a:p>
          <a:p>
            <a:pPr lvl="1"/>
            <a:r>
              <a:rPr lang="en-US" dirty="0" err="1" smtClean="0"/>
              <a:t>Mỗi</a:t>
            </a:r>
            <a:r>
              <a:rPr lang="en-US" dirty="0" smtClean="0"/>
              <a:t> </a:t>
            </a:r>
            <a:r>
              <a:rPr lang="en-US" dirty="0" err="1" smtClean="0"/>
              <a:t>giá</a:t>
            </a:r>
            <a:r>
              <a:rPr lang="en-US" dirty="0" smtClean="0"/>
              <a:t> </a:t>
            </a:r>
            <a:r>
              <a:rPr lang="en-US" dirty="0" err="1" smtClean="0"/>
              <a:t>trị</a:t>
            </a:r>
            <a:r>
              <a:rPr lang="en-US" dirty="0" smtClean="0"/>
              <a:t> </a:t>
            </a:r>
            <a:r>
              <a:rPr lang="en-US" dirty="0" err="1" smtClean="0"/>
              <a:t>chỉ</a:t>
            </a:r>
            <a:r>
              <a:rPr lang="en-US" dirty="0" smtClean="0"/>
              <a:t> </a:t>
            </a:r>
            <a:r>
              <a:rPr lang="en-US" dirty="0" err="1" smtClean="0"/>
              <a:t>có</a:t>
            </a:r>
            <a:r>
              <a:rPr lang="en-US" dirty="0" smtClean="0"/>
              <a:t> 1 </a:t>
            </a:r>
            <a:r>
              <a:rPr lang="en-US" dirty="0" err="1" smtClean="0"/>
              <a:t>cách</a:t>
            </a:r>
            <a:r>
              <a:rPr lang="en-US" dirty="0" smtClean="0"/>
              <a:t> </a:t>
            </a:r>
            <a:r>
              <a:rPr lang="en-US" dirty="0" err="1" smtClean="0"/>
              <a:t>biểu</a:t>
            </a:r>
            <a:r>
              <a:rPr lang="en-US" dirty="0" smtClean="0"/>
              <a:t> </a:t>
            </a:r>
            <a:r>
              <a:rPr lang="en-US" dirty="0" err="1" smtClean="0"/>
              <a:t>diễn</a:t>
            </a:r>
            <a:r>
              <a:rPr lang="en-US" dirty="0" smtClean="0"/>
              <a:t> </a:t>
            </a:r>
            <a:r>
              <a:rPr lang="en-US" dirty="0" err="1" smtClean="0"/>
              <a:t>duy</a:t>
            </a:r>
            <a:r>
              <a:rPr lang="en-US" dirty="0" smtClean="0"/>
              <a:t> </a:t>
            </a:r>
            <a:r>
              <a:rPr lang="en-US" dirty="0" err="1" smtClean="0"/>
              <a:t>nhất</a:t>
            </a:r>
            <a:endParaRPr lang="en-US" dirty="0" smtClean="0"/>
          </a:p>
          <a:p>
            <a:pPr lvl="1"/>
            <a:r>
              <a:rPr lang="en-US" dirty="0" err="1" smtClean="0"/>
              <a:t>Mỗi</a:t>
            </a:r>
            <a:r>
              <a:rPr lang="en-US" dirty="0" smtClean="0"/>
              <a:t> </a:t>
            </a:r>
            <a:r>
              <a:rPr lang="en-US" dirty="0" err="1" smtClean="0"/>
              <a:t>biểu</a:t>
            </a:r>
            <a:r>
              <a:rPr lang="en-US" dirty="0" smtClean="0"/>
              <a:t> </a:t>
            </a:r>
            <a:r>
              <a:rPr lang="en-US" dirty="0" err="1" smtClean="0"/>
              <a:t>diễn</a:t>
            </a:r>
            <a:r>
              <a:rPr lang="en-US" dirty="0" smtClean="0"/>
              <a:t> </a:t>
            </a:r>
            <a:r>
              <a:rPr lang="en-US" dirty="0" err="1" smtClean="0"/>
              <a:t>có</a:t>
            </a:r>
            <a:r>
              <a:rPr lang="en-US" dirty="0" smtClean="0"/>
              <a:t> 1 </a:t>
            </a:r>
            <a:r>
              <a:rPr lang="en-US" dirty="0" err="1" smtClean="0"/>
              <a:t>giá</a:t>
            </a:r>
            <a:r>
              <a:rPr lang="en-US" dirty="0" smtClean="0"/>
              <a:t> </a:t>
            </a:r>
            <a:r>
              <a:rPr lang="en-US" dirty="0" err="1" smtClean="0"/>
              <a:t>trị</a:t>
            </a:r>
            <a:r>
              <a:rPr lang="en-US" dirty="0" smtClean="0"/>
              <a:t> </a:t>
            </a:r>
            <a:r>
              <a:rPr lang="en-US" dirty="0" err="1" smtClean="0"/>
              <a:t>tương</a:t>
            </a:r>
            <a:r>
              <a:rPr lang="en-US" dirty="0" smtClean="0"/>
              <a:t> </a:t>
            </a:r>
            <a:r>
              <a:rPr lang="en-US" dirty="0" err="1" smtClean="0"/>
              <a:t>ứng</a:t>
            </a:r>
            <a:r>
              <a:rPr lang="en-US" dirty="0" smtClean="0"/>
              <a:t> </a:t>
            </a:r>
            <a:r>
              <a:rPr lang="en-US" dirty="0" err="1" smtClean="0"/>
              <a:t>duy</a:t>
            </a:r>
            <a:r>
              <a:rPr lang="en-US" dirty="0" smtClean="0"/>
              <a:t> </a:t>
            </a:r>
            <a:r>
              <a:rPr lang="en-US" dirty="0" err="1" smtClean="0"/>
              <a:t>nhất</a:t>
            </a:r>
            <a:endParaRPr lang="en-US" dirty="0"/>
          </a:p>
        </p:txBody>
      </p:sp>
    </p:spTree>
    <p:extLst>
      <p:ext uri="{BB962C8B-B14F-4D97-AF65-F5344CB8AC3E}">
        <p14:creationId xmlns:p14="http://schemas.microsoft.com/office/powerpoint/2010/main" val="134253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2</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19200"/>
            <a:ext cx="3371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28850"/>
            <a:ext cx="33528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056" y="2266134"/>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268311"/>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0515" y="2286000"/>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305050"/>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663" y="2300696"/>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3442335"/>
            <a:ext cx="2862767" cy="82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479" y="3408997"/>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863" y="3429000"/>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42335"/>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442335"/>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442335"/>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29517" y="3733800"/>
            <a:ext cx="823408" cy="369332"/>
          </a:xfrm>
          <a:prstGeom prst="rect">
            <a:avLst/>
          </a:prstGeom>
          <a:noFill/>
        </p:spPr>
        <p:txBody>
          <a:bodyPr wrap="square" rtlCol="0">
            <a:spAutoFit/>
          </a:bodyPr>
          <a:lstStyle/>
          <a:p>
            <a:r>
              <a:rPr lang="en-US" dirty="0" smtClean="0"/>
              <a:t>31</a:t>
            </a:r>
            <a:endParaRPr lang="en-US" dirty="0"/>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5810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825" y="4800599"/>
            <a:ext cx="5810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4800600"/>
            <a:ext cx="5810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4800598"/>
            <a:ext cx="5810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900" y="4800597"/>
            <a:ext cx="5810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565" y="4524103"/>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644" y="4524103"/>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523" y="4524103"/>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186" y="4533628"/>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507" y="4524103"/>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681917" y="4954068"/>
            <a:ext cx="823408" cy="369332"/>
          </a:xfrm>
          <a:prstGeom prst="rect">
            <a:avLst/>
          </a:prstGeom>
          <a:noFill/>
        </p:spPr>
        <p:txBody>
          <a:bodyPr wrap="square" rtlCol="0">
            <a:spAutoFit/>
          </a:bodyPr>
          <a:lstStyle/>
          <a:p>
            <a:r>
              <a:rPr lang="en-US" dirty="0" smtClean="0"/>
              <a:t>0</a:t>
            </a:r>
          </a:p>
        </p:txBody>
      </p:sp>
    </p:spTree>
    <p:extLst>
      <p:ext uri="{BB962C8B-B14F-4D97-AF65-F5344CB8AC3E}">
        <p14:creationId xmlns:p14="http://schemas.microsoft.com/office/powerpoint/2010/main" val="45530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2</a:t>
            </a:r>
          </a:p>
        </p:txBody>
      </p:sp>
      <p:sp>
        <p:nvSpPr>
          <p:cNvPr id="3" name="Content Placeholder 2"/>
          <p:cNvSpPr>
            <a:spLocks noGrp="1"/>
          </p:cNvSpPr>
          <p:nvPr>
            <p:ph idx="1"/>
          </p:nvPr>
        </p:nvSpPr>
        <p:spPr>
          <a:xfrm>
            <a:off x="304800" y="1143000"/>
            <a:ext cx="8610600" cy="609600"/>
          </a:xfrm>
        </p:spPr>
        <p:txBody>
          <a:bodyPr/>
          <a:lstStyle/>
          <a:p>
            <a:r>
              <a:rPr lang="en-US" dirty="0" smtClean="0"/>
              <a:t>Cho </a:t>
            </a:r>
            <a:r>
              <a:rPr lang="en-US" dirty="0" err="1" smtClean="0"/>
              <a:t>biết</a:t>
            </a:r>
            <a:r>
              <a:rPr lang="en-US" dirty="0" smtClean="0"/>
              <a:t> </a:t>
            </a:r>
            <a:r>
              <a:rPr lang="en-US" dirty="0" err="1" smtClean="0"/>
              <a:t>giá</a:t>
            </a:r>
            <a:r>
              <a:rPr lang="en-US" dirty="0" smtClean="0"/>
              <a:t> </a:t>
            </a:r>
            <a:r>
              <a:rPr lang="en-US" dirty="0" err="1" smtClean="0"/>
              <a:t>trị</a:t>
            </a:r>
            <a:r>
              <a:rPr lang="en-US" dirty="0" smtClean="0"/>
              <a:t> </a:t>
            </a:r>
            <a:r>
              <a:rPr lang="en-US" dirty="0" err="1" smtClean="0"/>
              <a:t>biểu</a:t>
            </a:r>
            <a:r>
              <a:rPr lang="en-US" dirty="0" smtClean="0"/>
              <a:t> </a:t>
            </a:r>
            <a:r>
              <a:rPr lang="en-US" dirty="0" err="1" smtClean="0"/>
              <a:t>diễn</a:t>
            </a:r>
            <a:r>
              <a:rPr lang="en-US" dirty="0" smtClean="0"/>
              <a:t> </a:t>
            </a:r>
            <a:r>
              <a:rPr lang="en-US" dirty="0" err="1" smtClean="0"/>
              <a:t>của</a:t>
            </a:r>
            <a:r>
              <a:rPr lang="en-US" dirty="0" smtClean="0"/>
              <a:t> </a:t>
            </a:r>
            <a:r>
              <a:rPr lang="en-US" dirty="0" err="1" smtClean="0"/>
              <a:t>từng</a:t>
            </a:r>
            <a:r>
              <a:rPr lang="en-US" dirty="0" smtClean="0"/>
              <a:t> </a:t>
            </a:r>
            <a:r>
              <a:rPr lang="en-US" dirty="0" err="1" smtClean="0"/>
              <a:t>nhóm</a:t>
            </a:r>
            <a:r>
              <a:rPr lang="en-US" dirty="0" smtClean="0"/>
              <a:t> </a:t>
            </a:r>
            <a:r>
              <a:rPr lang="en-US" dirty="0" err="1" smtClean="0"/>
              <a:t>công</a:t>
            </a:r>
            <a:r>
              <a:rPr lang="en-US" dirty="0" smtClean="0"/>
              <a:t> </a:t>
            </a:r>
            <a:r>
              <a:rPr lang="en-US" dirty="0" err="1" smtClean="0"/>
              <a:t>tắc</a:t>
            </a:r>
            <a:r>
              <a:rPr lang="en-US" dirty="0" smtClean="0"/>
              <a:t> </a:t>
            </a:r>
            <a:r>
              <a:rPr lang="en-US" dirty="0" err="1" smtClean="0"/>
              <a:t>sau</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544" y="1907177"/>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744" y="1943916"/>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407" y="1939562"/>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201" y="1943916"/>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96000" y="2209800"/>
            <a:ext cx="1066800" cy="923330"/>
          </a:xfrm>
          <a:prstGeom prst="rect">
            <a:avLst/>
          </a:prstGeom>
          <a:noFill/>
        </p:spPr>
        <p:txBody>
          <a:bodyPr wrap="square" rtlCol="0">
            <a:spAutoFit/>
          </a:bodyPr>
          <a:lstStyle/>
          <a:p>
            <a:r>
              <a:rPr lang="en-US" sz="3600" dirty="0" smtClean="0"/>
              <a:t>= ?</a:t>
            </a:r>
          </a:p>
          <a:p>
            <a:endParaRPr lang="en-US"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314" y="3251288"/>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544" y="3196860"/>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744" y="3233599"/>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964" y="3196859"/>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201" y="3233599"/>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074229" y="3358019"/>
            <a:ext cx="1066800" cy="923330"/>
          </a:xfrm>
          <a:prstGeom prst="rect">
            <a:avLst/>
          </a:prstGeom>
          <a:noFill/>
        </p:spPr>
        <p:txBody>
          <a:bodyPr wrap="square" rtlCol="0">
            <a:spAutoFit/>
          </a:bodyPr>
          <a:lstStyle/>
          <a:p>
            <a:r>
              <a:rPr lang="en-US" sz="3600" dirty="0" smtClean="0"/>
              <a:t>= ?</a:t>
            </a:r>
          </a:p>
          <a:p>
            <a:endParaRPr lang="en-US" dirty="0"/>
          </a:p>
        </p:txBody>
      </p:sp>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523" y="4501510"/>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953" y="4483821"/>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173" y="4447081"/>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410" y="4483821"/>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878" y="4483821"/>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165669" y="4546031"/>
            <a:ext cx="1066800" cy="923330"/>
          </a:xfrm>
          <a:prstGeom prst="rect">
            <a:avLst/>
          </a:prstGeom>
          <a:noFill/>
        </p:spPr>
        <p:txBody>
          <a:bodyPr wrap="square" rtlCol="0">
            <a:spAutoFit/>
          </a:bodyPr>
          <a:lstStyle/>
          <a:p>
            <a:r>
              <a:rPr lang="en-US" sz="3600" dirty="0" smtClean="0"/>
              <a:t>= ?</a:t>
            </a:r>
          </a:p>
          <a:p>
            <a:endParaRPr lang="en-US" dirty="0"/>
          </a:p>
        </p:txBody>
      </p:sp>
    </p:spTree>
    <p:extLst>
      <p:ext uri="{BB962C8B-B14F-4D97-AF65-F5344CB8AC3E}">
        <p14:creationId xmlns:p14="http://schemas.microsoft.com/office/powerpoint/2010/main" val="78637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2</a:t>
            </a:r>
          </a:p>
        </p:txBody>
      </p:sp>
      <p:sp>
        <p:nvSpPr>
          <p:cNvPr id="3" name="Content Placeholder 2"/>
          <p:cNvSpPr>
            <a:spLocks noGrp="1"/>
          </p:cNvSpPr>
          <p:nvPr>
            <p:ph idx="1"/>
          </p:nvPr>
        </p:nvSpPr>
        <p:spPr>
          <a:xfrm>
            <a:off x="304800" y="2362200"/>
            <a:ext cx="8610600" cy="1447800"/>
          </a:xfrm>
        </p:spPr>
        <p:txBody>
          <a:bodyPr/>
          <a:lstStyle/>
          <a:p>
            <a:r>
              <a:rPr lang="en-US" dirty="0" err="1" smtClean="0"/>
              <a:t>Cách</a:t>
            </a:r>
            <a:r>
              <a:rPr lang="en-US" dirty="0" smtClean="0"/>
              <a:t> </a:t>
            </a:r>
            <a:r>
              <a:rPr lang="en-US" dirty="0" err="1" smtClean="0"/>
              <a:t>chuyển</a:t>
            </a:r>
            <a:r>
              <a:rPr lang="en-US" dirty="0" smtClean="0"/>
              <a:t> </a:t>
            </a:r>
            <a:r>
              <a:rPr lang="en-US" dirty="0" err="1" smtClean="0"/>
              <a:t>từ</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 sang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10</a:t>
            </a:r>
          </a:p>
          <a:p>
            <a:pPr marL="0" indent="0">
              <a:buNone/>
            </a:pPr>
            <a:r>
              <a:rPr lang="en-US" dirty="0" smtClean="0"/>
              <a:t>     01101</a:t>
            </a:r>
            <a:r>
              <a:rPr lang="en-US" baseline="-25000" dirty="0" smtClean="0"/>
              <a:t>2</a:t>
            </a:r>
            <a:r>
              <a:rPr lang="en-US" dirty="0" smtClean="0"/>
              <a:t> = 8 + 4 + 1 = 16×0 + 8×1 + 4×1 + 2×0 + 1×1=</a:t>
            </a:r>
          </a:p>
          <a:p>
            <a:pPr marL="0" indent="0">
              <a:buNone/>
            </a:pPr>
            <a:r>
              <a:rPr lang="en-US" dirty="0" smtClean="0"/>
              <a:t>		                 2</a:t>
            </a:r>
            <a:r>
              <a:rPr lang="en-US" baseline="30000" dirty="0" smtClean="0"/>
              <a:t>4</a:t>
            </a:r>
            <a:r>
              <a:rPr lang="en-US" dirty="0" smtClean="0"/>
              <a:t>×0 </a:t>
            </a:r>
            <a:r>
              <a:rPr lang="en-US" dirty="0"/>
              <a:t>+ </a:t>
            </a:r>
            <a:r>
              <a:rPr lang="en-US" dirty="0" smtClean="0"/>
              <a:t>2</a:t>
            </a:r>
            <a:r>
              <a:rPr lang="en-US" baseline="30000" dirty="0" smtClean="0"/>
              <a:t>3</a:t>
            </a:r>
            <a:r>
              <a:rPr lang="en-US" dirty="0" smtClean="0"/>
              <a:t>×1 </a:t>
            </a:r>
            <a:r>
              <a:rPr lang="en-US" dirty="0"/>
              <a:t>+ </a:t>
            </a:r>
            <a:r>
              <a:rPr lang="en-US" dirty="0" smtClean="0"/>
              <a:t>2</a:t>
            </a:r>
            <a:r>
              <a:rPr lang="en-US" baseline="30000" dirty="0" smtClean="0"/>
              <a:t>2</a:t>
            </a:r>
            <a:r>
              <a:rPr lang="en-US" dirty="0" smtClean="0"/>
              <a:t>×1 </a:t>
            </a:r>
            <a:r>
              <a:rPr lang="en-US" dirty="0"/>
              <a:t>+ </a:t>
            </a:r>
            <a:r>
              <a:rPr lang="en-US" dirty="0" smtClean="0"/>
              <a:t>2</a:t>
            </a:r>
            <a:r>
              <a:rPr lang="en-US" baseline="30000" dirty="0" smtClean="0"/>
              <a:t>1</a:t>
            </a:r>
            <a:r>
              <a:rPr lang="en-US" dirty="0" smtClean="0"/>
              <a:t>×0 + 2</a:t>
            </a:r>
            <a:r>
              <a:rPr lang="en-US" baseline="30000" dirty="0" smtClean="0"/>
              <a:t>0</a:t>
            </a:r>
            <a:r>
              <a:rPr lang="en-US" dirty="0" smtClean="0"/>
              <a:t>×1</a:t>
            </a:r>
            <a:endParaRPr lang="en-US" dirty="0"/>
          </a:p>
        </p:txBody>
      </p:sp>
      <p:grpSp>
        <p:nvGrpSpPr>
          <p:cNvPr id="9" name="Group 8"/>
          <p:cNvGrpSpPr/>
          <p:nvPr/>
        </p:nvGrpSpPr>
        <p:grpSpPr>
          <a:xfrm>
            <a:off x="526256" y="1143000"/>
            <a:ext cx="7488200" cy="1104355"/>
            <a:chOff x="526256" y="1747565"/>
            <a:chExt cx="7488200" cy="1104355"/>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6" y="1747565"/>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49742"/>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86481"/>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863" y="1782127"/>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657" y="1786481"/>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49742"/>
              <a:ext cx="3823456" cy="109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 Box 4"/>
          <p:cNvSpPr txBox="1">
            <a:spLocks noChangeArrowheads="1"/>
          </p:cNvSpPr>
          <p:nvPr/>
        </p:nvSpPr>
        <p:spPr bwMode="auto">
          <a:xfrm>
            <a:off x="381000" y="3657600"/>
            <a:ext cx="8305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dirty="0"/>
              <a:t>1100101</a:t>
            </a:r>
            <a:r>
              <a:rPr lang="en-US" sz="2400" baseline="-25000" dirty="0"/>
              <a:t>2</a:t>
            </a:r>
            <a:r>
              <a:rPr lang="en-US" sz="2400" dirty="0"/>
              <a:t> = 1x2</a:t>
            </a:r>
            <a:r>
              <a:rPr lang="en-US" sz="2400" baseline="30000" dirty="0"/>
              <a:t>6</a:t>
            </a:r>
            <a:r>
              <a:rPr lang="en-US" sz="2400" dirty="0"/>
              <a:t> + 1x2</a:t>
            </a:r>
            <a:r>
              <a:rPr lang="en-US" sz="2400" baseline="30000" dirty="0"/>
              <a:t>5</a:t>
            </a:r>
            <a:r>
              <a:rPr lang="en-US" sz="2400" dirty="0"/>
              <a:t> + 0x2</a:t>
            </a:r>
            <a:r>
              <a:rPr lang="en-US" sz="2400" baseline="30000" dirty="0"/>
              <a:t>4</a:t>
            </a:r>
            <a:r>
              <a:rPr lang="en-US" sz="2400" dirty="0"/>
              <a:t> + 0x2</a:t>
            </a:r>
            <a:r>
              <a:rPr lang="en-US" sz="2400" baseline="30000" dirty="0"/>
              <a:t>3</a:t>
            </a:r>
            <a:r>
              <a:rPr lang="en-US" sz="2400" dirty="0"/>
              <a:t> + 1x2</a:t>
            </a:r>
            <a:r>
              <a:rPr lang="en-US" sz="2400" baseline="30000" dirty="0"/>
              <a:t>2</a:t>
            </a:r>
            <a:r>
              <a:rPr lang="en-US" sz="2400" dirty="0"/>
              <a:t> + 0x2</a:t>
            </a:r>
            <a:r>
              <a:rPr lang="en-US" sz="2400" baseline="30000" dirty="0"/>
              <a:t>1</a:t>
            </a:r>
            <a:r>
              <a:rPr lang="en-US" sz="2400" dirty="0"/>
              <a:t> + 1x2</a:t>
            </a:r>
            <a:r>
              <a:rPr lang="en-US" sz="2400" baseline="30000" dirty="0"/>
              <a:t>0 </a:t>
            </a:r>
          </a:p>
          <a:p>
            <a:pPr eaLnBrk="1" hangingPunct="1">
              <a:spcBef>
                <a:spcPct val="50000"/>
              </a:spcBef>
            </a:pPr>
            <a:r>
              <a:rPr lang="en-US" sz="2400" baseline="30000" dirty="0"/>
              <a:t>                        </a:t>
            </a:r>
            <a:r>
              <a:rPr lang="en-US" sz="2400" dirty="0"/>
              <a:t>=  64 + 32 + 4 + 1</a:t>
            </a:r>
          </a:p>
          <a:p>
            <a:pPr eaLnBrk="1" hangingPunct="1">
              <a:spcBef>
                <a:spcPct val="50000"/>
              </a:spcBef>
            </a:pPr>
            <a:r>
              <a:rPr lang="en-US" sz="2400" baseline="30000" dirty="0"/>
              <a:t>	</a:t>
            </a:r>
            <a:r>
              <a:rPr lang="en-US" sz="2400" dirty="0"/>
              <a:t>     = 101</a:t>
            </a:r>
            <a:endParaRPr lang="en-US" dirty="0"/>
          </a:p>
        </p:txBody>
      </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95879"/>
            <a:ext cx="3032125" cy="185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5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685800"/>
          </a:xfrm>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2</a:t>
            </a:r>
          </a:p>
        </p:txBody>
      </p:sp>
      <p:sp>
        <p:nvSpPr>
          <p:cNvPr id="3" name="Content Placeholder 2"/>
          <p:cNvSpPr>
            <a:spLocks noGrp="1"/>
          </p:cNvSpPr>
          <p:nvPr>
            <p:ph idx="1"/>
          </p:nvPr>
        </p:nvSpPr>
        <p:spPr>
          <a:xfrm>
            <a:off x="304800" y="914400"/>
            <a:ext cx="7086600" cy="990600"/>
          </a:xfrm>
        </p:spPr>
        <p:txBody>
          <a:bodyPr/>
          <a:lstStyle/>
          <a:p>
            <a:r>
              <a:rPr lang="en-US" dirty="0" err="1" smtClean="0"/>
              <a:t>Cách</a:t>
            </a:r>
            <a:r>
              <a:rPr lang="en-US" dirty="0" smtClean="0"/>
              <a:t> </a:t>
            </a:r>
            <a:r>
              <a:rPr lang="en-US" dirty="0" err="1" smtClean="0"/>
              <a:t>chuyển</a:t>
            </a:r>
            <a:r>
              <a:rPr lang="en-US" dirty="0" smtClean="0"/>
              <a:t> </a:t>
            </a:r>
            <a:r>
              <a:rPr lang="en-US" dirty="0" err="1" smtClean="0"/>
              <a:t>từ</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10 </a:t>
            </a:r>
            <a:r>
              <a:rPr lang="en-US" dirty="0" err="1" smtClean="0"/>
              <a:t>thành</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a:t>
            </a:r>
          </a:p>
          <a:p>
            <a:pPr marL="0" indent="0">
              <a:buNone/>
            </a:pPr>
            <a:r>
              <a:rPr lang="en-US" dirty="0" smtClean="0"/>
              <a:t>    118</a:t>
            </a:r>
            <a:r>
              <a:rPr lang="en-US" baseline="-25000" dirty="0" smtClean="0"/>
              <a:t>10 </a:t>
            </a:r>
            <a:r>
              <a:rPr lang="en-US" dirty="0" smtClean="0"/>
              <a:t> = ? </a:t>
            </a:r>
            <a:endParaRPr lang="en-US" dirty="0"/>
          </a:p>
        </p:txBody>
      </p:sp>
      <p:graphicFrame>
        <p:nvGraphicFramePr>
          <p:cNvPr id="4" name="Group 4"/>
          <p:cNvGraphicFramePr>
            <a:graphicFrameLocks/>
          </p:cNvGraphicFramePr>
          <p:nvPr>
            <p:extLst/>
          </p:nvPr>
        </p:nvGraphicFramePr>
        <p:xfrm>
          <a:off x="2209800" y="1371600"/>
          <a:ext cx="2590800" cy="3657602"/>
        </p:xfrm>
        <a:graphic>
          <a:graphicData uri="http://schemas.openxmlformats.org/drawingml/2006/table">
            <a:tbl>
              <a:tblPr/>
              <a:tblGrid>
                <a:gridCol w="1600200"/>
                <a:gridCol w="990600"/>
              </a:tblGrid>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vi-VN"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Số</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dư</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118 ÷ 2 = 59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2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59 ÷ 2 = 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29 ÷ 2 = 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14 ÷ 2 =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7 ÷ 2 =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2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3 ÷ 2 =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    1 ÷ 2 =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5638800" y="1447800"/>
            <a:ext cx="2667000" cy="738664"/>
          </a:xfrm>
          <a:prstGeom prst="rect">
            <a:avLst/>
          </a:prstGeom>
          <a:noFill/>
        </p:spPr>
        <p:txBody>
          <a:bodyPr wrap="square" rtlCol="0">
            <a:spAutoFit/>
          </a:bodyPr>
          <a:lstStyle/>
          <a:p>
            <a:r>
              <a:rPr lang="en-US" sz="2400" dirty="0"/>
              <a:t>118</a:t>
            </a:r>
            <a:r>
              <a:rPr lang="en-US" sz="2400" baseline="-25000" dirty="0"/>
              <a:t>10 </a:t>
            </a:r>
            <a:r>
              <a:rPr lang="en-US" sz="2400" dirty="0"/>
              <a:t> = 1110110</a:t>
            </a:r>
            <a:r>
              <a:rPr lang="en-US" sz="2400" baseline="-25000" dirty="0"/>
              <a:t>2</a:t>
            </a:r>
            <a:endParaRPr lang="en-US" sz="2400" dirty="0"/>
          </a:p>
          <a:p>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85" y="2514600"/>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89427"/>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589" y="2514600"/>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327" y="2519226"/>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062" y="2514600"/>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383" y="2514599"/>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161" y="2532289"/>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64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2</a:t>
            </a:r>
          </a:p>
        </p:txBody>
      </p:sp>
      <p:sp>
        <p:nvSpPr>
          <p:cNvPr id="3" name="Content Placeholder 2"/>
          <p:cNvSpPr>
            <a:spLocks noGrp="1"/>
          </p:cNvSpPr>
          <p:nvPr>
            <p:ph idx="1"/>
          </p:nvPr>
        </p:nvSpPr>
        <p:spPr>
          <a:xfrm>
            <a:off x="304800" y="1143000"/>
            <a:ext cx="8610600" cy="1219200"/>
          </a:xfrm>
        </p:spPr>
        <p:txBody>
          <a:bodyPr/>
          <a:lstStyle/>
          <a:p>
            <a:r>
              <a:rPr lang="en-US" dirty="0" err="1" smtClean="0"/>
              <a:t>Lưu</a:t>
            </a:r>
            <a:r>
              <a:rPr lang="en-US" dirty="0" smtClean="0"/>
              <a:t> </a:t>
            </a:r>
            <a:r>
              <a:rPr lang="en-US" dirty="0" err="1" smtClean="0"/>
              <a:t>trữ</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và</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trong</a:t>
            </a:r>
            <a:r>
              <a:rPr lang="en-US" dirty="0" smtClean="0"/>
              <a:t> </a:t>
            </a:r>
            <a:r>
              <a:rPr lang="en-US" dirty="0" err="1" smtClean="0"/>
              <a:t>bộ</a:t>
            </a:r>
            <a:r>
              <a:rPr lang="en-US" dirty="0" smtClean="0"/>
              <a:t> </a:t>
            </a:r>
            <a:r>
              <a:rPr lang="en-US" dirty="0" err="1" smtClean="0"/>
              <a:t>nhớ</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là</a:t>
            </a:r>
            <a:r>
              <a:rPr lang="en-US" dirty="0" smtClean="0"/>
              <a:t> </a:t>
            </a:r>
            <a:r>
              <a:rPr lang="en-US" dirty="0" err="1" smtClean="0"/>
              <a:t>tập</a:t>
            </a:r>
            <a:r>
              <a:rPr lang="en-US" dirty="0" smtClean="0"/>
              <a:t> </a:t>
            </a:r>
            <a:r>
              <a:rPr lang="en-US" dirty="0" err="1" smtClean="0"/>
              <a:t>hợp</a:t>
            </a:r>
            <a:r>
              <a:rPr lang="en-US" dirty="0" smtClean="0"/>
              <a:t> </a:t>
            </a:r>
            <a:r>
              <a:rPr lang="en-US" dirty="0" err="1" smtClean="0"/>
              <a:t>những</a:t>
            </a:r>
            <a:r>
              <a:rPr lang="en-US" dirty="0" smtClean="0"/>
              <a:t> </a:t>
            </a:r>
            <a:r>
              <a:rPr lang="en-US" dirty="0" err="1" smtClean="0"/>
              <a:t>câu</a:t>
            </a:r>
            <a:r>
              <a:rPr lang="en-US" dirty="0" smtClean="0"/>
              <a:t> </a:t>
            </a:r>
            <a:r>
              <a:rPr lang="en-US" dirty="0" err="1" smtClean="0"/>
              <a:t>lệnh</a:t>
            </a:r>
            <a:r>
              <a:rPr lang="en-US" dirty="0" smtClean="0"/>
              <a:t>, </a:t>
            </a:r>
            <a:r>
              <a:rPr lang="en-US" dirty="0" err="1" smtClean="0"/>
              <a:t>mỗi</a:t>
            </a:r>
            <a:r>
              <a:rPr lang="en-US" dirty="0" smtClean="0"/>
              <a:t> </a:t>
            </a:r>
            <a:r>
              <a:rPr lang="en-US" dirty="0" err="1" smtClean="0"/>
              <a:t>câu</a:t>
            </a:r>
            <a:r>
              <a:rPr lang="en-US" dirty="0" smtClean="0"/>
              <a:t> </a:t>
            </a:r>
            <a:r>
              <a:rPr lang="en-US" dirty="0" err="1" smtClean="0"/>
              <a:t>lệnh</a:t>
            </a:r>
            <a:r>
              <a:rPr lang="en-US" dirty="0" smtClean="0"/>
              <a:t> </a:t>
            </a:r>
            <a:r>
              <a:rPr lang="en-US" dirty="0" err="1" smtClean="0"/>
              <a:t>được</a:t>
            </a:r>
            <a:r>
              <a:rPr lang="en-US" dirty="0" smtClean="0"/>
              <a:t> </a:t>
            </a:r>
            <a:r>
              <a:rPr lang="en-US" dirty="0" err="1" smtClean="0"/>
              <a:t>mã</a:t>
            </a:r>
            <a:r>
              <a:rPr lang="en-US" dirty="0" smtClean="0"/>
              <a:t> </a:t>
            </a:r>
            <a:r>
              <a:rPr lang="en-US" dirty="0" err="1" smtClean="0"/>
              <a:t>hóa</a:t>
            </a:r>
            <a:r>
              <a:rPr lang="en-US" dirty="0" smtClean="0"/>
              <a:t> </a:t>
            </a:r>
            <a:r>
              <a:rPr lang="en-US" dirty="0" err="1" smtClean="0"/>
              <a:t>thành</a:t>
            </a:r>
            <a:r>
              <a:rPr lang="en-US" dirty="0" smtClean="0"/>
              <a:t> </a:t>
            </a:r>
            <a:r>
              <a:rPr lang="en-US" dirty="0" err="1" smtClean="0"/>
              <a:t>chuỗi</a:t>
            </a:r>
            <a:r>
              <a:rPr lang="en-US" dirty="0" smtClean="0"/>
              <a:t> bit </a:t>
            </a:r>
            <a:r>
              <a:rPr lang="en-US" dirty="0" err="1" smtClean="0"/>
              <a:t>chứa</a:t>
            </a:r>
            <a:r>
              <a:rPr lang="en-US" dirty="0" smtClean="0"/>
              <a:t> 0, 1 </a:t>
            </a:r>
            <a:r>
              <a:rPr lang="en-US" dirty="0" smtClean="0">
                <a:sym typeface="Wingdings" pitchFamily="2" charset="2"/>
              </a:rPr>
              <a:t> </a:t>
            </a:r>
            <a:r>
              <a:rPr lang="en-US" dirty="0" err="1" smtClean="0">
                <a:sym typeface="Wingdings" pitchFamily="2" charset="2"/>
              </a:rPr>
              <a:t>Bật</a:t>
            </a:r>
            <a:r>
              <a:rPr lang="en-US" dirty="0" smtClean="0">
                <a:sym typeface="Wingdings" pitchFamily="2" charset="2"/>
              </a:rPr>
              <a:t> </a:t>
            </a:r>
            <a:r>
              <a:rPr lang="en-US" dirty="0" err="1" smtClean="0">
                <a:sym typeface="Wingdings" pitchFamily="2" charset="2"/>
              </a:rPr>
              <a:t>tắt</a:t>
            </a:r>
            <a:r>
              <a:rPr lang="en-US" dirty="0" smtClean="0">
                <a:sym typeface="Wingdings" pitchFamily="2" charset="2"/>
              </a:rPr>
              <a:t> </a:t>
            </a:r>
            <a:r>
              <a:rPr lang="en-US" dirty="0" err="1" smtClean="0">
                <a:sym typeface="Wingdings" pitchFamily="2" charset="2"/>
              </a:rPr>
              <a:t>công</a:t>
            </a:r>
            <a:r>
              <a:rPr lang="en-US" dirty="0" smtClean="0">
                <a:sym typeface="Wingdings" pitchFamily="2" charset="2"/>
              </a:rPr>
              <a:t> </a:t>
            </a:r>
            <a:r>
              <a:rPr lang="en-US" dirty="0" err="1" smtClean="0">
                <a:sym typeface="Wingdings" pitchFamily="2" charset="2"/>
              </a:rPr>
              <a:t>tắc</a:t>
            </a:r>
            <a:endParaRPr lang="en-US" dirty="0"/>
          </a:p>
        </p:txBody>
      </p:sp>
      <p:sp>
        <p:nvSpPr>
          <p:cNvPr id="4" name="Rectangle 3"/>
          <p:cNvSpPr/>
          <p:nvPr/>
        </p:nvSpPr>
        <p:spPr bwMode="auto">
          <a:xfrm>
            <a:off x="12954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 name="Rectangle 4"/>
          <p:cNvSpPr/>
          <p:nvPr/>
        </p:nvSpPr>
        <p:spPr bwMode="auto">
          <a:xfrm>
            <a:off x="15240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17526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19812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2209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24384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26670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28956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1295400" y="27432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1295400" y="29718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1295400" y="32004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1295400" y="34290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1295400" y="36576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1295400" y="38862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1295400" y="41148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Rectangle 18"/>
          <p:cNvSpPr/>
          <p:nvPr/>
        </p:nvSpPr>
        <p:spPr bwMode="auto">
          <a:xfrm>
            <a:off x="1295400" y="43434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0" name="Rectangle 19"/>
          <p:cNvSpPr/>
          <p:nvPr/>
        </p:nvSpPr>
        <p:spPr bwMode="auto">
          <a:xfrm>
            <a:off x="1295400" y="45720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1" name="Rectangle 20"/>
          <p:cNvSpPr/>
          <p:nvPr/>
        </p:nvSpPr>
        <p:spPr bwMode="auto">
          <a:xfrm>
            <a:off x="1295400" y="48006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2" name="Rectangle 21"/>
          <p:cNvSpPr/>
          <p:nvPr/>
        </p:nvSpPr>
        <p:spPr bwMode="auto">
          <a:xfrm>
            <a:off x="1295400" y="50292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3" name="Rectangle 22"/>
          <p:cNvSpPr/>
          <p:nvPr/>
        </p:nvSpPr>
        <p:spPr bwMode="auto">
          <a:xfrm>
            <a:off x="1295400" y="5257800"/>
            <a:ext cx="18288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4" name="TextBox 23"/>
          <p:cNvSpPr txBox="1"/>
          <p:nvPr/>
        </p:nvSpPr>
        <p:spPr>
          <a:xfrm>
            <a:off x="914400" y="2438400"/>
            <a:ext cx="228600" cy="369332"/>
          </a:xfrm>
          <a:prstGeom prst="rect">
            <a:avLst/>
          </a:prstGeom>
          <a:noFill/>
        </p:spPr>
        <p:txBody>
          <a:bodyPr wrap="square" rtlCol="0">
            <a:spAutoFit/>
          </a:bodyPr>
          <a:lstStyle/>
          <a:p>
            <a:r>
              <a:rPr lang="en-US" dirty="0" smtClean="0"/>
              <a:t>0</a:t>
            </a:r>
            <a:endParaRPr lang="en-US" dirty="0"/>
          </a:p>
        </p:txBody>
      </p:sp>
      <p:sp>
        <p:nvSpPr>
          <p:cNvPr id="25" name="TextBox 24"/>
          <p:cNvSpPr txBox="1"/>
          <p:nvPr/>
        </p:nvSpPr>
        <p:spPr>
          <a:xfrm>
            <a:off x="914400" y="2667000"/>
            <a:ext cx="228600" cy="369332"/>
          </a:xfrm>
          <a:prstGeom prst="rect">
            <a:avLst/>
          </a:prstGeom>
          <a:noFill/>
        </p:spPr>
        <p:txBody>
          <a:bodyPr wrap="square" rtlCol="0">
            <a:spAutoFit/>
          </a:bodyPr>
          <a:lstStyle/>
          <a:p>
            <a:r>
              <a:rPr lang="en-US" dirty="0" smtClean="0"/>
              <a:t>1</a:t>
            </a:r>
            <a:endParaRPr lang="en-US" dirty="0"/>
          </a:p>
        </p:txBody>
      </p:sp>
      <p:sp>
        <p:nvSpPr>
          <p:cNvPr id="26" name="TextBox 25"/>
          <p:cNvSpPr txBox="1"/>
          <p:nvPr/>
        </p:nvSpPr>
        <p:spPr>
          <a:xfrm>
            <a:off x="914400" y="2895600"/>
            <a:ext cx="228600" cy="369332"/>
          </a:xfrm>
          <a:prstGeom prst="rect">
            <a:avLst/>
          </a:prstGeom>
          <a:noFill/>
        </p:spPr>
        <p:txBody>
          <a:bodyPr wrap="square" rtlCol="0">
            <a:spAutoFit/>
          </a:bodyPr>
          <a:lstStyle/>
          <a:p>
            <a:r>
              <a:rPr lang="en-US" dirty="0"/>
              <a:t>2</a:t>
            </a:r>
          </a:p>
        </p:txBody>
      </p:sp>
      <p:sp>
        <p:nvSpPr>
          <p:cNvPr id="27" name="TextBox 26"/>
          <p:cNvSpPr txBox="1"/>
          <p:nvPr/>
        </p:nvSpPr>
        <p:spPr>
          <a:xfrm>
            <a:off x="873035" y="4971506"/>
            <a:ext cx="474617" cy="369332"/>
          </a:xfrm>
          <a:prstGeom prst="rect">
            <a:avLst/>
          </a:prstGeom>
          <a:noFill/>
        </p:spPr>
        <p:txBody>
          <a:bodyPr wrap="square" rtlCol="0">
            <a:spAutoFit/>
          </a:bodyPr>
          <a:lstStyle/>
          <a:p>
            <a:r>
              <a:rPr lang="en-US" dirty="0" smtClean="0"/>
              <a:t>11</a:t>
            </a:r>
            <a:endParaRPr lang="en-US" dirty="0"/>
          </a:p>
        </p:txBody>
      </p:sp>
      <p:sp>
        <p:nvSpPr>
          <p:cNvPr id="28" name="TextBox 27"/>
          <p:cNvSpPr txBox="1"/>
          <p:nvPr/>
        </p:nvSpPr>
        <p:spPr>
          <a:xfrm>
            <a:off x="873035" y="5187434"/>
            <a:ext cx="474617" cy="369332"/>
          </a:xfrm>
          <a:prstGeom prst="rect">
            <a:avLst/>
          </a:prstGeom>
          <a:noFill/>
        </p:spPr>
        <p:txBody>
          <a:bodyPr wrap="square" rtlCol="0">
            <a:spAutoFit/>
          </a:bodyPr>
          <a:lstStyle/>
          <a:p>
            <a:r>
              <a:rPr lang="en-US" dirty="0" smtClean="0"/>
              <a:t>12</a:t>
            </a:r>
            <a:endParaRPr lang="en-US" dirty="0"/>
          </a:p>
        </p:txBody>
      </p:sp>
      <p:sp>
        <p:nvSpPr>
          <p:cNvPr id="29" name="TextBox 28"/>
          <p:cNvSpPr txBox="1"/>
          <p:nvPr/>
        </p:nvSpPr>
        <p:spPr>
          <a:xfrm>
            <a:off x="909935" y="3314700"/>
            <a:ext cx="461665" cy="1485900"/>
          </a:xfrm>
          <a:prstGeom prst="rect">
            <a:avLst/>
          </a:prstGeom>
          <a:noFill/>
        </p:spPr>
        <p:txBody>
          <a:bodyPr vert="eaVert" wrap="square" rtlCol="0">
            <a:spAutoFit/>
          </a:bodyPr>
          <a:lstStyle/>
          <a:p>
            <a:r>
              <a:rPr lang="en-US" dirty="0" smtClean="0"/>
              <a:t>…………………</a:t>
            </a:r>
            <a:endParaRPr lang="en-US" dirty="0"/>
          </a:p>
        </p:txBody>
      </p:sp>
      <p:pic>
        <p:nvPicPr>
          <p:cNvPr id="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747" y="2282735"/>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62" y="2257562"/>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751" y="2282735"/>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489" y="2287361"/>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224" y="2282735"/>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545" y="2282734"/>
            <a:ext cx="603321" cy="10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323" y="2300424"/>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685" y="2257562"/>
            <a:ext cx="58347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ight Arrow 37"/>
          <p:cNvSpPr/>
          <p:nvPr/>
        </p:nvSpPr>
        <p:spPr bwMode="auto">
          <a:xfrm>
            <a:off x="3200401" y="2394466"/>
            <a:ext cx="685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9" name="Content Placeholder 2"/>
          <p:cNvSpPr txBox="1">
            <a:spLocks/>
          </p:cNvSpPr>
          <p:nvPr/>
        </p:nvSpPr>
        <p:spPr bwMode="auto">
          <a:xfrm>
            <a:off x="3276600" y="3267108"/>
            <a:ext cx="5525513" cy="126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cs typeface="Tahoma"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cs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dirty="0" err="1" smtClean="0"/>
              <a:t>Đơn</a:t>
            </a:r>
            <a:r>
              <a:rPr lang="en-US" dirty="0" smtClean="0"/>
              <a:t> </a:t>
            </a:r>
            <a:r>
              <a:rPr lang="en-US" dirty="0" err="1" smtClean="0"/>
              <a:t>vị</a:t>
            </a:r>
            <a:r>
              <a:rPr lang="en-US" dirty="0" smtClean="0"/>
              <a:t> </a:t>
            </a:r>
            <a:r>
              <a:rPr lang="en-US" dirty="0" err="1" smtClean="0"/>
              <a:t>nhỏ</a:t>
            </a:r>
            <a:r>
              <a:rPr lang="en-US" dirty="0" smtClean="0"/>
              <a:t> </a:t>
            </a:r>
            <a:r>
              <a:rPr lang="en-US" dirty="0" err="1" smtClean="0"/>
              <a:t>nhất</a:t>
            </a:r>
            <a:r>
              <a:rPr lang="en-US" dirty="0" smtClean="0"/>
              <a:t> </a:t>
            </a:r>
            <a:r>
              <a:rPr lang="en-US" dirty="0" err="1" smtClean="0"/>
              <a:t>là</a:t>
            </a:r>
            <a:r>
              <a:rPr lang="en-US" dirty="0" smtClean="0"/>
              <a:t> 1 bit (1 </a:t>
            </a:r>
            <a:r>
              <a:rPr lang="en-US" dirty="0" err="1" smtClean="0"/>
              <a:t>công</a:t>
            </a:r>
            <a:r>
              <a:rPr lang="en-US" dirty="0" smtClean="0"/>
              <a:t> </a:t>
            </a:r>
            <a:r>
              <a:rPr lang="en-US" dirty="0" err="1" smtClean="0"/>
              <a:t>tắc</a:t>
            </a:r>
            <a:r>
              <a:rPr lang="en-US" dirty="0" smtClean="0"/>
              <a:t>)</a:t>
            </a:r>
          </a:p>
          <a:p>
            <a:r>
              <a:rPr lang="en-US" dirty="0" err="1" smtClean="0"/>
              <a:t>Bộ</a:t>
            </a:r>
            <a:r>
              <a:rPr lang="en-US" dirty="0" smtClean="0"/>
              <a:t> </a:t>
            </a:r>
            <a:r>
              <a:rPr lang="en-US" dirty="0" err="1" smtClean="0"/>
              <a:t>nhớ</a:t>
            </a:r>
            <a:r>
              <a:rPr lang="en-US" dirty="0" smtClean="0"/>
              <a:t> </a:t>
            </a:r>
            <a:r>
              <a:rPr lang="en-US" dirty="0" err="1" smtClean="0"/>
              <a:t>được</a:t>
            </a:r>
            <a:r>
              <a:rPr lang="en-US" dirty="0" smtClean="0"/>
              <a:t> </a:t>
            </a:r>
            <a:r>
              <a:rPr lang="en-US" dirty="0" err="1" smtClean="0"/>
              <a:t>đánh</a:t>
            </a:r>
            <a:r>
              <a:rPr lang="en-US" dirty="0" smtClean="0"/>
              <a:t> </a:t>
            </a:r>
            <a:r>
              <a:rPr lang="en-US" dirty="0" err="1" smtClean="0"/>
              <a:t>địa</a:t>
            </a:r>
            <a:r>
              <a:rPr lang="en-US" dirty="0" smtClean="0"/>
              <a:t> </a:t>
            </a:r>
            <a:r>
              <a:rPr lang="en-US" dirty="0" err="1" smtClean="0"/>
              <a:t>chỉ</a:t>
            </a:r>
            <a:r>
              <a:rPr lang="en-US" dirty="0" smtClean="0"/>
              <a:t> </a:t>
            </a:r>
            <a:r>
              <a:rPr lang="en-US" dirty="0" err="1" smtClean="0"/>
              <a:t>theo</a:t>
            </a:r>
            <a:r>
              <a:rPr lang="en-US" dirty="0" smtClean="0"/>
              <a:t> byte (8 bit = 1 byte)</a:t>
            </a:r>
          </a:p>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84" y="4457700"/>
            <a:ext cx="554343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08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2</a:t>
            </a:r>
          </a:p>
        </p:txBody>
      </p:sp>
      <p:sp>
        <p:nvSpPr>
          <p:cNvPr id="3" name="Content Placeholder 2"/>
          <p:cNvSpPr>
            <a:spLocks noGrp="1"/>
          </p:cNvSpPr>
          <p:nvPr>
            <p:ph idx="1"/>
          </p:nvPr>
        </p:nvSpPr>
        <p:spPr>
          <a:xfrm>
            <a:off x="304800" y="1066800"/>
            <a:ext cx="8610600" cy="3429000"/>
          </a:xfrm>
        </p:spPr>
        <p:txBody>
          <a:bodyPr/>
          <a:lstStyle/>
          <a:p>
            <a:r>
              <a:rPr lang="en-US" dirty="0" err="1" smtClean="0"/>
              <a:t>Tính</a:t>
            </a:r>
            <a:r>
              <a:rPr lang="en-US" dirty="0" smtClean="0"/>
              <a:t> </a:t>
            </a:r>
            <a:r>
              <a:rPr lang="en-US" dirty="0" err="1" smtClean="0"/>
              <a:t>thử</a:t>
            </a:r>
            <a:r>
              <a:rPr lang="en-US" dirty="0" smtClean="0"/>
              <a:t> </a:t>
            </a:r>
            <a:r>
              <a:rPr lang="en-US" dirty="0" err="1" smtClean="0"/>
              <a:t>bộ</a:t>
            </a:r>
            <a:r>
              <a:rPr lang="en-US" dirty="0" smtClean="0"/>
              <a:t> </a:t>
            </a:r>
            <a:r>
              <a:rPr lang="en-US" dirty="0" err="1" smtClean="0"/>
              <a:t>nhớ</a:t>
            </a:r>
            <a:r>
              <a:rPr lang="en-US" dirty="0" smtClean="0"/>
              <a:t> 2 GB </a:t>
            </a:r>
            <a:r>
              <a:rPr lang="en-US" dirty="0" err="1" smtClean="0"/>
              <a:t>gồm</a:t>
            </a:r>
            <a:r>
              <a:rPr lang="en-US" dirty="0" smtClean="0"/>
              <a:t> </a:t>
            </a:r>
            <a:r>
              <a:rPr lang="en-US" dirty="0" err="1" smtClean="0"/>
              <a:t>bao</a:t>
            </a:r>
            <a:r>
              <a:rPr lang="en-US" dirty="0" smtClean="0"/>
              <a:t> </a:t>
            </a:r>
            <a:r>
              <a:rPr lang="en-US" dirty="0" err="1" smtClean="0"/>
              <a:t>nhiêu</a:t>
            </a:r>
            <a:r>
              <a:rPr lang="en-US" dirty="0" smtClean="0"/>
              <a:t> </a:t>
            </a:r>
            <a:r>
              <a:rPr lang="en-US" dirty="0" err="1" smtClean="0"/>
              <a:t>công</a:t>
            </a:r>
            <a:r>
              <a:rPr lang="en-US" dirty="0" smtClean="0"/>
              <a:t> </a:t>
            </a:r>
            <a:r>
              <a:rPr lang="en-US" dirty="0" err="1" smtClean="0"/>
              <a:t>tắc</a:t>
            </a:r>
            <a:r>
              <a:rPr lang="en-US" dirty="0" smtClean="0"/>
              <a:t> (hay bit)</a:t>
            </a:r>
          </a:p>
          <a:p>
            <a:pPr marL="0" indent="0">
              <a:buNone/>
            </a:pPr>
            <a:r>
              <a:rPr lang="en-US" dirty="0" smtClean="0"/>
              <a:t>    2 GB = 2×(1024×1024×1024) bytes  </a:t>
            </a:r>
          </a:p>
          <a:p>
            <a:pPr marL="0" indent="0">
              <a:buNone/>
            </a:pPr>
            <a:r>
              <a:rPr lang="en-US" dirty="0"/>
              <a:t> </a:t>
            </a:r>
            <a:r>
              <a:rPr lang="en-US" dirty="0" smtClean="0"/>
              <a:t>             = </a:t>
            </a:r>
            <a:r>
              <a:rPr lang="en-US" dirty="0"/>
              <a:t>2×(1024×1024×1024) </a:t>
            </a:r>
            <a:r>
              <a:rPr lang="en-US" dirty="0" smtClean="0"/>
              <a:t>×8 bit</a:t>
            </a:r>
          </a:p>
          <a:p>
            <a:pPr marL="0" indent="0">
              <a:buNone/>
            </a:pPr>
            <a:r>
              <a:rPr lang="en-US" dirty="0"/>
              <a:t> </a:t>
            </a:r>
            <a:r>
              <a:rPr lang="en-US" dirty="0" smtClean="0"/>
              <a:t>             = 17.179.869.184 bit </a:t>
            </a:r>
            <a:r>
              <a:rPr lang="en-US" dirty="0" smtClean="0">
                <a:sym typeface="Symbol"/>
              </a:rPr>
              <a:t> 17 </a:t>
            </a:r>
            <a:r>
              <a:rPr lang="en-US" dirty="0" err="1" smtClean="0">
                <a:sym typeface="Symbol"/>
              </a:rPr>
              <a:t>tỷ</a:t>
            </a:r>
            <a:r>
              <a:rPr lang="en-US" dirty="0" smtClean="0">
                <a:sym typeface="Symbol"/>
              </a:rPr>
              <a:t> (bit)</a:t>
            </a:r>
            <a:endParaRPr lang="en-US" dirty="0"/>
          </a:p>
        </p:txBody>
      </p:sp>
      <p:pic>
        <p:nvPicPr>
          <p:cNvPr id="7170" name="Picture 2" descr="Kết quả hình ảnh cho 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11137"/>
            <a:ext cx="35052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6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Hệ</a:t>
            </a:r>
            <a:r>
              <a:rPr lang="en-US" dirty="0" smtClean="0"/>
              <a:t> </a:t>
            </a:r>
            <a:r>
              <a:rPr lang="en-US" dirty="0" err="1" smtClean="0"/>
              <a:t>thống</a:t>
            </a:r>
            <a:r>
              <a:rPr lang="en-US" dirty="0" smtClean="0"/>
              <a:t> </a:t>
            </a:r>
            <a:r>
              <a:rPr lang="en-US" dirty="0" err="1" smtClean="0"/>
              <a:t>số</a:t>
            </a:r>
            <a:r>
              <a:rPr lang="en-US" dirty="0" smtClean="0"/>
              <a:t> -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a:t>
            </a:r>
            <a:endParaRPr lang="en-US" dirty="0"/>
          </a:p>
        </p:txBody>
      </p:sp>
      <p:sp>
        <p:nvSpPr>
          <p:cNvPr id="3" name="Content Placeholder 2"/>
          <p:cNvSpPr>
            <a:spLocks noGrp="1"/>
          </p:cNvSpPr>
          <p:nvPr>
            <p:ph idx="1"/>
          </p:nvPr>
        </p:nvSpPr>
        <p:spPr/>
        <p:txBody>
          <a:bodyPr/>
          <a:lstStyle/>
          <a:p>
            <a:r>
              <a:rPr lang="en-US" dirty="0" err="1" smtClean="0"/>
              <a:t>Biểu</a:t>
            </a:r>
            <a:r>
              <a:rPr lang="en-US" dirty="0" smtClean="0"/>
              <a:t> </a:t>
            </a:r>
            <a:r>
              <a:rPr lang="en-US" dirty="0" err="1" smtClean="0"/>
              <a:t>diễn</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a:t>
            </a:r>
          </a:p>
          <a:p>
            <a:pPr marL="457200" lvl="1" indent="0">
              <a:buNone/>
            </a:pPr>
            <a:r>
              <a:rPr lang="en-US" dirty="0"/>
              <a:t>0, 1, …, 9, A, B, C, D, E, F,</a:t>
            </a:r>
          </a:p>
          <a:p>
            <a:pPr marL="457200" lvl="1" indent="0">
              <a:buNone/>
            </a:pPr>
            <a:r>
              <a:rPr lang="en-US" dirty="0" smtClean="0"/>
              <a:t>10</a:t>
            </a:r>
            <a:r>
              <a:rPr lang="en-US" dirty="0"/>
              <a:t>, 11, .., 19, 1A, 1B, 1C, 1D, 1E, 1F,</a:t>
            </a:r>
          </a:p>
          <a:p>
            <a:pPr marL="457200" lvl="1" indent="0">
              <a:buNone/>
            </a:pPr>
            <a:r>
              <a:rPr lang="en-US" dirty="0"/>
              <a:t>20, 21, .., 2F, </a:t>
            </a:r>
            <a:r>
              <a:rPr lang="mr-IN" dirty="0"/>
              <a:t>…</a:t>
            </a:r>
            <a:endParaRPr lang="en-US" dirty="0" smtClean="0"/>
          </a:p>
          <a:p>
            <a:r>
              <a:rPr lang="en-US" dirty="0" err="1" smtClean="0"/>
              <a:t>Tại</a:t>
            </a:r>
            <a:r>
              <a:rPr lang="en-US" dirty="0" smtClean="0"/>
              <a:t> </a:t>
            </a:r>
            <a:r>
              <a:rPr lang="en-US" dirty="0" err="1" smtClean="0"/>
              <a:t>sao</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a:t>
            </a:r>
          </a:p>
          <a:p>
            <a:pPr lvl="1"/>
            <a:r>
              <a:rPr lang="en-US" dirty="0" err="1" smtClean="0"/>
              <a:t>Hệ</a:t>
            </a:r>
            <a:r>
              <a:rPr lang="en-US" dirty="0" smtClean="0"/>
              <a:t> </a:t>
            </a:r>
            <a:r>
              <a:rPr lang="en-US" dirty="0" err="1" smtClean="0"/>
              <a:t>cơ</a:t>
            </a:r>
            <a:r>
              <a:rPr lang="en-US" dirty="0" smtClean="0"/>
              <a:t> </a:t>
            </a:r>
            <a:r>
              <a:rPr lang="en-US" dirty="0" err="1" smtClean="0"/>
              <a:t>số</a:t>
            </a:r>
            <a:r>
              <a:rPr lang="en-US" dirty="0" smtClean="0"/>
              <a:t> </a:t>
            </a:r>
            <a:r>
              <a:rPr lang="en-US" dirty="0" err="1" smtClean="0"/>
              <a:t>càng</a:t>
            </a:r>
            <a:r>
              <a:rPr lang="en-US" dirty="0" smtClean="0"/>
              <a:t> </a:t>
            </a:r>
            <a:r>
              <a:rPr lang="en-US" dirty="0" err="1" smtClean="0"/>
              <a:t>lớn</a:t>
            </a:r>
            <a:r>
              <a:rPr lang="en-US" dirty="0" smtClean="0"/>
              <a:t> </a:t>
            </a:r>
            <a:r>
              <a:rPr lang="en-US" dirty="0" err="1" smtClean="0"/>
              <a:t>thì</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ít</a:t>
            </a:r>
            <a:r>
              <a:rPr lang="en-US" dirty="0" smtClean="0"/>
              <a:t> </a:t>
            </a:r>
            <a:r>
              <a:rPr lang="en-US" dirty="0" err="1" smtClean="0"/>
              <a:t>chữ</a:t>
            </a:r>
            <a:r>
              <a:rPr lang="en-US" dirty="0" smtClean="0"/>
              <a:t>. </a:t>
            </a:r>
            <a:r>
              <a:rPr lang="en-US" dirty="0" err="1" smtClean="0"/>
              <a:t>Ví</a:t>
            </a:r>
            <a:r>
              <a:rPr lang="en-US" dirty="0" smtClean="0"/>
              <a:t> </a:t>
            </a:r>
            <a:r>
              <a:rPr lang="en-US" dirty="0" err="1" smtClean="0"/>
              <a:t>dụ</a:t>
            </a:r>
            <a:r>
              <a:rPr lang="en-US" dirty="0" smtClean="0"/>
              <a:t> </a:t>
            </a:r>
            <a:r>
              <a:rPr lang="en-US" dirty="0" err="1" smtClean="0"/>
              <a:t>giá</a:t>
            </a:r>
            <a:r>
              <a:rPr lang="en-US" dirty="0" smtClean="0"/>
              <a:t> </a:t>
            </a:r>
            <a:r>
              <a:rPr lang="en-US" dirty="0" err="1" smtClean="0"/>
              <a:t>trị</a:t>
            </a:r>
            <a:r>
              <a:rPr lang="en-US" dirty="0" smtClean="0"/>
              <a:t> 118 </a:t>
            </a:r>
            <a:r>
              <a:rPr lang="en-US" dirty="0" err="1" smtClean="0"/>
              <a:t>biểu</a:t>
            </a:r>
            <a:r>
              <a:rPr lang="en-US" dirty="0" smtClean="0"/>
              <a:t> </a:t>
            </a:r>
            <a:r>
              <a:rPr lang="en-US" dirty="0" err="1" smtClean="0"/>
              <a:t>diễn</a:t>
            </a:r>
            <a:r>
              <a:rPr lang="en-US" dirty="0" smtClean="0"/>
              <a:t> </a:t>
            </a:r>
            <a:r>
              <a:rPr lang="en-US" dirty="0" err="1" smtClean="0"/>
              <a:t>bằng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10, </a:t>
            </a:r>
            <a:r>
              <a:rPr lang="en-US" dirty="0" err="1" smtClean="0"/>
              <a:t>chỉ</a:t>
            </a:r>
            <a:r>
              <a:rPr lang="en-US" dirty="0" smtClean="0"/>
              <a:t> </a:t>
            </a:r>
            <a:r>
              <a:rPr lang="en-US" dirty="0" err="1" smtClean="0"/>
              <a:t>sử</a:t>
            </a:r>
            <a:r>
              <a:rPr lang="en-US" dirty="0" smtClean="0"/>
              <a:t> </a:t>
            </a:r>
            <a:r>
              <a:rPr lang="en-US" dirty="0" err="1" smtClean="0"/>
              <a:t>dụng</a:t>
            </a:r>
            <a:r>
              <a:rPr lang="en-US" dirty="0" smtClean="0"/>
              <a:t> 3 </a:t>
            </a:r>
            <a:r>
              <a:rPr lang="en-US" dirty="0" err="1" smtClean="0"/>
              <a:t>chữ</a:t>
            </a:r>
            <a:r>
              <a:rPr lang="en-US" dirty="0" smtClean="0"/>
              <a:t> </a:t>
            </a:r>
            <a:r>
              <a:rPr lang="en-US" dirty="0" err="1" smtClean="0"/>
              <a:t>số</a:t>
            </a:r>
            <a:r>
              <a:rPr lang="en-US" dirty="0"/>
              <a:t>;</a:t>
            </a:r>
            <a:r>
              <a:rPr lang="en-US" dirty="0" smtClean="0"/>
              <a:t> </a:t>
            </a:r>
            <a:r>
              <a:rPr lang="en-US" dirty="0" err="1" smtClean="0"/>
              <a:t>trong</a:t>
            </a:r>
            <a:r>
              <a:rPr lang="en-US" dirty="0" smtClean="0"/>
              <a:t> </a:t>
            </a:r>
            <a:r>
              <a:rPr lang="en-US" dirty="0" err="1" smtClean="0"/>
              <a:t>khi</a:t>
            </a:r>
            <a:r>
              <a:rPr lang="en-US" dirty="0" smtClean="0"/>
              <a:t> </a:t>
            </a:r>
            <a:r>
              <a:rPr lang="en-US" dirty="0" err="1" smtClean="0"/>
              <a:t>đó</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 </a:t>
            </a:r>
            <a:r>
              <a:rPr lang="en-US" dirty="0" err="1" smtClean="0"/>
              <a:t>phải</a:t>
            </a:r>
            <a:r>
              <a:rPr lang="en-US" dirty="0" smtClean="0"/>
              <a:t> </a:t>
            </a:r>
            <a:r>
              <a:rPr lang="en-US" dirty="0" err="1" smtClean="0"/>
              <a:t>cần</a:t>
            </a:r>
            <a:r>
              <a:rPr lang="en-US" dirty="0" smtClean="0"/>
              <a:t> 7 </a:t>
            </a:r>
            <a:r>
              <a:rPr lang="en-US" dirty="0" err="1" smtClean="0"/>
              <a:t>chữ</a:t>
            </a:r>
            <a:r>
              <a:rPr lang="en-US" dirty="0" smtClean="0"/>
              <a:t> </a:t>
            </a:r>
            <a:r>
              <a:rPr lang="en-US" dirty="0" err="1" smtClean="0"/>
              <a:t>số</a:t>
            </a:r>
            <a:r>
              <a:rPr lang="en-US" dirty="0" smtClean="0"/>
              <a:t> (</a:t>
            </a:r>
            <a:r>
              <a:rPr lang="en-US" dirty="0"/>
              <a:t>1110110</a:t>
            </a:r>
            <a:r>
              <a:rPr lang="en-US" dirty="0" smtClean="0"/>
              <a:t>). </a:t>
            </a:r>
          </a:p>
          <a:p>
            <a:pPr lvl="1"/>
            <a:r>
              <a:rPr lang="en-US" dirty="0" err="1" smtClean="0"/>
              <a:t>Chuyển</a:t>
            </a:r>
            <a:r>
              <a:rPr lang="en-US" dirty="0" smtClean="0"/>
              <a:t> </a:t>
            </a:r>
            <a:r>
              <a:rPr lang="en-US" dirty="0" err="1" smtClean="0"/>
              <a:t>đổi</a:t>
            </a:r>
            <a:r>
              <a:rPr lang="en-US" dirty="0" smtClean="0"/>
              <a:t> qua </a:t>
            </a:r>
            <a:r>
              <a:rPr lang="en-US" dirty="0" err="1" smtClean="0"/>
              <a:t>lại</a:t>
            </a:r>
            <a:r>
              <a:rPr lang="en-US" dirty="0" smtClean="0"/>
              <a:t> </a:t>
            </a:r>
            <a:r>
              <a:rPr lang="en-US" dirty="0" err="1" smtClean="0"/>
              <a:t>giữa</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 </a:t>
            </a:r>
            <a:r>
              <a:rPr lang="en-US" dirty="0" err="1" smtClean="0"/>
              <a:t>và</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 </a:t>
            </a:r>
            <a:r>
              <a:rPr lang="en-US" dirty="0" err="1" smtClean="0"/>
              <a:t>rất</a:t>
            </a:r>
            <a:r>
              <a:rPr lang="en-US" dirty="0" smtClean="0"/>
              <a:t> </a:t>
            </a:r>
            <a:r>
              <a:rPr lang="en-US" dirty="0" err="1" smtClean="0"/>
              <a:t>thuận</a:t>
            </a:r>
            <a:r>
              <a:rPr lang="en-US" dirty="0" smtClean="0"/>
              <a:t> </a:t>
            </a:r>
            <a:r>
              <a:rPr lang="en-US" dirty="0" err="1" smtClean="0"/>
              <a:t>tiện</a:t>
            </a:r>
          </a:p>
          <a:p>
            <a:pPr lvl="2"/>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90304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Hệ</a:t>
            </a:r>
            <a:r>
              <a:rPr lang="en-US" dirty="0" smtClean="0"/>
              <a:t> </a:t>
            </a:r>
            <a:r>
              <a:rPr lang="en-US" dirty="0" err="1" smtClean="0"/>
              <a:t>thống</a:t>
            </a:r>
            <a:r>
              <a:rPr lang="en-US" dirty="0" smtClean="0"/>
              <a:t> </a:t>
            </a:r>
            <a:r>
              <a:rPr lang="en-US" dirty="0" err="1" smtClean="0"/>
              <a:t>số</a:t>
            </a:r>
            <a:r>
              <a:rPr lang="en-US" dirty="0" smtClean="0"/>
              <a:t> -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a:t>
            </a:r>
            <a:endParaRPr lang="en-US" dirty="0"/>
          </a:p>
        </p:txBody>
      </p:sp>
      <p:sp>
        <p:nvSpPr>
          <p:cNvPr id="3" name="Content Placeholder 2"/>
          <p:cNvSpPr>
            <a:spLocks noGrp="1"/>
          </p:cNvSpPr>
          <p:nvPr>
            <p:ph idx="1"/>
          </p:nvPr>
        </p:nvSpPr>
        <p:spPr/>
        <p:txBody>
          <a:bodyPr/>
          <a:lstStyle/>
          <a:p>
            <a:r>
              <a:rPr lang="en-US" dirty="0" err="1" smtClean="0"/>
              <a:t>Tại</a:t>
            </a:r>
            <a:r>
              <a:rPr lang="en-US" dirty="0" smtClean="0"/>
              <a:t> </a:t>
            </a:r>
            <a:r>
              <a:rPr lang="en-US" dirty="0" err="1" smtClean="0"/>
              <a:t>sao</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a:t>
            </a:r>
          </a:p>
          <a:p>
            <a:pPr lvl="1"/>
            <a:r>
              <a:rPr lang="en-US" dirty="0" err="1" smtClean="0"/>
              <a:t>Hệ</a:t>
            </a:r>
            <a:r>
              <a:rPr lang="en-US" dirty="0" smtClean="0"/>
              <a:t> </a:t>
            </a:r>
            <a:r>
              <a:rPr lang="en-US" dirty="0" err="1" smtClean="0"/>
              <a:t>cơ</a:t>
            </a:r>
            <a:r>
              <a:rPr lang="en-US" dirty="0" smtClean="0"/>
              <a:t> </a:t>
            </a:r>
            <a:r>
              <a:rPr lang="en-US" dirty="0" err="1" smtClean="0"/>
              <a:t>số</a:t>
            </a:r>
            <a:r>
              <a:rPr lang="en-US" dirty="0" smtClean="0"/>
              <a:t> </a:t>
            </a:r>
            <a:r>
              <a:rPr lang="en-US" dirty="0" err="1" smtClean="0"/>
              <a:t>càng</a:t>
            </a:r>
            <a:r>
              <a:rPr lang="en-US" dirty="0" smtClean="0"/>
              <a:t> </a:t>
            </a:r>
            <a:r>
              <a:rPr lang="en-US" dirty="0" err="1" smtClean="0"/>
              <a:t>lớn</a:t>
            </a:r>
            <a:r>
              <a:rPr lang="en-US" dirty="0" smtClean="0"/>
              <a:t> </a:t>
            </a:r>
            <a:r>
              <a:rPr lang="en-US" dirty="0" err="1" smtClean="0"/>
              <a:t>thì</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ít</a:t>
            </a:r>
            <a:r>
              <a:rPr lang="en-US" dirty="0" smtClean="0"/>
              <a:t> </a:t>
            </a:r>
            <a:r>
              <a:rPr lang="en-US" dirty="0" err="1" smtClean="0"/>
              <a:t>chữ</a:t>
            </a:r>
            <a:r>
              <a:rPr lang="en-US" dirty="0" smtClean="0"/>
              <a:t>. </a:t>
            </a:r>
            <a:r>
              <a:rPr lang="en-US" dirty="0" err="1" smtClean="0"/>
              <a:t>Ví</a:t>
            </a:r>
            <a:r>
              <a:rPr lang="en-US" dirty="0" smtClean="0"/>
              <a:t> </a:t>
            </a:r>
            <a:r>
              <a:rPr lang="en-US" dirty="0" err="1" smtClean="0"/>
              <a:t>dụ</a:t>
            </a:r>
            <a:r>
              <a:rPr lang="en-US" dirty="0" smtClean="0"/>
              <a:t> </a:t>
            </a:r>
            <a:r>
              <a:rPr lang="en-US" dirty="0" err="1" smtClean="0"/>
              <a:t>giá</a:t>
            </a:r>
            <a:r>
              <a:rPr lang="en-US" dirty="0" smtClean="0"/>
              <a:t> </a:t>
            </a:r>
            <a:r>
              <a:rPr lang="en-US" dirty="0" err="1" smtClean="0"/>
              <a:t>trị</a:t>
            </a:r>
            <a:r>
              <a:rPr lang="en-US" dirty="0" smtClean="0"/>
              <a:t> 118 </a:t>
            </a:r>
            <a:r>
              <a:rPr lang="en-US" dirty="0" err="1" smtClean="0"/>
              <a:t>biểu</a:t>
            </a:r>
            <a:r>
              <a:rPr lang="en-US" dirty="0" smtClean="0"/>
              <a:t> </a:t>
            </a:r>
            <a:r>
              <a:rPr lang="en-US" dirty="0" err="1" smtClean="0"/>
              <a:t>diễn</a:t>
            </a:r>
            <a:r>
              <a:rPr lang="en-US" dirty="0" smtClean="0"/>
              <a:t> </a:t>
            </a:r>
            <a:r>
              <a:rPr lang="en-US" dirty="0" err="1" smtClean="0"/>
              <a:t>bằng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10, </a:t>
            </a:r>
            <a:r>
              <a:rPr lang="en-US" dirty="0" err="1" smtClean="0"/>
              <a:t>chỉ</a:t>
            </a:r>
            <a:r>
              <a:rPr lang="en-US" dirty="0" smtClean="0"/>
              <a:t> </a:t>
            </a:r>
            <a:r>
              <a:rPr lang="en-US" dirty="0" err="1" smtClean="0"/>
              <a:t>sử</a:t>
            </a:r>
            <a:r>
              <a:rPr lang="en-US" dirty="0" smtClean="0"/>
              <a:t> </a:t>
            </a:r>
            <a:r>
              <a:rPr lang="en-US" dirty="0" err="1" smtClean="0"/>
              <a:t>dụng</a:t>
            </a:r>
            <a:r>
              <a:rPr lang="en-US" dirty="0" smtClean="0"/>
              <a:t> 3 </a:t>
            </a:r>
            <a:r>
              <a:rPr lang="en-US" dirty="0" err="1" smtClean="0"/>
              <a:t>chữ</a:t>
            </a:r>
            <a:r>
              <a:rPr lang="en-US" dirty="0" smtClean="0"/>
              <a:t> </a:t>
            </a:r>
            <a:r>
              <a:rPr lang="en-US" dirty="0" err="1" smtClean="0"/>
              <a:t>số</a:t>
            </a:r>
            <a:r>
              <a:rPr lang="en-US" dirty="0"/>
              <a:t>;</a:t>
            </a:r>
            <a:r>
              <a:rPr lang="en-US" dirty="0" smtClean="0"/>
              <a:t> </a:t>
            </a:r>
            <a:r>
              <a:rPr lang="en-US" dirty="0" err="1" smtClean="0"/>
              <a:t>trong</a:t>
            </a:r>
            <a:r>
              <a:rPr lang="en-US" dirty="0" smtClean="0"/>
              <a:t> </a:t>
            </a:r>
            <a:r>
              <a:rPr lang="en-US" dirty="0" err="1" smtClean="0"/>
              <a:t>khi</a:t>
            </a:r>
            <a:r>
              <a:rPr lang="en-US" dirty="0" smtClean="0"/>
              <a:t> </a:t>
            </a:r>
            <a:r>
              <a:rPr lang="en-US" dirty="0" err="1" smtClean="0"/>
              <a:t>đó</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 </a:t>
            </a:r>
            <a:r>
              <a:rPr lang="en-US" dirty="0" err="1" smtClean="0"/>
              <a:t>phải</a:t>
            </a:r>
            <a:r>
              <a:rPr lang="en-US" dirty="0" smtClean="0"/>
              <a:t> </a:t>
            </a:r>
            <a:r>
              <a:rPr lang="en-US" dirty="0" err="1" smtClean="0"/>
              <a:t>cần</a:t>
            </a:r>
            <a:r>
              <a:rPr lang="en-US" dirty="0" smtClean="0"/>
              <a:t> 7 </a:t>
            </a:r>
            <a:r>
              <a:rPr lang="en-US" dirty="0" err="1" smtClean="0"/>
              <a:t>chữ</a:t>
            </a:r>
            <a:r>
              <a:rPr lang="en-US" dirty="0" smtClean="0"/>
              <a:t> </a:t>
            </a:r>
            <a:r>
              <a:rPr lang="en-US" dirty="0" err="1" smtClean="0"/>
              <a:t>số</a:t>
            </a:r>
            <a:r>
              <a:rPr lang="en-US" dirty="0" smtClean="0"/>
              <a:t> (</a:t>
            </a:r>
            <a:r>
              <a:rPr lang="en-US" dirty="0"/>
              <a:t>1110110</a:t>
            </a:r>
            <a:r>
              <a:rPr lang="en-US" dirty="0" smtClean="0"/>
              <a:t>). </a:t>
            </a:r>
          </a:p>
          <a:p>
            <a:pPr lvl="1"/>
            <a:r>
              <a:rPr lang="en-US" dirty="0" err="1" smtClean="0"/>
              <a:t>Chuyển</a:t>
            </a:r>
            <a:r>
              <a:rPr lang="en-US" dirty="0" smtClean="0"/>
              <a:t> </a:t>
            </a:r>
            <a:r>
              <a:rPr lang="en-US" dirty="0" err="1" smtClean="0"/>
              <a:t>đổi</a:t>
            </a:r>
            <a:r>
              <a:rPr lang="en-US" dirty="0" smtClean="0"/>
              <a:t> qua </a:t>
            </a:r>
            <a:r>
              <a:rPr lang="en-US" dirty="0" err="1" smtClean="0"/>
              <a:t>lại</a:t>
            </a:r>
            <a:r>
              <a:rPr lang="en-US" dirty="0" smtClean="0"/>
              <a:t> </a:t>
            </a:r>
            <a:r>
              <a:rPr lang="en-US" dirty="0" err="1" smtClean="0"/>
              <a:t>giữa</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 </a:t>
            </a:r>
            <a:r>
              <a:rPr lang="en-US" dirty="0" err="1" smtClean="0"/>
              <a:t>và</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 </a:t>
            </a:r>
            <a:r>
              <a:rPr lang="en-US" dirty="0" err="1" smtClean="0"/>
              <a:t>rất</a:t>
            </a:r>
            <a:r>
              <a:rPr lang="en-US" dirty="0" smtClean="0"/>
              <a:t> </a:t>
            </a:r>
            <a:r>
              <a:rPr lang="en-US" dirty="0" err="1" smtClean="0"/>
              <a:t>thuận</a:t>
            </a:r>
            <a:r>
              <a:rPr lang="en-US" dirty="0" smtClean="0"/>
              <a:t> </a:t>
            </a:r>
            <a:r>
              <a:rPr lang="en-US" dirty="0" err="1" smtClean="0"/>
              <a:t>tiện</a:t>
            </a:r>
          </a:p>
          <a:p>
            <a:pPr lvl="2"/>
            <a:r>
              <a:rPr lang="en-US" dirty="0" err="1" smtClean="0"/>
              <a:t>1010 0101 0011</a:t>
            </a:r>
            <a:r>
              <a:rPr lang="en-US" baseline="-25000" dirty="0" err="1" smtClean="0"/>
              <a:t>2</a:t>
            </a:r>
            <a:r>
              <a:rPr lang="en-US" dirty="0" err="1" smtClean="0"/>
              <a:t> = A53</a:t>
            </a:r>
            <a:r>
              <a:rPr lang="en-US" baseline="-25000" dirty="0" err="1" smtClean="0"/>
              <a:t>16</a:t>
            </a:r>
          </a:p>
          <a:p>
            <a:pPr lvl="2"/>
            <a:r>
              <a:rPr lang="en-US" dirty="0" err="1"/>
              <a:t>A53</a:t>
            </a:r>
            <a:r>
              <a:rPr lang="en-US" baseline="-25000" dirty="0" err="1"/>
              <a:t>16</a:t>
            </a:r>
            <a:r>
              <a:rPr lang="en-US" dirty="0" err="1"/>
              <a:t> = A*(16</a:t>
            </a:r>
            <a:r>
              <a:rPr lang="en-US" baseline="30000" dirty="0" err="1"/>
              <a:t>2</a:t>
            </a:r>
            <a:r>
              <a:rPr lang="en-US" dirty="0" err="1"/>
              <a:t>) + 5*(16</a:t>
            </a:r>
            <a:r>
              <a:rPr lang="en-US" baseline="30000" dirty="0" err="1"/>
              <a:t>1</a:t>
            </a:r>
            <a:r>
              <a:rPr lang="en-US" dirty="0" err="1"/>
              <a:t>) + 3*(16</a:t>
            </a:r>
            <a:r>
              <a:rPr lang="en-US" baseline="30000" dirty="0" err="1"/>
              <a:t>0</a:t>
            </a:r>
            <a:r>
              <a:rPr lang="en-US" dirty="0" err="1"/>
              <a:t>)</a:t>
            </a:r>
            <a:br>
              <a:rPr lang="en-US" dirty="0" err="1"/>
            </a:br>
            <a:r>
              <a:rPr lang="en-US" dirty="0" err="1"/>
              <a:t>	= (1*2</a:t>
            </a:r>
            <a:r>
              <a:rPr lang="en-US" baseline="30000" dirty="0" err="1"/>
              <a:t>3 </a:t>
            </a:r>
            <a:r>
              <a:rPr lang="en-US" dirty="0" err="1"/>
              <a:t>+ 0*2</a:t>
            </a:r>
            <a:r>
              <a:rPr lang="en-US" baseline="30000" dirty="0" err="1"/>
              <a:t>2</a:t>
            </a:r>
            <a:r>
              <a:rPr lang="en-US" dirty="0" err="1"/>
              <a:t> + 1*2</a:t>
            </a:r>
            <a:r>
              <a:rPr lang="en-US" baseline="30000" dirty="0" err="1"/>
              <a:t>1</a:t>
            </a:r>
            <a:r>
              <a:rPr lang="en-US" dirty="0" err="1"/>
              <a:t> + 0*2</a:t>
            </a:r>
            <a:r>
              <a:rPr lang="en-US" baseline="30000" dirty="0" err="1"/>
              <a:t>0</a:t>
            </a:r>
            <a:r>
              <a:rPr lang="en-US" dirty="0" err="1"/>
              <a:t>)*(2</a:t>
            </a:r>
            <a:r>
              <a:rPr lang="en-US" baseline="30000" dirty="0" err="1"/>
              <a:t>4*2</a:t>
            </a:r>
            <a:r>
              <a:rPr lang="en-US" dirty="0" err="1"/>
              <a:t>) + </a:t>
            </a:r>
            <a:br>
              <a:rPr lang="en-US" dirty="0" err="1"/>
            </a:br>
            <a:r>
              <a:rPr lang="en-US" dirty="0" err="1"/>
              <a:t>	   (0*2</a:t>
            </a:r>
            <a:r>
              <a:rPr lang="en-US" baseline="30000" dirty="0" err="1"/>
              <a:t>3 </a:t>
            </a:r>
            <a:r>
              <a:rPr lang="en-US" dirty="0" err="1"/>
              <a:t>+ 1*2</a:t>
            </a:r>
            <a:r>
              <a:rPr lang="en-US" baseline="30000" dirty="0" err="1"/>
              <a:t>2</a:t>
            </a:r>
            <a:r>
              <a:rPr lang="en-US" dirty="0" err="1"/>
              <a:t> + 0*2</a:t>
            </a:r>
            <a:r>
              <a:rPr lang="en-US" baseline="30000" dirty="0" err="1"/>
              <a:t>1</a:t>
            </a:r>
            <a:r>
              <a:rPr lang="en-US" dirty="0" err="1"/>
              <a:t> + 1*2</a:t>
            </a:r>
            <a:r>
              <a:rPr lang="en-US" baseline="30000" dirty="0" err="1"/>
              <a:t>0</a:t>
            </a:r>
            <a:r>
              <a:rPr lang="en-US" dirty="0" err="1"/>
              <a:t>)*(2</a:t>
            </a:r>
            <a:r>
              <a:rPr lang="en-US" baseline="30000" dirty="0" err="1"/>
              <a:t>4</a:t>
            </a:r>
            <a:r>
              <a:rPr lang="en-US" dirty="0" err="1"/>
              <a:t>)  + </a:t>
            </a:r>
            <a:br>
              <a:rPr lang="en-US" dirty="0" err="1"/>
            </a:br>
            <a:r>
              <a:rPr lang="en-US" dirty="0" err="1"/>
              <a:t>	   (0*2</a:t>
            </a:r>
            <a:r>
              <a:rPr lang="en-US" baseline="30000" dirty="0" err="1"/>
              <a:t>3 </a:t>
            </a:r>
            <a:r>
              <a:rPr lang="en-US" dirty="0" err="1"/>
              <a:t>+ 0*2</a:t>
            </a:r>
            <a:r>
              <a:rPr lang="en-US" baseline="30000" dirty="0" err="1"/>
              <a:t>2</a:t>
            </a:r>
            <a:r>
              <a:rPr lang="en-US" dirty="0" err="1"/>
              <a:t> + 1*2</a:t>
            </a:r>
            <a:r>
              <a:rPr lang="en-US" baseline="30000" dirty="0" err="1"/>
              <a:t>1</a:t>
            </a:r>
            <a:r>
              <a:rPr lang="en-US" dirty="0" err="1"/>
              <a:t> + 1*2</a:t>
            </a:r>
            <a:r>
              <a:rPr lang="en-US" baseline="30000" dirty="0" err="1"/>
              <a:t>0</a:t>
            </a:r>
            <a:r>
              <a:rPr lang="en-US" dirty="0" err="1"/>
              <a:t>)*(2</a:t>
            </a:r>
            <a:r>
              <a:rPr lang="en-US" baseline="30000" dirty="0" err="1"/>
              <a:t>0</a:t>
            </a:r>
            <a:r>
              <a:rPr lang="en-US" dirty="0" err="1"/>
              <a:t>) </a:t>
            </a:r>
            <a:br>
              <a:rPr lang="en-US" dirty="0" err="1"/>
            </a:br>
            <a:r>
              <a:rPr lang="en-US" dirty="0" err="1"/>
              <a:t>	= (1*2</a:t>
            </a:r>
            <a:r>
              <a:rPr lang="en-US" baseline="30000" dirty="0" err="1"/>
              <a:t>11 </a:t>
            </a:r>
            <a:r>
              <a:rPr lang="en-US" dirty="0" err="1"/>
              <a:t>+ 0*2</a:t>
            </a:r>
            <a:r>
              <a:rPr lang="en-US" baseline="30000" dirty="0" err="1"/>
              <a:t>10</a:t>
            </a:r>
            <a:r>
              <a:rPr lang="en-US" dirty="0" err="1"/>
              <a:t> + 1*2</a:t>
            </a:r>
            <a:r>
              <a:rPr lang="en-US" baseline="30000" dirty="0" err="1"/>
              <a:t>9</a:t>
            </a:r>
            <a:r>
              <a:rPr lang="en-US" dirty="0" err="1"/>
              <a:t> + 0*2</a:t>
            </a:r>
            <a:r>
              <a:rPr lang="en-US" baseline="30000" dirty="0" err="1"/>
              <a:t>8</a:t>
            </a:r>
            <a:r>
              <a:rPr lang="en-US" dirty="0" err="1"/>
              <a:t>) + </a:t>
            </a:r>
            <a:br>
              <a:rPr lang="en-US" dirty="0" err="1"/>
            </a:br>
            <a:r>
              <a:rPr lang="en-US" dirty="0" err="1"/>
              <a:t>	   (0*2</a:t>
            </a:r>
            <a:r>
              <a:rPr lang="en-US" baseline="30000" dirty="0" err="1"/>
              <a:t>7 </a:t>
            </a:r>
            <a:r>
              <a:rPr lang="en-US" dirty="0" err="1"/>
              <a:t>+ 1*2</a:t>
            </a:r>
            <a:r>
              <a:rPr lang="en-US" baseline="30000" dirty="0" err="1"/>
              <a:t>6</a:t>
            </a:r>
            <a:r>
              <a:rPr lang="en-US" dirty="0" err="1"/>
              <a:t> + 0*2</a:t>
            </a:r>
            <a:r>
              <a:rPr lang="en-US" baseline="30000" dirty="0" err="1"/>
              <a:t>5</a:t>
            </a:r>
            <a:r>
              <a:rPr lang="en-US" dirty="0" err="1"/>
              <a:t> + 1*2</a:t>
            </a:r>
            <a:r>
              <a:rPr lang="en-US" baseline="30000" dirty="0" err="1"/>
              <a:t>4</a:t>
            </a:r>
            <a:r>
              <a:rPr lang="en-US" dirty="0" err="1"/>
              <a:t>)  + </a:t>
            </a:r>
            <a:br>
              <a:rPr lang="en-US" dirty="0" err="1"/>
            </a:br>
            <a:r>
              <a:rPr lang="en-US" dirty="0" err="1"/>
              <a:t>	   (0*2</a:t>
            </a:r>
            <a:r>
              <a:rPr lang="en-US" baseline="30000" dirty="0" err="1"/>
              <a:t>3 </a:t>
            </a:r>
            <a:r>
              <a:rPr lang="en-US" dirty="0" err="1"/>
              <a:t>+ 0*2</a:t>
            </a:r>
            <a:r>
              <a:rPr lang="en-US" baseline="30000" dirty="0" err="1"/>
              <a:t>2</a:t>
            </a:r>
            <a:r>
              <a:rPr lang="en-US" dirty="0" err="1"/>
              <a:t> + 1*2</a:t>
            </a:r>
            <a:r>
              <a:rPr lang="en-US" baseline="30000" dirty="0" err="1"/>
              <a:t>1</a:t>
            </a:r>
            <a:r>
              <a:rPr lang="en-US" dirty="0" err="1"/>
              <a:t> + 1*2</a:t>
            </a:r>
            <a:r>
              <a:rPr lang="en-US" baseline="30000" dirty="0" err="1"/>
              <a:t>0</a:t>
            </a:r>
            <a:br>
              <a:rPr lang="en-US" baseline="30000" dirty="0" err="1"/>
            </a:br>
            <a:r>
              <a:rPr lang="en-US" baseline="30000" dirty="0" err="1"/>
              <a:t>	</a:t>
            </a:r>
            <a:r>
              <a:rPr lang="en-US" dirty="0" err="1"/>
              <a:t>= 1010 0101 0011</a:t>
            </a:r>
            <a:r>
              <a:rPr lang="en-US" baseline="-25000" dirty="0" err="1"/>
              <a:t>2</a:t>
            </a:r>
            <a:r>
              <a:rPr lang="en-US" dirty="0" err="1"/>
              <a:t> </a:t>
            </a:r>
            <a:br>
              <a:rPr lang="en-US" dirty="0" err="1"/>
            </a:br>
            <a:endParaRPr lang="en-US" baseline="-25000" dirty="0"/>
          </a:p>
          <a:p>
            <a:pPr lvl="2"/>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17442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Nội</a:t>
            </a:r>
            <a:r>
              <a:rPr lang="en-US" dirty="0" smtClean="0"/>
              <a:t> dung</a:t>
            </a:r>
            <a:endParaRPr lang="en-US" dirty="0"/>
          </a:p>
        </p:txBody>
      </p:sp>
      <p:sp>
        <p:nvSpPr>
          <p:cNvPr id="9" name="Content Placeholder 8"/>
          <p:cNvSpPr>
            <a:spLocks noGrp="1"/>
          </p:cNvSpPr>
          <p:nvPr>
            <p:ph idx="1"/>
          </p:nvPr>
        </p:nvSpPr>
        <p:spPr/>
        <p:txBody>
          <a:bodyPr/>
          <a:lstStyle/>
          <a:p>
            <a:r>
              <a:rPr lang="en-US" dirty="0" err="1" smtClean="0"/>
              <a:t>Tổ</a:t>
            </a:r>
            <a:r>
              <a:rPr lang="en-US" dirty="0" smtClean="0"/>
              <a:t> </a:t>
            </a:r>
            <a:r>
              <a:rPr lang="en-US" dirty="0" err="1" smtClean="0"/>
              <a:t>chức</a:t>
            </a:r>
            <a:r>
              <a:rPr lang="en-US" dirty="0" smtClean="0"/>
              <a:t> </a:t>
            </a:r>
            <a:r>
              <a:rPr lang="en-US" dirty="0" err="1" smtClean="0"/>
              <a:t>máy</a:t>
            </a:r>
            <a:r>
              <a:rPr lang="en-US" dirty="0" smtClean="0"/>
              <a:t> </a:t>
            </a:r>
            <a:r>
              <a:rPr lang="en-US" dirty="0" err="1" smtClean="0"/>
              <a:t>tính</a:t>
            </a:r>
            <a:endParaRPr lang="en-US" dirty="0" smtClean="0"/>
          </a:p>
          <a:p>
            <a:r>
              <a:rPr lang="en-US" dirty="0" err="1" smtClean="0"/>
              <a:t>Ngôn</a:t>
            </a:r>
            <a:r>
              <a:rPr lang="en-US" dirty="0" smtClean="0"/>
              <a:t> </a:t>
            </a:r>
            <a:r>
              <a:rPr lang="en-US" dirty="0" err="1" smtClean="0"/>
              <a:t>ngữ</a:t>
            </a:r>
            <a:r>
              <a:rPr lang="en-US" dirty="0" smtClean="0"/>
              <a:t> </a:t>
            </a:r>
            <a:r>
              <a:rPr lang="en-US" dirty="0" err="1" smtClean="0"/>
              <a:t>lập</a:t>
            </a:r>
            <a:r>
              <a:rPr lang="en-US" dirty="0" smtClean="0"/>
              <a:t> </a:t>
            </a:r>
            <a:r>
              <a:rPr lang="en-US" dirty="0" err="1" smtClean="0"/>
              <a:t>trình</a:t>
            </a:r>
            <a:endParaRPr lang="en-US" dirty="0" smtClean="0"/>
          </a:p>
          <a:p>
            <a:r>
              <a:rPr lang="en-US" dirty="0" err="1" smtClean="0"/>
              <a:t>Các</a:t>
            </a:r>
            <a:r>
              <a:rPr lang="en-US" dirty="0" smtClean="0"/>
              <a:t> </a:t>
            </a:r>
            <a:r>
              <a:rPr lang="en-US" dirty="0" err="1" smtClean="0"/>
              <a:t>công</a:t>
            </a:r>
            <a:r>
              <a:rPr lang="en-US" dirty="0" smtClean="0"/>
              <a:t> </a:t>
            </a:r>
            <a:r>
              <a:rPr lang="en-US" dirty="0" err="1" smtClean="0"/>
              <a:t>việc</a:t>
            </a:r>
            <a:r>
              <a:rPr lang="en-US" dirty="0" smtClean="0"/>
              <a:t> </a:t>
            </a:r>
            <a:r>
              <a:rPr lang="en-US" dirty="0" err="1" smtClean="0"/>
              <a:t>trong</a:t>
            </a:r>
            <a:r>
              <a:rPr lang="en-US" dirty="0" smtClean="0"/>
              <a:t> </a:t>
            </a:r>
            <a:r>
              <a:rPr lang="en-US" dirty="0" err="1" smtClean="0"/>
              <a:t>lập</a:t>
            </a:r>
            <a:r>
              <a:rPr lang="en-US" dirty="0" smtClean="0"/>
              <a:t> </a:t>
            </a:r>
            <a:r>
              <a:rPr lang="en-US" dirty="0" err="1" smtClean="0"/>
              <a:t>trình</a:t>
            </a:r>
            <a:endParaRPr lang="en-US" dirty="0"/>
          </a:p>
          <a:p>
            <a:r>
              <a:rPr lang="en-US" dirty="0" err="1" smtClean="0"/>
              <a:t>Dữ</a:t>
            </a:r>
            <a:r>
              <a:rPr lang="en-US" dirty="0" smtClean="0"/>
              <a:t> </a:t>
            </a:r>
            <a:r>
              <a:rPr lang="en-US" dirty="0" err="1" smtClean="0"/>
              <a:t>liệu</a:t>
            </a:r>
            <a:r>
              <a:rPr lang="en-US" dirty="0" smtClean="0"/>
              <a:t> </a:t>
            </a:r>
            <a:r>
              <a:rPr lang="en-US" dirty="0" err="1" smtClean="0"/>
              <a:t>và</a:t>
            </a:r>
            <a:r>
              <a:rPr lang="en-US" dirty="0" smtClean="0"/>
              <a:t> </a:t>
            </a:r>
            <a:r>
              <a:rPr lang="en-US" dirty="0" err="1" smtClean="0"/>
              <a:t>giải</a:t>
            </a:r>
            <a:r>
              <a:rPr lang="en-US" dirty="0" smtClean="0"/>
              <a:t> </a:t>
            </a:r>
            <a:r>
              <a:rPr lang="en-US" dirty="0" err="1" smtClean="0"/>
              <a:t>thuật</a:t>
            </a:r>
            <a:endParaRPr lang="en-US" dirty="0" smtClean="0"/>
          </a:p>
        </p:txBody>
      </p:sp>
    </p:spTree>
    <p:extLst>
      <p:ext uri="{BB962C8B-B14F-4D97-AF65-F5344CB8AC3E}">
        <p14:creationId xmlns:p14="http://schemas.microsoft.com/office/powerpoint/2010/main" val="2088542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r>
              <a:rPr lang="en-US" dirty="0"/>
              <a:t> - </a:t>
            </a:r>
            <a:r>
              <a:rPr lang="en-US" dirty="0" err="1"/>
              <a:t>Hệ</a:t>
            </a:r>
            <a:r>
              <a:rPr lang="en-US" dirty="0"/>
              <a:t> </a:t>
            </a:r>
            <a:r>
              <a:rPr lang="en-US" dirty="0" err="1"/>
              <a:t>cơ</a:t>
            </a:r>
            <a:r>
              <a:rPr lang="en-US" dirty="0"/>
              <a:t> </a:t>
            </a:r>
            <a:r>
              <a:rPr lang="en-US" dirty="0" err="1"/>
              <a:t>số</a:t>
            </a:r>
            <a:r>
              <a:rPr lang="en-US" dirty="0"/>
              <a:t> 16</a:t>
            </a:r>
          </a:p>
        </p:txBody>
      </p:sp>
      <p:sp>
        <p:nvSpPr>
          <p:cNvPr id="3" name="Content Placeholder 2"/>
          <p:cNvSpPr>
            <a:spLocks noGrp="1"/>
          </p:cNvSpPr>
          <p:nvPr>
            <p:ph idx="1"/>
          </p:nvPr>
        </p:nvSpPr>
        <p:spPr>
          <a:xfrm>
            <a:off x="304800" y="1143000"/>
            <a:ext cx="8610600" cy="1143000"/>
          </a:xfrm>
        </p:spPr>
        <p:txBody>
          <a:bodyPr/>
          <a:lstStyle/>
          <a:p>
            <a:r>
              <a:rPr lang="en-US" dirty="0" err="1"/>
              <a:t>Cách</a:t>
            </a:r>
            <a:r>
              <a:rPr lang="en-US" dirty="0"/>
              <a:t> </a:t>
            </a:r>
            <a:r>
              <a:rPr lang="en-US" dirty="0" err="1"/>
              <a:t>chuyển</a:t>
            </a:r>
            <a:r>
              <a:rPr lang="en-US" dirty="0"/>
              <a:t> </a:t>
            </a:r>
            <a:r>
              <a:rPr lang="en-US" dirty="0" err="1"/>
              <a:t>đổi</a:t>
            </a:r>
            <a:r>
              <a:rPr lang="en-US" dirty="0"/>
              <a:t> qua </a:t>
            </a:r>
            <a:r>
              <a:rPr lang="en-US" dirty="0" err="1"/>
              <a:t>lại</a:t>
            </a:r>
            <a:r>
              <a:rPr lang="en-US" dirty="0"/>
              <a:t> </a:t>
            </a:r>
            <a:r>
              <a:rPr lang="en-US" dirty="0" err="1"/>
              <a:t>giữa</a:t>
            </a:r>
            <a:r>
              <a:rPr lang="en-US" dirty="0"/>
              <a:t> </a:t>
            </a:r>
            <a:r>
              <a:rPr lang="en-US" dirty="0" err="1"/>
              <a:t>hệ</a:t>
            </a:r>
            <a:r>
              <a:rPr lang="en-US" dirty="0"/>
              <a:t> </a:t>
            </a:r>
            <a:r>
              <a:rPr lang="en-US" dirty="0" err="1"/>
              <a:t>cơ</a:t>
            </a:r>
            <a:r>
              <a:rPr lang="en-US" dirty="0"/>
              <a:t> </a:t>
            </a:r>
            <a:r>
              <a:rPr lang="en-US" dirty="0" err="1"/>
              <a:t>số</a:t>
            </a:r>
            <a:r>
              <a:rPr lang="en-US" dirty="0"/>
              <a:t> 16 </a:t>
            </a:r>
            <a:r>
              <a:rPr lang="en-US" dirty="0" err="1"/>
              <a:t>và</a:t>
            </a:r>
            <a:r>
              <a:rPr lang="en-US" dirty="0"/>
              <a:t> </a:t>
            </a:r>
            <a:r>
              <a:rPr lang="en-US" dirty="0" err="1"/>
              <a:t>hệ</a:t>
            </a:r>
            <a:r>
              <a:rPr lang="en-US" dirty="0"/>
              <a:t> </a:t>
            </a:r>
            <a:r>
              <a:rPr lang="en-US" dirty="0" err="1"/>
              <a:t>cơ</a:t>
            </a:r>
            <a:r>
              <a:rPr lang="en-US" dirty="0"/>
              <a:t> </a:t>
            </a:r>
            <a:r>
              <a:rPr lang="en-US" dirty="0" err="1"/>
              <a:t>số</a:t>
            </a:r>
            <a:r>
              <a:rPr lang="en-US" dirty="0"/>
              <a:t> 10</a:t>
            </a:r>
          </a:p>
          <a:p>
            <a:pPr lvl="1"/>
            <a:r>
              <a:rPr lang="en-US" dirty="0" err="1" smtClean="0"/>
              <a:t>Tương</a:t>
            </a:r>
            <a:r>
              <a:rPr lang="en-US" dirty="0" smtClean="0"/>
              <a:t> </a:t>
            </a:r>
            <a:r>
              <a:rPr lang="en-US" dirty="0" err="1" smtClean="0"/>
              <a:t>tự</a:t>
            </a:r>
            <a:r>
              <a:rPr lang="en-US" dirty="0" smtClean="0"/>
              <a:t> </a:t>
            </a:r>
            <a:r>
              <a:rPr lang="en-US" dirty="0" err="1" smtClean="0"/>
              <a:t>như</a:t>
            </a:r>
            <a:r>
              <a:rPr lang="en-US" dirty="0" smtClean="0"/>
              <a:t> </a:t>
            </a:r>
            <a:r>
              <a:rPr lang="en-US" dirty="0" err="1" smtClean="0"/>
              <a:t>cách</a:t>
            </a:r>
            <a:r>
              <a:rPr lang="en-US" dirty="0" smtClean="0"/>
              <a:t> </a:t>
            </a:r>
            <a:r>
              <a:rPr lang="en-US" dirty="0" err="1" smtClean="0"/>
              <a:t>chuyển</a:t>
            </a:r>
            <a:r>
              <a:rPr lang="en-US" dirty="0" smtClean="0"/>
              <a:t> </a:t>
            </a:r>
            <a:r>
              <a:rPr lang="en-US" dirty="0" err="1" smtClean="0"/>
              <a:t>đổi</a:t>
            </a:r>
            <a:r>
              <a:rPr lang="en-US" dirty="0" smtClean="0"/>
              <a:t> qua </a:t>
            </a:r>
            <a:r>
              <a:rPr lang="en-US" dirty="0" err="1" smtClean="0"/>
              <a:t>lại</a:t>
            </a:r>
            <a:r>
              <a:rPr lang="en-US" dirty="0" smtClean="0"/>
              <a:t> </a:t>
            </a:r>
            <a:r>
              <a:rPr lang="en-US" dirty="0" err="1" smtClean="0"/>
              <a:t>giữa</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2 </a:t>
            </a:r>
            <a:r>
              <a:rPr lang="en-US" dirty="0" err="1" smtClean="0"/>
              <a:t>và</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10.</a:t>
            </a:r>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1646"/>
            <a:ext cx="4267200" cy="202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4"/>
          <p:cNvGraphicFramePr>
            <a:graphicFrameLocks/>
          </p:cNvGraphicFramePr>
          <p:nvPr>
            <p:extLst/>
          </p:nvPr>
        </p:nvGraphicFramePr>
        <p:xfrm>
          <a:off x="5334000" y="2133600"/>
          <a:ext cx="3352800" cy="2286322"/>
        </p:xfrm>
        <a:graphic>
          <a:graphicData uri="http://schemas.openxmlformats.org/drawingml/2006/table">
            <a:tbl>
              <a:tblPr/>
              <a:tblGrid>
                <a:gridCol w="2057400"/>
                <a:gridCol w="1295400"/>
              </a:tblGrid>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vi-VN"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Số</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dư</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4225 ÷ 16 = 264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23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  264 ÷ 16 = 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    16 ÷ 16 =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     1 ÷ 16 =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5886994" y="4495800"/>
            <a:ext cx="2743200" cy="461665"/>
          </a:xfrm>
          <a:prstGeom prst="rect">
            <a:avLst/>
          </a:prstGeom>
          <a:noFill/>
        </p:spPr>
        <p:txBody>
          <a:bodyPr wrap="square" rtlCol="0">
            <a:spAutoFit/>
          </a:bodyPr>
          <a:lstStyle/>
          <a:p>
            <a:r>
              <a:rPr lang="en-US" sz="2400" dirty="0" smtClean="0"/>
              <a:t>4225 = (1081)</a:t>
            </a:r>
            <a:r>
              <a:rPr lang="en-US" sz="2400" baseline="-25000" dirty="0" smtClean="0"/>
              <a:t>16</a:t>
            </a:r>
            <a:endParaRPr lang="en-US" sz="2400" dirty="0"/>
          </a:p>
        </p:txBody>
      </p:sp>
    </p:spTree>
    <p:extLst>
      <p:ext uri="{BB962C8B-B14F-4D97-AF65-F5344CB8AC3E}">
        <p14:creationId xmlns:p14="http://schemas.microsoft.com/office/powerpoint/2010/main" val="1204667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Hệ</a:t>
            </a:r>
            <a:r>
              <a:rPr lang="en-US" dirty="0"/>
              <a:t> </a:t>
            </a:r>
            <a:r>
              <a:rPr lang="en-US" dirty="0" err="1"/>
              <a:t>thống</a:t>
            </a:r>
            <a:r>
              <a:rPr lang="en-US" dirty="0"/>
              <a:t> </a:t>
            </a:r>
            <a:r>
              <a:rPr lang="en-US" dirty="0" err="1"/>
              <a:t>số</a:t>
            </a:r>
            <a:endParaRPr lang="en-US" dirty="0"/>
          </a:p>
        </p:txBody>
      </p:sp>
      <p:sp>
        <p:nvSpPr>
          <p:cNvPr id="3" name="Content Placeholder 2"/>
          <p:cNvSpPr>
            <a:spLocks noGrp="1"/>
          </p:cNvSpPr>
          <p:nvPr>
            <p:ph idx="1"/>
          </p:nvPr>
        </p:nvSpPr>
        <p:spPr/>
        <p:txBody>
          <a:bodyPr/>
          <a:lstStyle/>
          <a:p>
            <a:r>
              <a:rPr lang="en-US" dirty="0" err="1" smtClean="0"/>
              <a:t>Ngoài</a:t>
            </a:r>
            <a:r>
              <a:rPr lang="en-US" dirty="0" smtClean="0"/>
              <a:t> </a:t>
            </a:r>
            <a:r>
              <a:rPr lang="en-US" dirty="0" err="1" smtClean="0"/>
              <a:t>ra</a:t>
            </a:r>
            <a:r>
              <a:rPr lang="en-US" dirty="0" smtClean="0"/>
              <a:t>, </a:t>
            </a:r>
            <a:r>
              <a:rPr lang="en-US" dirty="0" err="1" smtClean="0"/>
              <a:t>còn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8.</a:t>
            </a:r>
          </a:p>
          <a:p>
            <a:r>
              <a:rPr lang="en-US" dirty="0" err="1" smtClean="0"/>
              <a:t>Cách</a:t>
            </a:r>
            <a:r>
              <a:rPr lang="en-US" dirty="0" smtClean="0"/>
              <a:t> </a:t>
            </a:r>
            <a:r>
              <a:rPr lang="en-US" dirty="0" err="1" smtClean="0"/>
              <a:t>viết</a:t>
            </a:r>
            <a:r>
              <a:rPr lang="en-US" dirty="0" smtClean="0"/>
              <a:t> </a:t>
            </a:r>
            <a:r>
              <a:rPr lang="en-US" dirty="0" err="1" smtClean="0"/>
              <a:t>các</a:t>
            </a:r>
            <a:r>
              <a:rPr lang="en-US" dirty="0" smtClean="0"/>
              <a:t> </a:t>
            </a:r>
            <a:r>
              <a:rPr lang="en-US" dirty="0" err="1" smtClean="0"/>
              <a:t>hằng</a:t>
            </a:r>
            <a:r>
              <a:rPr lang="en-US" dirty="0" smtClean="0"/>
              <a:t> </a:t>
            </a:r>
            <a:r>
              <a:rPr lang="en-US" dirty="0" err="1" smtClean="0"/>
              <a:t>số</a:t>
            </a:r>
            <a:r>
              <a:rPr lang="en-US" dirty="0" smtClean="0"/>
              <a:t> </a:t>
            </a:r>
            <a:r>
              <a:rPr lang="en-US" dirty="0" err="1" smtClean="0"/>
              <a:t>trong</a:t>
            </a:r>
            <a:r>
              <a:rPr lang="en-US" dirty="0" smtClean="0"/>
              <a:t> C/C++:</a:t>
            </a:r>
          </a:p>
          <a:p>
            <a:pPr lvl="1"/>
            <a:r>
              <a:rPr lang="en-US" dirty="0" err="1" smtClean="0"/>
              <a:t>Biểu</a:t>
            </a:r>
            <a:r>
              <a:rPr lang="en-US" dirty="0" smtClean="0"/>
              <a:t> </a:t>
            </a:r>
            <a:r>
              <a:rPr lang="en-US" dirty="0" err="1" smtClean="0"/>
              <a:t>diễn</a:t>
            </a:r>
            <a:r>
              <a:rPr lang="en-US" dirty="0" smtClean="0"/>
              <a:t> </a:t>
            </a:r>
            <a:r>
              <a:rPr lang="en-US" dirty="0" err="1" smtClean="0"/>
              <a:t>hằng</a:t>
            </a:r>
            <a:r>
              <a:rPr lang="en-US" dirty="0" smtClean="0"/>
              <a:t> </a:t>
            </a:r>
            <a:r>
              <a:rPr lang="en-US" dirty="0" err="1" smtClean="0"/>
              <a:t>số</a:t>
            </a:r>
            <a:r>
              <a:rPr lang="en-US" dirty="0" smtClean="0"/>
              <a:t> </a:t>
            </a:r>
            <a:r>
              <a:rPr lang="en-US" dirty="0" err="1" smtClean="0"/>
              <a:t>bằng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10: </a:t>
            </a:r>
            <a:r>
              <a:rPr lang="en-US" dirty="0" err="1" smtClean="0"/>
              <a:t>viết</a:t>
            </a:r>
            <a:r>
              <a:rPr lang="en-US" dirty="0" smtClean="0"/>
              <a:t> </a:t>
            </a:r>
            <a:r>
              <a:rPr lang="en-US" dirty="0" err="1" smtClean="0"/>
              <a:t>bình</a:t>
            </a:r>
            <a:r>
              <a:rPr lang="en-US" dirty="0" smtClean="0"/>
              <a:t> </a:t>
            </a:r>
            <a:r>
              <a:rPr lang="en-US" dirty="0" err="1" smtClean="0"/>
              <a:t>thường</a:t>
            </a:r>
            <a:r>
              <a:rPr lang="en-US" dirty="0" smtClean="0"/>
              <a:t>, </a:t>
            </a:r>
            <a:r>
              <a:rPr lang="en-US" dirty="0" err="1" smtClean="0"/>
              <a:t>ví</a:t>
            </a:r>
            <a:r>
              <a:rPr lang="en-US" dirty="0" smtClean="0"/>
              <a:t> </a:t>
            </a:r>
            <a:r>
              <a:rPr lang="en-US" dirty="0" err="1" smtClean="0"/>
              <a:t>dụ</a:t>
            </a:r>
            <a:r>
              <a:rPr lang="en-US" dirty="0" smtClean="0"/>
              <a:t> 189</a:t>
            </a:r>
          </a:p>
          <a:p>
            <a:pPr lvl="1"/>
            <a:r>
              <a:rPr lang="en-US" dirty="0" err="1" smtClean="0"/>
              <a:t>Biểu</a:t>
            </a:r>
            <a:r>
              <a:rPr lang="en-US" dirty="0" smtClean="0"/>
              <a:t> </a:t>
            </a:r>
            <a:r>
              <a:rPr lang="en-US" dirty="0" err="1" smtClean="0"/>
              <a:t>diễn</a:t>
            </a:r>
            <a:r>
              <a:rPr lang="en-US" dirty="0" smtClean="0"/>
              <a:t> </a:t>
            </a:r>
            <a:r>
              <a:rPr lang="en-US" dirty="0" err="1" smtClean="0"/>
              <a:t>hằng</a:t>
            </a:r>
            <a:r>
              <a:rPr lang="en-US" dirty="0" smtClean="0"/>
              <a:t> </a:t>
            </a:r>
            <a:r>
              <a:rPr lang="en-US" dirty="0" err="1" smtClean="0"/>
              <a:t>số</a:t>
            </a:r>
            <a:r>
              <a:rPr lang="en-US" dirty="0" smtClean="0"/>
              <a:t> </a:t>
            </a:r>
            <a:r>
              <a:rPr lang="en-US" dirty="0" err="1" smtClean="0"/>
              <a:t>bằng</a:t>
            </a:r>
            <a:r>
              <a:rPr lang="en-US" dirty="0" smtClean="0"/>
              <a:t> </a:t>
            </a:r>
            <a:r>
              <a:rPr lang="en-US" dirty="0" err="1" smtClean="0"/>
              <a:t>hệ</a:t>
            </a:r>
            <a:r>
              <a:rPr lang="en-US" dirty="0" smtClean="0"/>
              <a:t> </a:t>
            </a:r>
            <a:r>
              <a:rPr lang="en-US" dirty="0" err="1" smtClean="0"/>
              <a:t>cơ</a:t>
            </a:r>
            <a:r>
              <a:rPr lang="en-US" dirty="0" smtClean="0"/>
              <a:t> </a:t>
            </a:r>
            <a:r>
              <a:rPr lang="en-US" dirty="0" err="1" smtClean="0"/>
              <a:t>số</a:t>
            </a:r>
            <a:r>
              <a:rPr lang="en-US" dirty="0" smtClean="0"/>
              <a:t> 16: </a:t>
            </a:r>
            <a:r>
              <a:rPr lang="en-US" dirty="0" err="1" smtClean="0"/>
              <a:t>thêm</a:t>
            </a:r>
            <a:r>
              <a:rPr lang="en-US" dirty="0" smtClean="0"/>
              <a:t> 0x </a:t>
            </a:r>
            <a:r>
              <a:rPr lang="en-US" dirty="0" err="1" smtClean="0"/>
              <a:t>phía</a:t>
            </a:r>
            <a:r>
              <a:rPr lang="en-US" dirty="0" smtClean="0"/>
              <a:t> </a:t>
            </a:r>
            <a:r>
              <a:rPr lang="en-US" dirty="0" err="1" smtClean="0"/>
              <a:t>trước</a:t>
            </a:r>
            <a:r>
              <a:rPr lang="en-US" dirty="0" smtClean="0"/>
              <a:t>, </a:t>
            </a:r>
            <a:r>
              <a:rPr lang="en-US" dirty="0" err="1" smtClean="0"/>
              <a:t>ví</a:t>
            </a:r>
            <a:r>
              <a:rPr lang="en-US" dirty="0" smtClean="0"/>
              <a:t> </a:t>
            </a:r>
            <a:r>
              <a:rPr lang="en-US" dirty="0" err="1" smtClean="0"/>
              <a:t>dụ</a:t>
            </a:r>
            <a:r>
              <a:rPr lang="en-US" dirty="0" smtClean="0"/>
              <a:t> 0x1081 (</a:t>
            </a:r>
            <a:r>
              <a:rPr lang="en-US" dirty="0" err="1" smtClean="0"/>
              <a:t>tức</a:t>
            </a:r>
            <a:r>
              <a:rPr lang="en-US" dirty="0" smtClean="0"/>
              <a:t> </a:t>
            </a:r>
            <a:r>
              <a:rPr lang="en-US" dirty="0" err="1" smtClean="0"/>
              <a:t>là</a:t>
            </a:r>
            <a:r>
              <a:rPr lang="en-US" dirty="0" smtClean="0"/>
              <a:t> </a:t>
            </a:r>
            <a:r>
              <a:rPr lang="en-US" dirty="0" err="1" smtClean="0"/>
              <a:t>giá</a:t>
            </a:r>
            <a:r>
              <a:rPr lang="en-US" dirty="0" smtClean="0"/>
              <a:t> </a:t>
            </a:r>
            <a:r>
              <a:rPr lang="en-US" dirty="0" err="1" smtClean="0"/>
              <a:t>trị</a:t>
            </a:r>
            <a:r>
              <a:rPr lang="en-US" dirty="0" smtClean="0"/>
              <a:t> 4225)</a:t>
            </a:r>
          </a:p>
          <a:p>
            <a:pPr lvl="1"/>
            <a:r>
              <a:rPr lang="en-US" dirty="0" err="1"/>
              <a:t>Biểu</a:t>
            </a:r>
            <a:r>
              <a:rPr lang="en-US" dirty="0"/>
              <a:t> </a:t>
            </a:r>
            <a:r>
              <a:rPr lang="en-US" dirty="0" err="1"/>
              <a:t>diễn</a:t>
            </a:r>
            <a:r>
              <a:rPr lang="en-US" dirty="0"/>
              <a:t> </a:t>
            </a:r>
            <a:r>
              <a:rPr lang="en-US" dirty="0" err="1"/>
              <a:t>hằng</a:t>
            </a:r>
            <a:r>
              <a:rPr lang="en-US" dirty="0"/>
              <a:t> </a:t>
            </a:r>
            <a:r>
              <a:rPr lang="en-US" dirty="0" err="1"/>
              <a:t>số</a:t>
            </a:r>
            <a:r>
              <a:rPr lang="en-US" dirty="0"/>
              <a:t> </a:t>
            </a:r>
            <a:r>
              <a:rPr lang="en-US" dirty="0" err="1"/>
              <a:t>bằng</a:t>
            </a:r>
            <a:r>
              <a:rPr lang="en-US" dirty="0"/>
              <a:t> </a:t>
            </a:r>
            <a:r>
              <a:rPr lang="en-US" dirty="0" err="1"/>
              <a:t>hệ</a:t>
            </a:r>
            <a:r>
              <a:rPr lang="en-US" dirty="0"/>
              <a:t> </a:t>
            </a:r>
            <a:r>
              <a:rPr lang="en-US" dirty="0" err="1"/>
              <a:t>cơ</a:t>
            </a:r>
            <a:r>
              <a:rPr lang="en-US" dirty="0"/>
              <a:t> </a:t>
            </a:r>
            <a:r>
              <a:rPr lang="en-US" dirty="0" err="1" smtClean="0"/>
              <a:t>số</a:t>
            </a:r>
            <a:r>
              <a:rPr lang="en-US" dirty="0"/>
              <a:t> 8</a:t>
            </a:r>
            <a:r>
              <a:rPr lang="en-US" dirty="0" smtClean="0"/>
              <a:t>: </a:t>
            </a:r>
            <a:r>
              <a:rPr lang="en-US" dirty="0" err="1"/>
              <a:t>thêm</a:t>
            </a:r>
            <a:r>
              <a:rPr lang="en-US" dirty="0"/>
              <a:t> </a:t>
            </a:r>
            <a:r>
              <a:rPr lang="en-US" dirty="0" smtClean="0"/>
              <a:t>0 </a:t>
            </a:r>
            <a:r>
              <a:rPr lang="en-US" dirty="0" err="1"/>
              <a:t>phía</a:t>
            </a:r>
            <a:r>
              <a:rPr lang="en-US" dirty="0"/>
              <a:t> </a:t>
            </a:r>
            <a:r>
              <a:rPr lang="en-US" dirty="0" err="1" smtClean="0"/>
              <a:t>trước</a:t>
            </a:r>
            <a:r>
              <a:rPr lang="en-US" dirty="0" smtClean="0"/>
              <a:t>, </a:t>
            </a:r>
            <a:r>
              <a:rPr lang="en-US" dirty="0" err="1" smtClean="0"/>
              <a:t>ví</a:t>
            </a:r>
            <a:r>
              <a:rPr lang="en-US" dirty="0" smtClean="0"/>
              <a:t> </a:t>
            </a:r>
            <a:r>
              <a:rPr lang="en-US" dirty="0" err="1" smtClean="0"/>
              <a:t>dụ</a:t>
            </a:r>
            <a:r>
              <a:rPr lang="en-US" dirty="0" smtClean="0"/>
              <a:t> 056 (</a:t>
            </a:r>
            <a:r>
              <a:rPr lang="en-US" dirty="0" err="1" smtClean="0"/>
              <a:t>tức</a:t>
            </a:r>
            <a:r>
              <a:rPr lang="en-US" dirty="0" smtClean="0"/>
              <a:t> </a:t>
            </a:r>
            <a:r>
              <a:rPr lang="en-US" dirty="0" err="1" smtClean="0"/>
              <a:t>là</a:t>
            </a:r>
            <a:r>
              <a:rPr lang="en-US" dirty="0" smtClean="0"/>
              <a:t> </a:t>
            </a:r>
            <a:r>
              <a:rPr lang="en-US" dirty="0" err="1" smtClean="0"/>
              <a:t>giá</a:t>
            </a:r>
            <a:r>
              <a:rPr lang="en-US" dirty="0" smtClean="0"/>
              <a:t> </a:t>
            </a:r>
            <a:r>
              <a:rPr lang="en-US" dirty="0" err="1" smtClean="0"/>
              <a:t>trị</a:t>
            </a:r>
            <a:r>
              <a:rPr lang="en-US" dirty="0" smtClean="0"/>
              <a:t> 46)</a:t>
            </a:r>
            <a:endParaRPr lang="en-US" dirty="0"/>
          </a:p>
        </p:txBody>
      </p:sp>
    </p:spTree>
    <p:extLst>
      <p:ext uri="{BB962C8B-B14F-4D97-AF65-F5344CB8AC3E}">
        <p14:creationId xmlns:p14="http://schemas.microsoft.com/office/powerpoint/2010/main" val="36699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Ngôn ngữ lập trình</a:t>
            </a:r>
            <a:br>
              <a:rPr lang="en-US" smtClean="0"/>
            </a:br>
            <a:r>
              <a:rPr lang="en-US" sz="2400" b="1">
                <a:solidFill>
                  <a:srgbClr val="00B0F0"/>
                </a:solidFill>
              </a:rPr>
              <a:t>Tổng quan</a:t>
            </a:r>
          </a:p>
        </p:txBody>
      </p:sp>
      <p:sp>
        <p:nvSpPr>
          <p:cNvPr id="6" name="Content Placeholder 5"/>
          <p:cNvSpPr>
            <a:spLocks noGrp="1"/>
          </p:cNvSpPr>
          <p:nvPr>
            <p:ph idx="1"/>
          </p:nvPr>
        </p:nvSpPr>
        <p:spPr/>
        <p:txBody>
          <a:bodyPr/>
          <a:lstStyle/>
          <a:p>
            <a:r>
              <a:rPr lang="en-US" smtClean="0"/>
              <a:t> Ngôn ngữ lập trình (Programming language)</a:t>
            </a:r>
          </a:p>
          <a:p>
            <a:pPr lvl="1"/>
            <a:r>
              <a:rPr lang="en-US"/>
              <a:t> </a:t>
            </a:r>
            <a:r>
              <a:rPr lang="en-US" smtClean="0"/>
              <a:t>Là một ngôn ngữ hình thức (formal language), khác với ngôn ngữ tự nhiên (natural language), như ngôn ngữ lập trình C sẽ được học ở những chương trình</a:t>
            </a:r>
          </a:p>
          <a:p>
            <a:pPr lvl="1"/>
            <a:r>
              <a:rPr lang="en-US" smtClean="0"/>
              <a:t>Mục đích: cho phép con người (lập trình viên) tạo ra chương trình máy tính</a:t>
            </a:r>
          </a:p>
          <a:p>
            <a:pPr lvl="1"/>
            <a:endParaRPr lang="en-US" smtClean="0"/>
          </a:p>
          <a:p>
            <a:r>
              <a:rPr lang="en-US" smtClean="0"/>
              <a:t> Ba kiểu ngôn ngữ lập trình chính</a:t>
            </a:r>
          </a:p>
          <a:p>
            <a:pPr marL="685783" lvl="1" indent="-342892">
              <a:buFont typeface="+mj-lt"/>
              <a:buAutoNum type="arabicPeriod"/>
            </a:pPr>
            <a:r>
              <a:rPr lang="en-US" smtClean="0"/>
              <a:t>Ngôn ngữ máy (Machine Language)</a:t>
            </a:r>
          </a:p>
          <a:p>
            <a:pPr marL="685783" lvl="1" indent="-342892">
              <a:buFont typeface="+mj-lt"/>
              <a:buAutoNum type="arabicPeriod"/>
            </a:pPr>
            <a:r>
              <a:rPr lang="en-US" smtClean="0"/>
              <a:t>Ngôn ngữ Assembly (Hợp ngữ, Assembly Language)</a:t>
            </a:r>
          </a:p>
          <a:p>
            <a:pPr marL="685783" lvl="1" indent="-342892">
              <a:buFont typeface="+mj-lt"/>
              <a:buAutoNum type="arabicPeriod"/>
            </a:pPr>
            <a:r>
              <a:rPr lang="en-US" smtClean="0"/>
              <a:t>Ngôn ngữ cấp cao (High-level Language)</a:t>
            </a:r>
          </a:p>
          <a:p>
            <a:pPr marL="685783" lvl="1" indent="-342892">
              <a:buFont typeface="+mj-lt"/>
              <a:buAutoNum type="arabicPeriod"/>
            </a:pPr>
            <a:endParaRPr lang="en-US" smtClean="0"/>
          </a:p>
        </p:txBody>
      </p:sp>
    </p:spTree>
    <p:extLst>
      <p:ext uri="{BB962C8B-B14F-4D97-AF65-F5344CB8AC3E}">
        <p14:creationId xmlns:p14="http://schemas.microsoft.com/office/powerpoint/2010/main" val="75804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Ngôn ngữ lập trình</a:t>
            </a:r>
            <a:br>
              <a:rPr lang="en-US" smtClean="0"/>
            </a:br>
            <a:r>
              <a:rPr lang="en-US" sz="2400" b="1">
                <a:solidFill>
                  <a:srgbClr val="00B0F0"/>
                </a:solidFill>
              </a:rPr>
              <a:t>Các loại</a:t>
            </a:r>
          </a:p>
        </p:txBody>
      </p:sp>
      <p:sp>
        <p:nvSpPr>
          <p:cNvPr id="6" name="Content Placeholder 5"/>
          <p:cNvSpPr>
            <a:spLocks noGrp="1"/>
          </p:cNvSpPr>
          <p:nvPr>
            <p:ph idx="1"/>
          </p:nvPr>
        </p:nvSpPr>
        <p:spPr/>
        <p:txBody>
          <a:bodyPr/>
          <a:lstStyle/>
          <a:p>
            <a:r>
              <a:rPr lang="en-US" smtClean="0"/>
              <a:t> Ngôn ngữ máy</a:t>
            </a:r>
          </a:p>
          <a:p>
            <a:pPr lvl="1"/>
            <a:r>
              <a:rPr lang="en-US"/>
              <a:t> </a:t>
            </a:r>
            <a:r>
              <a:rPr lang="en-US" smtClean="0"/>
              <a:t>Là những chuỗi số, đặc tả các lệnh của máy tính</a:t>
            </a:r>
          </a:p>
          <a:p>
            <a:pPr lvl="1"/>
            <a:r>
              <a:rPr lang="en-US"/>
              <a:t> </a:t>
            </a:r>
            <a:r>
              <a:rPr lang="en-US" smtClean="0"/>
              <a:t>Phụ thuộc phần cứng. Mỗi kiểu máy có tập lệnh riêng.</a:t>
            </a:r>
          </a:p>
          <a:p>
            <a:pPr lvl="1"/>
            <a:r>
              <a:rPr lang="en-US"/>
              <a:t> </a:t>
            </a:r>
            <a:r>
              <a:rPr lang="en-US" smtClean="0"/>
              <a:t>Ngày nay, rất khó có thể ra lệnh trực tiếp kiểu này cho các chương trình thực tế và lớn. Chuỗi lệnh sẽ được sinh ra tự động từ bộ chuyển ngữ (compiler, sẽ nói sau) từ ngôn ngữ cấp cao.</a:t>
            </a:r>
          </a:p>
          <a:p>
            <a:pPr lvl="1"/>
            <a:r>
              <a:rPr lang="en-US" smtClean="0"/>
              <a:t>Ví dụ:</a:t>
            </a:r>
          </a:p>
          <a:p>
            <a:pPr marL="1657309" lvl="4" indent="-285743">
              <a:buNone/>
            </a:pPr>
            <a:r>
              <a:rPr lang="en-US" altLang="en-US" sz="1800">
                <a:latin typeface="Lucida Console" panose="020B0609040504020204" pitchFamily="49" charset="0"/>
              </a:rPr>
              <a:t>+1300042774</a:t>
            </a:r>
          </a:p>
          <a:p>
            <a:pPr marL="1657309" lvl="4" indent="-285743">
              <a:buNone/>
            </a:pPr>
            <a:r>
              <a:rPr lang="en-US" altLang="en-US" sz="1800">
                <a:latin typeface="Lucida Console" panose="020B0609040504020204" pitchFamily="49" charset="0"/>
              </a:rPr>
              <a:t>+1400593419</a:t>
            </a:r>
          </a:p>
          <a:p>
            <a:pPr marL="1657309" lvl="4" indent="-285743">
              <a:buNone/>
            </a:pPr>
            <a:r>
              <a:rPr lang="en-US" altLang="en-US" sz="1800">
                <a:latin typeface="Lucida Console" panose="020B0609040504020204" pitchFamily="49" charset="0"/>
              </a:rPr>
              <a:t>+1200274027</a:t>
            </a:r>
          </a:p>
          <a:p>
            <a:pPr marL="342892" lvl="1" indent="0">
              <a:buNone/>
            </a:pPr>
            <a:endParaRPr lang="en-US" smtClean="0"/>
          </a:p>
          <a:p>
            <a:pPr lvl="1"/>
            <a:endParaRPr lang="en-US" smtClean="0"/>
          </a:p>
          <a:p>
            <a:pPr marL="0" indent="0">
              <a:buNone/>
            </a:pPr>
            <a:endParaRPr lang="en-US" smtClean="0"/>
          </a:p>
        </p:txBody>
      </p:sp>
    </p:spTree>
    <p:extLst>
      <p:ext uri="{BB962C8B-B14F-4D97-AF65-F5344CB8AC3E}">
        <p14:creationId xmlns:p14="http://schemas.microsoft.com/office/powerpoint/2010/main" val="1575640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Ngôn ngữ lập trình</a:t>
            </a:r>
            <a:br>
              <a:rPr lang="en-US" smtClean="0"/>
            </a:br>
            <a:r>
              <a:rPr lang="en-US" sz="2400" b="1">
                <a:solidFill>
                  <a:srgbClr val="00B0F0"/>
                </a:solidFill>
              </a:rPr>
              <a:t>Các loại</a:t>
            </a:r>
          </a:p>
        </p:txBody>
      </p:sp>
      <p:sp>
        <p:nvSpPr>
          <p:cNvPr id="6" name="Content Placeholder 5"/>
          <p:cNvSpPr>
            <a:spLocks noGrp="1"/>
          </p:cNvSpPr>
          <p:nvPr>
            <p:ph idx="1"/>
          </p:nvPr>
        </p:nvSpPr>
        <p:spPr/>
        <p:txBody>
          <a:bodyPr/>
          <a:lstStyle/>
          <a:p>
            <a:r>
              <a:rPr lang="en-US" smtClean="0"/>
              <a:t> Ngôn ngữ Assembly</a:t>
            </a:r>
          </a:p>
          <a:p>
            <a:pPr lvl="1"/>
            <a:r>
              <a:rPr lang="en-US"/>
              <a:t> </a:t>
            </a:r>
            <a:r>
              <a:rPr lang="en-US" smtClean="0"/>
              <a:t>Sử dụng các từ viết tắc trong tiếng Anh để biểu diễn các tác vụ tính toán cơ bản</a:t>
            </a:r>
          </a:p>
          <a:p>
            <a:pPr lvl="1"/>
            <a:r>
              <a:rPr lang="en-US"/>
              <a:t> </a:t>
            </a:r>
            <a:r>
              <a:rPr lang="en-US" smtClean="0"/>
              <a:t>Bộ chuyển ngữ  (sang mã máy) cho ngôn ngữ này là “Assembler”.</a:t>
            </a:r>
          </a:p>
          <a:p>
            <a:pPr lvl="1"/>
            <a:r>
              <a:rPr lang="en-US"/>
              <a:t> </a:t>
            </a:r>
            <a:r>
              <a:rPr lang="en-US" smtClean="0"/>
              <a:t>Ngày nay, ngôn ngữ này vẫn còn được sử dụng, và thường kết hợp với ngôn ngữ cấp cao. Nó được dùng để tối ưu một số khối xử lý trong toàn bộ chương trình.</a:t>
            </a:r>
          </a:p>
          <a:p>
            <a:pPr lvl="1"/>
            <a:r>
              <a:rPr lang="en-US" smtClean="0"/>
              <a:t>Ví dụ:</a:t>
            </a:r>
          </a:p>
          <a:p>
            <a:pPr marL="1657309" lvl="4" indent="-285743">
              <a:buNone/>
            </a:pPr>
            <a:r>
              <a:rPr lang="en-US" altLang="en-US" sz="1800">
                <a:latin typeface="Lucida Console" panose="020B0609040504020204" pitchFamily="49" charset="0"/>
              </a:rPr>
              <a:t>LOAD   BASEPAY</a:t>
            </a:r>
          </a:p>
          <a:p>
            <a:pPr marL="1657309" lvl="4" indent="-285743">
              <a:buNone/>
            </a:pPr>
            <a:r>
              <a:rPr lang="en-US" altLang="en-US" sz="1800">
                <a:latin typeface="Lucida Console" panose="020B0609040504020204" pitchFamily="49" charset="0"/>
              </a:rPr>
              <a:t>ADD    OVERPAY</a:t>
            </a:r>
          </a:p>
          <a:p>
            <a:pPr marL="1657309" lvl="4" indent="-285743">
              <a:buNone/>
            </a:pPr>
            <a:r>
              <a:rPr lang="en-US" altLang="en-US" sz="1800">
                <a:latin typeface="Lucida Console" panose="020B0609040504020204" pitchFamily="49" charset="0"/>
              </a:rPr>
              <a:t>STORE  GROSSPAY</a:t>
            </a:r>
          </a:p>
          <a:p>
            <a:pPr marL="342892" lvl="1" indent="0">
              <a:buNone/>
            </a:pPr>
            <a:endParaRPr lang="en-US" smtClean="0"/>
          </a:p>
          <a:p>
            <a:pPr lvl="1"/>
            <a:endParaRPr lang="en-US" smtClean="0"/>
          </a:p>
          <a:p>
            <a:pPr marL="0" indent="0">
              <a:buNone/>
            </a:pPr>
            <a:endParaRPr lang="en-US" smtClean="0"/>
          </a:p>
        </p:txBody>
      </p:sp>
    </p:spTree>
    <p:extLst>
      <p:ext uri="{BB962C8B-B14F-4D97-AF65-F5344CB8AC3E}">
        <p14:creationId xmlns:p14="http://schemas.microsoft.com/office/powerpoint/2010/main" val="1162275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Ngôn ngữ lập trình</a:t>
            </a:r>
            <a:br>
              <a:rPr lang="en-US" smtClean="0"/>
            </a:br>
            <a:r>
              <a:rPr lang="en-US" sz="2400" b="1">
                <a:solidFill>
                  <a:srgbClr val="00B0F0"/>
                </a:solidFill>
              </a:rPr>
              <a:t>Các loại</a:t>
            </a:r>
          </a:p>
        </p:txBody>
      </p:sp>
      <p:sp>
        <p:nvSpPr>
          <p:cNvPr id="6" name="Content Placeholder 5"/>
          <p:cNvSpPr>
            <a:spLocks noGrp="1"/>
          </p:cNvSpPr>
          <p:nvPr>
            <p:ph idx="1"/>
          </p:nvPr>
        </p:nvSpPr>
        <p:spPr/>
        <p:txBody>
          <a:bodyPr/>
          <a:lstStyle/>
          <a:p>
            <a:r>
              <a:rPr lang="en-US" smtClean="0"/>
              <a:t> Ngôn ngữ cấp cao</a:t>
            </a:r>
          </a:p>
          <a:p>
            <a:pPr lvl="1"/>
            <a:r>
              <a:rPr lang="en-US"/>
              <a:t> </a:t>
            </a:r>
            <a:r>
              <a:rPr lang="en-US" smtClean="0"/>
              <a:t>Mã được viết ra gần với ngôn ngữ tự nhiên, so với mã của các loại ngôn ngữ khác. Tên các biến, hằng, hàm, etc do người lập trình đặt có cú pháp dễ đọc. Các cấu trúc điều khiển cũng dễ đọc hơn rất nhiều.</a:t>
            </a:r>
          </a:p>
          <a:p>
            <a:pPr lvl="1"/>
            <a:r>
              <a:rPr lang="en-US"/>
              <a:t> </a:t>
            </a:r>
            <a:r>
              <a:rPr lang="en-US" smtClean="0"/>
              <a:t>Bộ chuyển ngữ  (sang mã máy hay mã trung gian) cho loại ngôn ngữ này là bộ biên dịch (compiler) hay thông dịch (interpreter).</a:t>
            </a:r>
          </a:p>
          <a:p>
            <a:pPr lvl="1"/>
            <a:r>
              <a:rPr lang="en-US"/>
              <a:t> </a:t>
            </a:r>
            <a:r>
              <a:rPr lang="en-US" smtClean="0"/>
              <a:t>Ngày nay, ngôn ngữ loại là phổ thông nhất, như, C, C++, C#, Java, etc</a:t>
            </a:r>
          </a:p>
          <a:p>
            <a:pPr lvl="1"/>
            <a:r>
              <a:rPr lang="en-US" smtClean="0"/>
              <a:t>Ví dụ:</a:t>
            </a:r>
          </a:p>
          <a:p>
            <a:pPr marL="1314417" lvl="3" indent="-285743">
              <a:buNone/>
            </a:pPr>
            <a:r>
              <a:rPr lang="en-US" altLang="en-US" sz="2100">
                <a:latin typeface="Lucida Console" panose="020B0609040504020204" pitchFamily="49" charset="0"/>
              </a:rPr>
              <a:t>grossPay = basePay + overTimePay</a:t>
            </a:r>
            <a:endParaRPr lang="en-US" altLang="en-US">
              <a:latin typeface="Lucida Console" panose="020B0609040504020204" pitchFamily="49" charset="0"/>
            </a:endParaRPr>
          </a:p>
          <a:p>
            <a:pPr marL="342892" lvl="1" indent="0">
              <a:buNone/>
            </a:pPr>
            <a:r>
              <a:rPr lang="en-US" smtClean="0"/>
              <a:t>		</a:t>
            </a:r>
          </a:p>
          <a:p>
            <a:pPr lvl="1"/>
            <a:endParaRPr lang="en-US" smtClean="0"/>
          </a:p>
          <a:p>
            <a:pPr marL="0" indent="0">
              <a:buNone/>
            </a:pPr>
            <a:endParaRPr lang="en-US" smtClean="0"/>
          </a:p>
        </p:txBody>
      </p:sp>
    </p:spTree>
    <p:extLst>
      <p:ext uri="{BB962C8B-B14F-4D97-AF65-F5344CB8AC3E}">
        <p14:creationId xmlns:p14="http://schemas.microsoft.com/office/powerpoint/2010/main" val="860285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Ngôn ngữ lập trình</a:t>
            </a:r>
            <a:br>
              <a:rPr lang="en-US" smtClean="0"/>
            </a:br>
            <a:r>
              <a:rPr lang="en-US" sz="2400" b="1">
                <a:solidFill>
                  <a:srgbClr val="00B0F0"/>
                </a:solidFill>
              </a:rPr>
              <a:t>Ngôn ngữ lập trình C++</a:t>
            </a:r>
          </a:p>
        </p:txBody>
      </p:sp>
      <p:sp>
        <p:nvSpPr>
          <p:cNvPr id="6" name="Content Placeholder 5"/>
          <p:cNvSpPr>
            <a:spLocks noGrp="1"/>
          </p:cNvSpPr>
          <p:nvPr>
            <p:ph idx="1"/>
          </p:nvPr>
        </p:nvSpPr>
        <p:spPr/>
        <p:txBody>
          <a:bodyPr>
            <a:normAutofit/>
          </a:bodyPr>
          <a:lstStyle/>
          <a:p>
            <a:r>
              <a:rPr lang="en-US" smtClean="0"/>
              <a:t> Viết tắt trong môn học</a:t>
            </a:r>
          </a:p>
          <a:p>
            <a:pPr lvl="1"/>
            <a:r>
              <a:rPr lang="en-US" altLang="en-US" b="1" smtClean="0">
                <a:solidFill>
                  <a:srgbClr val="FF0000"/>
                </a:solidFill>
              </a:rPr>
              <a:t>Ngôn ngữ C++</a:t>
            </a:r>
          </a:p>
          <a:p>
            <a:pPr lvl="1"/>
            <a:r>
              <a:rPr lang="en-US" altLang="en-US" smtClean="0"/>
              <a:t>Hay ngắn gọn: </a:t>
            </a:r>
            <a:r>
              <a:rPr lang="en-US" altLang="en-US" b="1" smtClean="0">
                <a:solidFill>
                  <a:srgbClr val="FF0000"/>
                </a:solidFill>
              </a:rPr>
              <a:t>C++ </a:t>
            </a:r>
          </a:p>
          <a:p>
            <a:r>
              <a:rPr lang="en-US" altLang="en-US" smtClean="0"/>
              <a:t>Lịch sử C</a:t>
            </a:r>
          </a:p>
          <a:p>
            <a:pPr lvl="1"/>
            <a:r>
              <a:rPr lang="en-US" altLang="en-US" smtClean="0"/>
              <a:t>Tiến hóa từ ngôn ngữ lập trình trước đó là “B” và  “BCPL”</a:t>
            </a:r>
          </a:p>
          <a:p>
            <a:pPr lvl="1"/>
            <a:r>
              <a:rPr lang="en-US" altLang="en-US" smtClean="0"/>
              <a:t>“Traditional C” là một tiến hóa của C vào khoảng gần 1970</a:t>
            </a:r>
          </a:p>
          <a:p>
            <a:pPr lvl="1"/>
            <a:r>
              <a:rPr lang="en-US" altLang="en-US" smtClean="0"/>
              <a:t>Có nhiều biến thể của C tồn tại và chúng không tương thích nhau, i.e., bộ chuyển ngữ không hiểu mã nguồn C được viết cho bộ chuyển ngữ khác.</a:t>
            </a:r>
          </a:p>
          <a:p>
            <a:pPr lvl="1"/>
            <a:r>
              <a:rPr lang="en-US" altLang="en-US" smtClean="0"/>
              <a:t>“Standard C” xuất hiện vào khoảng 1989, cập lại vào khoảng 1999.</a:t>
            </a:r>
          </a:p>
          <a:p>
            <a:pPr marL="0" indent="0">
              <a:buNone/>
            </a:pPr>
            <a:endParaRPr lang="en-US" smtClean="0"/>
          </a:p>
        </p:txBody>
      </p:sp>
    </p:spTree>
    <p:extLst>
      <p:ext uri="{BB962C8B-B14F-4D97-AF65-F5344CB8AC3E}">
        <p14:creationId xmlns:p14="http://schemas.microsoft.com/office/powerpoint/2010/main" val="1960016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Ngôn ngữ lập trình</a:t>
            </a:r>
            <a:br>
              <a:rPr lang="en-US" smtClean="0"/>
            </a:br>
            <a:r>
              <a:rPr lang="en-US" sz="2400" b="1">
                <a:solidFill>
                  <a:srgbClr val="00B0F0"/>
                </a:solidFill>
              </a:rPr>
              <a:t>Ngôn ngữ lập trình C</a:t>
            </a:r>
          </a:p>
        </p:txBody>
      </p:sp>
      <p:sp>
        <p:nvSpPr>
          <p:cNvPr id="6" name="Content Placeholder 5"/>
          <p:cNvSpPr>
            <a:spLocks noGrp="1"/>
          </p:cNvSpPr>
          <p:nvPr>
            <p:ph idx="1"/>
          </p:nvPr>
        </p:nvSpPr>
        <p:spPr/>
        <p:txBody>
          <a:bodyPr>
            <a:normAutofit lnSpcReduction="10000"/>
          </a:bodyPr>
          <a:lstStyle/>
          <a:p>
            <a:r>
              <a:rPr lang="en-US" dirty="0" smtClean="0"/>
              <a:t> C++ </a:t>
            </a:r>
            <a:r>
              <a:rPr lang="en-US" dirty="0" err="1" smtClean="0"/>
              <a:t>trong</a:t>
            </a:r>
            <a:r>
              <a:rPr lang="en-US" dirty="0" smtClean="0"/>
              <a:t> </a:t>
            </a:r>
            <a:r>
              <a:rPr lang="en-US" dirty="0" err="1" smtClean="0"/>
              <a:t>cái</a:t>
            </a:r>
            <a:r>
              <a:rPr lang="en-US" dirty="0" smtClean="0"/>
              <a:t> </a:t>
            </a:r>
            <a:r>
              <a:rPr lang="en-US" dirty="0" err="1" smtClean="0"/>
              <a:t>nhìn</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lập</a:t>
            </a:r>
            <a:r>
              <a:rPr lang="en-US" dirty="0" smtClean="0"/>
              <a:t> </a:t>
            </a:r>
            <a:r>
              <a:rPr lang="en-US" dirty="0" err="1" smtClean="0"/>
              <a:t>trình</a:t>
            </a:r>
            <a:endParaRPr lang="en-US" dirty="0" smtClean="0"/>
          </a:p>
          <a:p>
            <a:pPr lvl="1"/>
            <a:r>
              <a:rPr lang="en-US" dirty="0" err="1" smtClean="0"/>
              <a:t>Cung</a:t>
            </a:r>
            <a:r>
              <a:rPr lang="en-US" dirty="0" smtClean="0"/>
              <a:t> </a:t>
            </a:r>
            <a:r>
              <a:rPr lang="en-US" dirty="0" err="1" smtClean="0"/>
              <a:t>cấp</a:t>
            </a:r>
            <a:r>
              <a:rPr lang="en-US" dirty="0" smtClean="0"/>
              <a:t> </a:t>
            </a:r>
            <a:r>
              <a:rPr lang="en-US" dirty="0" err="1" smtClean="0"/>
              <a:t>ngôn</a:t>
            </a:r>
            <a:r>
              <a:rPr lang="en-US" dirty="0" smtClean="0"/>
              <a:t> </a:t>
            </a:r>
            <a:r>
              <a:rPr lang="en-US" dirty="0" err="1" smtClean="0"/>
              <a:t>ngữ</a:t>
            </a:r>
            <a:r>
              <a:rPr lang="en-US" dirty="0" smtClean="0"/>
              <a:t> </a:t>
            </a:r>
            <a:r>
              <a:rPr lang="vi-VN" dirty="0" smtClean="0"/>
              <a:t>có cú pháp có các thành phần chính</a:t>
            </a:r>
            <a:endParaRPr lang="en-US" dirty="0" smtClean="0"/>
          </a:p>
          <a:p>
            <a:pPr lvl="2"/>
            <a:r>
              <a:rPr lang="en-US" dirty="0" err="1" smtClean="0"/>
              <a:t>Về</a:t>
            </a:r>
            <a:r>
              <a:rPr lang="en-US" dirty="0" smtClean="0"/>
              <a:t> </a:t>
            </a:r>
            <a:r>
              <a:rPr lang="en-US" dirty="0" err="1" smtClean="0"/>
              <a:t>điều</a:t>
            </a:r>
            <a:r>
              <a:rPr lang="en-US" dirty="0" smtClean="0"/>
              <a:t> </a:t>
            </a:r>
            <a:r>
              <a:rPr lang="en-US" dirty="0" err="1" smtClean="0"/>
              <a:t>khiển</a:t>
            </a:r>
            <a:r>
              <a:rPr lang="en-US" dirty="0" smtClean="0"/>
              <a:t>: </a:t>
            </a:r>
            <a:r>
              <a:rPr lang="en-US" dirty="0" err="1" smtClean="0"/>
              <a:t>chỉ</a:t>
            </a:r>
            <a:r>
              <a:rPr lang="en-US" dirty="0" smtClean="0"/>
              <a:t> </a:t>
            </a:r>
            <a:r>
              <a:rPr lang="en-US" dirty="0" err="1" smtClean="0"/>
              <a:t>gồm</a:t>
            </a:r>
            <a:r>
              <a:rPr lang="en-US" dirty="0" smtClean="0"/>
              <a:t> 3 </a:t>
            </a:r>
            <a:r>
              <a:rPr lang="en-US" dirty="0" err="1" smtClean="0"/>
              <a:t>kiểu</a:t>
            </a:r>
            <a:r>
              <a:rPr lang="en-US" dirty="0" smtClean="0"/>
              <a:t> </a:t>
            </a:r>
            <a:r>
              <a:rPr lang="en-US" dirty="0" err="1" smtClean="0"/>
              <a:t>cấu</a:t>
            </a:r>
            <a:r>
              <a:rPr lang="en-US" dirty="0" smtClean="0"/>
              <a:t> </a:t>
            </a:r>
            <a:r>
              <a:rPr lang="en-US" dirty="0" err="1" smtClean="0"/>
              <a:t>trúc</a:t>
            </a:r>
            <a:r>
              <a:rPr lang="en-US" dirty="0" smtClean="0"/>
              <a:t> </a:t>
            </a:r>
            <a:r>
              <a:rPr lang="en-US" dirty="0" err="1" smtClean="0"/>
              <a:t>điều</a:t>
            </a:r>
            <a:r>
              <a:rPr lang="en-US" dirty="0" smtClean="0"/>
              <a:t> </a:t>
            </a:r>
            <a:r>
              <a:rPr lang="en-US" dirty="0" err="1" smtClean="0"/>
              <a:t>khiển</a:t>
            </a:r>
            <a:r>
              <a:rPr lang="en-US" dirty="0" smtClean="0"/>
              <a:t> </a:t>
            </a:r>
            <a:r>
              <a:rPr lang="en-US" dirty="0" err="1" smtClean="0"/>
              <a:t>để</a:t>
            </a:r>
            <a:r>
              <a:rPr lang="en-US" dirty="0" smtClean="0"/>
              <a:t> </a:t>
            </a:r>
            <a:r>
              <a:rPr lang="en-US" dirty="0" err="1" smtClean="0"/>
              <a:t>chuyển</a:t>
            </a:r>
            <a:r>
              <a:rPr lang="en-US" dirty="0" smtClean="0"/>
              <a:t> </a:t>
            </a:r>
            <a:r>
              <a:rPr lang="en-US" dirty="0" err="1" smtClean="0"/>
              <a:t>hướng</a:t>
            </a:r>
            <a:r>
              <a:rPr lang="en-US" dirty="0" smtClean="0"/>
              <a:t> </a:t>
            </a:r>
            <a:r>
              <a:rPr lang="en-US" dirty="0" err="1" smtClean="0"/>
              <a:t>thực</a:t>
            </a:r>
            <a:r>
              <a:rPr lang="en-US" dirty="0" smtClean="0"/>
              <a:t> </a:t>
            </a:r>
            <a:r>
              <a:rPr lang="en-US" dirty="0" err="1" smtClean="0"/>
              <a:t>thi</a:t>
            </a:r>
            <a:endParaRPr lang="en-US" dirty="0" smtClean="0"/>
          </a:p>
          <a:p>
            <a:pPr lvl="2"/>
            <a:r>
              <a:rPr lang="en-US" dirty="0"/>
              <a:t> </a:t>
            </a:r>
            <a:r>
              <a:rPr lang="en-US" dirty="0" err="1" smtClean="0"/>
              <a:t>Về</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cung</a:t>
            </a:r>
            <a:r>
              <a:rPr lang="en-US" dirty="0" smtClean="0"/>
              <a:t> </a:t>
            </a:r>
            <a:r>
              <a:rPr lang="en-US" dirty="0" err="1" smtClean="0"/>
              <a:t>cấp</a:t>
            </a:r>
            <a:r>
              <a:rPr lang="en-US" dirty="0" smtClean="0"/>
              <a:t> </a:t>
            </a:r>
            <a:r>
              <a:rPr lang="en-US" dirty="0" err="1" smtClean="0"/>
              <a:t>các</a:t>
            </a:r>
            <a:r>
              <a:rPr lang="en-US" dirty="0" smtClean="0"/>
              <a:t> </a:t>
            </a:r>
            <a:r>
              <a:rPr lang="en-US" dirty="0" err="1" smtClean="0"/>
              <a:t>kiểu</a:t>
            </a:r>
            <a:r>
              <a:rPr lang="en-US" dirty="0" smtClean="0"/>
              <a:t> </a:t>
            </a:r>
            <a:r>
              <a:rPr lang="en-US" dirty="0" err="1" smtClean="0"/>
              <a:t>cơ</a:t>
            </a:r>
            <a:r>
              <a:rPr lang="en-US" dirty="0" smtClean="0"/>
              <a:t> </a:t>
            </a:r>
            <a:r>
              <a:rPr lang="en-US" dirty="0" err="1" smtClean="0"/>
              <a:t>bản</a:t>
            </a:r>
            <a:r>
              <a:rPr lang="en-US" dirty="0" smtClean="0"/>
              <a:t>, </a:t>
            </a:r>
            <a:r>
              <a:rPr lang="vi-VN" dirty="0" smtClean="0"/>
              <a:t>enum, cấu trúc, </a:t>
            </a:r>
            <a:r>
              <a:rPr lang="en-US" dirty="0" err="1" smtClean="0"/>
              <a:t>mảng</a:t>
            </a:r>
            <a:r>
              <a:rPr lang="en-US" dirty="0" smtClean="0"/>
              <a:t>, con </a:t>
            </a:r>
            <a:r>
              <a:rPr lang="en-US" dirty="0" err="1" smtClean="0"/>
              <a:t>trỏ</a:t>
            </a:r>
            <a:r>
              <a:rPr lang="en-US" dirty="0" smtClean="0"/>
              <a:t>, </a:t>
            </a:r>
            <a:r>
              <a:rPr lang="en-US" dirty="0" err="1" smtClean="0"/>
              <a:t>tập</a:t>
            </a:r>
            <a:r>
              <a:rPr lang="en-US" dirty="0" smtClean="0"/>
              <a:t> tin. Cho </a:t>
            </a:r>
            <a:r>
              <a:rPr lang="en-US" dirty="0" err="1" smtClean="0"/>
              <a:t>phép</a:t>
            </a:r>
            <a:r>
              <a:rPr lang="en-US" dirty="0" smtClean="0"/>
              <a:t> </a:t>
            </a:r>
            <a:r>
              <a:rPr lang="en-US" dirty="0" err="1" smtClean="0"/>
              <a:t>người</a:t>
            </a:r>
            <a:r>
              <a:rPr lang="en-US" dirty="0" smtClean="0"/>
              <a:t> </a:t>
            </a:r>
            <a:r>
              <a:rPr lang="en-US" dirty="0" err="1" smtClean="0"/>
              <a:t>dùng</a:t>
            </a:r>
            <a:r>
              <a:rPr lang="en-US" dirty="0" smtClean="0"/>
              <a:t> </a:t>
            </a:r>
            <a:r>
              <a:rPr lang="en-US" dirty="0" err="1" smtClean="0"/>
              <a:t>định</a:t>
            </a:r>
            <a:r>
              <a:rPr lang="en-US" dirty="0" smtClean="0"/>
              <a:t> </a:t>
            </a:r>
            <a:r>
              <a:rPr lang="en-US" dirty="0" err="1" smtClean="0"/>
              <a:t>nghĩa</a:t>
            </a:r>
            <a:r>
              <a:rPr lang="en-US" dirty="0" smtClean="0"/>
              <a:t> </a:t>
            </a:r>
            <a:r>
              <a:rPr lang="en-US" dirty="0" err="1" smtClean="0"/>
              <a:t>kiểu</a:t>
            </a:r>
            <a:r>
              <a:rPr lang="en-US" dirty="0" smtClean="0"/>
              <a:t> </a:t>
            </a:r>
            <a:r>
              <a:rPr lang="en-US" dirty="0" err="1" smtClean="0"/>
              <a:t>mới</a:t>
            </a:r>
            <a:r>
              <a:rPr lang="en-US" dirty="0" smtClean="0"/>
              <a:t>.</a:t>
            </a:r>
          </a:p>
          <a:p>
            <a:pPr lvl="2"/>
            <a:endParaRPr lang="en-US" dirty="0" smtClean="0"/>
          </a:p>
          <a:p>
            <a:pPr lvl="1"/>
            <a:r>
              <a:rPr lang="en-US" dirty="0" err="1" smtClean="0"/>
              <a:t>Có</a:t>
            </a:r>
            <a:r>
              <a:rPr lang="en-US" dirty="0" smtClean="0"/>
              <a:t> </a:t>
            </a:r>
            <a:r>
              <a:rPr lang="en-US" dirty="0" err="1" smtClean="0"/>
              <a:t>bộ</a:t>
            </a:r>
            <a:r>
              <a:rPr lang="en-US" dirty="0" smtClean="0"/>
              <a:t> </a:t>
            </a:r>
            <a:r>
              <a:rPr lang="en-US" dirty="0" err="1" smtClean="0"/>
              <a:t>chuyển</a:t>
            </a:r>
            <a:r>
              <a:rPr lang="en-US" dirty="0" smtClean="0"/>
              <a:t> </a:t>
            </a:r>
            <a:r>
              <a:rPr lang="en-US" dirty="0" err="1" smtClean="0"/>
              <a:t>ngữ</a:t>
            </a:r>
            <a:r>
              <a:rPr lang="en-US" dirty="0" smtClean="0"/>
              <a:t> </a:t>
            </a:r>
            <a:r>
              <a:rPr lang="en-US" dirty="0" err="1" smtClean="0"/>
              <a:t>đi</a:t>
            </a:r>
            <a:r>
              <a:rPr lang="en-US" dirty="0" smtClean="0"/>
              <a:t> </a:t>
            </a:r>
            <a:r>
              <a:rPr lang="en-US" dirty="0" err="1" smtClean="0"/>
              <a:t>kèm</a:t>
            </a:r>
            <a:endParaRPr lang="en-US" dirty="0" smtClean="0"/>
          </a:p>
          <a:p>
            <a:pPr lvl="2"/>
            <a:r>
              <a:rPr lang="en-US" dirty="0"/>
              <a:t> </a:t>
            </a:r>
            <a:r>
              <a:rPr lang="en-US" dirty="0" err="1" smtClean="0"/>
              <a:t>Để</a:t>
            </a:r>
            <a:r>
              <a:rPr lang="en-US" dirty="0" smtClean="0"/>
              <a:t> </a:t>
            </a:r>
            <a:r>
              <a:rPr lang="en-US" dirty="0" err="1" smtClean="0"/>
              <a:t>chuyển</a:t>
            </a:r>
            <a:r>
              <a:rPr lang="en-US" dirty="0" smtClean="0"/>
              <a:t> </a:t>
            </a:r>
            <a:r>
              <a:rPr lang="en-US" dirty="0" err="1" smtClean="0"/>
              <a:t>mã</a:t>
            </a:r>
            <a:r>
              <a:rPr lang="en-US" dirty="0" smtClean="0"/>
              <a:t> C++ sang </a:t>
            </a:r>
            <a:r>
              <a:rPr lang="en-US" dirty="0" err="1" smtClean="0"/>
              <a:t>mã</a:t>
            </a:r>
            <a:r>
              <a:rPr lang="en-US" dirty="0" smtClean="0"/>
              <a:t> </a:t>
            </a:r>
            <a:r>
              <a:rPr lang="en-US" dirty="0" err="1" smtClean="0"/>
              <a:t>đích</a:t>
            </a:r>
            <a:endParaRPr lang="en-US" dirty="0" smtClean="0"/>
          </a:p>
          <a:p>
            <a:pPr lvl="2"/>
            <a:endParaRPr lang="en-US" dirty="0" smtClean="0"/>
          </a:p>
          <a:p>
            <a:pPr lvl="1"/>
            <a:r>
              <a:rPr lang="en-US" dirty="0" err="1" smtClean="0"/>
              <a:t>Có</a:t>
            </a:r>
            <a:r>
              <a:rPr lang="en-US" dirty="0" smtClean="0"/>
              <a:t> </a:t>
            </a:r>
            <a:r>
              <a:rPr lang="vi-VN" dirty="0" smtClean="0"/>
              <a:t>thư </a:t>
            </a:r>
            <a:r>
              <a:rPr lang="en-US" dirty="0" err="1" smtClean="0"/>
              <a:t>viện</a:t>
            </a:r>
            <a:r>
              <a:rPr lang="en-US" dirty="0" smtClean="0"/>
              <a:t> </a:t>
            </a:r>
            <a:r>
              <a:rPr lang="en-US" dirty="0" err="1" smtClean="0"/>
              <a:t>các</a:t>
            </a:r>
            <a:r>
              <a:rPr lang="en-US" dirty="0" smtClean="0"/>
              <a:t> </a:t>
            </a:r>
            <a:r>
              <a:rPr lang="en-US" dirty="0" err="1" smtClean="0"/>
              <a:t>hàm</a:t>
            </a:r>
            <a:r>
              <a:rPr lang="en-US" dirty="0" smtClean="0"/>
              <a:t> </a:t>
            </a:r>
            <a:r>
              <a:rPr lang="en-US" dirty="0" err="1" smtClean="0"/>
              <a:t>có</a:t>
            </a:r>
            <a:r>
              <a:rPr lang="en-US" dirty="0" smtClean="0"/>
              <a:t> </a:t>
            </a:r>
            <a:r>
              <a:rPr lang="en-US" dirty="0" err="1" smtClean="0"/>
              <a:t>sẵn</a:t>
            </a:r>
            <a:r>
              <a:rPr lang="en-US" dirty="0" smtClean="0"/>
              <a:t> </a:t>
            </a:r>
            <a:r>
              <a:rPr lang="en-US" dirty="0" err="1" smtClean="0"/>
              <a:t>để</a:t>
            </a:r>
            <a:r>
              <a:rPr lang="en-US" dirty="0" smtClean="0"/>
              <a:t> </a:t>
            </a:r>
            <a:r>
              <a:rPr lang="en-US" dirty="0" err="1" smtClean="0"/>
              <a:t>làm</a:t>
            </a:r>
            <a:r>
              <a:rPr lang="en-US" dirty="0" smtClean="0"/>
              <a:t> </a:t>
            </a:r>
            <a:r>
              <a:rPr lang="en-US" dirty="0" err="1" smtClean="0"/>
              <a:t>nhiều</a:t>
            </a:r>
            <a:r>
              <a:rPr lang="en-US" dirty="0" smtClean="0"/>
              <a:t> </a:t>
            </a:r>
            <a:r>
              <a:rPr lang="en-US" dirty="0" err="1" smtClean="0"/>
              <a:t>quan</a:t>
            </a:r>
            <a:r>
              <a:rPr lang="en-US" dirty="0" smtClean="0"/>
              <a:t> </a:t>
            </a:r>
            <a:r>
              <a:rPr lang="en-US" dirty="0" err="1" smtClean="0"/>
              <a:t>trọng</a:t>
            </a:r>
            <a:r>
              <a:rPr lang="en-US" dirty="0" smtClean="0"/>
              <a:t>. </a:t>
            </a:r>
          </a:p>
          <a:p>
            <a:pPr lvl="2"/>
            <a:r>
              <a:rPr lang="en-US" dirty="0"/>
              <a:t> </a:t>
            </a:r>
            <a:r>
              <a:rPr lang="en-US" dirty="0" err="1" smtClean="0"/>
              <a:t>Sự</a:t>
            </a:r>
            <a:r>
              <a:rPr lang="en-US" dirty="0" smtClean="0"/>
              <a:t> </a:t>
            </a:r>
            <a:r>
              <a:rPr lang="en-US" dirty="0" err="1" smtClean="0"/>
              <a:t>thật</a:t>
            </a:r>
            <a:r>
              <a:rPr lang="en-US" dirty="0" smtClean="0"/>
              <a:t> </a:t>
            </a:r>
            <a:r>
              <a:rPr lang="en-US" dirty="0" err="1" smtClean="0"/>
              <a:t>là</a:t>
            </a:r>
            <a:r>
              <a:rPr lang="en-US" dirty="0" smtClean="0"/>
              <a:t> </a:t>
            </a:r>
            <a:r>
              <a:rPr lang="en-US" dirty="0" err="1" smtClean="0"/>
              <a:t>không</a:t>
            </a:r>
            <a:r>
              <a:rPr lang="en-US" dirty="0" smtClean="0"/>
              <a:t> </a:t>
            </a:r>
            <a:r>
              <a:rPr lang="en-US" dirty="0" err="1" smtClean="0"/>
              <a:t>có</a:t>
            </a:r>
            <a:r>
              <a:rPr lang="en-US" dirty="0" smtClean="0"/>
              <a:t> </a:t>
            </a:r>
            <a:r>
              <a:rPr lang="en-US" dirty="0" err="1" smtClean="0"/>
              <a:t>chương</a:t>
            </a:r>
            <a:r>
              <a:rPr lang="en-US" dirty="0" smtClean="0"/>
              <a:t> </a:t>
            </a:r>
            <a:r>
              <a:rPr lang="en-US" dirty="0" err="1" smtClean="0"/>
              <a:t>trình</a:t>
            </a:r>
            <a:r>
              <a:rPr lang="en-US" dirty="0" smtClean="0"/>
              <a:t> </a:t>
            </a:r>
            <a:r>
              <a:rPr lang="en-US" dirty="0" err="1" smtClean="0"/>
              <a:t>nào</a:t>
            </a:r>
            <a:r>
              <a:rPr lang="en-US" dirty="0" smtClean="0"/>
              <a:t> </a:t>
            </a:r>
            <a:r>
              <a:rPr lang="en-US" dirty="0" err="1" smtClean="0"/>
              <a:t>mà</a:t>
            </a:r>
            <a:r>
              <a:rPr lang="en-US" dirty="0" smtClean="0"/>
              <a:t> </a:t>
            </a:r>
            <a:r>
              <a:rPr lang="en-US" dirty="0" err="1" smtClean="0"/>
              <a:t>người</a:t>
            </a:r>
            <a:r>
              <a:rPr lang="en-US" dirty="0" smtClean="0"/>
              <a:t> </a:t>
            </a:r>
            <a:r>
              <a:rPr lang="en-US" dirty="0" err="1" smtClean="0"/>
              <a:t>dùng</a:t>
            </a:r>
            <a:r>
              <a:rPr lang="en-US" dirty="0" smtClean="0"/>
              <a:t> </a:t>
            </a:r>
            <a:r>
              <a:rPr lang="en-US" dirty="0" err="1" smtClean="0"/>
              <a:t>viết</a:t>
            </a:r>
            <a:r>
              <a:rPr lang="en-US" dirty="0" smtClean="0"/>
              <a:t> 100% </a:t>
            </a:r>
            <a:r>
              <a:rPr lang="en-US" dirty="0" err="1" smtClean="0"/>
              <a:t>các</a:t>
            </a:r>
            <a:r>
              <a:rPr lang="en-US" dirty="0" smtClean="0"/>
              <a:t> </a:t>
            </a:r>
            <a:r>
              <a:rPr lang="en-US" dirty="0" err="1" smtClean="0"/>
              <a:t>dòng</a:t>
            </a:r>
            <a:r>
              <a:rPr lang="en-US" dirty="0" smtClean="0"/>
              <a:t> </a:t>
            </a:r>
            <a:r>
              <a:rPr lang="en-US" dirty="0" err="1" smtClean="0"/>
              <a:t>mã</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chúng</a:t>
            </a:r>
            <a:r>
              <a:rPr lang="en-US" dirty="0" smtClean="0"/>
              <a:t> </a:t>
            </a:r>
            <a:r>
              <a:rPr lang="en-US" dirty="0" err="1" smtClean="0"/>
              <a:t>điều</a:t>
            </a:r>
            <a:r>
              <a:rPr lang="en-US" dirty="0" smtClean="0"/>
              <a:t> </a:t>
            </a:r>
            <a:r>
              <a:rPr lang="en-US" dirty="0" err="1" smtClean="0"/>
              <a:t>dùng</a:t>
            </a:r>
            <a:r>
              <a:rPr lang="en-US" dirty="0" smtClean="0"/>
              <a:t> </a:t>
            </a:r>
            <a:r>
              <a:rPr lang="en-US" dirty="0" err="1" smtClean="0"/>
              <a:t>lại</a:t>
            </a:r>
            <a:r>
              <a:rPr lang="en-US" dirty="0" smtClean="0"/>
              <a:t> (</a:t>
            </a:r>
            <a:r>
              <a:rPr lang="en-US" dirty="0" err="1" smtClean="0"/>
              <a:t>gọi</a:t>
            </a:r>
            <a:r>
              <a:rPr lang="en-US" dirty="0" smtClean="0"/>
              <a:t> </a:t>
            </a:r>
            <a:r>
              <a:rPr lang="en-US" dirty="0" err="1" smtClean="0"/>
              <a:t>hàm</a:t>
            </a:r>
            <a:r>
              <a:rPr lang="en-US" dirty="0" smtClean="0"/>
              <a:t>) </a:t>
            </a:r>
            <a:r>
              <a:rPr lang="en-US" dirty="0" err="1" smtClean="0"/>
              <a:t>các</a:t>
            </a:r>
            <a:r>
              <a:rPr lang="en-US" dirty="0" smtClean="0"/>
              <a:t> </a:t>
            </a:r>
            <a:r>
              <a:rPr lang="en-US" dirty="0" err="1" smtClean="0"/>
              <a:t>hàm</a:t>
            </a:r>
            <a:r>
              <a:rPr lang="en-US" dirty="0" smtClean="0"/>
              <a:t> </a:t>
            </a:r>
            <a:r>
              <a:rPr lang="en-US" dirty="0" err="1" smtClean="0"/>
              <a:t>có</a:t>
            </a:r>
            <a:r>
              <a:rPr lang="en-US" dirty="0" smtClean="0"/>
              <a:t> </a:t>
            </a:r>
            <a:r>
              <a:rPr lang="en-US" dirty="0" err="1" smtClean="0"/>
              <a:t>sẵn</a:t>
            </a:r>
            <a:r>
              <a:rPr lang="en-US" dirty="0" smtClean="0"/>
              <a:t> </a:t>
            </a:r>
            <a:r>
              <a:rPr lang="en-US" dirty="0" err="1" smtClean="0"/>
              <a:t>trong</a:t>
            </a:r>
            <a:r>
              <a:rPr lang="en-US" dirty="0" smtClean="0"/>
              <a:t> </a:t>
            </a:r>
            <a:r>
              <a:rPr lang="en-US" dirty="0" err="1" smtClean="0"/>
              <a:t>thư</a:t>
            </a:r>
            <a:r>
              <a:rPr lang="en-US" dirty="0" smtClean="0"/>
              <a:t> </a:t>
            </a:r>
            <a:r>
              <a:rPr lang="en-US" dirty="0" err="1" smtClean="0"/>
              <a:t>viện</a:t>
            </a:r>
            <a:r>
              <a:rPr lang="en-US" dirty="0" smtClean="0"/>
              <a:t> </a:t>
            </a:r>
            <a:r>
              <a:rPr lang="en-US" dirty="0" err="1" smtClean="0"/>
              <a:t>để</a:t>
            </a:r>
            <a:r>
              <a:rPr lang="en-US" dirty="0" smtClean="0"/>
              <a:t> </a:t>
            </a:r>
            <a:r>
              <a:rPr lang="en-US" dirty="0" err="1" smtClean="0"/>
              <a:t>làm</a:t>
            </a:r>
            <a:r>
              <a:rPr lang="en-US" dirty="0" smtClean="0"/>
              <a:t> </a:t>
            </a:r>
            <a:r>
              <a:rPr lang="en-US" dirty="0" err="1" smtClean="0"/>
              <a:t>nhiều</a:t>
            </a:r>
            <a:r>
              <a:rPr lang="en-US" dirty="0" smtClean="0"/>
              <a:t> </a:t>
            </a:r>
            <a:r>
              <a:rPr lang="en-US" dirty="0" err="1" smtClean="0"/>
              <a:t>việc</a:t>
            </a:r>
            <a:r>
              <a:rPr lang="en-US" dirty="0" smtClean="0"/>
              <a:t>.</a:t>
            </a:r>
          </a:p>
          <a:p>
            <a:pPr lvl="1"/>
            <a:endParaRPr lang="en-US" dirty="0" smtClean="0"/>
          </a:p>
          <a:p>
            <a:pPr marL="0" indent="0">
              <a:buNone/>
            </a:pPr>
            <a:endParaRPr lang="en-US" dirty="0" smtClean="0"/>
          </a:p>
        </p:txBody>
      </p:sp>
    </p:spTree>
    <p:extLst>
      <p:ext uri="{BB962C8B-B14F-4D97-AF65-F5344CB8AC3E}">
        <p14:creationId xmlns:p14="http://schemas.microsoft.com/office/powerpoint/2010/main" val="1742847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Ngôn ngữ lập trình</a:t>
            </a:r>
            <a:br>
              <a:rPr lang="en-US" smtClean="0"/>
            </a:br>
            <a:r>
              <a:rPr lang="en-US" sz="2400" b="1">
                <a:solidFill>
                  <a:srgbClr val="00B0F0"/>
                </a:solidFill>
              </a:rPr>
              <a:t>Ngôn ngữ lập trình C</a:t>
            </a:r>
          </a:p>
        </p:txBody>
      </p:sp>
      <p:sp>
        <p:nvSpPr>
          <p:cNvPr id="6" name="Content Placeholder 5"/>
          <p:cNvSpPr>
            <a:spLocks noGrp="1"/>
          </p:cNvSpPr>
          <p:nvPr>
            <p:ph idx="1"/>
          </p:nvPr>
        </p:nvSpPr>
        <p:spPr/>
        <p:txBody>
          <a:bodyPr>
            <a:normAutofit/>
          </a:bodyPr>
          <a:lstStyle/>
          <a:p>
            <a:r>
              <a:rPr lang="en-US" smtClean="0"/>
              <a:t> C và ngôn ngữ mở rộng của nó  (là C++)</a:t>
            </a:r>
          </a:p>
          <a:p>
            <a:pPr lvl="1"/>
            <a:r>
              <a:rPr lang="en-US"/>
              <a:t> </a:t>
            </a:r>
            <a:r>
              <a:rPr lang="en-US" smtClean="0"/>
              <a:t>C là nền tảng của ngôn ngữ mở rộng của nó là C++, khá nổi tiếng</a:t>
            </a:r>
          </a:p>
          <a:p>
            <a:pPr lvl="1"/>
            <a:r>
              <a:rPr lang="en-US"/>
              <a:t> </a:t>
            </a:r>
            <a:r>
              <a:rPr lang="en-US" smtClean="0"/>
              <a:t>C++ bổ sung thêm vào C những khả năng mới giúp dễ dàng tổ chức các chương trình lớn. Những tính năng khác, C++ dùng của C. Do đó, dùng được C là nền tảng để học C++</a:t>
            </a:r>
          </a:p>
          <a:p>
            <a:pPr lvl="1"/>
            <a:r>
              <a:rPr lang="en-US" smtClean="0"/>
              <a:t>Những tính năng mới</a:t>
            </a:r>
          </a:p>
          <a:p>
            <a:pPr lvl="2"/>
            <a:r>
              <a:rPr lang="en-US"/>
              <a:t> </a:t>
            </a:r>
            <a:r>
              <a:rPr lang="en-US" smtClean="0"/>
              <a:t>Tham khảo (reference): Một chức năng mới cho phép truy xuất một vùng nhớ qua một tên gọi khác.</a:t>
            </a:r>
          </a:p>
          <a:p>
            <a:pPr lvl="2"/>
            <a:r>
              <a:rPr lang="en-US"/>
              <a:t> </a:t>
            </a:r>
            <a:r>
              <a:rPr lang="en-US" smtClean="0"/>
              <a:t>Hướng đối tượng (Object-Oriented): Đây là bổ sung quan trọng nhất, hướng đến một triết lý lập trình khác. Ở đó, chương trình là tập các đối tượng tương tác nhau để hoàn thành công việc.</a:t>
            </a:r>
          </a:p>
          <a:p>
            <a:pPr lvl="1"/>
            <a:endParaRPr lang="en-US" smtClean="0"/>
          </a:p>
          <a:p>
            <a:pPr marL="0" indent="0">
              <a:buNone/>
            </a:pPr>
            <a:endParaRPr lang="en-US" smtClean="0"/>
          </a:p>
        </p:txBody>
      </p:sp>
    </p:spTree>
    <p:extLst>
      <p:ext uri="{BB962C8B-B14F-4D97-AF65-F5344CB8AC3E}">
        <p14:creationId xmlns:p14="http://schemas.microsoft.com/office/powerpoint/2010/main" val="359273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Các công việc trong lập trình</a:t>
            </a:r>
            <a:br>
              <a:rPr lang="en-US" smtClean="0"/>
            </a:br>
            <a:r>
              <a:rPr lang="en-US" sz="2400">
                <a:solidFill>
                  <a:srgbClr val="0070C0"/>
                </a:solidFill>
              </a:rPr>
              <a:t>Tạo lập chương trình</a:t>
            </a:r>
            <a:endParaRPr lang="en-US" sz="2400" b="1">
              <a:solidFill>
                <a:srgbClr val="0070C0"/>
              </a:solidFill>
            </a:endParaRPr>
          </a:p>
        </p:txBody>
      </p:sp>
      <p:sp>
        <p:nvSpPr>
          <p:cNvPr id="6" name="Content Placeholder 5"/>
          <p:cNvSpPr>
            <a:spLocks noGrp="1"/>
          </p:cNvSpPr>
          <p:nvPr>
            <p:ph idx="1"/>
          </p:nvPr>
        </p:nvSpPr>
        <p:spPr/>
        <p:txBody>
          <a:bodyPr>
            <a:normAutofit fontScale="77500" lnSpcReduction="20000"/>
          </a:bodyPr>
          <a:lstStyle/>
          <a:p>
            <a:r>
              <a:rPr lang="en-US" smtClean="0"/>
              <a:t>Soạn thảo mã nguồn</a:t>
            </a:r>
          </a:p>
          <a:p>
            <a:pPr lvl="1"/>
            <a:r>
              <a:rPr lang="en-US" smtClean="0"/>
              <a:t>Đối tượng thực hiện: Người lập trình </a:t>
            </a:r>
          </a:p>
          <a:p>
            <a:pPr lvl="1"/>
            <a:r>
              <a:rPr lang="en-US" smtClean="0"/>
              <a:t>Công cụ cần đến:</a:t>
            </a:r>
          </a:p>
          <a:p>
            <a:pPr lvl="2"/>
            <a:r>
              <a:rPr lang="en-US"/>
              <a:t> </a:t>
            </a:r>
            <a:r>
              <a:rPr lang="en-US" smtClean="0"/>
              <a:t>Trình soạn thảo đơn giản như NOTEPAD. Nhưng ít khi được dùng</a:t>
            </a:r>
          </a:p>
          <a:p>
            <a:pPr lvl="2"/>
            <a:r>
              <a:rPr lang="en-US"/>
              <a:t> </a:t>
            </a:r>
            <a:r>
              <a:rPr lang="en-US" smtClean="0"/>
              <a:t>Trình soạn thảo tích hợp trong IDE (Integrated Development Environment)</a:t>
            </a:r>
          </a:p>
          <a:p>
            <a:pPr lvl="1"/>
            <a:r>
              <a:rPr lang="en-US"/>
              <a:t> </a:t>
            </a:r>
            <a:r>
              <a:rPr lang="en-US" smtClean="0"/>
              <a:t>Đầu ra: tập tin mã nguồn, dạng văn bản đọc được</a:t>
            </a:r>
          </a:p>
          <a:p>
            <a:r>
              <a:rPr lang="en-US" smtClean="0"/>
              <a:t>Tiền xử lý (Preprocess)</a:t>
            </a:r>
          </a:p>
          <a:p>
            <a:pPr lvl="1"/>
            <a:r>
              <a:rPr lang="en-US"/>
              <a:t> Đối tượng thực hiện: </a:t>
            </a:r>
            <a:r>
              <a:rPr lang="en-US" smtClean="0"/>
              <a:t>Preprocessor (bộ tiền xử lý), thuộc IDE</a:t>
            </a:r>
          </a:p>
          <a:p>
            <a:pPr lvl="1"/>
            <a:r>
              <a:rPr lang="en-US" smtClean="0"/>
              <a:t>Công việc thực hiện: tiền xử lý chương trình, như, thay các “macro” trong bởi phần định nghĩa của nó, chèn các tập tin khai báo thư viện (v.d., stdio.h) </a:t>
            </a:r>
          </a:p>
          <a:p>
            <a:r>
              <a:rPr lang="en-US" smtClean="0"/>
              <a:t>Biên dịch (Compile)</a:t>
            </a:r>
          </a:p>
          <a:p>
            <a:pPr lvl="1"/>
            <a:r>
              <a:rPr lang="en-US" smtClean="0"/>
              <a:t> </a:t>
            </a:r>
            <a:r>
              <a:rPr lang="en-US"/>
              <a:t>Đối tượng thực hiện: </a:t>
            </a:r>
            <a:r>
              <a:rPr lang="en-US" smtClean="0"/>
              <a:t>Compiler (bộ biên dịch), </a:t>
            </a:r>
            <a:r>
              <a:rPr lang="en-US"/>
              <a:t>thuộc </a:t>
            </a:r>
            <a:r>
              <a:rPr lang="en-US" smtClean="0"/>
              <a:t>IDE</a:t>
            </a:r>
          </a:p>
          <a:p>
            <a:pPr lvl="1"/>
            <a:r>
              <a:rPr lang="en-US" smtClean="0"/>
              <a:t>Công việc thực hiện: Chuyển mã, từ mã C sang mã đối tượng, cho từng tập tin mã nguồn</a:t>
            </a:r>
          </a:p>
          <a:p>
            <a:r>
              <a:rPr lang="en-US" smtClean="0"/>
              <a:t>Liên kết (Link)</a:t>
            </a:r>
            <a:endParaRPr lang="en-US"/>
          </a:p>
          <a:p>
            <a:pPr lvl="1"/>
            <a:r>
              <a:rPr lang="en-US"/>
              <a:t> Đối tượng thực hiện: </a:t>
            </a:r>
            <a:r>
              <a:rPr lang="en-US" smtClean="0"/>
              <a:t>Linker (bộ liên kết), </a:t>
            </a:r>
            <a:r>
              <a:rPr lang="en-US"/>
              <a:t>thuộc </a:t>
            </a:r>
            <a:r>
              <a:rPr lang="en-US" smtClean="0"/>
              <a:t>IDE</a:t>
            </a:r>
          </a:p>
          <a:p>
            <a:pPr lvl="1"/>
            <a:r>
              <a:rPr lang="en-US"/>
              <a:t>Công việc thực hiện</a:t>
            </a:r>
            <a:r>
              <a:rPr lang="en-US" smtClean="0"/>
              <a:t>: Liên kết các tập tin mã đối tượng và thư viện của C để tạo chương trình thực thi</a:t>
            </a:r>
          </a:p>
          <a:p>
            <a:pPr lvl="1"/>
            <a:r>
              <a:rPr lang="en-US" smtClean="0"/>
              <a:t>Đầu ra: tập tin thực thi (*.exe)</a:t>
            </a:r>
          </a:p>
          <a:p>
            <a:pPr lvl="1"/>
            <a:endParaRPr lang="en-US" smtClean="0"/>
          </a:p>
          <a:p>
            <a:pPr marL="0" indent="0">
              <a:buNone/>
            </a:pPr>
            <a:endParaRPr lang="en-US" smtClean="0"/>
          </a:p>
        </p:txBody>
      </p:sp>
    </p:spTree>
    <p:extLst>
      <p:ext uri="{BB962C8B-B14F-4D97-AF65-F5344CB8AC3E}">
        <p14:creationId xmlns:p14="http://schemas.microsoft.com/office/powerpoint/2010/main" val="1726560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0.gstatic.com/images?q=tbn:ANd9GcS2MmikCSOAMXuRCtFykpMKHwo_zRzBVimmqVga6KidOtrHs_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51" y="3737288"/>
            <a:ext cx="2762246" cy="23530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err="1" smtClean="0"/>
              <a:t>Tổ</a:t>
            </a:r>
            <a:r>
              <a:rPr lang="en-US" smtClean="0"/>
              <a:t> </a:t>
            </a:r>
            <a:r>
              <a:rPr lang="en-US" err="1" smtClean="0"/>
              <a:t>chức</a:t>
            </a:r>
            <a:r>
              <a:rPr lang="en-US" smtClean="0"/>
              <a:t> </a:t>
            </a:r>
            <a:r>
              <a:rPr lang="en-US" err="1" smtClean="0"/>
              <a:t>máy</a:t>
            </a:r>
            <a:r>
              <a:rPr lang="en-US" smtClean="0"/>
              <a:t> </a:t>
            </a:r>
            <a:r>
              <a:rPr lang="en-US" err="1" smtClean="0"/>
              <a:t>tính</a:t>
            </a:r>
            <a:r>
              <a:rPr lang="en-US" smtClean="0"/>
              <a:t/>
            </a:r>
            <a:br>
              <a:rPr lang="en-US" smtClean="0"/>
            </a:br>
            <a:r>
              <a:rPr lang="en-US" sz="2400" b="1" err="1">
                <a:solidFill>
                  <a:srgbClr val="00B0F0"/>
                </a:solidFill>
              </a:rPr>
              <a:t>Máy</a:t>
            </a:r>
            <a:r>
              <a:rPr lang="en-US" sz="2400" b="1">
                <a:solidFill>
                  <a:srgbClr val="00B0F0"/>
                </a:solidFill>
              </a:rPr>
              <a:t> </a:t>
            </a:r>
            <a:r>
              <a:rPr lang="en-US" sz="2400" b="1" err="1">
                <a:solidFill>
                  <a:srgbClr val="00B0F0"/>
                </a:solidFill>
              </a:rPr>
              <a:t>tính</a:t>
            </a:r>
            <a:r>
              <a:rPr lang="en-US" sz="2400" b="1">
                <a:solidFill>
                  <a:srgbClr val="00B0F0"/>
                </a:solidFill>
              </a:rPr>
              <a:t> </a:t>
            </a:r>
            <a:r>
              <a:rPr lang="en-US" sz="2400" b="1" err="1">
                <a:solidFill>
                  <a:srgbClr val="00B0F0"/>
                </a:solidFill>
              </a:rPr>
              <a:t>là</a:t>
            </a:r>
            <a:r>
              <a:rPr lang="en-US" sz="2400" b="1">
                <a:solidFill>
                  <a:srgbClr val="00B0F0"/>
                </a:solidFill>
              </a:rPr>
              <a:t> </a:t>
            </a:r>
            <a:r>
              <a:rPr lang="en-US" sz="2400" b="1" err="1">
                <a:solidFill>
                  <a:srgbClr val="00B0F0"/>
                </a:solidFill>
              </a:rPr>
              <a:t>gì</a:t>
            </a:r>
            <a:r>
              <a:rPr lang="en-US" sz="2400" b="1">
                <a:solidFill>
                  <a:srgbClr val="00B0F0"/>
                </a:solidFill>
              </a:rPr>
              <a:t>?</a:t>
            </a:r>
            <a:endParaRPr lang="en-US" b="1">
              <a:solidFill>
                <a:srgbClr val="00B0F0"/>
              </a:solidFill>
            </a:endParaRPr>
          </a:p>
        </p:txBody>
      </p:sp>
      <p:sp>
        <p:nvSpPr>
          <p:cNvPr id="9" name="Content Placeholder 8"/>
          <p:cNvSpPr>
            <a:spLocks noGrp="1"/>
          </p:cNvSpPr>
          <p:nvPr>
            <p:ph idx="1"/>
          </p:nvPr>
        </p:nvSpPr>
        <p:spPr/>
        <p:txBody>
          <a:bodyPr/>
          <a:lstStyle/>
          <a:p>
            <a:r>
              <a:rPr lang="en-US" err="1" smtClean="0"/>
              <a:t>Máy</a:t>
            </a:r>
            <a:r>
              <a:rPr lang="en-US" smtClean="0"/>
              <a:t> </a:t>
            </a:r>
            <a:r>
              <a:rPr lang="en-US" err="1" smtClean="0"/>
              <a:t>tính</a:t>
            </a:r>
            <a:r>
              <a:rPr lang="en-US" smtClean="0"/>
              <a:t> </a:t>
            </a:r>
            <a:r>
              <a:rPr lang="en-US" err="1" smtClean="0"/>
              <a:t>là</a:t>
            </a:r>
            <a:r>
              <a:rPr lang="en-US" smtClean="0"/>
              <a:t> </a:t>
            </a:r>
            <a:r>
              <a:rPr lang="en-US" err="1" smtClean="0"/>
              <a:t>thiết</a:t>
            </a:r>
            <a:r>
              <a:rPr lang="en-US" smtClean="0"/>
              <a:t> </a:t>
            </a:r>
            <a:r>
              <a:rPr lang="en-US" err="1" smtClean="0"/>
              <a:t>bị</a:t>
            </a:r>
            <a:r>
              <a:rPr lang="en-US" smtClean="0"/>
              <a:t> </a:t>
            </a:r>
            <a:r>
              <a:rPr lang="en-US" err="1" smtClean="0"/>
              <a:t>có</a:t>
            </a:r>
            <a:r>
              <a:rPr lang="en-US" smtClean="0"/>
              <a:t> </a:t>
            </a:r>
            <a:r>
              <a:rPr lang="en-US" err="1" smtClean="0"/>
              <a:t>khả</a:t>
            </a:r>
            <a:r>
              <a:rPr lang="en-US" smtClean="0"/>
              <a:t> </a:t>
            </a:r>
            <a:r>
              <a:rPr lang="en-US" err="1" smtClean="0"/>
              <a:t>năng</a:t>
            </a:r>
            <a:r>
              <a:rPr lang="en-US" smtClean="0"/>
              <a:t> </a:t>
            </a:r>
            <a:r>
              <a:rPr lang="en-US" err="1" smtClean="0"/>
              <a:t>thực</a:t>
            </a:r>
            <a:r>
              <a:rPr lang="en-US" smtClean="0"/>
              <a:t> </a:t>
            </a:r>
            <a:r>
              <a:rPr lang="en-US" err="1" smtClean="0"/>
              <a:t>hiện</a:t>
            </a:r>
            <a:r>
              <a:rPr lang="en-US" smtClean="0"/>
              <a:t> </a:t>
            </a:r>
            <a:r>
              <a:rPr lang="en-US" err="1" smtClean="0"/>
              <a:t>tính</a:t>
            </a:r>
            <a:r>
              <a:rPr lang="en-US" smtClean="0"/>
              <a:t> toán và ra quyết định</a:t>
            </a:r>
          </a:p>
          <a:p>
            <a:r>
              <a:rPr lang="en-US" err="1" smtClean="0"/>
              <a:t>Máy</a:t>
            </a:r>
            <a:r>
              <a:rPr lang="en-US" smtClean="0"/>
              <a:t> </a:t>
            </a:r>
            <a:r>
              <a:rPr lang="en-US" err="1" smtClean="0"/>
              <a:t>tính</a:t>
            </a:r>
            <a:r>
              <a:rPr lang="en-US" smtClean="0"/>
              <a:t> </a:t>
            </a:r>
            <a:r>
              <a:rPr lang="en-US" err="1" smtClean="0"/>
              <a:t>xử</a:t>
            </a:r>
            <a:r>
              <a:rPr lang="en-US" smtClean="0"/>
              <a:t> </a:t>
            </a:r>
            <a:r>
              <a:rPr lang="en-US" err="1" smtClean="0"/>
              <a:t>lý</a:t>
            </a:r>
            <a:r>
              <a:rPr lang="en-US" smtClean="0"/>
              <a:t> </a:t>
            </a:r>
            <a:r>
              <a:rPr lang="en-US" err="1" smtClean="0"/>
              <a:t>dữ</a:t>
            </a:r>
            <a:r>
              <a:rPr lang="en-US" smtClean="0"/>
              <a:t> </a:t>
            </a:r>
            <a:r>
              <a:rPr lang="en-US" err="1" smtClean="0"/>
              <a:t>liệu</a:t>
            </a:r>
            <a:r>
              <a:rPr lang="en-US" smtClean="0"/>
              <a:t> </a:t>
            </a:r>
            <a:r>
              <a:rPr lang="en-US" err="1" smtClean="0"/>
              <a:t>bằng</a:t>
            </a:r>
            <a:r>
              <a:rPr lang="en-US" smtClean="0"/>
              <a:t> </a:t>
            </a:r>
            <a:r>
              <a:rPr lang="en-US" err="1" smtClean="0"/>
              <a:t>một</a:t>
            </a:r>
            <a:r>
              <a:rPr lang="en-US" smtClean="0"/>
              <a:t> </a:t>
            </a:r>
            <a:r>
              <a:rPr lang="en-US" err="1" smtClean="0"/>
              <a:t>chuỗi</a:t>
            </a:r>
            <a:r>
              <a:rPr lang="en-US" smtClean="0"/>
              <a:t> </a:t>
            </a:r>
            <a:r>
              <a:rPr lang="en-US" err="1" smtClean="0"/>
              <a:t>của</a:t>
            </a:r>
            <a:r>
              <a:rPr lang="en-US" smtClean="0"/>
              <a:t> </a:t>
            </a:r>
            <a:r>
              <a:rPr lang="en-US" err="1" smtClean="0"/>
              <a:t>các</a:t>
            </a:r>
            <a:r>
              <a:rPr lang="en-US" smtClean="0"/>
              <a:t> </a:t>
            </a:r>
            <a:r>
              <a:rPr lang="en-US" err="1" smtClean="0"/>
              <a:t>lệnh</a:t>
            </a:r>
            <a:r>
              <a:rPr lang="en-US"/>
              <a:t> </a:t>
            </a:r>
            <a:r>
              <a:rPr lang="en-US" err="1" smtClean="0"/>
              <a:t>được</a:t>
            </a:r>
            <a:r>
              <a:rPr lang="en-US" smtClean="0"/>
              <a:t> </a:t>
            </a:r>
            <a:r>
              <a:rPr lang="en-US" err="1" smtClean="0"/>
              <a:t>gọi</a:t>
            </a:r>
            <a:r>
              <a:rPr lang="en-US" smtClean="0"/>
              <a:t> </a:t>
            </a:r>
            <a:r>
              <a:rPr lang="en-US" err="1" smtClean="0"/>
              <a:t>là</a:t>
            </a:r>
            <a:r>
              <a:rPr lang="en-US" smtClean="0"/>
              <a:t> </a:t>
            </a:r>
            <a:r>
              <a:rPr lang="en-US" err="1" smtClean="0"/>
              <a:t>chương</a:t>
            </a:r>
            <a:r>
              <a:rPr lang="en-US" smtClean="0"/>
              <a:t> </a:t>
            </a:r>
            <a:r>
              <a:rPr lang="en-US" err="1" smtClean="0"/>
              <a:t>trình</a:t>
            </a:r>
            <a:r>
              <a:rPr lang="en-US" smtClean="0"/>
              <a:t> </a:t>
            </a:r>
            <a:r>
              <a:rPr lang="en-US" err="1" smtClean="0"/>
              <a:t>máy</a:t>
            </a:r>
            <a:r>
              <a:rPr lang="en-US" smtClean="0"/>
              <a:t> </a:t>
            </a:r>
            <a:r>
              <a:rPr lang="en-US" err="1" smtClean="0"/>
              <a:t>tinh</a:t>
            </a:r>
            <a:r>
              <a:rPr lang="en-US" smtClean="0"/>
              <a:t>.</a:t>
            </a:r>
          </a:p>
          <a:p>
            <a:r>
              <a:rPr lang="en-US" err="1" smtClean="0"/>
              <a:t>Hiện</a:t>
            </a:r>
            <a:r>
              <a:rPr lang="en-US" smtClean="0"/>
              <a:t> nay, </a:t>
            </a:r>
            <a:r>
              <a:rPr lang="en-US" err="1" smtClean="0"/>
              <a:t>máy</a:t>
            </a:r>
            <a:r>
              <a:rPr lang="en-US" smtClean="0"/>
              <a:t> </a:t>
            </a:r>
            <a:r>
              <a:rPr lang="en-US" err="1" smtClean="0"/>
              <a:t>tính</a:t>
            </a:r>
            <a:r>
              <a:rPr lang="en-US" smtClean="0"/>
              <a:t> </a:t>
            </a:r>
            <a:r>
              <a:rPr lang="en-US" err="1" smtClean="0"/>
              <a:t>có</a:t>
            </a:r>
            <a:r>
              <a:rPr lang="en-US" smtClean="0"/>
              <a:t> </a:t>
            </a:r>
            <a:r>
              <a:rPr lang="en-US" err="1" smtClean="0"/>
              <a:t>mặt</a:t>
            </a:r>
            <a:r>
              <a:rPr lang="en-US" smtClean="0"/>
              <a:t> </a:t>
            </a:r>
            <a:r>
              <a:rPr lang="en-US" err="1" smtClean="0"/>
              <a:t>trong</a:t>
            </a:r>
            <a:r>
              <a:rPr lang="en-US" smtClean="0"/>
              <a:t> </a:t>
            </a:r>
            <a:r>
              <a:rPr lang="en-US" err="1" smtClean="0"/>
              <a:t>rất</a:t>
            </a:r>
            <a:r>
              <a:rPr lang="en-US" smtClean="0"/>
              <a:t> </a:t>
            </a:r>
            <a:r>
              <a:rPr lang="en-US" err="1" smtClean="0"/>
              <a:t>nhiều</a:t>
            </a:r>
            <a:r>
              <a:rPr lang="en-US" smtClean="0"/>
              <a:t> </a:t>
            </a:r>
            <a:r>
              <a:rPr lang="en-US" err="1" smtClean="0"/>
              <a:t>thiết</a:t>
            </a:r>
            <a:r>
              <a:rPr lang="en-US" smtClean="0"/>
              <a:t> </a:t>
            </a:r>
            <a:r>
              <a:rPr lang="en-US" err="1" smtClean="0"/>
              <a:t>bị</a:t>
            </a:r>
            <a:r>
              <a:rPr lang="en-US" smtClean="0"/>
              <a:t> </a:t>
            </a:r>
            <a:r>
              <a:rPr lang="en-US" err="1" smtClean="0"/>
              <a:t>với</a:t>
            </a:r>
            <a:r>
              <a:rPr lang="en-US" smtClean="0"/>
              <a:t> </a:t>
            </a:r>
            <a:r>
              <a:rPr lang="en-US" err="1" smtClean="0"/>
              <a:t>những</a:t>
            </a:r>
            <a:r>
              <a:rPr lang="en-US" smtClean="0"/>
              <a:t> </a:t>
            </a:r>
            <a:r>
              <a:rPr lang="en-US" err="1" smtClean="0"/>
              <a:t>bề</a:t>
            </a:r>
            <a:r>
              <a:rPr lang="en-US" smtClean="0"/>
              <a:t> </a:t>
            </a:r>
            <a:r>
              <a:rPr lang="en-US" err="1" smtClean="0"/>
              <a:t>ngoài</a:t>
            </a:r>
            <a:r>
              <a:rPr lang="en-US" smtClean="0"/>
              <a:t> </a:t>
            </a:r>
            <a:r>
              <a:rPr lang="en-US" err="1" smtClean="0"/>
              <a:t>khác</a:t>
            </a:r>
            <a:r>
              <a:rPr lang="en-US" smtClean="0"/>
              <a:t> </a:t>
            </a:r>
            <a:r>
              <a:rPr lang="en-US" err="1" smtClean="0"/>
              <a:t>nhau</a:t>
            </a:r>
            <a:r>
              <a:rPr lang="en-US" smtClean="0"/>
              <a:t>, </a:t>
            </a:r>
            <a:r>
              <a:rPr lang="en-US" err="1" smtClean="0"/>
              <a:t>như</a:t>
            </a:r>
            <a:r>
              <a:rPr lang="en-US" smtClean="0"/>
              <a:t>, xe </a:t>
            </a:r>
            <a:r>
              <a:rPr lang="en-US" err="1" smtClean="0"/>
              <a:t>hơi</a:t>
            </a:r>
            <a:r>
              <a:rPr lang="en-US" smtClean="0"/>
              <a:t>, </a:t>
            </a:r>
            <a:r>
              <a:rPr lang="en-US" err="1" smtClean="0"/>
              <a:t>đồng</a:t>
            </a:r>
            <a:r>
              <a:rPr lang="en-US" smtClean="0"/>
              <a:t> </a:t>
            </a:r>
            <a:r>
              <a:rPr lang="en-US" err="1" smtClean="0"/>
              <a:t>hồ</a:t>
            </a:r>
            <a:r>
              <a:rPr lang="en-US" smtClean="0"/>
              <a:t>, </a:t>
            </a:r>
            <a:r>
              <a:rPr lang="en-US" err="1" smtClean="0"/>
              <a:t>điện</a:t>
            </a:r>
            <a:r>
              <a:rPr lang="en-US" smtClean="0"/>
              <a:t> </a:t>
            </a:r>
            <a:r>
              <a:rPr lang="en-US" err="1" smtClean="0"/>
              <a:t>thoại</a:t>
            </a:r>
            <a:r>
              <a:rPr lang="en-US" smtClean="0"/>
              <a:t>, </a:t>
            </a:r>
            <a:r>
              <a:rPr lang="en-US" err="1" smtClean="0"/>
              <a:t>máy</a:t>
            </a:r>
            <a:r>
              <a:rPr lang="en-US" smtClean="0"/>
              <a:t> </a:t>
            </a:r>
            <a:r>
              <a:rPr lang="en-US" err="1" smtClean="0"/>
              <a:t>tính</a:t>
            </a:r>
            <a:r>
              <a:rPr lang="en-US" smtClean="0"/>
              <a:t> </a:t>
            </a:r>
            <a:r>
              <a:rPr lang="en-US" err="1" smtClean="0"/>
              <a:t>phổ</a:t>
            </a:r>
            <a:r>
              <a:rPr lang="en-US" smtClean="0"/>
              <a:t> </a:t>
            </a:r>
            <a:r>
              <a:rPr lang="en-US" err="1" smtClean="0"/>
              <a:t>thông</a:t>
            </a:r>
            <a:r>
              <a:rPr lang="en-US" smtClean="0"/>
              <a:t>, v.v.</a:t>
            </a:r>
            <a:endParaRPr lang="en-US"/>
          </a:p>
        </p:txBody>
      </p:sp>
      <p:pic>
        <p:nvPicPr>
          <p:cNvPr id="1026" name="Picture 2" descr="https://encrypted-tbn0.gstatic.com/images?q=tbn:ANd9GcQXr3nDar5bmAPuy6CruFuyc8lTkunwyQnVVvz7xwsTXdE8b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748" y="4038600"/>
            <a:ext cx="1921669" cy="13358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n.wonderfulengineering.com/wp-content/uploads/2014/05/autonomous_car_licens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127" y="3791943"/>
            <a:ext cx="2223317" cy="138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352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Các công việc trong lập trình</a:t>
            </a:r>
            <a:br>
              <a:rPr lang="en-US" smtClean="0"/>
            </a:br>
            <a:r>
              <a:rPr lang="en-US" sz="2400">
                <a:solidFill>
                  <a:srgbClr val="0070C0"/>
                </a:solidFill>
              </a:rPr>
              <a:t>Tạo lập chương trình</a:t>
            </a:r>
            <a:endParaRPr lang="en-US" sz="2400" b="1">
              <a:solidFill>
                <a:srgbClr val="0070C0"/>
              </a:solidFill>
            </a:endParaRPr>
          </a:p>
        </p:txBody>
      </p:sp>
      <p:grpSp>
        <p:nvGrpSpPr>
          <p:cNvPr id="20" name="Group 19"/>
          <p:cNvGrpSpPr/>
          <p:nvPr/>
        </p:nvGrpSpPr>
        <p:grpSpPr>
          <a:xfrm>
            <a:off x="149852" y="2438400"/>
            <a:ext cx="1276384" cy="1276384"/>
            <a:chOff x="-977378" y="1847816"/>
            <a:chExt cx="1276384" cy="1276384"/>
          </a:xfrm>
        </p:grpSpPr>
        <p:sp>
          <p:nvSpPr>
            <p:cNvPr id="18" name="Oval 17"/>
            <p:cNvSpPr/>
            <p:nvPr/>
          </p:nvSpPr>
          <p:spPr bwMode="auto">
            <a:xfrm>
              <a:off x="-977378" y="1847816"/>
              <a:ext cx="1276384" cy="1276384"/>
            </a:xfrm>
            <a:prstGeom prst="ellipse">
              <a:avLst/>
            </a:prstGeom>
            <a:solidFill>
              <a:srgbClr val="4C8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 name="TextBox 2"/>
            <p:cNvSpPr txBox="1"/>
            <p:nvPr/>
          </p:nvSpPr>
          <p:spPr>
            <a:xfrm>
              <a:off x="-910686" y="2107123"/>
              <a:ext cx="1143000" cy="646331"/>
            </a:xfrm>
            <a:prstGeom prst="rect">
              <a:avLst/>
            </a:prstGeom>
            <a:noFill/>
            <a:ln>
              <a:noFill/>
            </a:ln>
          </p:spPr>
          <p:txBody>
            <a:bodyPr wrap="square" rtlCol="0">
              <a:spAutoFit/>
            </a:bodyPr>
            <a:lstStyle/>
            <a:p>
              <a:pPr algn="ctr"/>
              <a:r>
                <a:rPr lang="vi-VN">
                  <a:solidFill>
                    <a:schemeClr val="bg1"/>
                  </a:solidFill>
                  <a:latin typeface="Times New Roman" charset="0"/>
                  <a:ea typeface="Times New Roman" charset="0"/>
                  <a:cs typeface="Times New Roman" charset="0"/>
                </a:rPr>
                <a:t>Bộ soạn thảo</a:t>
              </a:r>
              <a:endParaRPr lang="en-US">
                <a:solidFill>
                  <a:schemeClr val="bg1"/>
                </a:solidFill>
                <a:latin typeface="Times New Roman" charset="0"/>
                <a:ea typeface="Times New Roman" charset="0"/>
                <a:cs typeface="Times New Roman" charset="0"/>
              </a:endParaRPr>
            </a:p>
          </p:txBody>
        </p:sp>
      </p:grpSp>
      <p:sp>
        <p:nvSpPr>
          <p:cNvPr id="4" name="Right Arrow 3"/>
          <p:cNvSpPr/>
          <p:nvPr/>
        </p:nvSpPr>
        <p:spPr bwMode="auto">
          <a:xfrm>
            <a:off x="1479067" y="2871122"/>
            <a:ext cx="381000" cy="40011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ight Arrow 9"/>
          <p:cNvSpPr/>
          <p:nvPr/>
        </p:nvSpPr>
        <p:spPr bwMode="auto">
          <a:xfrm>
            <a:off x="3294390" y="2871122"/>
            <a:ext cx="381000" cy="40011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ight Arrow 10"/>
          <p:cNvSpPr/>
          <p:nvPr/>
        </p:nvSpPr>
        <p:spPr bwMode="auto">
          <a:xfrm>
            <a:off x="5060467" y="2871122"/>
            <a:ext cx="381000" cy="40011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ight Arrow 11"/>
          <p:cNvSpPr/>
          <p:nvPr/>
        </p:nvSpPr>
        <p:spPr bwMode="auto">
          <a:xfrm>
            <a:off x="6844966" y="2871122"/>
            <a:ext cx="381000" cy="40011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5" name="Right Arrow 14"/>
          <p:cNvSpPr/>
          <p:nvPr/>
        </p:nvSpPr>
        <p:spPr bwMode="auto">
          <a:xfrm rot="5400000">
            <a:off x="2389518" y="2033442"/>
            <a:ext cx="381000" cy="40011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7" name="TextBox 16"/>
          <p:cNvSpPr txBox="1"/>
          <p:nvPr/>
        </p:nvSpPr>
        <p:spPr>
          <a:xfrm>
            <a:off x="1573146" y="1292426"/>
            <a:ext cx="2048587" cy="707886"/>
          </a:xfrm>
          <a:prstGeom prst="rect">
            <a:avLst/>
          </a:prstGeom>
          <a:solidFill>
            <a:schemeClr val="accent6">
              <a:lumMod val="75000"/>
            </a:schemeClr>
          </a:solidFill>
          <a:ln>
            <a:noFill/>
          </a:ln>
        </p:spPr>
        <p:txBody>
          <a:bodyPr wrap="square" rtlCol="0">
            <a:spAutoFit/>
          </a:bodyPr>
          <a:lstStyle/>
          <a:p>
            <a:pPr algn="ctr"/>
            <a:r>
              <a:rPr lang="vi-VN" sz="2000">
                <a:solidFill>
                  <a:schemeClr val="bg1"/>
                </a:solidFill>
                <a:latin typeface="Times New Roman" charset="0"/>
                <a:ea typeface="Times New Roman" charset="0"/>
                <a:cs typeface="Times New Roman" charset="0"/>
              </a:rPr>
              <a:t>Thư viện</a:t>
            </a:r>
          </a:p>
          <a:p>
            <a:pPr algn="ctr"/>
            <a:r>
              <a:rPr lang="en-US" sz="2000">
                <a:solidFill>
                  <a:schemeClr val="bg1"/>
                </a:solidFill>
                <a:latin typeface="Times New Roman" charset="0"/>
                <a:ea typeface="Times New Roman" charset="0"/>
                <a:cs typeface="Times New Roman" charset="0"/>
              </a:rPr>
              <a:t>(H</a:t>
            </a:r>
            <a:r>
              <a:rPr lang="vi-VN" sz="2000">
                <a:solidFill>
                  <a:schemeClr val="bg1"/>
                </a:solidFill>
                <a:latin typeface="Times New Roman" charset="0"/>
                <a:ea typeface="Times New Roman" charset="0"/>
                <a:cs typeface="Times New Roman" charset="0"/>
              </a:rPr>
              <a:t>eader: *.h)</a:t>
            </a:r>
            <a:endParaRPr lang="en-US" sz="2000">
              <a:solidFill>
                <a:schemeClr val="bg1"/>
              </a:solidFill>
              <a:latin typeface="Times New Roman" charset="0"/>
              <a:ea typeface="Times New Roman" charset="0"/>
              <a:cs typeface="Times New Roman" charset="0"/>
            </a:endParaRPr>
          </a:p>
        </p:txBody>
      </p:sp>
      <p:grpSp>
        <p:nvGrpSpPr>
          <p:cNvPr id="21" name="Group 20"/>
          <p:cNvGrpSpPr/>
          <p:nvPr/>
        </p:nvGrpSpPr>
        <p:grpSpPr>
          <a:xfrm>
            <a:off x="1941826" y="2438400"/>
            <a:ext cx="1276384" cy="1276384"/>
            <a:chOff x="-977378" y="1847816"/>
            <a:chExt cx="1276384" cy="1276384"/>
          </a:xfrm>
        </p:grpSpPr>
        <p:sp>
          <p:nvSpPr>
            <p:cNvPr id="22" name="Oval 21"/>
            <p:cNvSpPr/>
            <p:nvPr/>
          </p:nvSpPr>
          <p:spPr bwMode="auto">
            <a:xfrm>
              <a:off x="-977378" y="1847816"/>
              <a:ext cx="1276384" cy="1276384"/>
            </a:xfrm>
            <a:prstGeom prst="ellipse">
              <a:avLst/>
            </a:prstGeom>
            <a:solidFill>
              <a:srgbClr val="4C8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3" name="TextBox 22"/>
            <p:cNvSpPr txBox="1"/>
            <p:nvPr/>
          </p:nvSpPr>
          <p:spPr>
            <a:xfrm>
              <a:off x="-910686" y="2107123"/>
              <a:ext cx="1143000" cy="646331"/>
            </a:xfrm>
            <a:prstGeom prst="rect">
              <a:avLst/>
            </a:prstGeom>
            <a:noFill/>
            <a:ln>
              <a:noFill/>
            </a:ln>
          </p:spPr>
          <p:txBody>
            <a:bodyPr wrap="square" rtlCol="0">
              <a:spAutoFit/>
            </a:bodyPr>
            <a:lstStyle/>
            <a:p>
              <a:pPr algn="ctr"/>
              <a:r>
                <a:rPr lang="vi-VN">
                  <a:solidFill>
                    <a:schemeClr val="bg1"/>
                  </a:solidFill>
                  <a:latin typeface="Times New Roman" charset="0"/>
                  <a:ea typeface="Times New Roman" charset="0"/>
                  <a:cs typeface="Times New Roman" charset="0"/>
                </a:rPr>
                <a:t>Bộ tiền xử lý</a:t>
              </a:r>
              <a:endParaRPr lang="en-US">
                <a:solidFill>
                  <a:schemeClr val="bg1"/>
                </a:solidFill>
                <a:latin typeface="Times New Roman" charset="0"/>
                <a:ea typeface="Times New Roman" charset="0"/>
                <a:cs typeface="Times New Roman" charset="0"/>
              </a:endParaRPr>
            </a:p>
          </p:txBody>
        </p:sp>
      </p:grpSp>
      <p:grpSp>
        <p:nvGrpSpPr>
          <p:cNvPr id="24" name="Group 23"/>
          <p:cNvGrpSpPr/>
          <p:nvPr/>
        </p:nvGrpSpPr>
        <p:grpSpPr>
          <a:xfrm>
            <a:off x="3733800" y="2438400"/>
            <a:ext cx="1276384" cy="1276384"/>
            <a:chOff x="-977378" y="1847816"/>
            <a:chExt cx="1276384" cy="1276384"/>
          </a:xfrm>
        </p:grpSpPr>
        <p:sp>
          <p:nvSpPr>
            <p:cNvPr id="25" name="Oval 24"/>
            <p:cNvSpPr/>
            <p:nvPr/>
          </p:nvSpPr>
          <p:spPr bwMode="auto">
            <a:xfrm>
              <a:off x="-977378" y="1847816"/>
              <a:ext cx="1276384" cy="1276384"/>
            </a:xfrm>
            <a:prstGeom prst="ellipse">
              <a:avLst/>
            </a:prstGeom>
            <a:solidFill>
              <a:srgbClr val="4C8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6" name="TextBox 25"/>
            <p:cNvSpPr txBox="1"/>
            <p:nvPr/>
          </p:nvSpPr>
          <p:spPr>
            <a:xfrm>
              <a:off x="-910686" y="2107123"/>
              <a:ext cx="1143000" cy="646331"/>
            </a:xfrm>
            <a:prstGeom prst="rect">
              <a:avLst/>
            </a:prstGeom>
            <a:noFill/>
            <a:ln>
              <a:noFill/>
            </a:ln>
          </p:spPr>
          <p:txBody>
            <a:bodyPr wrap="square" rtlCol="0">
              <a:spAutoFit/>
            </a:bodyPr>
            <a:lstStyle/>
            <a:p>
              <a:pPr algn="ctr"/>
              <a:r>
                <a:rPr lang="vi-VN">
                  <a:solidFill>
                    <a:schemeClr val="bg1"/>
                  </a:solidFill>
                  <a:latin typeface="Times New Roman" charset="0"/>
                  <a:ea typeface="Times New Roman" charset="0"/>
                  <a:cs typeface="Times New Roman" charset="0"/>
                </a:rPr>
                <a:t>Bộ biên dịch</a:t>
              </a:r>
              <a:endParaRPr lang="en-US">
                <a:solidFill>
                  <a:schemeClr val="bg1"/>
                </a:solidFill>
                <a:latin typeface="Times New Roman" charset="0"/>
                <a:ea typeface="Times New Roman" charset="0"/>
                <a:cs typeface="Times New Roman" charset="0"/>
              </a:endParaRPr>
            </a:p>
          </p:txBody>
        </p:sp>
      </p:grpSp>
      <p:grpSp>
        <p:nvGrpSpPr>
          <p:cNvPr id="27" name="Group 26"/>
          <p:cNvGrpSpPr/>
          <p:nvPr/>
        </p:nvGrpSpPr>
        <p:grpSpPr>
          <a:xfrm>
            <a:off x="5525774" y="2438400"/>
            <a:ext cx="1276384" cy="1276384"/>
            <a:chOff x="-977378" y="1847816"/>
            <a:chExt cx="1276384" cy="1276384"/>
          </a:xfrm>
        </p:grpSpPr>
        <p:sp>
          <p:nvSpPr>
            <p:cNvPr id="28" name="Oval 27"/>
            <p:cNvSpPr/>
            <p:nvPr/>
          </p:nvSpPr>
          <p:spPr bwMode="auto">
            <a:xfrm>
              <a:off x="-977378" y="1847816"/>
              <a:ext cx="1276384" cy="1276384"/>
            </a:xfrm>
            <a:prstGeom prst="ellipse">
              <a:avLst/>
            </a:prstGeom>
            <a:solidFill>
              <a:srgbClr val="4C8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9" name="TextBox 28"/>
            <p:cNvSpPr txBox="1"/>
            <p:nvPr/>
          </p:nvSpPr>
          <p:spPr>
            <a:xfrm>
              <a:off x="-910686" y="2107123"/>
              <a:ext cx="1143000" cy="646331"/>
            </a:xfrm>
            <a:prstGeom prst="rect">
              <a:avLst/>
            </a:prstGeom>
            <a:noFill/>
            <a:ln>
              <a:noFill/>
            </a:ln>
          </p:spPr>
          <p:txBody>
            <a:bodyPr wrap="square" rtlCol="0">
              <a:spAutoFit/>
            </a:bodyPr>
            <a:lstStyle/>
            <a:p>
              <a:pPr algn="ctr"/>
              <a:r>
                <a:rPr lang="vi-VN">
                  <a:solidFill>
                    <a:schemeClr val="bg1"/>
                  </a:solidFill>
                  <a:latin typeface="Times New Roman" charset="0"/>
                  <a:ea typeface="Times New Roman" charset="0"/>
                  <a:cs typeface="Times New Roman" charset="0"/>
                </a:rPr>
                <a:t>Bộ liên kết</a:t>
              </a:r>
              <a:endParaRPr lang="en-US">
                <a:solidFill>
                  <a:schemeClr val="bg1"/>
                </a:solidFill>
                <a:latin typeface="Times New Roman" charset="0"/>
                <a:ea typeface="Times New Roman" charset="0"/>
                <a:cs typeface="Times New Roman" charset="0"/>
              </a:endParaRPr>
            </a:p>
          </p:txBody>
        </p:sp>
      </p:grpSp>
      <p:sp>
        <p:nvSpPr>
          <p:cNvPr id="30" name="TextBox 29"/>
          <p:cNvSpPr txBox="1"/>
          <p:nvPr/>
        </p:nvSpPr>
        <p:spPr>
          <a:xfrm>
            <a:off x="7060716" y="2744018"/>
            <a:ext cx="1809751" cy="646331"/>
          </a:xfrm>
          <a:prstGeom prst="rect">
            <a:avLst/>
          </a:prstGeom>
          <a:noFill/>
          <a:ln>
            <a:noFill/>
          </a:ln>
        </p:spPr>
        <p:txBody>
          <a:bodyPr wrap="square" rtlCol="0">
            <a:spAutoFit/>
          </a:bodyPr>
          <a:lstStyle/>
          <a:p>
            <a:pPr algn="ctr"/>
            <a:r>
              <a:rPr lang="vi-VN">
                <a:solidFill>
                  <a:schemeClr val="accent5">
                    <a:lumMod val="10000"/>
                  </a:schemeClr>
                </a:solidFill>
                <a:latin typeface="Times New Roman" charset="0"/>
                <a:ea typeface="Times New Roman" charset="0"/>
                <a:cs typeface="Times New Roman" charset="0"/>
              </a:rPr>
              <a:t>Chương trình thực thi được</a:t>
            </a:r>
            <a:endParaRPr lang="en-US">
              <a:solidFill>
                <a:schemeClr val="accent5">
                  <a:lumMod val="10000"/>
                </a:schemeClr>
              </a:solidFill>
              <a:latin typeface="Times New Roman" charset="0"/>
              <a:ea typeface="Times New Roman" charset="0"/>
              <a:cs typeface="Times New Roman" charset="0"/>
            </a:endParaRPr>
          </a:p>
        </p:txBody>
      </p:sp>
      <p:sp>
        <p:nvSpPr>
          <p:cNvPr id="32" name="Right Arrow 31"/>
          <p:cNvSpPr/>
          <p:nvPr/>
        </p:nvSpPr>
        <p:spPr bwMode="auto">
          <a:xfrm rot="5400000">
            <a:off x="5993751" y="2035398"/>
            <a:ext cx="381000" cy="40011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33" name="TextBox 32"/>
          <p:cNvSpPr txBox="1"/>
          <p:nvPr/>
        </p:nvSpPr>
        <p:spPr>
          <a:xfrm>
            <a:off x="4599874" y="1292426"/>
            <a:ext cx="3168754" cy="707886"/>
          </a:xfrm>
          <a:prstGeom prst="rect">
            <a:avLst/>
          </a:prstGeom>
          <a:solidFill>
            <a:schemeClr val="accent6">
              <a:lumMod val="75000"/>
            </a:schemeClr>
          </a:solidFill>
          <a:ln>
            <a:noFill/>
          </a:ln>
        </p:spPr>
        <p:txBody>
          <a:bodyPr wrap="square" rtlCol="0">
            <a:spAutoFit/>
          </a:bodyPr>
          <a:lstStyle/>
          <a:p>
            <a:pPr algn="ctr"/>
            <a:r>
              <a:rPr lang="vi-VN" sz="2000">
                <a:solidFill>
                  <a:schemeClr val="bg1"/>
                </a:solidFill>
                <a:latin typeface="Times New Roman" charset="0"/>
                <a:ea typeface="Times New Roman" charset="0"/>
                <a:cs typeface="Times New Roman" charset="0"/>
              </a:rPr>
              <a:t>Thư viện</a:t>
            </a:r>
          </a:p>
          <a:p>
            <a:pPr algn="ctr"/>
            <a:r>
              <a:rPr lang="en-US">
                <a:solidFill>
                  <a:schemeClr val="bg1"/>
                </a:solidFill>
                <a:latin typeface="Times New Roman" charset="0"/>
                <a:ea typeface="Times New Roman" charset="0"/>
                <a:cs typeface="Times New Roman" charset="0"/>
              </a:rPr>
              <a:t>(</a:t>
            </a:r>
            <a:r>
              <a:rPr lang="vi-VN">
                <a:solidFill>
                  <a:schemeClr val="bg1"/>
                </a:solidFill>
                <a:latin typeface="Times New Roman" charset="0"/>
                <a:ea typeface="Times New Roman" charset="0"/>
                <a:cs typeface="Times New Roman" charset="0"/>
              </a:rPr>
              <a:t>Object code</a:t>
            </a:r>
            <a:r>
              <a:rPr lang="vi-VN" sz="2000">
                <a:solidFill>
                  <a:schemeClr val="bg1"/>
                </a:solidFill>
                <a:latin typeface="Times New Roman" charset="0"/>
                <a:ea typeface="Times New Roman" charset="0"/>
                <a:cs typeface="Times New Roman" charset="0"/>
              </a:rPr>
              <a:t>: *.lib; *.dll; *.so</a:t>
            </a:r>
            <a:r>
              <a:rPr lang="vi-VN">
                <a:solidFill>
                  <a:schemeClr val="bg1"/>
                </a:solidFill>
                <a:latin typeface="Times New Roman" charset="0"/>
                <a:ea typeface="Times New Roman" charset="0"/>
                <a:cs typeface="Times New Roman" charset="0"/>
              </a:rPr>
              <a:t>)</a:t>
            </a:r>
            <a:endParaRPr lang="en-US" sz="2000">
              <a:solidFill>
                <a:schemeClr val="bg1"/>
              </a:solidFill>
              <a:latin typeface="Times New Roman" charset="0"/>
              <a:ea typeface="Times New Roman" charset="0"/>
              <a:cs typeface="Times New Roman" charset="0"/>
            </a:endParaRPr>
          </a:p>
        </p:txBody>
      </p:sp>
      <p:sp>
        <p:nvSpPr>
          <p:cNvPr id="34" name="TextBox 33"/>
          <p:cNvSpPr txBox="1"/>
          <p:nvPr/>
        </p:nvSpPr>
        <p:spPr>
          <a:xfrm>
            <a:off x="954733" y="3681703"/>
            <a:ext cx="1505663" cy="584775"/>
          </a:xfrm>
          <a:prstGeom prst="rect">
            <a:avLst/>
          </a:prstGeom>
          <a:noFill/>
          <a:ln>
            <a:noFill/>
          </a:ln>
        </p:spPr>
        <p:txBody>
          <a:bodyPr wrap="square" rtlCol="0">
            <a:spAutoFit/>
          </a:bodyPr>
          <a:lstStyle/>
          <a:p>
            <a:pPr algn="ctr"/>
            <a:r>
              <a:rPr lang="vi-VN" sz="1600">
                <a:solidFill>
                  <a:schemeClr val="accent5">
                    <a:lumMod val="10000"/>
                  </a:schemeClr>
                </a:solidFill>
                <a:latin typeface="Times New Roman" charset="0"/>
                <a:ea typeface="Times New Roman" charset="0"/>
                <a:cs typeface="Times New Roman" charset="0"/>
              </a:rPr>
              <a:t>Mã nguồn</a:t>
            </a:r>
          </a:p>
          <a:p>
            <a:pPr algn="ctr"/>
            <a:r>
              <a:rPr lang="vi-VN" sz="1600">
                <a:solidFill>
                  <a:schemeClr val="accent5">
                    <a:lumMod val="10000"/>
                  </a:schemeClr>
                </a:solidFill>
                <a:latin typeface="Times New Roman" charset="0"/>
                <a:ea typeface="Times New Roman" charset="0"/>
                <a:cs typeface="Times New Roman" charset="0"/>
              </a:rPr>
              <a:t>*.h + *.cpp</a:t>
            </a:r>
            <a:endParaRPr lang="en-US" sz="1600">
              <a:solidFill>
                <a:schemeClr val="accent5">
                  <a:lumMod val="10000"/>
                </a:schemeClr>
              </a:solidFill>
              <a:latin typeface="Times New Roman" charset="0"/>
              <a:ea typeface="Times New Roman" charset="0"/>
              <a:cs typeface="Times New Roman" charset="0"/>
            </a:endParaRPr>
          </a:p>
        </p:txBody>
      </p:sp>
      <p:sp>
        <p:nvSpPr>
          <p:cNvPr id="35" name="TextBox 34"/>
          <p:cNvSpPr txBox="1"/>
          <p:nvPr/>
        </p:nvSpPr>
        <p:spPr>
          <a:xfrm>
            <a:off x="2554933" y="3681703"/>
            <a:ext cx="2078193" cy="584775"/>
          </a:xfrm>
          <a:prstGeom prst="rect">
            <a:avLst/>
          </a:prstGeom>
          <a:noFill/>
          <a:ln>
            <a:noFill/>
          </a:ln>
        </p:spPr>
        <p:txBody>
          <a:bodyPr wrap="square" rtlCol="0">
            <a:spAutoFit/>
          </a:bodyPr>
          <a:lstStyle/>
          <a:p>
            <a:pPr algn="ctr"/>
            <a:r>
              <a:rPr lang="vi-VN" sz="1600">
                <a:solidFill>
                  <a:schemeClr val="accent5">
                    <a:lumMod val="10000"/>
                  </a:schemeClr>
                </a:solidFill>
                <a:latin typeface="Times New Roman" charset="0"/>
                <a:ea typeface="Times New Roman" charset="0"/>
                <a:cs typeface="Times New Roman" charset="0"/>
              </a:rPr>
              <a:t>Mã nguồn tăng cường</a:t>
            </a:r>
          </a:p>
          <a:p>
            <a:pPr algn="ctr"/>
            <a:r>
              <a:rPr lang="vi-VN" sz="1600">
                <a:solidFill>
                  <a:schemeClr val="accent5">
                    <a:lumMod val="10000"/>
                  </a:schemeClr>
                </a:solidFill>
                <a:latin typeface="Times New Roman" charset="0"/>
                <a:ea typeface="Times New Roman" charset="0"/>
                <a:cs typeface="Times New Roman" charset="0"/>
              </a:rPr>
              <a:t>*.h + *.cpp</a:t>
            </a:r>
            <a:endParaRPr lang="en-US" sz="1600">
              <a:solidFill>
                <a:schemeClr val="accent5">
                  <a:lumMod val="10000"/>
                </a:schemeClr>
              </a:solidFill>
              <a:latin typeface="Times New Roman" charset="0"/>
              <a:ea typeface="Times New Roman" charset="0"/>
              <a:cs typeface="Times New Roman" charset="0"/>
            </a:endParaRPr>
          </a:p>
        </p:txBody>
      </p:sp>
      <p:sp>
        <p:nvSpPr>
          <p:cNvPr id="36" name="TextBox 35"/>
          <p:cNvSpPr txBox="1"/>
          <p:nvPr/>
        </p:nvSpPr>
        <p:spPr>
          <a:xfrm>
            <a:off x="4599874" y="3681703"/>
            <a:ext cx="1459541" cy="584775"/>
          </a:xfrm>
          <a:prstGeom prst="rect">
            <a:avLst/>
          </a:prstGeom>
          <a:noFill/>
          <a:ln>
            <a:noFill/>
          </a:ln>
        </p:spPr>
        <p:txBody>
          <a:bodyPr wrap="square" rtlCol="0">
            <a:spAutoFit/>
          </a:bodyPr>
          <a:lstStyle/>
          <a:p>
            <a:pPr algn="ctr"/>
            <a:r>
              <a:rPr lang="vi-VN" sz="1600">
                <a:solidFill>
                  <a:schemeClr val="accent5">
                    <a:lumMod val="10000"/>
                  </a:schemeClr>
                </a:solidFill>
                <a:latin typeface="Times New Roman" charset="0"/>
                <a:ea typeface="Times New Roman" charset="0"/>
                <a:cs typeface="Times New Roman" charset="0"/>
              </a:rPr>
              <a:t>Mã đối tượng</a:t>
            </a:r>
          </a:p>
          <a:p>
            <a:pPr algn="ctr"/>
            <a:r>
              <a:rPr lang="vi-VN" sz="1600">
                <a:solidFill>
                  <a:schemeClr val="accent5">
                    <a:lumMod val="10000"/>
                  </a:schemeClr>
                </a:solidFill>
                <a:latin typeface="Times New Roman" charset="0"/>
                <a:ea typeface="Times New Roman" charset="0"/>
                <a:cs typeface="Times New Roman" charset="0"/>
              </a:rPr>
              <a:t>*.obj</a:t>
            </a:r>
            <a:endParaRPr lang="en-US" sz="1600">
              <a:solidFill>
                <a:schemeClr val="accent5">
                  <a:lumMod val="10000"/>
                </a:schemeClr>
              </a:solidFill>
              <a:latin typeface="Times New Roman" charset="0"/>
              <a:ea typeface="Times New Roman" charset="0"/>
              <a:cs typeface="Times New Roman" charset="0"/>
            </a:endParaRPr>
          </a:p>
        </p:txBody>
      </p:sp>
      <p:grpSp>
        <p:nvGrpSpPr>
          <p:cNvPr id="48" name="Group 47"/>
          <p:cNvGrpSpPr/>
          <p:nvPr/>
        </p:nvGrpSpPr>
        <p:grpSpPr>
          <a:xfrm>
            <a:off x="762000" y="3714784"/>
            <a:ext cx="811146" cy="2233085"/>
            <a:chOff x="762000" y="3714784"/>
            <a:chExt cx="811146" cy="2305016"/>
          </a:xfrm>
        </p:grpSpPr>
        <p:cxnSp>
          <p:nvCxnSpPr>
            <p:cNvPr id="41" name="Straight Connector 40"/>
            <p:cNvCxnSpPr>
              <a:stCxn id="18" idx="4"/>
            </p:cNvCxnSpPr>
            <p:nvPr/>
          </p:nvCxnSpPr>
          <p:spPr bwMode="auto">
            <a:xfrm flipH="1">
              <a:off x="762000" y="3714784"/>
              <a:ext cx="26044" cy="2305016"/>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42" name="Straight Connector 41"/>
            <p:cNvCxnSpPr/>
            <p:nvPr/>
          </p:nvCxnSpPr>
          <p:spPr bwMode="auto">
            <a:xfrm>
              <a:off x="762000" y="6019800"/>
              <a:ext cx="811146"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
        <p:nvSpPr>
          <p:cNvPr id="45" name="TextBox 44"/>
          <p:cNvSpPr txBox="1"/>
          <p:nvPr/>
        </p:nvSpPr>
        <p:spPr>
          <a:xfrm>
            <a:off x="1548125" y="5547711"/>
            <a:ext cx="7367275" cy="646331"/>
          </a:xfrm>
          <a:prstGeom prst="rect">
            <a:avLst/>
          </a:prstGeom>
          <a:noFill/>
        </p:spPr>
        <p:txBody>
          <a:bodyPr wrap="square" rtlCol="0">
            <a:spAutoFit/>
          </a:bodyPr>
          <a:lstStyle/>
          <a:p>
            <a:r>
              <a:rPr lang="vi-VN">
                <a:latin typeface="Times New Roman" charset="0"/>
                <a:ea typeface="Times New Roman" charset="0"/>
                <a:cs typeface="Times New Roman" charset="0"/>
              </a:rPr>
              <a:t>Môi trường soạn thảo tích hợp (IDE): </a:t>
            </a:r>
          </a:p>
          <a:p>
            <a:r>
              <a:rPr lang="vi-VN" b="1">
                <a:solidFill>
                  <a:schemeClr val="accent5">
                    <a:lumMod val="10000"/>
                  </a:schemeClr>
                </a:solidFill>
                <a:latin typeface="Times New Roman" charset="0"/>
                <a:ea typeface="Times New Roman" charset="0"/>
                <a:cs typeface="Times New Roman" charset="0"/>
              </a:rPr>
              <a:t>Visual Studio; Eclipse; Qt Creator; Code block; </a:t>
            </a:r>
            <a:r>
              <a:rPr lang="vi-VN">
                <a:solidFill>
                  <a:schemeClr val="accent5">
                    <a:lumMod val="10000"/>
                  </a:schemeClr>
                </a:solidFill>
                <a:latin typeface="Times New Roman" charset="0"/>
                <a:ea typeface="Times New Roman" charset="0"/>
                <a:cs typeface="Times New Roman" charset="0"/>
              </a:rPr>
              <a:t>Online tool</a:t>
            </a:r>
            <a:r>
              <a:rPr lang="vi-VN" b="1">
                <a:solidFill>
                  <a:schemeClr val="accent5">
                    <a:lumMod val="10000"/>
                  </a:schemeClr>
                </a:solidFill>
                <a:latin typeface="Times New Roman" charset="0"/>
                <a:ea typeface="Times New Roman" charset="0"/>
                <a:cs typeface="Times New Roman" charset="0"/>
              </a:rPr>
              <a:t>; </a:t>
            </a:r>
            <a:r>
              <a:rPr lang="vi-VN">
                <a:solidFill>
                  <a:schemeClr val="accent5">
                    <a:lumMod val="10000"/>
                  </a:schemeClr>
                </a:solidFill>
                <a:latin typeface="Times New Roman" charset="0"/>
                <a:ea typeface="Times New Roman" charset="0"/>
                <a:cs typeface="Times New Roman" charset="0"/>
              </a:rPr>
              <a:t>etc</a:t>
            </a:r>
            <a:endParaRPr lang="en-US">
              <a:solidFill>
                <a:schemeClr val="accent5">
                  <a:lumMod val="10000"/>
                </a:schemeClr>
              </a:solidFill>
              <a:latin typeface="Times New Roman" charset="0"/>
              <a:ea typeface="Times New Roman" charset="0"/>
              <a:cs typeface="Times New Roman" charset="0"/>
            </a:endParaRPr>
          </a:p>
        </p:txBody>
      </p:sp>
      <p:grpSp>
        <p:nvGrpSpPr>
          <p:cNvPr id="49" name="Group 48"/>
          <p:cNvGrpSpPr/>
          <p:nvPr/>
        </p:nvGrpSpPr>
        <p:grpSpPr>
          <a:xfrm>
            <a:off x="4505337" y="3714784"/>
            <a:ext cx="811146" cy="1780594"/>
            <a:chOff x="762000" y="3714784"/>
            <a:chExt cx="811146" cy="2305016"/>
          </a:xfrm>
        </p:grpSpPr>
        <p:cxnSp>
          <p:nvCxnSpPr>
            <p:cNvPr id="50" name="Straight Connector 49"/>
            <p:cNvCxnSpPr/>
            <p:nvPr/>
          </p:nvCxnSpPr>
          <p:spPr bwMode="auto">
            <a:xfrm flipH="1">
              <a:off x="762000" y="3714784"/>
              <a:ext cx="26044" cy="2305016"/>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51" name="Straight Connector 50"/>
            <p:cNvCxnSpPr/>
            <p:nvPr/>
          </p:nvCxnSpPr>
          <p:spPr bwMode="auto">
            <a:xfrm>
              <a:off x="762000" y="6019800"/>
              <a:ext cx="811146"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
        <p:nvSpPr>
          <p:cNvPr id="52" name="TextBox 51"/>
          <p:cNvSpPr txBox="1"/>
          <p:nvPr/>
        </p:nvSpPr>
        <p:spPr>
          <a:xfrm>
            <a:off x="5302918" y="5251185"/>
            <a:ext cx="2930770" cy="369332"/>
          </a:xfrm>
          <a:prstGeom prst="rect">
            <a:avLst/>
          </a:prstGeom>
          <a:noFill/>
        </p:spPr>
        <p:txBody>
          <a:bodyPr wrap="square" rtlCol="0">
            <a:spAutoFit/>
          </a:bodyPr>
          <a:lstStyle/>
          <a:p>
            <a:r>
              <a:rPr lang="vi-VN">
                <a:latin typeface="Times New Roman" charset="0"/>
                <a:ea typeface="Times New Roman" charset="0"/>
                <a:cs typeface="Times New Roman" charset="0"/>
              </a:rPr>
              <a:t>cl.exe (Microsoft); gcc; g++</a:t>
            </a:r>
            <a:endParaRPr lang="en-US" b="1">
              <a:solidFill>
                <a:schemeClr val="accent5">
                  <a:lumMod val="1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20901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Quan niệm về chương trình</a:t>
            </a:r>
            <a:endParaRPr lang="en-US" sz="2400" b="1">
              <a:solidFill>
                <a:srgbClr val="0070C0"/>
              </a:solidFill>
            </a:endParaRPr>
          </a:p>
        </p:txBody>
      </p:sp>
      <p:sp>
        <p:nvSpPr>
          <p:cNvPr id="6" name="Content Placeholder 5"/>
          <p:cNvSpPr>
            <a:spLocks noGrp="1"/>
          </p:cNvSpPr>
          <p:nvPr>
            <p:ph idx="1"/>
          </p:nvPr>
        </p:nvSpPr>
        <p:spPr/>
        <p:txBody>
          <a:bodyPr>
            <a:normAutofit/>
          </a:bodyPr>
          <a:lstStyle/>
          <a:p>
            <a:r>
              <a:rPr lang="en-US"/>
              <a:t> </a:t>
            </a:r>
            <a:r>
              <a:rPr lang="en-US" smtClean="0"/>
              <a:t>Quan điểm:</a:t>
            </a:r>
            <a:br>
              <a:rPr lang="en-US" smtClean="0"/>
            </a:br>
            <a:r>
              <a:rPr lang="en-US" smtClean="0"/>
              <a:t>Chương trình là những chuỗi lệnh </a:t>
            </a:r>
            <a:r>
              <a:rPr lang="vi-VN" smtClean="0"/>
              <a:t>được thực thi tuần tự. Sự thực thi tuân theo nguyên tắc điều khiển (rẽ nhánh + lặp)</a:t>
            </a:r>
            <a:r>
              <a:rPr lang="en-US"/>
              <a:t>.</a:t>
            </a:r>
          </a:p>
          <a:p>
            <a:endParaRPr lang="en-US" smtClean="0"/>
          </a:p>
          <a:p>
            <a:r>
              <a:rPr lang="en-US"/>
              <a:t> </a:t>
            </a:r>
            <a:r>
              <a:rPr lang="en-US" smtClean="0"/>
              <a:t>Do đó, hai yếu tố quan trọng tạo thành chương trình</a:t>
            </a:r>
          </a:p>
          <a:p>
            <a:pPr marL="685783" lvl="1" indent="-342892">
              <a:buFont typeface="+mj-lt"/>
              <a:buAutoNum type="arabicPeriod"/>
            </a:pPr>
            <a:r>
              <a:rPr lang="en-US" b="1" smtClean="0"/>
              <a:t>Dữ liệu </a:t>
            </a:r>
            <a:r>
              <a:rPr lang="en-US" smtClean="0"/>
              <a:t>và cấu trúc để tổ chức dữ liệu</a:t>
            </a:r>
          </a:p>
          <a:p>
            <a:pPr marL="685783" lvl="1" indent="-342892">
              <a:buFont typeface="+mj-lt"/>
              <a:buAutoNum type="arabicPeriod"/>
            </a:pPr>
            <a:r>
              <a:rPr lang="en-US" b="1" smtClean="0"/>
              <a:t>Giải thuật xử lý</a:t>
            </a:r>
            <a:r>
              <a:rPr lang="en-US" smtClean="0"/>
              <a:t>, nghĩa là, các chuỗi của những lệnh nào và chọn lựa thực thi ra sao</a:t>
            </a:r>
          </a:p>
          <a:p>
            <a:pPr marL="685783" lvl="1" indent="-342892">
              <a:buFont typeface="+mj-lt"/>
              <a:buAutoNum type="arabicPeriod"/>
            </a:pPr>
            <a:endParaRPr lang="en-US" smtClean="0"/>
          </a:p>
          <a:p>
            <a:pPr marL="0" indent="0">
              <a:buNone/>
            </a:pPr>
            <a:endParaRPr lang="en-US" smtClean="0"/>
          </a:p>
        </p:txBody>
      </p:sp>
    </p:spTree>
    <p:extLst>
      <p:ext uri="{BB962C8B-B14F-4D97-AF65-F5344CB8AC3E}">
        <p14:creationId xmlns:p14="http://schemas.microsoft.com/office/powerpoint/2010/main" val="32513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Dữ liệu</a:t>
            </a:r>
            <a:endParaRPr lang="en-US" sz="2400" b="1">
              <a:solidFill>
                <a:srgbClr val="0070C0"/>
              </a:solidFill>
            </a:endParaRPr>
          </a:p>
        </p:txBody>
      </p:sp>
      <p:sp>
        <p:nvSpPr>
          <p:cNvPr id="6" name="Content Placeholder 5"/>
          <p:cNvSpPr>
            <a:spLocks noGrp="1"/>
          </p:cNvSpPr>
          <p:nvPr>
            <p:ph idx="1"/>
          </p:nvPr>
        </p:nvSpPr>
        <p:spPr/>
        <p:txBody>
          <a:bodyPr>
            <a:normAutofit fontScale="92500" lnSpcReduction="20000"/>
          </a:bodyPr>
          <a:lstStyle/>
          <a:p>
            <a:r>
              <a:rPr lang="en-US" dirty="0"/>
              <a:t> </a:t>
            </a:r>
            <a:r>
              <a:rPr lang="en-US" dirty="0" err="1" smtClean="0"/>
              <a:t>Bất</a:t>
            </a:r>
            <a:r>
              <a:rPr lang="en-US" dirty="0" smtClean="0"/>
              <a:t> </a:t>
            </a:r>
            <a:r>
              <a:rPr lang="en-US" dirty="0" err="1" smtClean="0"/>
              <a:t>kỳ</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lập</a:t>
            </a:r>
            <a:r>
              <a:rPr lang="en-US" dirty="0" smtClean="0"/>
              <a:t> </a:t>
            </a:r>
            <a:r>
              <a:rPr lang="en-US" dirty="0" err="1" smtClean="0"/>
              <a:t>trình</a:t>
            </a:r>
            <a:r>
              <a:rPr lang="en-US" dirty="0" smtClean="0"/>
              <a:t> </a:t>
            </a:r>
            <a:r>
              <a:rPr lang="en-US" dirty="0" err="1" smtClean="0"/>
              <a:t>cấp</a:t>
            </a:r>
            <a:r>
              <a:rPr lang="en-US" dirty="0" smtClean="0"/>
              <a:t> </a:t>
            </a:r>
            <a:r>
              <a:rPr lang="en-US" dirty="0" err="1" smtClean="0"/>
              <a:t>cao</a:t>
            </a:r>
            <a:r>
              <a:rPr lang="en-US" dirty="0" smtClean="0"/>
              <a:t> </a:t>
            </a:r>
            <a:r>
              <a:rPr lang="en-US" dirty="0" err="1" smtClean="0"/>
              <a:t>nào</a:t>
            </a:r>
            <a:r>
              <a:rPr lang="en-US" dirty="0" smtClean="0"/>
              <a:t> </a:t>
            </a:r>
            <a:r>
              <a:rPr lang="en-US" dirty="0" err="1" smtClean="0"/>
              <a:t>cũng</a:t>
            </a:r>
            <a:r>
              <a:rPr lang="en-US" dirty="0" smtClean="0"/>
              <a:t> </a:t>
            </a:r>
            <a:r>
              <a:rPr lang="en-US" dirty="0" err="1" smtClean="0"/>
              <a:t>cho</a:t>
            </a:r>
            <a:r>
              <a:rPr lang="en-US" dirty="0" smtClean="0"/>
              <a:t> </a:t>
            </a:r>
            <a:r>
              <a:rPr lang="en-US" dirty="0" err="1" smtClean="0"/>
              <a:t>phép</a:t>
            </a:r>
            <a:r>
              <a:rPr lang="en-US" dirty="0" smtClean="0"/>
              <a:t> </a:t>
            </a:r>
            <a:r>
              <a:rPr lang="en-US" dirty="0" err="1" smtClean="0"/>
              <a:t>dùng</a:t>
            </a:r>
            <a:r>
              <a:rPr lang="en-US" dirty="0" smtClean="0"/>
              <a:t> </a:t>
            </a:r>
            <a:r>
              <a:rPr lang="en-US" dirty="0" err="1" smtClean="0"/>
              <a:t>các</a:t>
            </a:r>
            <a:r>
              <a:rPr lang="en-US" dirty="0" smtClean="0"/>
              <a:t> </a:t>
            </a:r>
            <a:r>
              <a:rPr lang="en-US" dirty="0" err="1" smtClean="0"/>
              <a:t>kiểu</a:t>
            </a:r>
            <a:r>
              <a:rPr lang="en-US" dirty="0" smtClean="0"/>
              <a:t> </a:t>
            </a:r>
            <a:r>
              <a:rPr lang="en-US" dirty="0" err="1" smtClean="0"/>
              <a:t>sau</a:t>
            </a:r>
            <a:endParaRPr lang="en-US" dirty="0" smtClean="0"/>
          </a:p>
          <a:p>
            <a:pPr lvl="1"/>
            <a:r>
              <a:rPr lang="en-US" dirty="0"/>
              <a:t> </a:t>
            </a:r>
            <a:r>
              <a:rPr lang="en-US" dirty="0" err="1" smtClean="0"/>
              <a:t>Kiểu</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cơ</a:t>
            </a:r>
            <a:r>
              <a:rPr lang="en-US" dirty="0" smtClean="0"/>
              <a:t> </a:t>
            </a:r>
            <a:r>
              <a:rPr lang="en-US" dirty="0" err="1" smtClean="0"/>
              <a:t>bản</a:t>
            </a:r>
            <a:r>
              <a:rPr lang="en-US" dirty="0" smtClean="0"/>
              <a:t>, </a:t>
            </a:r>
            <a:r>
              <a:rPr lang="en-US" dirty="0" err="1" smtClean="0"/>
              <a:t>được</a:t>
            </a:r>
            <a:r>
              <a:rPr lang="en-US" dirty="0" smtClean="0"/>
              <a:t> </a:t>
            </a:r>
            <a:r>
              <a:rPr lang="en-US" dirty="0" err="1" smtClean="0"/>
              <a:t>cung</a:t>
            </a:r>
            <a:r>
              <a:rPr lang="en-US" dirty="0" smtClean="0"/>
              <a:t> </a:t>
            </a:r>
            <a:r>
              <a:rPr lang="en-US" dirty="0" err="1" smtClean="0"/>
              <a:t>cấp</a:t>
            </a:r>
            <a:r>
              <a:rPr lang="en-US" dirty="0" smtClean="0"/>
              <a:t> </a:t>
            </a:r>
            <a:r>
              <a:rPr lang="en-US" dirty="0" err="1" smtClean="0"/>
              <a:t>bởi</a:t>
            </a:r>
            <a:r>
              <a:rPr lang="en-US" dirty="0" smtClean="0"/>
              <a:t> </a:t>
            </a:r>
            <a:r>
              <a:rPr lang="en-US" dirty="0" err="1" smtClean="0"/>
              <a:t>chính</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Với</a:t>
            </a:r>
            <a:r>
              <a:rPr lang="en-US" dirty="0" smtClean="0"/>
              <a:t> C:</a:t>
            </a:r>
          </a:p>
          <a:p>
            <a:pPr lvl="2"/>
            <a:r>
              <a:rPr lang="en-US" dirty="0" err="1" smtClean="0"/>
              <a:t>Kiểu</a:t>
            </a:r>
            <a:r>
              <a:rPr lang="en-US" dirty="0" smtClean="0"/>
              <a:t> </a:t>
            </a:r>
            <a:r>
              <a:rPr lang="en-US" dirty="0" err="1" smtClean="0"/>
              <a:t>số</a:t>
            </a:r>
            <a:endParaRPr lang="en-US" dirty="0" smtClean="0"/>
          </a:p>
          <a:p>
            <a:pPr lvl="3"/>
            <a:r>
              <a:rPr lang="en-US" dirty="0" err="1" smtClean="0"/>
              <a:t>Số</a:t>
            </a:r>
            <a:r>
              <a:rPr lang="en-US" dirty="0" smtClean="0"/>
              <a:t> </a:t>
            </a:r>
            <a:r>
              <a:rPr lang="en-US" dirty="0" err="1" smtClean="0"/>
              <a:t>nguyên</a:t>
            </a:r>
            <a:r>
              <a:rPr lang="en-US" dirty="0" smtClean="0"/>
              <a:t>: </a:t>
            </a:r>
            <a:r>
              <a:rPr lang="en-US" dirty="0" err="1" smtClean="0">
                <a:solidFill>
                  <a:srgbClr val="0432FF"/>
                </a:solidFill>
              </a:rPr>
              <a:t>int</a:t>
            </a:r>
            <a:r>
              <a:rPr lang="en-US" dirty="0" smtClean="0">
                <a:solidFill>
                  <a:srgbClr val="0432FF"/>
                </a:solidFill>
              </a:rPr>
              <a:t> (</a:t>
            </a:r>
            <a:r>
              <a:rPr lang="vi-VN" dirty="0" smtClean="0">
                <a:solidFill>
                  <a:srgbClr val="0432FF"/>
                </a:solidFill>
              </a:rPr>
              <a:t>danh sách đầy đủ ở chương sau)</a:t>
            </a:r>
          </a:p>
          <a:p>
            <a:pPr lvl="3"/>
            <a:r>
              <a:rPr lang="en-US" dirty="0" err="1"/>
              <a:t>Số</a:t>
            </a:r>
            <a:r>
              <a:rPr lang="en-US" dirty="0"/>
              <a:t> </a:t>
            </a:r>
            <a:r>
              <a:rPr lang="en-US" dirty="0" err="1"/>
              <a:t>nguyên</a:t>
            </a:r>
            <a:r>
              <a:rPr lang="en-US" dirty="0"/>
              <a:t>:</a:t>
            </a:r>
            <a:endParaRPr lang="vi-VN" dirty="0">
              <a:solidFill>
                <a:srgbClr val="0432FF"/>
              </a:solidFill>
            </a:endParaRPr>
          </a:p>
          <a:p>
            <a:pPr lvl="4"/>
            <a:r>
              <a:rPr lang="en-US" dirty="0" err="1" smtClean="0"/>
              <a:t>Số</a:t>
            </a:r>
            <a:r>
              <a:rPr lang="en-US" dirty="0" smtClean="0"/>
              <a:t> </a:t>
            </a:r>
            <a:r>
              <a:rPr lang="en-US" dirty="0" err="1" smtClean="0"/>
              <a:t>thực</a:t>
            </a:r>
            <a:r>
              <a:rPr lang="en-US" dirty="0" smtClean="0"/>
              <a:t> </a:t>
            </a:r>
            <a:r>
              <a:rPr lang="en-US" dirty="0" err="1" smtClean="0"/>
              <a:t>chấm</a:t>
            </a:r>
            <a:r>
              <a:rPr lang="en-US" dirty="0" smtClean="0"/>
              <a:t> </a:t>
            </a:r>
            <a:r>
              <a:rPr lang="en-US" dirty="0" err="1" smtClean="0"/>
              <a:t>động</a:t>
            </a:r>
            <a:r>
              <a:rPr lang="en-US" dirty="0" smtClean="0"/>
              <a:t> </a:t>
            </a:r>
            <a:r>
              <a:rPr lang="vi-VN" dirty="0" smtClean="0"/>
              <a:t>độ chính xác đơn</a:t>
            </a:r>
            <a:r>
              <a:rPr lang="en-US" dirty="0" smtClean="0"/>
              <a:t>: </a:t>
            </a:r>
            <a:r>
              <a:rPr lang="en-US" dirty="0" smtClean="0">
                <a:solidFill>
                  <a:srgbClr val="0432FF"/>
                </a:solidFill>
              </a:rPr>
              <a:t>float</a:t>
            </a:r>
          </a:p>
          <a:p>
            <a:pPr lvl="4"/>
            <a:r>
              <a:rPr lang="en-US" dirty="0" err="1" smtClean="0"/>
              <a:t>Số</a:t>
            </a:r>
            <a:r>
              <a:rPr lang="en-US" dirty="0" smtClean="0"/>
              <a:t> </a:t>
            </a:r>
            <a:r>
              <a:rPr lang="en-US" dirty="0" err="1" smtClean="0"/>
              <a:t>thực</a:t>
            </a:r>
            <a:r>
              <a:rPr lang="en-US" dirty="0" smtClean="0"/>
              <a:t> </a:t>
            </a:r>
            <a:r>
              <a:rPr lang="en-US" dirty="0" err="1" smtClean="0"/>
              <a:t>chấm</a:t>
            </a:r>
            <a:r>
              <a:rPr lang="en-US" dirty="0" smtClean="0"/>
              <a:t> </a:t>
            </a:r>
            <a:r>
              <a:rPr lang="en-US" dirty="0" err="1" smtClean="0"/>
              <a:t>động</a:t>
            </a:r>
            <a:r>
              <a:rPr lang="en-US" dirty="0" smtClean="0"/>
              <a:t> </a:t>
            </a:r>
            <a:r>
              <a:rPr lang="vi-VN" dirty="0"/>
              <a:t>độ chính xác </a:t>
            </a:r>
            <a:r>
              <a:rPr lang="vi-VN" dirty="0" smtClean="0"/>
              <a:t>đơn</a:t>
            </a:r>
            <a:r>
              <a:rPr lang="en-US" dirty="0" smtClean="0"/>
              <a:t>: </a:t>
            </a:r>
            <a:r>
              <a:rPr lang="en-US" dirty="0" smtClean="0">
                <a:solidFill>
                  <a:srgbClr val="0432FF"/>
                </a:solidFill>
              </a:rPr>
              <a:t>double</a:t>
            </a:r>
          </a:p>
          <a:p>
            <a:pPr lvl="4"/>
            <a:r>
              <a:rPr lang="en-US" dirty="0" err="1"/>
              <a:t>Số</a:t>
            </a:r>
            <a:r>
              <a:rPr lang="en-US" dirty="0"/>
              <a:t> </a:t>
            </a:r>
            <a:r>
              <a:rPr lang="en-US" dirty="0" err="1"/>
              <a:t>thực</a:t>
            </a:r>
            <a:r>
              <a:rPr lang="en-US" dirty="0"/>
              <a:t> </a:t>
            </a:r>
            <a:r>
              <a:rPr lang="en-US" dirty="0" err="1"/>
              <a:t>chấm</a:t>
            </a:r>
            <a:r>
              <a:rPr lang="en-US" dirty="0"/>
              <a:t> </a:t>
            </a:r>
            <a:r>
              <a:rPr lang="en-US" dirty="0" err="1"/>
              <a:t>động</a:t>
            </a:r>
            <a:r>
              <a:rPr lang="en-US" dirty="0"/>
              <a:t> </a:t>
            </a:r>
            <a:r>
              <a:rPr lang="vi-VN" dirty="0"/>
              <a:t>độ chính xác </a:t>
            </a:r>
            <a:r>
              <a:rPr lang="vi-VN" dirty="0" smtClean="0"/>
              <a:t>mở rộng</a:t>
            </a:r>
            <a:r>
              <a:rPr lang="en-US" dirty="0" smtClean="0"/>
              <a:t>: </a:t>
            </a:r>
            <a:r>
              <a:rPr lang="vi-VN" dirty="0" smtClean="0">
                <a:solidFill>
                  <a:srgbClr val="0432FF"/>
                </a:solidFill>
              </a:rPr>
              <a:t>long </a:t>
            </a:r>
            <a:r>
              <a:rPr lang="en-US" dirty="0" smtClean="0">
                <a:solidFill>
                  <a:srgbClr val="0432FF"/>
                </a:solidFill>
              </a:rPr>
              <a:t>double</a:t>
            </a:r>
            <a:endParaRPr lang="en-US" dirty="0">
              <a:solidFill>
                <a:srgbClr val="0432FF"/>
              </a:solidFill>
            </a:endParaRPr>
          </a:p>
          <a:p>
            <a:pPr lvl="3"/>
            <a:endParaRPr lang="en-US" dirty="0" smtClean="0"/>
          </a:p>
          <a:p>
            <a:pPr lvl="2"/>
            <a:r>
              <a:rPr lang="en-US" dirty="0" err="1" smtClean="0"/>
              <a:t>Kiểu</a:t>
            </a:r>
            <a:r>
              <a:rPr lang="en-US" dirty="0" smtClean="0"/>
              <a:t> </a:t>
            </a:r>
            <a:r>
              <a:rPr lang="en-US" dirty="0" err="1" smtClean="0"/>
              <a:t>ký</a:t>
            </a:r>
            <a:r>
              <a:rPr lang="en-US" dirty="0" smtClean="0"/>
              <a:t> </a:t>
            </a:r>
            <a:r>
              <a:rPr lang="en-US" dirty="0" err="1" smtClean="0"/>
              <a:t>tự</a:t>
            </a:r>
            <a:r>
              <a:rPr lang="en-US" dirty="0" smtClean="0"/>
              <a:t>: </a:t>
            </a:r>
            <a:r>
              <a:rPr lang="en-US" dirty="0" smtClean="0">
                <a:solidFill>
                  <a:srgbClr val="0432FF"/>
                </a:solidFill>
              </a:rPr>
              <a:t>char</a:t>
            </a:r>
          </a:p>
          <a:p>
            <a:pPr lvl="2"/>
            <a:r>
              <a:rPr lang="en-US" dirty="0" err="1" smtClean="0"/>
              <a:t>Kiểu</a:t>
            </a:r>
            <a:r>
              <a:rPr lang="en-US" dirty="0" smtClean="0"/>
              <a:t> void: </a:t>
            </a:r>
            <a:r>
              <a:rPr lang="en-US" dirty="0" smtClean="0">
                <a:solidFill>
                  <a:srgbClr val="0432FF"/>
                </a:solidFill>
              </a:rPr>
              <a:t>void</a:t>
            </a:r>
          </a:p>
          <a:p>
            <a:pPr lvl="2"/>
            <a:r>
              <a:rPr lang="en-US" dirty="0" err="1" smtClean="0"/>
              <a:t>Kiểu</a:t>
            </a:r>
            <a:r>
              <a:rPr lang="en-US" dirty="0" smtClean="0"/>
              <a:t> </a:t>
            </a:r>
            <a:r>
              <a:rPr lang="en-US" dirty="0" err="1" smtClean="0"/>
              <a:t>luận</a:t>
            </a:r>
            <a:r>
              <a:rPr lang="en-US" dirty="0" smtClean="0"/>
              <a:t> </a:t>
            </a:r>
            <a:r>
              <a:rPr lang="en-US" dirty="0" err="1" smtClean="0"/>
              <a:t>lý</a:t>
            </a:r>
            <a:r>
              <a:rPr lang="en-US" dirty="0" smtClean="0"/>
              <a:t>: </a:t>
            </a:r>
            <a:r>
              <a:rPr lang="en-US" dirty="0" err="1" smtClean="0">
                <a:solidFill>
                  <a:srgbClr val="0432FF"/>
                </a:solidFill>
              </a:rPr>
              <a:t>bool</a:t>
            </a:r>
            <a:r>
              <a:rPr lang="en-US" dirty="0" smtClean="0">
                <a:solidFill>
                  <a:srgbClr val="0432FF"/>
                </a:solidFill>
              </a:rPr>
              <a:t> </a:t>
            </a:r>
            <a:r>
              <a:rPr lang="en-US" dirty="0" smtClean="0"/>
              <a:t>(</a:t>
            </a:r>
            <a:r>
              <a:rPr lang="en-US" dirty="0" err="1" smtClean="0"/>
              <a:t>bổ</a:t>
            </a:r>
            <a:r>
              <a:rPr lang="en-US" dirty="0" smtClean="0"/>
              <a:t> sung </a:t>
            </a:r>
            <a:r>
              <a:rPr lang="en-US" dirty="0" err="1" smtClean="0"/>
              <a:t>bởi</a:t>
            </a:r>
            <a:r>
              <a:rPr lang="en-US" dirty="0" smtClean="0"/>
              <a:t> C++)</a:t>
            </a:r>
          </a:p>
          <a:p>
            <a:pPr lvl="1"/>
            <a:r>
              <a:rPr lang="en-US" dirty="0" err="1" smtClean="0"/>
              <a:t>Kiểu</a:t>
            </a:r>
            <a:r>
              <a:rPr lang="en-US" dirty="0" smtClean="0"/>
              <a:t> </a:t>
            </a:r>
            <a:r>
              <a:rPr lang="en-US" dirty="0" err="1" smtClean="0"/>
              <a:t>dữ</a:t>
            </a:r>
            <a:r>
              <a:rPr lang="en-US" dirty="0" smtClean="0"/>
              <a:t> </a:t>
            </a:r>
            <a:r>
              <a:rPr lang="en-US" dirty="0" err="1" smtClean="0"/>
              <a:t>liệu</a:t>
            </a:r>
            <a:r>
              <a:rPr lang="en-US" dirty="0" smtClean="0"/>
              <a:t> do </a:t>
            </a:r>
            <a:r>
              <a:rPr lang="en-US" dirty="0" err="1" smtClean="0"/>
              <a:t>người</a:t>
            </a:r>
            <a:r>
              <a:rPr lang="en-US" dirty="0" smtClean="0"/>
              <a:t> </a:t>
            </a:r>
            <a:r>
              <a:rPr lang="en-US" dirty="0" err="1" smtClean="0"/>
              <a:t>lập</a:t>
            </a:r>
            <a:r>
              <a:rPr lang="en-US" dirty="0" smtClean="0"/>
              <a:t> </a:t>
            </a:r>
            <a:r>
              <a:rPr lang="en-US" dirty="0" err="1" smtClean="0"/>
              <a:t>trình</a:t>
            </a:r>
            <a:r>
              <a:rPr lang="en-US" dirty="0" smtClean="0"/>
              <a:t> </a:t>
            </a:r>
            <a:r>
              <a:rPr lang="en-US" dirty="0" err="1" smtClean="0"/>
              <a:t>định</a:t>
            </a:r>
            <a:r>
              <a:rPr lang="en-US" dirty="0" smtClean="0"/>
              <a:t> </a:t>
            </a:r>
            <a:r>
              <a:rPr lang="en-US" dirty="0" err="1" smtClean="0"/>
              <a:t>nghĩa</a:t>
            </a:r>
            <a:r>
              <a:rPr lang="en-US" dirty="0" smtClean="0"/>
              <a:t>: </a:t>
            </a:r>
            <a:r>
              <a:rPr lang="en-US" dirty="0" err="1" smtClean="0">
                <a:solidFill>
                  <a:srgbClr val="0432FF"/>
                </a:solidFill>
              </a:rPr>
              <a:t>struct</a:t>
            </a:r>
            <a:r>
              <a:rPr lang="en-US" dirty="0" smtClean="0"/>
              <a:t>, </a:t>
            </a:r>
            <a:r>
              <a:rPr lang="en-US" dirty="0" err="1" smtClean="0">
                <a:solidFill>
                  <a:srgbClr val="0432FF"/>
                </a:solidFill>
              </a:rPr>
              <a:t>enum</a:t>
            </a:r>
            <a:endParaRPr lang="en-US" dirty="0" smtClean="0">
              <a:solidFill>
                <a:srgbClr val="0432FF"/>
              </a:solidFill>
            </a:endParaRPr>
          </a:p>
          <a:p>
            <a:pPr lvl="1"/>
            <a:r>
              <a:rPr lang="en-US" dirty="0" err="1" smtClean="0"/>
              <a:t>Kiểu</a:t>
            </a:r>
            <a:r>
              <a:rPr lang="en-US" dirty="0" smtClean="0"/>
              <a:t> </a:t>
            </a:r>
            <a:r>
              <a:rPr lang="en-US" dirty="0" err="1" smtClean="0"/>
              <a:t>dẫn</a:t>
            </a:r>
            <a:r>
              <a:rPr lang="en-US" dirty="0" smtClean="0"/>
              <a:t> </a:t>
            </a:r>
            <a:r>
              <a:rPr lang="en-US" dirty="0" err="1" smtClean="0"/>
              <a:t>xuất</a:t>
            </a:r>
            <a:r>
              <a:rPr lang="en-US" dirty="0" smtClean="0"/>
              <a:t>: </a:t>
            </a:r>
            <a:r>
              <a:rPr lang="vi-VN" dirty="0" smtClean="0">
                <a:solidFill>
                  <a:srgbClr val="384AFF"/>
                </a:solidFill>
              </a:rPr>
              <a:t>mảng và con trỏ</a:t>
            </a:r>
            <a:endParaRPr lang="en-US" dirty="0" smtClean="0">
              <a:solidFill>
                <a:srgbClr val="384AFF"/>
              </a:solidFill>
            </a:endParaRPr>
          </a:p>
          <a:p>
            <a:pPr marL="457200" lvl="1" indent="0">
              <a:buNone/>
            </a:pPr>
            <a:r>
              <a:rPr lang="en-US" dirty="0" err="1" smtClean="0"/>
              <a:t>Xem</a:t>
            </a:r>
            <a:r>
              <a:rPr lang="en-US" dirty="0" smtClean="0"/>
              <a:t> </a:t>
            </a:r>
            <a:r>
              <a:rPr lang="en-US" dirty="0" err="1" smtClean="0"/>
              <a:t>thêm</a:t>
            </a:r>
            <a:r>
              <a:rPr lang="en-US" dirty="0" smtClean="0"/>
              <a:t>: http</a:t>
            </a:r>
            <a:r>
              <a:rPr lang="en-US" dirty="0"/>
              <a:t>://</a:t>
            </a:r>
            <a:r>
              <a:rPr lang="en-US" dirty="0" err="1"/>
              <a:t>www.tutorialspoint.com</a:t>
            </a:r>
            <a:r>
              <a:rPr lang="en-US" dirty="0"/>
              <a:t>/</a:t>
            </a:r>
            <a:r>
              <a:rPr lang="en-US" dirty="0" err="1"/>
              <a:t>cprogramming</a:t>
            </a:r>
            <a:r>
              <a:rPr lang="en-US" dirty="0"/>
              <a:t>/</a:t>
            </a:r>
            <a:r>
              <a:rPr lang="en-US" dirty="0" err="1"/>
              <a:t>c_data_types.htm</a:t>
            </a:r>
            <a:endParaRPr lang="en-US" dirty="0" smtClean="0"/>
          </a:p>
          <a:p>
            <a:pPr marL="685783" lvl="1" indent="-342892">
              <a:buFont typeface="+mj-lt"/>
              <a:buAutoNum type="arabicPeriod"/>
            </a:pPr>
            <a:endParaRPr lang="en-US" dirty="0" smtClean="0"/>
          </a:p>
          <a:p>
            <a:pPr marL="0" indent="0">
              <a:buNone/>
            </a:pPr>
            <a:endParaRPr lang="en-US" dirty="0" smtClean="0"/>
          </a:p>
        </p:txBody>
      </p:sp>
    </p:spTree>
    <p:extLst>
      <p:ext uri="{BB962C8B-B14F-4D97-AF65-F5344CB8AC3E}">
        <p14:creationId xmlns:p14="http://schemas.microsoft.com/office/powerpoint/2010/main" val="995245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a:t>
            </a:r>
            <a:endParaRPr lang="en-US" sz="2400" b="1">
              <a:solidFill>
                <a:srgbClr val="0070C0"/>
              </a:solidFill>
            </a:endParaRPr>
          </a:p>
        </p:txBody>
      </p:sp>
      <p:sp>
        <p:nvSpPr>
          <p:cNvPr id="6" name="Content Placeholder 5"/>
          <p:cNvSpPr>
            <a:spLocks noGrp="1"/>
          </p:cNvSpPr>
          <p:nvPr>
            <p:ph idx="1"/>
          </p:nvPr>
        </p:nvSpPr>
        <p:spPr/>
        <p:txBody>
          <a:bodyPr>
            <a:normAutofit lnSpcReduction="10000"/>
          </a:bodyPr>
          <a:lstStyle/>
          <a:p>
            <a:r>
              <a:rPr lang="en-US"/>
              <a:t> </a:t>
            </a:r>
            <a:r>
              <a:rPr lang="en-US" smtClean="0"/>
              <a:t>Giải thuật là gì?</a:t>
            </a:r>
          </a:p>
          <a:p>
            <a:pPr lvl="1"/>
            <a:r>
              <a:rPr lang="en-US"/>
              <a:t> </a:t>
            </a:r>
            <a:r>
              <a:rPr lang="en-US" smtClean="0"/>
              <a:t>Là các bước để giải quyết một bài toán</a:t>
            </a:r>
          </a:p>
          <a:p>
            <a:pPr lvl="1"/>
            <a:endParaRPr lang="en-US" smtClean="0"/>
          </a:p>
          <a:p>
            <a:r>
              <a:rPr lang="en-US" smtClean="0"/>
              <a:t> Bằng cách nào mô tả giải thuật</a:t>
            </a:r>
          </a:p>
          <a:p>
            <a:pPr lvl="1"/>
            <a:r>
              <a:rPr lang="en-US" smtClean="0"/>
              <a:t>Dùng mã giả (pseudocode)</a:t>
            </a:r>
          </a:p>
          <a:p>
            <a:pPr lvl="2"/>
            <a:r>
              <a:rPr lang="en-US" smtClean="0"/>
              <a:t>Mục tiêu:  giải thuật được viết bằng mã giả là dùng cho con người đọc để giải thuật và họ có thể chuyển sang mã ngôn ngữ lập trình dễ dàng</a:t>
            </a:r>
          </a:p>
          <a:p>
            <a:pPr marL="685783" lvl="2" indent="0">
              <a:buNone/>
            </a:pPr>
            <a:r>
              <a:rPr lang="en-US" smtClean="0"/>
              <a:t>Do đó:</a:t>
            </a:r>
          </a:p>
          <a:p>
            <a:pPr lvl="2"/>
            <a:r>
              <a:rPr lang="en-US"/>
              <a:t> </a:t>
            </a:r>
            <a:r>
              <a:rPr lang="en-US" smtClean="0"/>
              <a:t>Mỗi phát biểu của mã giả không được quá trừ tượng hay tổng quát</a:t>
            </a:r>
          </a:p>
          <a:p>
            <a:pPr lvl="2"/>
            <a:r>
              <a:rPr lang="en-US" smtClean="0"/>
              <a:t>Để điều khiển dòng thực thi, mã giả cũng nên chỉ dùng 3 dạng cấu trúc điều khiển như ngôn ngữ lập trình cấp cao (có cấu trúc)</a:t>
            </a:r>
          </a:p>
          <a:p>
            <a:pPr lvl="1"/>
            <a:r>
              <a:rPr lang="en-US" smtClean="0"/>
              <a:t>Dùng sơ đồ (flowchart)</a:t>
            </a:r>
          </a:p>
          <a:p>
            <a:pPr lvl="1"/>
            <a:r>
              <a:rPr lang="en-US" smtClean="0"/>
              <a:t>Dùng chính mã lập trình</a:t>
            </a:r>
          </a:p>
          <a:p>
            <a:pPr marL="0" indent="0">
              <a:buNone/>
            </a:pPr>
            <a:endParaRPr lang="en-US" smtClean="0"/>
          </a:p>
        </p:txBody>
      </p:sp>
    </p:spTree>
    <p:extLst>
      <p:ext uri="{BB962C8B-B14F-4D97-AF65-F5344CB8AC3E}">
        <p14:creationId xmlns:p14="http://schemas.microsoft.com/office/powerpoint/2010/main" val="343832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a:t>
            </a:r>
            <a:endParaRPr lang="en-US" sz="2400" b="1">
              <a:solidFill>
                <a:srgbClr val="0070C0"/>
              </a:solidFill>
            </a:endParaRPr>
          </a:p>
        </p:txBody>
      </p:sp>
      <p:sp>
        <p:nvSpPr>
          <p:cNvPr id="6" name="Content Placeholder 5"/>
          <p:cNvSpPr>
            <a:spLocks noGrp="1"/>
          </p:cNvSpPr>
          <p:nvPr>
            <p:ph idx="1"/>
          </p:nvPr>
        </p:nvSpPr>
        <p:spPr/>
        <p:txBody>
          <a:bodyPr>
            <a:normAutofit lnSpcReduction="10000"/>
          </a:bodyPr>
          <a:lstStyle/>
          <a:p>
            <a:r>
              <a:rPr lang="en-US"/>
              <a:t> </a:t>
            </a:r>
            <a:r>
              <a:rPr lang="en-US" smtClean="0"/>
              <a:t>Giải thuật là gì?</a:t>
            </a:r>
          </a:p>
          <a:p>
            <a:pPr lvl="1"/>
            <a:r>
              <a:rPr lang="en-US"/>
              <a:t> </a:t>
            </a:r>
            <a:r>
              <a:rPr lang="en-US" smtClean="0"/>
              <a:t>Là các bước để giải quyết một bài toán</a:t>
            </a:r>
          </a:p>
          <a:p>
            <a:pPr lvl="1"/>
            <a:endParaRPr lang="en-US" smtClean="0"/>
          </a:p>
          <a:p>
            <a:r>
              <a:rPr lang="en-US" smtClean="0"/>
              <a:t> Bằng cách nào mô tả giải thuật</a:t>
            </a:r>
          </a:p>
          <a:p>
            <a:pPr lvl="1"/>
            <a:r>
              <a:rPr lang="en-US" smtClean="0"/>
              <a:t>Dùng mã giả (pseudocode)</a:t>
            </a:r>
          </a:p>
          <a:p>
            <a:pPr lvl="1"/>
            <a:r>
              <a:rPr lang="en-US" smtClean="0"/>
              <a:t>Dùng sơ đồ (flowchart)</a:t>
            </a:r>
          </a:p>
          <a:p>
            <a:pPr lvl="2"/>
            <a:r>
              <a:rPr lang="en-US"/>
              <a:t> </a:t>
            </a:r>
            <a:r>
              <a:rPr lang="en-US" smtClean="0"/>
              <a:t>Mục tiêu: tương tự mã giả. Nhưng sơ đồ có vẻ dể đọc hơn cho người không quen lập trình</a:t>
            </a:r>
          </a:p>
          <a:p>
            <a:pPr lvl="1"/>
            <a:r>
              <a:rPr lang="en-US" smtClean="0"/>
              <a:t>Dùng chính mã lập trình</a:t>
            </a:r>
          </a:p>
          <a:p>
            <a:pPr lvl="2"/>
            <a:r>
              <a:rPr lang="en-US" smtClean="0"/>
              <a:t>Mục </a:t>
            </a:r>
            <a:r>
              <a:rPr lang="en-US"/>
              <a:t>tiêu: </a:t>
            </a:r>
            <a:r>
              <a:rPr lang="en-US" smtClean="0"/>
              <a:t>Mã được viết bởi ngôn ngữ lập trình như C, chỉ được trao đổi giữa những người có chuyên môn với nhau. Mục tiêu của mã này là để có thể chuyển ngữ dễ dàng và có chương trình thực thi ngay.</a:t>
            </a:r>
          </a:p>
          <a:p>
            <a:pPr lvl="2"/>
            <a:r>
              <a:rPr lang="en-US" smtClean="0"/>
              <a:t>Không nên dùng mã này để trình cho các đối tượng người dùng phổ thông</a:t>
            </a:r>
          </a:p>
        </p:txBody>
      </p:sp>
    </p:spTree>
    <p:extLst>
      <p:ext uri="{BB962C8B-B14F-4D97-AF65-F5344CB8AC3E}">
        <p14:creationId xmlns:p14="http://schemas.microsoft.com/office/powerpoint/2010/main" val="2060136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pseudocode</a:t>
            </a:r>
            <a:endParaRPr lang="en-US" sz="2400" b="1">
              <a:solidFill>
                <a:srgbClr val="0070C0"/>
              </a:solidFill>
            </a:endParaRPr>
          </a:p>
        </p:txBody>
      </p:sp>
      <p:sp>
        <p:nvSpPr>
          <p:cNvPr id="2" name="TextBox 1"/>
          <p:cNvSpPr txBox="1"/>
          <p:nvPr/>
        </p:nvSpPr>
        <p:spPr>
          <a:xfrm>
            <a:off x="963038" y="2433131"/>
            <a:ext cx="8384026" cy="553998"/>
          </a:xfrm>
          <a:prstGeom prst="rect">
            <a:avLst/>
          </a:prstGeom>
          <a:noFill/>
        </p:spPr>
        <p:txBody>
          <a:bodyPr wrap="none" rtlCol="0">
            <a:spAutoFit/>
          </a:bodyPr>
          <a:lstStyle/>
          <a:p>
            <a:r>
              <a:rPr lang="en-US" sz="3000">
                <a:solidFill>
                  <a:srgbClr val="210DB3"/>
                </a:solidFill>
              </a:rPr>
              <a:t>Pseudocode  = English/Vietnamese     +    Code</a:t>
            </a:r>
          </a:p>
        </p:txBody>
      </p:sp>
      <p:sp>
        <p:nvSpPr>
          <p:cNvPr id="3" name="Left Brace 2"/>
          <p:cNvSpPr/>
          <p:nvPr/>
        </p:nvSpPr>
        <p:spPr>
          <a:xfrm rot="16200000">
            <a:off x="4825084" y="1596718"/>
            <a:ext cx="125702" cy="2860361"/>
          </a:xfrm>
          <a:prstGeom prst="leftBrace">
            <a:avLst>
              <a:gd name="adj1" fmla="val 96333"/>
              <a:gd name="adj2" fmla="val 513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7816554" y="2457830"/>
            <a:ext cx="125702" cy="1138135"/>
          </a:xfrm>
          <a:prstGeom prst="leftBrace">
            <a:avLst>
              <a:gd name="adj1" fmla="val 96333"/>
              <a:gd name="adj2" fmla="val 513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794754" y="3921463"/>
            <a:ext cx="2610010" cy="553998"/>
          </a:xfrm>
          <a:prstGeom prst="rect">
            <a:avLst/>
          </a:prstGeom>
          <a:noFill/>
        </p:spPr>
        <p:txBody>
          <a:bodyPr wrap="none" rtlCol="0">
            <a:spAutoFit/>
          </a:bodyPr>
          <a:lstStyle/>
          <a:p>
            <a:r>
              <a:rPr lang="en-US" sz="1500"/>
              <a:t>Cú pháp không còn chặt chẽ</a:t>
            </a:r>
          </a:p>
          <a:p>
            <a:r>
              <a:rPr lang="en-US" sz="1500"/>
              <a:t>Để hổ trợ việc dễ đọc</a:t>
            </a:r>
          </a:p>
        </p:txBody>
      </p:sp>
      <p:sp>
        <p:nvSpPr>
          <p:cNvPr id="10" name="TextBox 9"/>
          <p:cNvSpPr txBox="1"/>
          <p:nvPr/>
        </p:nvSpPr>
        <p:spPr>
          <a:xfrm>
            <a:off x="6012278" y="3919013"/>
            <a:ext cx="2249334" cy="1015663"/>
          </a:xfrm>
          <a:prstGeom prst="rect">
            <a:avLst/>
          </a:prstGeom>
          <a:noFill/>
        </p:spPr>
        <p:txBody>
          <a:bodyPr wrap="none" rtlCol="0">
            <a:spAutoFit/>
          </a:bodyPr>
          <a:lstStyle/>
          <a:p>
            <a:r>
              <a:rPr lang="en-US" sz="1500"/>
              <a:t>Lệnh điều khiển thực thi</a:t>
            </a:r>
          </a:p>
          <a:p>
            <a:pPr marL="342892" indent="-342892">
              <a:buAutoNum type="arabicPeriod"/>
            </a:pPr>
            <a:r>
              <a:rPr lang="vi-VN" sz="1500"/>
              <a:t>T</a:t>
            </a:r>
            <a:r>
              <a:rPr lang="en-US" sz="1500"/>
              <a:t>uần tự</a:t>
            </a:r>
          </a:p>
          <a:p>
            <a:pPr marL="342892" indent="-342892">
              <a:buAutoNum type="arabicPeriod"/>
            </a:pPr>
            <a:r>
              <a:rPr lang="en-US" sz="1500"/>
              <a:t>Rẽ nhánh</a:t>
            </a:r>
          </a:p>
          <a:p>
            <a:pPr marL="342892" indent="-342892">
              <a:buAutoNum type="arabicPeriod"/>
            </a:pPr>
            <a:r>
              <a:rPr lang="en-US" sz="1500"/>
              <a:t>Lặp</a:t>
            </a:r>
          </a:p>
        </p:txBody>
      </p:sp>
      <p:cxnSp>
        <p:nvCxnSpPr>
          <p:cNvPr id="12" name="Straight Connector 11"/>
          <p:cNvCxnSpPr>
            <a:stCxn id="3" idx="1"/>
            <a:endCxn id="4" idx="0"/>
          </p:cNvCxnSpPr>
          <p:nvPr/>
        </p:nvCxnSpPr>
        <p:spPr>
          <a:xfrm flipH="1">
            <a:off x="3099759" y="3089750"/>
            <a:ext cx="1827077" cy="831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1"/>
            <a:endCxn id="10" idx="0"/>
          </p:cNvCxnSpPr>
          <p:nvPr/>
        </p:nvCxnSpPr>
        <p:spPr>
          <a:xfrm flipH="1">
            <a:off x="7136945" y="3089749"/>
            <a:ext cx="757939" cy="8292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130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pseudocode</a:t>
            </a:r>
            <a:endParaRPr lang="en-US" sz="2400" b="1">
              <a:solidFill>
                <a:srgbClr val="0070C0"/>
              </a:solidFill>
            </a:endParaRPr>
          </a:p>
        </p:txBody>
      </p:sp>
      <p:sp>
        <p:nvSpPr>
          <p:cNvPr id="6" name="Rectangle 5"/>
          <p:cNvSpPr/>
          <p:nvPr/>
        </p:nvSpPr>
        <p:spPr>
          <a:xfrm>
            <a:off x="2194560" y="2366011"/>
            <a:ext cx="3943350"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Phần đầu của giải thuật</a:t>
            </a:r>
          </a:p>
        </p:txBody>
      </p:sp>
      <p:sp>
        <p:nvSpPr>
          <p:cNvPr id="11" name="Rectangle 10"/>
          <p:cNvSpPr/>
          <p:nvPr/>
        </p:nvSpPr>
        <p:spPr>
          <a:xfrm>
            <a:off x="2189092" y="3137536"/>
            <a:ext cx="3948818" cy="210883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accent1">
                    <a:lumMod val="50000"/>
                  </a:schemeClr>
                </a:solidFill>
              </a:rPr>
              <a:t>Phần thân của giải thuật</a:t>
            </a:r>
          </a:p>
        </p:txBody>
      </p:sp>
    </p:spTree>
    <p:extLst>
      <p:ext uri="{BB962C8B-B14F-4D97-AF65-F5344CB8AC3E}">
        <p14:creationId xmlns:p14="http://schemas.microsoft.com/office/powerpoint/2010/main" val="822682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pseudocode</a:t>
            </a:r>
            <a:endParaRPr lang="en-US" sz="2400" b="1">
              <a:solidFill>
                <a:srgbClr val="0070C0"/>
              </a:solidFill>
            </a:endParaRPr>
          </a:p>
        </p:txBody>
      </p:sp>
      <p:sp>
        <p:nvSpPr>
          <p:cNvPr id="2" name="Content Placeholder 1"/>
          <p:cNvSpPr>
            <a:spLocks noGrp="1"/>
          </p:cNvSpPr>
          <p:nvPr>
            <p:ph sz="half" idx="4294967295"/>
          </p:nvPr>
        </p:nvSpPr>
        <p:spPr>
          <a:xfrm>
            <a:off x="628650" y="2021265"/>
            <a:ext cx="4191829" cy="3527254"/>
          </a:xfrm>
          <a:prstGeom prst="rect">
            <a:avLst/>
          </a:prstGeom>
        </p:spPr>
        <p:txBody>
          <a:bodyPr/>
          <a:lstStyle/>
          <a:p>
            <a:r>
              <a:rPr lang="en-US" smtClean="0"/>
              <a:t> Phần đầu của giải thuật</a:t>
            </a:r>
          </a:p>
          <a:p>
            <a:pPr lvl="1"/>
            <a:r>
              <a:rPr lang="en-US" smtClean="0"/>
              <a:t>Tên giải thuật</a:t>
            </a:r>
          </a:p>
          <a:p>
            <a:pPr lvl="1"/>
            <a:r>
              <a:rPr lang="en-US"/>
              <a:t> </a:t>
            </a:r>
            <a:r>
              <a:rPr lang="en-US" smtClean="0"/>
              <a:t>Thông số và kiểu của nó</a:t>
            </a:r>
          </a:p>
          <a:p>
            <a:pPr lvl="1"/>
            <a:r>
              <a:rPr lang="en-US" smtClean="0"/>
              <a:t> Mục đích của giải thuật</a:t>
            </a:r>
          </a:p>
          <a:p>
            <a:pPr lvl="1"/>
            <a:r>
              <a:rPr lang="en-US" smtClean="0"/>
              <a:t> Điều kiện cần thỏa trước khi giải thuật thực thi</a:t>
            </a:r>
          </a:p>
          <a:p>
            <a:pPr lvl="1"/>
            <a:r>
              <a:rPr lang="en-US"/>
              <a:t> </a:t>
            </a:r>
            <a:r>
              <a:rPr lang="en-US" smtClean="0"/>
              <a:t>Điều kiện cần thỏa sau khi giải thuật thực thi</a:t>
            </a:r>
          </a:p>
          <a:p>
            <a:pPr lvl="1"/>
            <a:r>
              <a:rPr lang="en-US"/>
              <a:t> </a:t>
            </a:r>
            <a:r>
              <a:rPr lang="en-US" smtClean="0"/>
              <a:t>Giá trị trả về</a:t>
            </a:r>
            <a:endParaRPr lang="en-US"/>
          </a:p>
        </p:txBody>
      </p:sp>
      <p:sp>
        <p:nvSpPr>
          <p:cNvPr id="3" name="Content Placeholder 2"/>
          <p:cNvSpPr>
            <a:spLocks noGrp="1"/>
          </p:cNvSpPr>
          <p:nvPr>
            <p:ph sz="half" idx="4294967295"/>
          </p:nvPr>
        </p:nvSpPr>
        <p:spPr>
          <a:xfrm>
            <a:off x="4867688" y="2021265"/>
            <a:ext cx="4191829" cy="3527254"/>
          </a:xfrm>
          <a:prstGeom prst="rect">
            <a:avLst/>
          </a:prstGeom>
        </p:spPr>
        <p:txBody>
          <a:bodyPr/>
          <a:lstStyle/>
          <a:p>
            <a:r>
              <a:rPr lang="en-US" smtClean="0"/>
              <a:t> Phần thân của giải thuật</a:t>
            </a:r>
          </a:p>
          <a:p>
            <a:pPr lvl="1"/>
            <a:r>
              <a:rPr lang="en-US" smtClean="0"/>
              <a:t>Các phát biểu</a:t>
            </a:r>
          </a:p>
          <a:p>
            <a:pPr lvl="1"/>
            <a:r>
              <a:rPr lang="en-US" smtClean="0"/>
              <a:t>Chỉ số phát biểu</a:t>
            </a:r>
          </a:p>
          <a:p>
            <a:pPr lvl="1"/>
            <a:r>
              <a:rPr lang="en-US" smtClean="0"/>
              <a:t>Các biến</a:t>
            </a:r>
          </a:p>
          <a:p>
            <a:pPr lvl="1"/>
            <a:r>
              <a:rPr lang="en-US" smtClean="0"/>
              <a:t>Chú thích</a:t>
            </a:r>
          </a:p>
          <a:p>
            <a:pPr lvl="1"/>
            <a:r>
              <a:rPr lang="en-US" smtClean="0"/>
              <a:t>Các cấu trúc điều khiển</a:t>
            </a:r>
            <a:endParaRPr lang="en-US"/>
          </a:p>
        </p:txBody>
      </p:sp>
    </p:spTree>
    <p:extLst>
      <p:ext uri="{BB962C8B-B14F-4D97-AF65-F5344CB8AC3E}">
        <p14:creationId xmlns:p14="http://schemas.microsoft.com/office/powerpoint/2010/main" val="1330486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pseudocode, ví dụ</a:t>
            </a:r>
            <a:endParaRPr lang="en-US" sz="2400" b="1">
              <a:solidFill>
                <a:srgbClr val="0070C0"/>
              </a:solidFill>
            </a:endParaRPr>
          </a:p>
        </p:txBody>
      </p:sp>
      <p:sp>
        <p:nvSpPr>
          <p:cNvPr id="2" name="Content Placeholder 1"/>
          <p:cNvSpPr>
            <a:spLocks noGrp="1"/>
          </p:cNvSpPr>
          <p:nvPr>
            <p:ph sz="half" idx="4294967295"/>
          </p:nvPr>
        </p:nvSpPr>
        <p:spPr>
          <a:xfrm>
            <a:off x="0" y="1066800"/>
            <a:ext cx="8534400" cy="4648200"/>
          </a:xfrm>
          <a:ln w="3175">
            <a:solidFill>
              <a:schemeClr val="accent6">
                <a:lumMod val="60000"/>
                <a:lumOff val="40000"/>
              </a:schemeClr>
            </a:solidFill>
          </a:ln>
        </p:spPr>
        <p:txBody>
          <a:bodyPr>
            <a:normAutofit fontScale="92500" lnSpcReduction="20000"/>
          </a:bodyPr>
          <a:lstStyle/>
          <a:p>
            <a:pPr marL="0" indent="0">
              <a:buNone/>
            </a:pPr>
            <a:r>
              <a:rPr lang="en-US" b="1" smtClean="0">
                <a:latin typeface="+mj-lt"/>
              </a:rPr>
              <a:t>Algorithm</a:t>
            </a:r>
            <a:r>
              <a:rPr lang="en-US" smtClean="0">
                <a:latin typeface="+mj-lt"/>
              </a:rPr>
              <a:t> average( N is integer)</a:t>
            </a:r>
          </a:p>
          <a:p>
            <a:pPr marL="0" indent="0">
              <a:buNone/>
              <a:tabLst>
                <a:tab pos="342892" algn="l"/>
              </a:tabLst>
            </a:pPr>
            <a:r>
              <a:rPr lang="en-US">
                <a:latin typeface="+mj-lt"/>
              </a:rPr>
              <a:t>	</a:t>
            </a:r>
            <a:r>
              <a:rPr lang="en-US" b="1" smtClean="0">
                <a:latin typeface="+mj-lt"/>
              </a:rPr>
              <a:t>Preconsition</a:t>
            </a:r>
            <a:r>
              <a:rPr lang="en-US" smtClean="0">
                <a:latin typeface="+mj-lt"/>
              </a:rPr>
              <a:t>: N lớn hơn hay bằng 0</a:t>
            </a:r>
          </a:p>
          <a:p>
            <a:pPr marL="0" indent="0">
              <a:buNone/>
              <a:tabLst>
                <a:tab pos="342892" algn="l"/>
              </a:tabLst>
            </a:pPr>
            <a:r>
              <a:rPr lang="en-US">
                <a:latin typeface="+mj-lt"/>
              </a:rPr>
              <a:t>	</a:t>
            </a:r>
            <a:r>
              <a:rPr lang="en-US" b="1" smtClean="0">
                <a:latin typeface="+mj-lt"/>
              </a:rPr>
              <a:t>Postcondition</a:t>
            </a:r>
            <a:r>
              <a:rPr lang="en-US" smtClean="0">
                <a:latin typeface="+mj-lt"/>
              </a:rPr>
              <a:t>: các số được đọc và giá trị trung bình của chúng được in ra màn hình</a:t>
            </a:r>
          </a:p>
          <a:p>
            <a:pPr marL="0" indent="0">
              <a:buNone/>
              <a:tabLst>
                <a:tab pos="342892" algn="l"/>
                <a:tab pos="736979" algn="l"/>
              </a:tabLst>
            </a:pPr>
            <a:r>
              <a:rPr lang="en-US" smtClean="0">
                <a:latin typeface="+mj-lt"/>
              </a:rPr>
              <a:t>	1. 	sum = 0</a:t>
            </a:r>
          </a:p>
          <a:p>
            <a:pPr marL="0" indent="0">
              <a:buNone/>
              <a:tabLst>
                <a:tab pos="342892" algn="l"/>
                <a:tab pos="736979" algn="l"/>
              </a:tabLst>
            </a:pPr>
            <a:r>
              <a:rPr lang="en-US">
                <a:latin typeface="+mj-lt"/>
              </a:rPr>
              <a:t>	</a:t>
            </a:r>
            <a:r>
              <a:rPr lang="en-US" smtClean="0">
                <a:latin typeface="+mj-lt"/>
              </a:rPr>
              <a:t>2. 	</a:t>
            </a:r>
            <a:r>
              <a:rPr lang="en-US" b="1" smtClean="0">
                <a:latin typeface="+mj-lt"/>
              </a:rPr>
              <a:t>for</a:t>
            </a:r>
            <a:r>
              <a:rPr lang="en-US" smtClean="0">
                <a:latin typeface="+mj-lt"/>
              </a:rPr>
              <a:t> i = 1 </a:t>
            </a:r>
            <a:r>
              <a:rPr lang="en-US" b="1" smtClean="0">
                <a:latin typeface="+mj-lt"/>
              </a:rPr>
              <a:t>to</a:t>
            </a:r>
            <a:r>
              <a:rPr lang="en-US" smtClean="0">
                <a:latin typeface="+mj-lt"/>
              </a:rPr>
              <a:t> N </a:t>
            </a:r>
            <a:r>
              <a:rPr lang="en-US" b="1" smtClean="0">
                <a:latin typeface="+mj-lt"/>
              </a:rPr>
              <a:t>do</a:t>
            </a:r>
          </a:p>
          <a:p>
            <a:pPr marL="0" indent="0">
              <a:buNone/>
              <a:tabLst>
                <a:tab pos="342892" algn="l"/>
                <a:tab pos="736979" algn="l"/>
                <a:tab pos="1251316" algn="l"/>
                <a:tab pos="2228795" algn="l"/>
              </a:tabLst>
            </a:pPr>
            <a:r>
              <a:rPr lang="en-US">
                <a:latin typeface="+mj-lt"/>
              </a:rPr>
              <a:t>	</a:t>
            </a:r>
            <a:r>
              <a:rPr lang="en-US" smtClean="0">
                <a:latin typeface="+mj-lt"/>
              </a:rPr>
              <a:t>	1.	number	= </a:t>
            </a:r>
            <a:r>
              <a:rPr lang="en-US" i="1" smtClean="0">
                <a:latin typeface="+mj-lt"/>
              </a:rPr>
              <a:t>read from keyboard a value</a:t>
            </a:r>
          </a:p>
          <a:p>
            <a:pPr marL="0" indent="0">
              <a:buNone/>
              <a:tabLst>
                <a:tab pos="342892" algn="l"/>
                <a:tab pos="736979" algn="l"/>
                <a:tab pos="1251316" algn="l"/>
                <a:tab pos="2143072" algn="l"/>
              </a:tabLst>
            </a:pPr>
            <a:r>
              <a:rPr lang="en-US">
                <a:latin typeface="+mj-lt"/>
              </a:rPr>
              <a:t>	</a:t>
            </a:r>
            <a:r>
              <a:rPr lang="en-US" smtClean="0">
                <a:latin typeface="+mj-lt"/>
              </a:rPr>
              <a:t>	2.	sum	  = sum + number</a:t>
            </a:r>
          </a:p>
          <a:p>
            <a:pPr marL="0" indent="0">
              <a:buNone/>
              <a:tabLst>
                <a:tab pos="342892" algn="l"/>
                <a:tab pos="736979" algn="l"/>
              </a:tabLst>
            </a:pPr>
            <a:r>
              <a:rPr lang="en-US">
                <a:latin typeface="+mj-lt"/>
              </a:rPr>
              <a:t>		</a:t>
            </a:r>
            <a:r>
              <a:rPr lang="en-US" b="1" smtClean="0">
                <a:latin typeface="+mj-lt"/>
              </a:rPr>
              <a:t>end-for</a:t>
            </a:r>
          </a:p>
          <a:p>
            <a:pPr marL="0" indent="0">
              <a:buNone/>
              <a:tabLst>
                <a:tab pos="342892" algn="l"/>
                <a:tab pos="736979" algn="l"/>
              </a:tabLst>
            </a:pPr>
            <a:r>
              <a:rPr lang="en-US">
                <a:latin typeface="+mj-lt"/>
              </a:rPr>
              <a:t>	</a:t>
            </a:r>
            <a:r>
              <a:rPr lang="en-US" smtClean="0">
                <a:latin typeface="+mj-lt"/>
              </a:rPr>
              <a:t>3.	averaged = sum / N</a:t>
            </a:r>
          </a:p>
          <a:p>
            <a:pPr marL="0" indent="0">
              <a:buNone/>
              <a:tabLst>
                <a:tab pos="342892" algn="l"/>
                <a:tab pos="736979" algn="l"/>
              </a:tabLst>
            </a:pPr>
            <a:r>
              <a:rPr lang="en-US">
                <a:latin typeface="+mj-lt"/>
              </a:rPr>
              <a:t>	</a:t>
            </a:r>
            <a:r>
              <a:rPr lang="en-US" smtClean="0">
                <a:latin typeface="+mj-lt"/>
              </a:rPr>
              <a:t>4. 	</a:t>
            </a:r>
            <a:r>
              <a:rPr lang="en-US" i="1" smtClean="0">
                <a:latin typeface="+mj-lt"/>
              </a:rPr>
              <a:t>print averaged to screen</a:t>
            </a:r>
          </a:p>
          <a:p>
            <a:pPr marL="0" indent="0">
              <a:buNone/>
              <a:tabLst>
                <a:tab pos="342892" algn="l"/>
                <a:tab pos="736979" algn="l"/>
              </a:tabLst>
            </a:pPr>
            <a:r>
              <a:rPr lang="en-US">
                <a:latin typeface="+mj-lt"/>
              </a:rPr>
              <a:t>	</a:t>
            </a:r>
            <a:r>
              <a:rPr lang="en-US" smtClean="0">
                <a:latin typeface="+mj-lt"/>
              </a:rPr>
              <a:t>5.	return</a:t>
            </a:r>
          </a:p>
          <a:p>
            <a:pPr marL="0" indent="0">
              <a:buNone/>
              <a:tabLst>
                <a:tab pos="342892" algn="l"/>
                <a:tab pos="736979" algn="l"/>
              </a:tabLst>
            </a:pPr>
            <a:r>
              <a:rPr lang="en-US" b="1" smtClean="0">
                <a:latin typeface="+mj-lt"/>
              </a:rPr>
              <a:t>End</a:t>
            </a:r>
            <a:r>
              <a:rPr lang="en-US" smtClean="0">
                <a:latin typeface="+mj-lt"/>
              </a:rPr>
              <a:t> average</a:t>
            </a:r>
            <a:endParaRPr lang="en-US">
              <a:latin typeface="+mj-lt"/>
            </a:endParaRPr>
          </a:p>
        </p:txBody>
      </p:sp>
    </p:spTree>
    <p:extLst>
      <p:ext uri="{BB962C8B-B14F-4D97-AF65-F5344CB8AC3E}">
        <p14:creationId xmlns:p14="http://schemas.microsoft.com/office/powerpoint/2010/main" val="1891494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a:t>
            </a:r>
            <a:endParaRPr lang="en-US" sz="2400" b="1">
              <a:solidFill>
                <a:srgbClr val="0070C0"/>
              </a:solidFill>
            </a:endParaRPr>
          </a:p>
        </p:txBody>
      </p:sp>
      <p:sp>
        <p:nvSpPr>
          <p:cNvPr id="3" name="Content Placeholder 2"/>
          <p:cNvSpPr>
            <a:spLocks noGrp="1"/>
          </p:cNvSpPr>
          <p:nvPr>
            <p:ph idx="1"/>
          </p:nvPr>
        </p:nvSpPr>
        <p:spPr/>
        <p:txBody>
          <a:bodyPr/>
          <a:lstStyle/>
          <a:p>
            <a:r>
              <a:rPr lang="vi-VN"/>
              <a:t>Flowchar được biểu diễn bởi các hình cơ bản, mỗi chúng có ý nghĩa đã được quy định trước</a:t>
            </a:r>
            <a:endParaRPr lang="en-US"/>
          </a:p>
        </p:txBody>
      </p:sp>
      <p:pic>
        <p:nvPicPr>
          <p:cNvPr id="4" name="Picture 3"/>
          <p:cNvPicPr>
            <a:picLocks noChangeAspect="1"/>
          </p:cNvPicPr>
          <p:nvPr/>
        </p:nvPicPr>
        <p:blipFill>
          <a:blip r:embed="rId2"/>
          <a:stretch>
            <a:fillRect/>
          </a:stretch>
        </p:blipFill>
        <p:spPr>
          <a:xfrm>
            <a:off x="308212" y="2133600"/>
            <a:ext cx="8484858" cy="3429000"/>
          </a:xfrm>
          <a:prstGeom prst="rect">
            <a:avLst/>
          </a:prstGeom>
        </p:spPr>
      </p:pic>
    </p:spTree>
    <p:extLst>
      <p:ext uri="{BB962C8B-B14F-4D97-AF65-F5344CB8AC3E}">
        <p14:creationId xmlns:p14="http://schemas.microsoft.com/office/powerpoint/2010/main" val="949648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err="1" smtClean="0"/>
              <a:t>Tổ</a:t>
            </a:r>
            <a:r>
              <a:rPr lang="en-US" smtClean="0"/>
              <a:t> </a:t>
            </a:r>
            <a:r>
              <a:rPr lang="en-US" err="1" smtClean="0"/>
              <a:t>chức</a:t>
            </a:r>
            <a:r>
              <a:rPr lang="en-US" smtClean="0"/>
              <a:t> </a:t>
            </a:r>
            <a:r>
              <a:rPr lang="en-US" err="1" smtClean="0"/>
              <a:t>máy</a:t>
            </a:r>
            <a:r>
              <a:rPr lang="en-US" smtClean="0"/>
              <a:t> </a:t>
            </a:r>
            <a:r>
              <a:rPr lang="en-US" err="1" smtClean="0"/>
              <a:t>tính</a:t>
            </a:r>
            <a:r>
              <a:rPr lang="en-US" smtClean="0"/>
              <a:t/>
            </a:r>
            <a:br>
              <a:rPr lang="en-US" smtClean="0"/>
            </a:br>
            <a:r>
              <a:rPr lang="en-US" sz="2400" b="1">
                <a:solidFill>
                  <a:srgbClr val="00B0F0"/>
                </a:solidFill>
              </a:rPr>
              <a:t>Phần cứng và phần mềm</a:t>
            </a:r>
            <a:endParaRPr lang="en-US" b="1">
              <a:solidFill>
                <a:srgbClr val="00B0F0"/>
              </a:solidFill>
            </a:endParaRPr>
          </a:p>
        </p:txBody>
      </p:sp>
      <p:sp>
        <p:nvSpPr>
          <p:cNvPr id="9" name="Content Placeholder 8"/>
          <p:cNvSpPr>
            <a:spLocks noGrp="1"/>
          </p:cNvSpPr>
          <p:nvPr>
            <p:ph idx="1"/>
          </p:nvPr>
        </p:nvSpPr>
        <p:spPr/>
        <p:txBody>
          <a:bodyPr>
            <a:normAutofit/>
          </a:bodyPr>
          <a:lstStyle/>
          <a:p>
            <a:pPr algn="just"/>
            <a:r>
              <a:rPr lang="en-US" smtClean="0"/>
              <a:t>Hai thành phần cơ bản của máy tính là: </a:t>
            </a:r>
            <a:r>
              <a:rPr lang="en-US" b="1" smtClean="0"/>
              <a:t>phần cứng </a:t>
            </a:r>
            <a:r>
              <a:rPr lang="en-US" smtClean="0"/>
              <a:t>(Hardware) và p</a:t>
            </a:r>
            <a:r>
              <a:rPr lang="en-US" b="1" smtClean="0"/>
              <a:t>hần mềm</a:t>
            </a:r>
            <a:r>
              <a:rPr lang="en-US" smtClean="0"/>
              <a:t> (Software)</a:t>
            </a:r>
          </a:p>
          <a:p>
            <a:pPr algn="just"/>
            <a:r>
              <a:rPr lang="en-US" b="1" smtClean="0"/>
              <a:t>Phần cứng</a:t>
            </a:r>
            <a:r>
              <a:rPr lang="en-US" smtClean="0"/>
              <a:t>: </a:t>
            </a:r>
          </a:p>
          <a:p>
            <a:pPr lvl="1" algn="just"/>
            <a:r>
              <a:rPr lang="en-US"/>
              <a:t> </a:t>
            </a:r>
            <a:r>
              <a:rPr lang="en-US" smtClean="0"/>
              <a:t>Có tổ chức như nói ở những slides tiếp theo</a:t>
            </a:r>
          </a:p>
          <a:p>
            <a:pPr lvl="1" algn="just"/>
            <a:r>
              <a:rPr lang="en-US"/>
              <a:t> </a:t>
            </a:r>
            <a:r>
              <a:rPr lang="en-US" smtClean="0"/>
              <a:t>Thiết bị điển hình: bàn phím (keyboard), màn hình (screen), v.v.</a:t>
            </a:r>
          </a:p>
          <a:p>
            <a:r>
              <a:rPr lang="en-US" b="1" smtClean="0"/>
              <a:t>Phần mềm</a:t>
            </a:r>
            <a:r>
              <a:rPr lang="en-US" smtClean="0"/>
              <a:t>:</a:t>
            </a:r>
          </a:p>
          <a:p>
            <a:pPr lvl="1"/>
            <a:r>
              <a:rPr lang="en-US"/>
              <a:t> </a:t>
            </a:r>
            <a:r>
              <a:rPr lang="en-US" smtClean="0"/>
              <a:t>Hệ điều hành (Operating System)</a:t>
            </a:r>
          </a:p>
          <a:p>
            <a:pPr lvl="2"/>
            <a:r>
              <a:rPr lang="en-US" smtClean="0"/>
              <a:t>Là một hệ thống điều khiển được phần cứng và làm trung gian giữa phần cứng và các chương trình máy tính khác chạy trên máy tính.</a:t>
            </a:r>
          </a:p>
          <a:p>
            <a:pPr lvl="1"/>
            <a:r>
              <a:rPr lang="en-US"/>
              <a:t> </a:t>
            </a:r>
            <a:r>
              <a:rPr lang="en-US" smtClean="0"/>
              <a:t>Chương trình máy tính (Computer Program)</a:t>
            </a:r>
          </a:p>
          <a:p>
            <a:pPr lvl="2"/>
            <a:r>
              <a:rPr lang="en-US" smtClean="0"/>
              <a:t>Gồm những chuỗi lệnh để tính toán, xử lý dữ liệu và cho ra kết quả hay quyết định</a:t>
            </a:r>
            <a:endParaRPr lang="en-US"/>
          </a:p>
        </p:txBody>
      </p:sp>
    </p:spTree>
    <p:extLst>
      <p:ext uri="{BB962C8B-B14F-4D97-AF65-F5344CB8AC3E}">
        <p14:creationId xmlns:p14="http://schemas.microsoft.com/office/powerpoint/2010/main" val="22462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các phần tử</a:t>
            </a:r>
            <a:endParaRPr lang="en-US" sz="2400" b="1">
              <a:solidFill>
                <a:srgbClr val="0070C0"/>
              </a:solidFill>
            </a:endParaRPr>
          </a:p>
        </p:txBody>
      </p:sp>
      <p:sp>
        <p:nvSpPr>
          <p:cNvPr id="3" name="Content Placeholder 2"/>
          <p:cNvSpPr>
            <a:spLocks noGrp="1"/>
          </p:cNvSpPr>
          <p:nvPr>
            <p:ph idx="1"/>
          </p:nvPr>
        </p:nvSpPr>
        <p:spPr/>
        <p:txBody>
          <a:bodyPr/>
          <a:lstStyle/>
          <a:p>
            <a:r>
              <a:rPr lang="vi-VN"/>
              <a:t>Terminal</a:t>
            </a:r>
          </a:p>
          <a:p>
            <a:pPr lvl="1"/>
            <a:r>
              <a:rPr lang="vi-VN"/>
              <a:t>Điểm đầu hay cuối</a:t>
            </a:r>
          </a:p>
          <a:p>
            <a:r>
              <a:rPr lang="vi-VN"/>
              <a:t>Input/output</a:t>
            </a:r>
          </a:p>
          <a:p>
            <a:pPr lvl="1"/>
            <a:r>
              <a:rPr lang="vi-VN"/>
              <a:t>Nhập và xuất dữ liệu của chương trình</a:t>
            </a:r>
          </a:p>
          <a:p>
            <a:r>
              <a:rPr lang="vi-VN"/>
              <a:t>Flow line</a:t>
            </a:r>
          </a:p>
          <a:p>
            <a:pPr lvl="1"/>
            <a:r>
              <a:rPr lang="vi-VN"/>
              <a:t>Mô tả dòng điều khiển của chương trình</a:t>
            </a:r>
          </a:p>
          <a:p>
            <a:pPr lvl="1"/>
            <a:r>
              <a:rPr lang="vi-VN"/>
              <a:t>Sự thực thi đi theo con đường này</a:t>
            </a:r>
          </a:p>
          <a:p>
            <a:r>
              <a:rPr lang="vi-VN"/>
              <a:t>Decision</a:t>
            </a:r>
          </a:p>
          <a:p>
            <a:pPr lvl="1"/>
            <a:r>
              <a:rPr lang="vi-VN"/>
              <a:t>Cho phép kiểm tra một điều kiện</a:t>
            </a:r>
          </a:p>
          <a:p>
            <a:pPr lvl="1"/>
            <a:r>
              <a:rPr lang="vi-VN"/>
              <a:t>Biểu thức luận lý được dùng</a:t>
            </a:r>
          </a:p>
          <a:p>
            <a:endParaRPr lang="en-US"/>
          </a:p>
        </p:txBody>
      </p:sp>
    </p:spTree>
    <p:extLst>
      <p:ext uri="{BB962C8B-B14F-4D97-AF65-F5344CB8AC3E}">
        <p14:creationId xmlns:p14="http://schemas.microsoft.com/office/powerpoint/2010/main" val="113090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các phần tử</a:t>
            </a:r>
            <a:endParaRPr lang="en-US" sz="2400" b="1">
              <a:solidFill>
                <a:srgbClr val="0070C0"/>
              </a:solidFill>
            </a:endParaRPr>
          </a:p>
        </p:txBody>
      </p:sp>
      <p:sp>
        <p:nvSpPr>
          <p:cNvPr id="3" name="Content Placeholder 2"/>
          <p:cNvSpPr>
            <a:spLocks noGrp="1"/>
          </p:cNvSpPr>
          <p:nvPr>
            <p:ph idx="1"/>
          </p:nvPr>
        </p:nvSpPr>
        <p:spPr/>
        <p:txBody>
          <a:bodyPr/>
          <a:lstStyle/>
          <a:p>
            <a:r>
              <a:rPr lang="vi-VN"/>
              <a:t>Process</a:t>
            </a:r>
          </a:p>
          <a:p>
            <a:pPr lvl="1"/>
            <a:r>
              <a:rPr lang="vi-VN"/>
              <a:t>Khối xử lý công việc</a:t>
            </a:r>
          </a:p>
          <a:p>
            <a:r>
              <a:rPr lang="vi-VN"/>
              <a:t>Predefined process</a:t>
            </a:r>
          </a:p>
          <a:p>
            <a:pPr lvl="1"/>
            <a:r>
              <a:rPr lang="vi-VN"/>
              <a:t>Khối xử lý tạo sẵn (thư viện), có thể mô tả bởi một flowchart khác</a:t>
            </a:r>
          </a:p>
          <a:p>
            <a:r>
              <a:rPr lang="vi-VN"/>
              <a:t>On-page connector</a:t>
            </a:r>
          </a:p>
          <a:p>
            <a:pPr lvl="1"/>
            <a:r>
              <a:rPr lang="vi-VN"/>
              <a:t>Điểm tập kết của dòng điều khiển (flow line) trên một flowchart</a:t>
            </a:r>
          </a:p>
          <a:p>
            <a:r>
              <a:rPr lang="vi-VN"/>
              <a:t>Off-page connector</a:t>
            </a:r>
          </a:p>
          <a:p>
            <a:pPr lvl="1"/>
            <a:r>
              <a:rPr lang="vi-VN"/>
              <a:t>Điểm tập kết của dòng điều khiển (flow line) từ trang khác</a:t>
            </a:r>
          </a:p>
          <a:p>
            <a:r>
              <a:rPr lang="vi-VN"/>
              <a:t>Preparation</a:t>
            </a:r>
          </a:p>
          <a:p>
            <a:pPr lvl="1"/>
            <a:r>
              <a:rPr lang="vi-VN"/>
              <a:t>Các bước chuẩn bị, thiết lập điều kiện đầu</a:t>
            </a:r>
          </a:p>
          <a:p>
            <a:r>
              <a:rPr lang="vi-VN"/>
              <a:t>Annotation</a:t>
            </a:r>
          </a:p>
          <a:p>
            <a:pPr lvl="1"/>
            <a:r>
              <a:rPr lang="vi-VN"/>
              <a:t>Giải thích</a:t>
            </a:r>
          </a:p>
          <a:p>
            <a:endParaRPr lang="vi-VN"/>
          </a:p>
        </p:txBody>
      </p:sp>
    </p:spTree>
    <p:extLst>
      <p:ext uri="{BB962C8B-B14F-4D97-AF65-F5344CB8AC3E}">
        <p14:creationId xmlns:p14="http://schemas.microsoft.com/office/powerpoint/2010/main" val="1273777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cấu trúc tiêu biểu</a:t>
            </a:r>
            <a:endParaRPr lang="en-US" sz="2400" b="1">
              <a:solidFill>
                <a:srgbClr val="0070C0"/>
              </a:solidFill>
            </a:endParaRPr>
          </a:p>
        </p:txBody>
      </p:sp>
      <p:grpSp>
        <p:nvGrpSpPr>
          <p:cNvPr id="4" name="Group 3"/>
          <p:cNvGrpSpPr/>
          <p:nvPr/>
        </p:nvGrpSpPr>
        <p:grpSpPr>
          <a:xfrm>
            <a:off x="1676400" y="1066800"/>
            <a:ext cx="4191000" cy="4656439"/>
            <a:chOff x="533400" y="1439561"/>
            <a:chExt cx="4191000" cy="4656439"/>
          </a:xfrm>
        </p:grpSpPr>
        <p:sp>
          <p:nvSpPr>
            <p:cNvPr id="6" name="Rectangle 5"/>
            <p:cNvSpPr/>
            <p:nvPr/>
          </p:nvSpPr>
          <p:spPr bwMode="auto">
            <a:xfrm>
              <a:off x="533400" y="1896761"/>
              <a:ext cx="4191000" cy="3701691"/>
            </a:xfrm>
            <a:prstGeom prst="rect">
              <a:avLst/>
            </a:prstGeom>
            <a:noFill/>
            <a:ln>
              <a:solidFill>
                <a:schemeClr val="accent2">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Diamond 6"/>
            <p:cNvSpPr/>
            <p:nvPr/>
          </p:nvSpPr>
          <p:spPr bwMode="auto">
            <a:xfrm>
              <a:off x="1104900" y="2125362"/>
              <a:ext cx="2667000" cy="1219200"/>
            </a:xfrm>
            <a:prstGeom prst="diamond">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432FF"/>
                </a:solidFill>
                <a:effectLst/>
                <a:latin typeface="Tahoma" pitchFamily="34" charset="0"/>
              </a:endParaRPr>
            </a:p>
          </p:txBody>
        </p:sp>
        <p:sp>
          <p:nvSpPr>
            <p:cNvPr id="8" name="Rectangle 7"/>
            <p:cNvSpPr/>
            <p:nvPr/>
          </p:nvSpPr>
          <p:spPr bwMode="auto">
            <a:xfrm>
              <a:off x="1295400" y="3943865"/>
              <a:ext cx="2286000" cy="762000"/>
            </a:xfrm>
            <a:prstGeom prst="rect">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200000"/>
                </a:lnSpc>
                <a:spcBef>
                  <a:spcPct val="0"/>
                </a:spcBef>
                <a:spcAft>
                  <a:spcPct val="0"/>
                </a:spcAft>
                <a:buClrTx/>
                <a:buSzTx/>
                <a:buFontTx/>
                <a:buNone/>
                <a:tabLst/>
              </a:pPr>
              <a:r>
                <a:rPr kumimoji="0" lang="en-US" sz="1800" b="0" i="0" u="none" strike="noStrike" cap="none" normalizeH="0" baseline="0" smtClean="0">
                  <a:ln>
                    <a:noFill/>
                  </a:ln>
                  <a:solidFill>
                    <a:srgbClr val="0432FF"/>
                  </a:solidFill>
                  <a:effectLst/>
                  <a:latin typeface="Tahoma" pitchFamily="34" charset="0"/>
                </a:rPr>
                <a:t>&lt;</a:t>
              </a:r>
              <a:r>
                <a:rPr kumimoji="0" lang="vi-VN" sz="1800" b="0" i="0" u="none" strike="noStrike" cap="none" normalizeH="0" baseline="0" smtClean="0">
                  <a:ln>
                    <a:noFill/>
                  </a:ln>
                  <a:solidFill>
                    <a:srgbClr val="0432FF"/>
                  </a:solidFill>
                  <a:effectLst/>
                  <a:latin typeface="Tahoma" pitchFamily="34" charset="0"/>
                </a:rPr>
                <a:t>câu lệnh&gt;</a:t>
              </a:r>
              <a:endParaRPr kumimoji="0" lang="en-US" sz="1800" b="0" i="0" u="none" strike="noStrike" cap="none" normalizeH="0" baseline="0" dirty="0" smtClean="0">
                <a:ln>
                  <a:noFill/>
                </a:ln>
                <a:solidFill>
                  <a:srgbClr val="0432FF"/>
                </a:solidFill>
                <a:effectLst/>
                <a:latin typeface="Tahoma" pitchFamily="34" charset="0"/>
              </a:endParaRPr>
            </a:p>
          </p:txBody>
        </p:sp>
        <p:cxnSp>
          <p:nvCxnSpPr>
            <p:cNvPr id="9" name="Straight Arrow Connector 8"/>
            <p:cNvCxnSpPr/>
            <p:nvPr/>
          </p:nvCxnSpPr>
          <p:spPr bwMode="auto">
            <a:xfrm>
              <a:off x="2438400" y="3344562"/>
              <a:ext cx="0" cy="59930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469292" y="3388497"/>
              <a:ext cx="595035" cy="369332"/>
            </a:xfrm>
            <a:prstGeom prst="rect">
              <a:avLst/>
            </a:prstGeom>
            <a:noFill/>
          </p:spPr>
          <p:txBody>
            <a:bodyPr wrap="none" rtlCol="0">
              <a:spAutoFit/>
            </a:bodyPr>
            <a:lstStyle/>
            <a:p>
              <a:r>
                <a:rPr lang="en-US" smtClean="0">
                  <a:solidFill>
                    <a:srgbClr val="0432FF"/>
                  </a:solidFill>
                </a:rPr>
                <a:t>true</a:t>
              </a:r>
              <a:endParaRPr lang="en-US" dirty="0">
                <a:solidFill>
                  <a:srgbClr val="0432FF"/>
                </a:solidFill>
              </a:endParaRPr>
            </a:p>
          </p:txBody>
        </p:sp>
        <p:sp>
          <p:nvSpPr>
            <p:cNvPr id="11" name="TextBox 10"/>
            <p:cNvSpPr txBox="1"/>
            <p:nvPr/>
          </p:nvSpPr>
          <p:spPr>
            <a:xfrm>
              <a:off x="3698600" y="2363226"/>
              <a:ext cx="654795" cy="369332"/>
            </a:xfrm>
            <a:prstGeom prst="rect">
              <a:avLst/>
            </a:prstGeom>
            <a:noFill/>
          </p:spPr>
          <p:txBody>
            <a:bodyPr wrap="none" rtlCol="0">
              <a:spAutoFit/>
            </a:bodyPr>
            <a:lstStyle/>
            <a:p>
              <a:r>
                <a:rPr lang="en-US" smtClean="0">
                  <a:solidFill>
                    <a:srgbClr val="0432FF"/>
                  </a:solidFill>
                </a:rPr>
                <a:t>false</a:t>
              </a:r>
              <a:endParaRPr lang="en-US" dirty="0">
                <a:solidFill>
                  <a:srgbClr val="0432FF"/>
                </a:solidFill>
              </a:endParaRPr>
            </a:p>
          </p:txBody>
        </p:sp>
        <p:cxnSp>
          <p:nvCxnSpPr>
            <p:cNvPr id="12" name="Straight Arrow Connector 11"/>
            <p:cNvCxnSpPr/>
            <p:nvPr/>
          </p:nvCxnSpPr>
          <p:spPr bwMode="auto">
            <a:xfrm flipH="1">
              <a:off x="2628900" y="5219700"/>
              <a:ext cx="1646824"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flipV="1">
              <a:off x="3769916" y="2732558"/>
              <a:ext cx="505808" cy="190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a:off x="4275724" y="2734962"/>
              <a:ext cx="0" cy="248473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a:off x="2438400" y="1439561"/>
              <a:ext cx="0" cy="68580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bwMode="auto">
            <a:xfrm>
              <a:off x="2469292" y="4705865"/>
              <a:ext cx="0" cy="39953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7" name="Oval 16"/>
            <p:cNvSpPr/>
            <p:nvPr/>
          </p:nvSpPr>
          <p:spPr bwMode="auto">
            <a:xfrm>
              <a:off x="2324100" y="5067300"/>
              <a:ext cx="304800" cy="304800"/>
            </a:xfrm>
            <a:prstGeom prst="ellipse">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18" name="Straight Arrow Connector 17"/>
            <p:cNvCxnSpPr/>
            <p:nvPr/>
          </p:nvCxnSpPr>
          <p:spPr bwMode="auto">
            <a:xfrm>
              <a:off x="2486610" y="5372100"/>
              <a:ext cx="0" cy="723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1238107" y="2527985"/>
              <a:ext cx="2473754" cy="369332"/>
            </a:xfrm>
            <a:prstGeom prst="rect">
              <a:avLst/>
            </a:prstGeom>
            <a:noFill/>
          </p:spPr>
          <p:txBody>
            <a:bodyPr wrap="none" rtlCol="0">
              <a:spAutoFit/>
            </a:bodyPr>
            <a:lstStyle/>
            <a:p>
              <a:r>
                <a:rPr lang="vi-VN">
                  <a:solidFill>
                    <a:srgbClr val="0432FF"/>
                  </a:solidFill>
                </a:rPr>
                <a:t>&lt;biểu </a:t>
              </a:r>
              <a:r>
                <a:rPr lang="vi-VN" smtClean="0">
                  <a:solidFill>
                    <a:srgbClr val="0432FF"/>
                  </a:solidFill>
                </a:rPr>
                <a:t>thức điều kiện&gt;</a:t>
              </a:r>
              <a:endParaRPr lang="en-US">
                <a:solidFill>
                  <a:srgbClr val="0432FF"/>
                </a:solidFill>
              </a:endParaRPr>
            </a:p>
          </p:txBody>
        </p:sp>
      </p:grpSp>
      <p:sp>
        <p:nvSpPr>
          <p:cNvPr id="2" name="TextBox 1"/>
          <p:cNvSpPr txBox="1"/>
          <p:nvPr/>
        </p:nvSpPr>
        <p:spPr>
          <a:xfrm>
            <a:off x="3010562" y="5723239"/>
            <a:ext cx="1393330" cy="400110"/>
          </a:xfrm>
          <a:prstGeom prst="rect">
            <a:avLst/>
          </a:prstGeom>
          <a:noFill/>
        </p:spPr>
        <p:txBody>
          <a:bodyPr wrap="none" rtlCol="0">
            <a:spAutoFit/>
          </a:bodyPr>
          <a:lstStyle/>
          <a:p>
            <a:r>
              <a:rPr lang="vi-VN"/>
              <a:t>Cấu trúc </a:t>
            </a:r>
            <a:r>
              <a:rPr lang="vi-VN" sz="2000">
                <a:solidFill>
                  <a:srgbClr val="384AFF"/>
                </a:solidFill>
                <a:latin typeface="Consolas" charset="0"/>
                <a:ea typeface="Consolas" charset="0"/>
                <a:cs typeface="Consolas" charset="0"/>
              </a:rPr>
              <a:t>if</a:t>
            </a:r>
            <a:endParaRPr lang="en-US" sz="2000">
              <a:solidFill>
                <a:srgbClr val="384AFF"/>
              </a:solidFill>
              <a:latin typeface="Consolas" charset="0"/>
              <a:ea typeface="Consolas" charset="0"/>
              <a:cs typeface="Consolas" charset="0"/>
            </a:endParaRPr>
          </a:p>
        </p:txBody>
      </p:sp>
    </p:spTree>
    <p:extLst>
      <p:ext uri="{BB962C8B-B14F-4D97-AF65-F5344CB8AC3E}">
        <p14:creationId xmlns:p14="http://schemas.microsoft.com/office/powerpoint/2010/main" val="1357697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cấu trúc tiêu biểu</a:t>
            </a:r>
            <a:endParaRPr lang="en-US" sz="2400" b="1">
              <a:solidFill>
                <a:srgbClr val="0070C0"/>
              </a:solidFill>
            </a:endParaRPr>
          </a:p>
        </p:txBody>
      </p:sp>
      <p:sp>
        <p:nvSpPr>
          <p:cNvPr id="2" name="TextBox 1"/>
          <p:cNvSpPr txBox="1"/>
          <p:nvPr/>
        </p:nvSpPr>
        <p:spPr>
          <a:xfrm>
            <a:off x="3010562" y="5723239"/>
            <a:ext cx="2098651" cy="400110"/>
          </a:xfrm>
          <a:prstGeom prst="rect">
            <a:avLst/>
          </a:prstGeom>
          <a:noFill/>
        </p:spPr>
        <p:txBody>
          <a:bodyPr wrap="none" rtlCol="0">
            <a:spAutoFit/>
          </a:bodyPr>
          <a:lstStyle/>
          <a:p>
            <a:r>
              <a:rPr lang="vi-VN"/>
              <a:t>Cấu trúc </a:t>
            </a:r>
            <a:r>
              <a:rPr lang="vi-VN" sz="2000">
                <a:solidFill>
                  <a:srgbClr val="384AFF"/>
                </a:solidFill>
                <a:latin typeface="Consolas" charset="0"/>
                <a:ea typeface="Consolas" charset="0"/>
                <a:cs typeface="Consolas" charset="0"/>
              </a:rPr>
              <a:t>if-else</a:t>
            </a:r>
            <a:endParaRPr lang="en-US" sz="2000">
              <a:solidFill>
                <a:srgbClr val="384AFF"/>
              </a:solidFill>
              <a:latin typeface="Consolas" charset="0"/>
              <a:ea typeface="Consolas" charset="0"/>
              <a:cs typeface="Consolas" charset="0"/>
            </a:endParaRPr>
          </a:p>
        </p:txBody>
      </p:sp>
      <p:grpSp>
        <p:nvGrpSpPr>
          <p:cNvPr id="20" name="Group 19"/>
          <p:cNvGrpSpPr/>
          <p:nvPr/>
        </p:nvGrpSpPr>
        <p:grpSpPr>
          <a:xfrm>
            <a:off x="2286000" y="946484"/>
            <a:ext cx="5257800" cy="4656439"/>
            <a:chOff x="990600" y="1439561"/>
            <a:chExt cx="5257800" cy="4656439"/>
          </a:xfrm>
        </p:grpSpPr>
        <p:sp>
          <p:nvSpPr>
            <p:cNvPr id="21" name="Rectangle 20"/>
            <p:cNvSpPr/>
            <p:nvPr/>
          </p:nvSpPr>
          <p:spPr bwMode="auto">
            <a:xfrm>
              <a:off x="990600" y="1896761"/>
              <a:ext cx="5257800" cy="3701691"/>
            </a:xfrm>
            <a:prstGeom prst="rect">
              <a:avLst/>
            </a:prstGeom>
            <a:noFill/>
            <a:ln>
              <a:solidFill>
                <a:schemeClr val="accent2">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22" name="Diamond 21"/>
            <p:cNvSpPr/>
            <p:nvPr/>
          </p:nvSpPr>
          <p:spPr bwMode="auto">
            <a:xfrm>
              <a:off x="1104900" y="2125362"/>
              <a:ext cx="2667000" cy="1219200"/>
            </a:xfrm>
            <a:prstGeom prst="diamond">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432FF"/>
                </a:solidFill>
                <a:effectLst/>
                <a:latin typeface="Tahoma" pitchFamily="34" charset="0"/>
              </a:endParaRPr>
            </a:p>
          </p:txBody>
        </p:sp>
        <p:sp>
          <p:nvSpPr>
            <p:cNvPr id="23" name="Rectangle 22"/>
            <p:cNvSpPr/>
            <p:nvPr/>
          </p:nvSpPr>
          <p:spPr bwMode="auto">
            <a:xfrm>
              <a:off x="1295400" y="3943865"/>
              <a:ext cx="2286000" cy="762000"/>
            </a:xfrm>
            <a:prstGeom prst="rect">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200000"/>
                </a:lnSpc>
                <a:spcBef>
                  <a:spcPct val="0"/>
                </a:spcBef>
                <a:spcAft>
                  <a:spcPct val="0"/>
                </a:spcAft>
                <a:buClrTx/>
                <a:buSzTx/>
                <a:buFontTx/>
                <a:buNone/>
                <a:tabLst/>
              </a:pPr>
              <a:r>
                <a:rPr kumimoji="0" lang="en-US" sz="1800" b="0" i="0" u="none" strike="noStrike" cap="none" normalizeH="0" baseline="0" smtClean="0">
                  <a:ln>
                    <a:noFill/>
                  </a:ln>
                  <a:solidFill>
                    <a:srgbClr val="0432FF"/>
                  </a:solidFill>
                  <a:effectLst/>
                  <a:latin typeface="Tahoma" pitchFamily="34" charset="0"/>
                </a:rPr>
                <a:t>&lt;</a:t>
              </a:r>
              <a:r>
                <a:rPr kumimoji="0" lang="vi-VN" sz="1800" b="0" i="0" u="none" strike="noStrike" cap="none" normalizeH="0" baseline="0" smtClean="0">
                  <a:ln>
                    <a:noFill/>
                  </a:ln>
                  <a:solidFill>
                    <a:srgbClr val="0432FF"/>
                  </a:solidFill>
                  <a:effectLst/>
                  <a:latin typeface="Tahoma" pitchFamily="34" charset="0"/>
                </a:rPr>
                <a:t>câu lệnh T&gt;</a:t>
              </a:r>
              <a:endParaRPr kumimoji="0" lang="en-US" sz="1800" b="0" i="0" u="none" strike="noStrike" cap="none" normalizeH="0" baseline="0" dirty="0" smtClean="0">
                <a:ln>
                  <a:noFill/>
                </a:ln>
                <a:solidFill>
                  <a:srgbClr val="0432FF"/>
                </a:solidFill>
                <a:effectLst/>
                <a:latin typeface="Tahoma" pitchFamily="34" charset="0"/>
              </a:endParaRPr>
            </a:p>
          </p:txBody>
        </p:sp>
        <p:cxnSp>
          <p:nvCxnSpPr>
            <p:cNvPr id="24" name="Straight Arrow Connector 23"/>
            <p:cNvCxnSpPr/>
            <p:nvPr/>
          </p:nvCxnSpPr>
          <p:spPr bwMode="auto">
            <a:xfrm>
              <a:off x="2438400" y="3344562"/>
              <a:ext cx="0" cy="59930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469292" y="3388497"/>
              <a:ext cx="595035" cy="369332"/>
            </a:xfrm>
            <a:prstGeom prst="rect">
              <a:avLst/>
            </a:prstGeom>
            <a:noFill/>
          </p:spPr>
          <p:txBody>
            <a:bodyPr wrap="none" rtlCol="0">
              <a:spAutoFit/>
            </a:bodyPr>
            <a:lstStyle/>
            <a:p>
              <a:r>
                <a:rPr lang="en-US" smtClean="0">
                  <a:solidFill>
                    <a:srgbClr val="0432FF"/>
                  </a:solidFill>
                </a:rPr>
                <a:t>true</a:t>
              </a:r>
              <a:endParaRPr lang="en-US" dirty="0">
                <a:solidFill>
                  <a:srgbClr val="0432FF"/>
                </a:solidFill>
              </a:endParaRPr>
            </a:p>
          </p:txBody>
        </p:sp>
        <p:sp>
          <p:nvSpPr>
            <p:cNvPr id="26" name="TextBox 25"/>
            <p:cNvSpPr txBox="1"/>
            <p:nvPr/>
          </p:nvSpPr>
          <p:spPr>
            <a:xfrm>
              <a:off x="3698600" y="2363226"/>
              <a:ext cx="654795" cy="369332"/>
            </a:xfrm>
            <a:prstGeom prst="rect">
              <a:avLst/>
            </a:prstGeom>
            <a:noFill/>
          </p:spPr>
          <p:txBody>
            <a:bodyPr wrap="none" rtlCol="0">
              <a:spAutoFit/>
            </a:bodyPr>
            <a:lstStyle/>
            <a:p>
              <a:r>
                <a:rPr lang="en-US" smtClean="0">
                  <a:solidFill>
                    <a:srgbClr val="0432FF"/>
                  </a:solidFill>
                </a:rPr>
                <a:t>false</a:t>
              </a:r>
              <a:endParaRPr lang="en-US" dirty="0">
                <a:solidFill>
                  <a:srgbClr val="0432FF"/>
                </a:solidFill>
              </a:endParaRPr>
            </a:p>
          </p:txBody>
        </p:sp>
        <p:cxnSp>
          <p:nvCxnSpPr>
            <p:cNvPr id="27" name="Straight Arrow Connector 26"/>
            <p:cNvCxnSpPr/>
            <p:nvPr/>
          </p:nvCxnSpPr>
          <p:spPr bwMode="auto">
            <a:xfrm flipH="1">
              <a:off x="2628900" y="5219700"/>
              <a:ext cx="22479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flipV="1">
              <a:off x="3769916" y="2732558"/>
              <a:ext cx="1106884" cy="190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a:off x="4876800" y="4705865"/>
              <a:ext cx="0" cy="51383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bwMode="auto">
            <a:xfrm>
              <a:off x="2438400" y="1439561"/>
              <a:ext cx="0" cy="68580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bwMode="auto">
            <a:xfrm>
              <a:off x="2469292" y="4705865"/>
              <a:ext cx="0" cy="39953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2" name="Oval 31"/>
            <p:cNvSpPr/>
            <p:nvPr/>
          </p:nvSpPr>
          <p:spPr bwMode="auto">
            <a:xfrm>
              <a:off x="2324100" y="5067300"/>
              <a:ext cx="304800" cy="304800"/>
            </a:xfrm>
            <a:prstGeom prst="ellipse">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33" name="Straight Arrow Connector 32"/>
            <p:cNvCxnSpPr/>
            <p:nvPr/>
          </p:nvCxnSpPr>
          <p:spPr bwMode="auto">
            <a:xfrm>
              <a:off x="2486610" y="5372100"/>
              <a:ext cx="0" cy="7239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1238107" y="2527985"/>
              <a:ext cx="2473754" cy="369332"/>
            </a:xfrm>
            <a:prstGeom prst="rect">
              <a:avLst/>
            </a:prstGeom>
            <a:noFill/>
          </p:spPr>
          <p:txBody>
            <a:bodyPr wrap="none" rtlCol="0">
              <a:spAutoFit/>
            </a:bodyPr>
            <a:lstStyle/>
            <a:p>
              <a:r>
                <a:rPr lang="vi-VN">
                  <a:solidFill>
                    <a:srgbClr val="0432FF"/>
                  </a:solidFill>
                </a:rPr>
                <a:t>&lt;biểu </a:t>
              </a:r>
              <a:r>
                <a:rPr lang="vi-VN" smtClean="0">
                  <a:solidFill>
                    <a:srgbClr val="0432FF"/>
                  </a:solidFill>
                </a:rPr>
                <a:t>thức điều kiện&gt;</a:t>
              </a:r>
              <a:endParaRPr lang="en-US">
                <a:solidFill>
                  <a:srgbClr val="0432FF"/>
                </a:solidFill>
              </a:endParaRPr>
            </a:p>
          </p:txBody>
        </p:sp>
        <p:sp>
          <p:nvSpPr>
            <p:cNvPr id="35" name="Rectangle 34"/>
            <p:cNvSpPr/>
            <p:nvPr/>
          </p:nvSpPr>
          <p:spPr bwMode="auto">
            <a:xfrm>
              <a:off x="3769916" y="3943865"/>
              <a:ext cx="2286000" cy="762000"/>
            </a:xfrm>
            <a:prstGeom prst="rect">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200000"/>
                </a:lnSpc>
                <a:spcBef>
                  <a:spcPct val="0"/>
                </a:spcBef>
                <a:spcAft>
                  <a:spcPct val="0"/>
                </a:spcAft>
                <a:buClrTx/>
                <a:buSzTx/>
                <a:buFontTx/>
                <a:buNone/>
                <a:tabLst/>
              </a:pPr>
              <a:r>
                <a:rPr kumimoji="0" lang="en-US" sz="1800" b="0" i="0" u="none" strike="noStrike" cap="none" normalizeH="0" baseline="0" smtClean="0">
                  <a:ln>
                    <a:noFill/>
                  </a:ln>
                  <a:solidFill>
                    <a:srgbClr val="0432FF"/>
                  </a:solidFill>
                  <a:effectLst/>
                  <a:latin typeface="Tahoma" pitchFamily="34" charset="0"/>
                </a:rPr>
                <a:t>&lt;</a:t>
              </a:r>
              <a:r>
                <a:rPr kumimoji="0" lang="vi-VN" sz="1800" b="0" i="0" u="none" strike="noStrike" cap="none" normalizeH="0" baseline="0" smtClean="0">
                  <a:ln>
                    <a:noFill/>
                  </a:ln>
                  <a:solidFill>
                    <a:srgbClr val="0432FF"/>
                  </a:solidFill>
                  <a:effectLst/>
                  <a:latin typeface="Tahoma" pitchFamily="34" charset="0"/>
                </a:rPr>
                <a:t>câu lệnh F&gt;</a:t>
              </a:r>
              <a:endParaRPr kumimoji="0" lang="en-US" sz="1800" b="0" i="0" u="none" strike="noStrike" cap="none" normalizeH="0" baseline="0" dirty="0" smtClean="0">
                <a:ln>
                  <a:noFill/>
                </a:ln>
                <a:solidFill>
                  <a:srgbClr val="0432FF"/>
                </a:solidFill>
                <a:effectLst/>
                <a:latin typeface="Tahoma" pitchFamily="34" charset="0"/>
              </a:endParaRPr>
            </a:p>
          </p:txBody>
        </p:sp>
        <p:cxnSp>
          <p:nvCxnSpPr>
            <p:cNvPr id="36" name="Straight Arrow Connector 35"/>
            <p:cNvCxnSpPr/>
            <p:nvPr/>
          </p:nvCxnSpPr>
          <p:spPr bwMode="auto">
            <a:xfrm>
              <a:off x="4876800" y="2745259"/>
              <a:ext cx="0" cy="119860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387416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cấu trúc tiêu biểu</a:t>
            </a:r>
            <a:endParaRPr lang="en-US" sz="2400" b="1">
              <a:solidFill>
                <a:srgbClr val="0070C0"/>
              </a:solidFill>
            </a:endParaRPr>
          </a:p>
        </p:txBody>
      </p:sp>
      <p:sp>
        <p:nvSpPr>
          <p:cNvPr id="2" name="TextBox 1"/>
          <p:cNvSpPr txBox="1"/>
          <p:nvPr/>
        </p:nvSpPr>
        <p:spPr>
          <a:xfrm>
            <a:off x="3530389" y="4762184"/>
            <a:ext cx="2662908" cy="400110"/>
          </a:xfrm>
          <a:prstGeom prst="rect">
            <a:avLst/>
          </a:prstGeom>
          <a:noFill/>
        </p:spPr>
        <p:txBody>
          <a:bodyPr wrap="none" rtlCol="0">
            <a:spAutoFit/>
          </a:bodyPr>
          <a:lstStyle/>
          <a:p>
            <a:r>
              <a:rPr lang="vi-VN"/>
              <a:t>Cấu trúc </a:t>
            </a:r>
            <a:r>
              <a:rPr lang="vi-VN" sz="2000">
                <a:solidFill>
                  <a:srgbClr val="384AFF"/>
                </a:solidFill>
                <a:latin typeface="Consolas" charset="0"/>
                <a:ea typeface="Consolas" charset="0"/>
                <a:cs typeface="Consolas" charset="0"/>
              </a:rPr>
              <a:t>switch-case</a:t>
            </a:r>
            <a:endParaRPr lang="en-US" sz="2000">
              <a:solidFill>
                <a:srgbClr val="384AFF"/>
              </a:solidFill>
              <a:latin typeface="Consolas" charset="0"/>
              <a:ea typeface="Consolas" charset="0"/>
              <a:cs typeface="Consolas" charset="0"/>
            </a:endParaRPr>
          </a:p>
        </p:txBody>
      </p:sp>
      <p:grpSp>
        <p:nvGrpSpPr>
          <p:cNvPr id="20" name="Group 19"/>
          <p:cNvGrpSpPr/>
          <p:nvPr/>
        </p:nvGrpSpPr>
        <p:grpSpPr>
          <a:xfrm>
            <a:off x="76200" y="1905000"/>
            <a:ext cx="8839200" cy="2861687"/>
            <a:chOff x="109430" y="1447800"/>
            <a:chExt cx="8839200" cy="2861687"/>
          </a:xfrm>
        </p:grpSpPr>
        <p:sp>
          <p:nvSpPr>
            <p:cNvPr id="21" name="Rectangle 20"/>
            <p:cNvSpPr/>
            <p:nvPr/>
          </p:nvSpPr>
          <p:spPr bwMode="auto">
            <a:xfrm>
              <a:off x="109430" y="1875888"/>
              <a:ext cx="8839200" cy="2095045"/>
            </a:xfrm>
            <a:prstGeom prst="rect">
              <a:avLst/>
            </a:prstGeom>
            <a:noFill/>
            <a:ln>
              <a:solidFill>
                <a:schemeClr val="accent2">
                  <a:lumMod val="75000"/>
                </a:schemeClr>
              </a:solidFill>
              <a:prstDash val="sys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charset="0"/>
                <a:ea typeface="Tahoma" charset="0"/>
                <a:cs typeface="Tahoma" charset="0"/>
              </a:endParaRPr>
            </a:p>
          </p:txBody>
        </p:sp>
        <p:sp>
          <p:nvSpPr>
            <p:cNvPr id="22" name="Rectangle 21"/>
            <p:cNvSpPr/>
            <p:nvPr/>
          </p:nvSpPr>
          <p:spPr bwMode="auto">
            <a:xfrm>
              <a:off x="351918" y="3094589"/>
              <a:ext cx="1558078" cy="488974"/>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ea typeface="Tahoma" charset="0"/>
                  <a:cs typeface="Tahoma" charset="0"/>
                </a:rPr>
                <a:t>&lt;</a:t>
              </a:r>
              <a:r>
                <a:rPr kumimoji="0" lang="vi-VN" sz="1600" b="0" i="0" u="none" strike="noStrike" cap="none" normalizeH="0" baseline="0" smtClean="0">
                  <a:ln>
                    <a:noFill/>
                  </a:ln>
                  <a:solidFill>
                    <a:schemeClr val="tx1"/>
                  </a:solidFill>
                  <a:effectLst/>
                  <a:latin typeface="Tahoma" charset="0"/>
                  <a:ea typeface="Tahoma" charset="0"/>
                  <a:cs typeface="Tahoma" charset="0"/>
                </a:rPr>
                <a:t>câu lệnh 1&gt;</a:t>
              </a:r>
              <a:endParaRPr kumimoji="0" lang="en-US" sz="1600" b="0" i="0" u="none" strike="noStrike" cap="none" normalizeH="0" baseline="0" dirty="0" smtClean="0">
                <a:ln>
                  <a:noFill/>
                </a:ln>
                <a:solidFill>
                  <a:schemeClr val="tx1"/>
                </a:solidFill>
                <a:effectLst/>
                <a:latin typeface="Tahoma" charset="0"/>
                <a:ea typeface="Tahoma" charset="0"/>
                <a:cs typeface="Tahoma" charset="0"/>
              </a:endParaRPr>
            </a:p>
          </p:txBody>
        </p:sp>
        <p:sp>
          <p:nvSpPr>
            <p:cNvPr id="23" name="TextBox 22"/>
            <p:cNvSpPr txBox="1"/>
            <p:nvPr/>
          </p:nvSpPr>
          <p:spPr>
            <a:xfrm>
              <a:off x="1112138" y="2689546"/>
              <a:ext cx="612668" cy="338554"/>
            </a:xfrm>
            <a:prstGeom prst="rect">
              <a:avLst/>
            </a:prstGeom>
            <a:noFill/>
          </p:spPr>
          <p:txBody>
            <a:bodyPr wrap="none" rtlCol="0">
              <a:spAutoFit/>
            </a:bodyPr>
            <a:lstStyle/>
            <a:p>
              <a:r>
                <a:rPr lang="vi-VN" sz="1600" b="1" smtClean="0">
                  <a:solidFill>
                    <a:srgbClr val="0432FF"/>
                  </a:solidFill>
                  <a:latin typeface="Tahoma" charset="0"/>
                  <a:ea typeface="Tahoma" charset="0"/>
                  <a:cs typeface="Tahoma" charset="0"/>
                </a:rPr>
                <a:t>true</a:t>
              </a:r>
              <a:endParaRPr lang="en-US" sz="1600" b="1" dirty="0">
                <a:solidFill>
                  <a:srgbClr val="0432FF"/>
                </a:solidFill>
                <a:latin typeface="Tahoma" charset="0"/>
                <a:ea typeface="Tahoma" charset="0"/>
                <a:cs typeface="Tahoma" charset="0"/>
              </a:endParaRPr>
            </a:p>
          </p:txBody>
        </p:sp>
        <p:grpSp>
          <p:nvGrpSpPr>
            <p:cNvPr id="24" name="Group 23"/>
            <p:cNvGrpSpPr/>
            <p:nvPr/>
          </p:nvGrpSpPr>
          <p:grpSpPr>
            <a:xfrm>
              <a:off x="189288" y="2063767"/>
              <a:ext cx="1883338" cy="665709"/>
              <a:chOff x="189288" y="2063767"/>
              <a:chExt cx="1883338" cy="665709"/>
            </a:xfrm>
          </p:grpSpPr>
          <p:sp>
            <p:nvSpPr>
              <p:cNvPr id="52" name="Diamond 51"/>
              <p:cNvSpPr/>
              <p:nvPr/>
            </p:nvSpPr>
            <p:spPr bwMode="auto">
              <a:xfrm>
                <a:off x="189288" y="2063767"/>
                <a:ext cx="1883338" cy="665709"/>
              </a:xfrm>
              <a:prstGeom prst="diamond">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charset="0"/>
                  <a:ea typeface="Tahoma" charset="0"/>
                  <a:cs typeface="Tahoma" charset="0"/>
                </a:endParaRPr>
              </a:p>
            </p:txBody>
          </p:sp>
          <p:sp>
            <p:nvSpPr>
              <p:cNvPr id="53" name="TextBox 52"/>
              <p:cNvSpPr txBox="1"/>
              <p:nvPr/>
            </p:nvSpPr>
            <p:spPr>
              <a:xfrm>
                <a:off x="521157" y="2239250"/>
                <a:ext cx="1172116" cy="369332"/>
              </a:xfrm>
              <a:prstGeom prst="rect">
                <a:avLst/>
              </a:prstGeom>
              <a:noFill/>
            </p:spPr>
            <p:txBody>
              <a:bodyPr wrap="none" rtlCol="0">
                <a:spAutoFit/>
              </a:bodyPr>
              <a:lstStyle/>
              <a:p>
                <a:r>
                  <a:rPr lang="en-US" smtClean="0">
                    <a:solidFill>
                      <a:srgbClr val="0432FF"/>
                    </a:solidFill>
                  </a:rPr>
                  <a:t>&lt;</a:t>
                </a:r>
                <a:r>
                  <a:rPr lang="vi-VN" smtClean="0">
                    <a:solidFill>
                      <a:srgbClr val="0432FF"/>
                    </a:solidFill>
                  </a:rPr>
                  <a:t>case 1&gt;</a:t>
                </a:r>
                <a:endParaRPr lang="en-US">
                  <a:solidFill>
                    <a:srgbClr val="0432FF"/>
                  </a:solidFill>
                </a:endParaRPr>
              </a:p>
            </p:txBody>
          </p:sp>
        </p:grpSp>
        <p:cxnSp>
          <p:nvCxnSpPr>
            <p:cNvPr id="25" name="Straight Arrow Connector 24"/>
            <p:cNvCxnSpPr>
              <a:stCxn id="36" idx="2"/>
              <a:endCxn id="24" idx="0"/>
            </p:cNvCxnSpPr>
            <p:nvPr/>
          </p:nvCxnSpPr>
          <p:spPr bwMode="auto">
            <a:xfrm>
              <a:off x="1130957" y="2729476"/>
              <a:ext cx="0" cy="365113"/>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26" name="Straight Arrow Connector 25"/>
            <p:cNvCxnSpPr/>
            <p:nvPr/>
          </p:nvCxnSpPr>
          <p:spPr bwMode="auto">
            <a:xfrm>
              <a:off x="1130957" y="1447800"/>
              <a:ext cx="0" cy="615967"/>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27" name="Straight Arrow Connector 26"/>
            <p:cNvCxnSpPr/>
            <p:nvPr/>
          </p:nvCxnSpPr>
          <p:spPr bwMode="auto">
            <a:xfrm>
              <a:off x="2072626" y="2396621"/>
              <a:ext cx="571781"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28" name="Rectangle 27"/>
            <p:cNvSpPr/>
            <p:nvPr/>
          </p:nvSpPr>
          <p:spPr bwMode="auto">
            <a:xfrm>
              <a:off x="2808322" y="3094589"/>
              <a:ext cx="1558078" cy="488974"/>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ea typeface="Tahoma" charset="0"/>
                  <a:cs typeface="Tahoma" charset="0"/>
                </a:rPr>
                <a:t>&lt;</a:t>
              </a:r>
              <a:r>
                <a:rPr kumimoji="0" lang="vi-VN" sz="1600" b="0" i="0" u="none" strike="noStrike" cap="none" normalizeH="0" baseline="0" smtClean="0">
                  <a:ln>
                    <a:noFill/>
                  </a:ln>
                  <a:solidFill>
                    <a:schemeClr val="tx1"/>
                  </a:solidFill>
                  <a:effectLst/>
                  <a:latin typeface="Tahoma" charset="0"/>
                  <a:ea typeface="Tahoma" charset="0"/>
                  <a:cs typeface="Tahoma" charset="0"/>
                </a:rPr>
                <a:t>câu lệnh 2&gt;</a:t>
              </a:r>
              <a:endParaRPr kumimoji="0" lang="en-US" sz="1600" b="0" i="0" u="none" strike="noStrike" cap="none" normalizeH="0" baseline="0" dirty="0" smtClean="0">
                <a:ln>
                  <a:noFill/>
                </a:ln>
                <a:solidFill>
                  <a:schemeClr val="tx1"/>
                </a:solidFill>
                <a:effectLst/>
                <a:latin typeface="Tahoma" charset="0"/>
                <a:ea typeface="Tahoma" charset="0"/>
                <a:cs typeface="Tahoma" charset="0"/>
              </a:endParaRPr>
            </a:p>
          </p:txBody>
        </p:sp>
        <p:grpSp>
          <p:nvGrpSpPr>
            <p:cNvPr id="29" name="Group 28"/>
            <p:cNvGrpSpPr/>
            <p:nvPr/>
          </p:nvGrpSpPr>
          <p:grpSpPr>
            <a:xfrm>
              <a:off x="2645692" y="2063767"/>
              <a:ext cx="1883338" cy="665709"/>
              <a:chOff x="189288" y="2063767"/>
              <a:chExt cx="1883338" cy="665709"/>
            </a:xfrm>
          </p:grpSpPr>
          <p:sp>
            <p:nvSpPr>
              <p:cNvPr id="50" name="Diamond 49"/>
              <p:cNvSpPr/>
              <p:nvPr/>
            </p:nvSpPr>
            <p:spPr bwMode="auto">
              <a:xfrm>
                <a:off x="189288" y="2063767"/>
                <a:ext cx="1883338" cy="665709"/>
              </a:xfrm>
              <a:prstGeom prst="diamond">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charset="0"/>
                  <a:ea typeface="Tahoma" charset="0"/>
                  <a:cs typeface="Tahoma" charset="0"/>
                </a:endParaRPr>
              </a:p>
            </p:txBody>
          </p:sp>
          <p:sp>
            <p:nvSpPr>
              <p:cNvPr id="51" name="TextBox 50"/>
              <p:cNvSpPr txBox="1"/>
              <p:nvPr/>
            </p:nvSpPr>
            <p:spPr>
              <a:xfrm>
                <a:off x="521157" y="2239250"/>
                <a:ext cx="1172116" cy="369332"/>
              </a:xfrm>
              <a:prstGeom prst="rect">
                <a:avLst/>
              </a:prstGeom>
              <a:noFill/>
            </p:spPr>
            <p:txBody>
              <a:bodyPr wrap="none" rtlCol="0">
                <a:spAutoFit/>
              </a:bodyPr>
              <a:lstStyle/>
              <a:p>
                <a:r>
                  <a:rPr lang="en-US" smtClean="0">
                    <a:solidFill>
                      <a:srgbClr val="0432FF"/>
                    </a:solidFill>
                  </a:rPr>
                  <a:t>&lt;</a:t>
                </a:r>
                <a:r>
                  <a:rPr lang="vi-VN" smtClean="0">
                    <a:solidFill>
                      <a:srgbClr val="0432FF"/>
                    </a:solidFill>
                  </a:rPr>
                  <a:t>case 2&gt;</a:t>
                </a:r>
                <a:endParaRPr lang="en-US">
                  <a:solidFill>
                    <a:srgbClr val="0432FF"/>
                  </a:solidFill>
                </a:endParaRPr>
              </a:p>
            </p:txBody>
          </p:sp>
        </p:grpSp>
        <p:cxnSp>
          <p:nvCxnSpPr>
            <p:cNvPr id="30" name="Straight Arrow Connector 29"/>
            <p:cNvCxnSpPr/>
            <p:nvPr/>
          </p:nvCxnSpPr>
          <p:spPr bwMode="auto">
            <a:xfrm>
              <a:off x="3587361" y="2729476"/>
              <a:ext cx="0" cy="365113"/>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31" name="Straight Arrow Connector 30"/>
            <p:cNvCxnSpPr/>
            <p:nvPr/>
          </p:nvCxnSpPr>
          <p:spPr bwMode="auto">
            <a:xfrm>
              <a:off x="4529030" y="2396621"/>
              <a:ext cx="571781"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32" name="Straight Arrow Connector 31"/>
            <p:cNvCxnSpPr/>
            <p:nvPr/>
          </p:nvCxnSpPr>
          <p:spPr bwMode="auto">
            <a:xfrm>
              <a:off x="4551591" y="2396621"/>
              <a:ext cx="571781"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33" name="Rectangle 32"/>
            <p:cNvSpPr/>
            <p:nvPr/>
          </p:nvSpPr>
          <p:spPr bwMode="auto">
            <a:xfrm>
              <a:off x="5287287" y="3094589"/>
              <a:ext cx="1558078" cy="488974"/>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ea typeface="Tahoma" charset="0"/>
                  <a:cs typeface="Tahoma" charset="0"/>
                </a:rPr>
                <a:t>&lt;</a:t>
              </a:r>
              <a:r>
                <a:rPr kumimoji="0" lang="vi-VN" sz="1600" b="0" i="0" u="none" strike="noStrike" cap="none" normalizeH="0" baseline="0" smtClean="0">
                  <a:ln>
                    <a:noFill/>
                  </a:ln>
                  <a:solidFill>
                    <a:schemeClr val="tx1"/>
                  </a:solidFill>
                  <a:effectLst/>
                  <a:latin typeface="Tahoma" charset="0"/>
                  <a:ea typeface="Tahoma" charset="0"/>
                  <a:cs typeface="Tahoma" charset="0"/>
                </a:rPr>
                <a:t>câu lệnh N&gt;</a:t>
              </a:r>
              <a:endParaRPr kumimoji="0" lang="en-US" sz="1600" b="0" i="0" u="none" strike="noStrike" cap="none" normalizeH="0" baseline="0" dirty="0" smtClean="0">
                <a:ln>
                  <a:noFill/>
                </a:ln>
                <a:solidFill>
                  <a:schemeClr val="tx1"/>
                </a:solidFill>
                <a:effectLst/>
                <a:latin typeface="Tahoma" charset="0"/>
                <a:ea typeface="Tahoma" charset="0"/>
                <a:cs typeface="Tahoma" charset="0"/>
              </a:endParaRPr>
            </a:p>
          </p:txBody>
        </p:sp>
        <p:grpSp>
          <p:nvGrpSpPr>
            <p:cNvPr id="34" name="Group 33"/>
            <p:cNvGrpSpPr/>
            <p:nvPr/>
          </p:nvGrpSpPr>
          <p:grpSpPr>
            <a:xfrm>
              <a:off x="5124657" y="2063767"/>
              <a:ext cx="1883338" cy="665709"/>
              <a:chOff x="189288" y="2063767"/>
              <a:chExt cx="1883338" cy="665709"/>
            </a:xfrm>
          </p:grpSpPr>
          <p:sp>
            <p:nvSpPr>
              <p:cNvPr id="48" name="Diamond 47"/>
              <p:cNvSpPr/>
              <p:nvPr/>
            </p:nvSpPr>
            <p:spPr bwMode="auto">
              <a:xfrm>
                <a:off x="189288" y="2063767"/>
                <a:ext cx="1883338" cy="665709"/>
              </a:xfrm>
              <a:prstGeom prst="diamond">
                <a:avLst/>
              </a:prstGeom>
              <a:solidFill>
                <a:srgbClr val="CCF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charset="0"/>
                  <a:ea typeface="Tahoma" charset="0"/>
                  <a:cs typeface="Tahoma" charset="0"/>
                </a:endParaRPr>
              </a:p>
            </p:txBody>
          </p:sp>
          <p:sp>
            <p:nvSpPr>
              <p:cNvPr id="49" name="TextBox 48"/>
              <p:cNvSpPr txBox="1"/>
              <p:nvPr/>
            </p:nvSpPr>
            <p:spPr>
              <a:xfrm>
                <a:off x="521157" y="2239250"/>
                <a:ext cx="1199367" cy="369332"/>
              </a:xfrm>
              <a:prstGeom prst="rect">
                <a:avLst/>
              </a:prstGeom>
              <a:noFill/>
            </p:spPr>
            <p:txBody>
              <a:bodyPr wrap="none" rtlCol="0">
                <a:spAutoFit/>
              </a:bodyPr>
              <a:lstStyle/>
              <a:p>
                <a:r>
                  <a:rPr lang="en-US" smtClean="0">
                    <a:solidFill>
                      <a:srgbClr val="0432FF"/>
                    </a:solidFill>
                  </a:rPr>
                  <a:t>&lt;</a:t>
                </a:r>
                <a:r>
                  <a:rPr lang="vi-VN" smtClean="0">
                    <a:solidFill>
                      <a:srgbClr val="0432FF"/>
                    </a:solidFill>
                  </a:rPr>
                  <a:t>case N&gt;</a:t>
                </a:r>
                <a:endParaRPr lang="en-US">
                  <a:solidFill>
                    <a:srgbClr val="0432FF"/>
                  </a:solidFill>
                </a:endParaRPr>
              </a:p>
            </p:txBody>
          </p:sp>
        </p:grpSp>
        <p:cxnSp>
          <p:nvCxnSpPr>
            <p:cNvPr id="35" name="Straight Arrow Connector 34"/>
            <p:cNvCxnSpPr/>
            <p:nvPr/>
          </p:nvCxnSpPr>
          <p:spPr bwMode="auto">
            <a:xfrm>
              <a:off x="6066326" y="2729476"/>
              <a:ext cx="0" cy="365113"/>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36" name="Straight Arrow Connector 35"/>
            <p:cNvCxnSpPr/>
            <p:nvPr/>
          </p:nvCxnSpPr>
          <p:spPr bwMode="auto">
            <a:xfrm>
              <a:off x="7007995" y="2396621"/>
              <a:ext cx="1071856" cy="0"/>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sp>
          <p:nvSpPr>
            <p:cNvPr id="37" name="Rectangle 36"/>
            <p:cNvSpPr/>
            <p:nvPr/>
          </p:nvSpPr>
          <p:spPr bwMode="auto">
            <a:xfrm>
              <a:off x="7300812" y="3094589"/>
              <a:ext cx="1558078" cy="488974"/>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ea typeface="Tahoma" charset="0"/>
                  <a:cs typeface="Tahoma" charset="0"/>
                </a:rPr>
                <a:t>&lt;</a:t>
              </a:r>
              <a:r>
                <a:rPr lang="vi-VN" sz="1600" smtClean="0">
                  <a:latin typeface="Tahoma" charset="0"/>
                  <a:ea typeface="Tahoma" charset="0"/>
                  <a:cs typeface="Tahoma" charset="0"/>
                </a:rPr>
                <a:t>mặc nhiên</a:t>
              </a:r>
              <a:r>
                <a:rPr kumimoji="0" lang="vi-VN" sz="1600" b="0" i="0" u="none" strike="noStrike" cap="none" normalizeH="0" baseline="0" smtClean="0">
                  <a:ln>
                    <a:noFill/>
                  </a:ln>
                  <a:solidFill>
                    <a:schemeClr val="tx1"/>
                  </a:solidFill>
                  <a:effectLst/>
                  <a:latin typeface="Tahoma" charset="0"/>
                  <a:ea typeface="Tahoma" charset="0"/>
                  <a:cs typeface="Tahoma" charset="0"/>
                </a:rPr>
                <a:t>&gt;</a:t>
              </a:r>
              <a:endParaRPr kumimoji="0" lang="en-US" sz="1600" b="0" i="0" u="none" strike="noStrike" cap="none" normalizeH="0" baseline="0" dirty="0" smtClean="0">
                <a:ln>
                  <a:noFill/>
                </a:ln>
                <a:solidFill>
                  <a:schemeClr val="tx1"/>
                </a:solidFill>
                <a:effectLst/>
                <a:latin typeface="Tahoma" charset="0"/>
                <a:ea typeface="Tahoma" charset="0"/>
                <a:cs typeface="Tahoma" charset="0"/>
              </a:endParaRPr>
            </a:p>
          </p:txBody>
        </p:sp>
        <p:cxnSp>
          <p:nvCxnSpPr>
            <p:cNvPr id="38" name="Straight Arrow Connector 37"/>
            <p:cNvCxnSpPr/>
            <p:nvPr/>
          </p:nvCxnSpPr>
          <p:spPr bwMode="auto">
            <a:xfrm>
              <a:off x="8079851" y="2396621"/>
              <a:ext cx="0" cy="697968"/>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39" name="Straight Arrow Connector 38"/>
            <p:cNvCxnSpPr/>
            <p:nvPr/>
          </p:nvCxnSpPr>
          <p:spPr bwMode="auto">
            <a:xfrm flipV="1">
              <a:off x="1921276" y="3332083"/>
              <a:ext cx="898326" cy="13985"/>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40" name="Straight Arrow Connector 39"/>
            <p:cNvCxnSpPr/>
            <p:nvPr/>
          </p:nvCxnSpPr>
          <p:spPr bwMode="auto">
            <a:xfrm flipV="1">
              <a:off x="4388961" y="3318098"/>
              <a:ext cx="898326" cy="13985"/>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41" name="Straight Arrow Connector 40"/>
            <p:cNvCxnSpPr/>
            <p:nvPr/>
          </p:nvCxnSpPr>
          <p:spPr bwMode="auto">
            <a:xfrm>
              <a:off x="6845365" y="3346068"/>
              <a:ext cx="433767"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42" name="Straight Arrow Connector 41"/>
            <p:cNvCxnSpPr/>
            <p:nvPr/>
          </p:nvCxnSpPr>
          <p:spPr bwMode="auto">
            <a:xfrm>
              <a:off x="8079851" y="3583563"/>
              <a:ext cx="0" cy="725924"/>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43" name="TextBox 42"/>
            <p:cNvSpPr txBox="1"/>
            <p:nvPr/>
          </p:nvSpPr>
          <p:spPr>
            <a:xfrm>
              <a:off x="3578841" y="2658860"/>
              <a:ext cx="612668" cy="338554"/>
            </a:xfrm>
            <a:prstGeom prst="rect">
              <a:avLst/>
            </a:prstGeom>
            <a:noFill/>
          </p:spPr>
          <p:txBody>
            <a:bodyPr wrap="none" rtlCol="0">
              <a:spAutoFit/>
            </a:bodyPr>
            <a:lstStyle/>
            <a:p>
              <a:r>
                <a:rPr lang="vi-VN" sz="1600" b="1" smtClean="0">
                  <a:solidFill>
                    <a:srgbClr val="0432FF"/>
                  </a:solidFill>
                  <a:latin typeface="Tahoma" charset="0"/>
                  <a:ea typeface="Tahoma" charset="0"/>
                  <a:cs typeface="Tahoma" charset="0"/>
                </a:rPr>
                <a:t>true</a:t>
              </a:r>
              <a:endParaRPr lang="en-US" sz="1600" b="1" dirty="0">
                <a:solidFill>
                  <a:srgbClr val="0432FF"/>
                </a:solidFill>
                <a:latin typeface="Tahoma" charset="0"/>
                <a:ea typeface="Tahoma" charset="0"/>
                <a:cs typeface="Tahoma" charset="0"/>
              </a:endParaRPr>
            </a:p>
          </p:txBody>
        </p:sp>
        <p:sp>
          <p:nvSpPr>
            <p:cNvPr id="44" name="TextBox 43"/>
            <p:cNvSpPr txBox="1"/>
            <p:nvPr/>
          </p:nvSpPr>
          <p:spPr>
            <a:xfrm>
              <a:off x="6066326" y="2670564"/>
              <a:ext cx="612668" cy="338554"/>
            </a:xfrm>
            <a:prstGeom prst="rect">
              <a:avLst/>
            </a:prstGeom>
            <a:noFill/>
          </p:spPr>
          <p:txBody>
            <a:bodyPr wrap="none" rtlCol="0">
              <a:spAutoFit/>
            </a:bodyPr>
            <a:lstStyle/>
            <a:p>
              <a:r>
                <a:rPr lang="vi-VN" sz="1600" b="1" smtClean="0">
                  <a:solidFill>
                    <a:srgbClr val="0432FF"/>
                  </a:solidFill>
                  <a:latin typeface="Tahoma" charset="0"/>
                  <a:ea typeface="Tahoma" charset="0"/>
                  <a:cs typeface="Tahoma" charset="0"/>
                </a:rPr>
                <a:t>true</a:t>
              </a:r>
              <a:endParaRPr lang="en-US" sz="1600" b="1" dirty="0">
                <a:solidFill>
                  <a:srgbClr val="0432FF"/>
                </a:solidFill>
                <a:latin typeface="Tahoma" charset="0"/>
                <a:ea typeface="Tahoma" charset="0"/>
                <a:cs typeface="Tahoma" charset="0"/>
              </a:endParaRPr>
            </a:p>
          </p:txBody>
        </p:sp>
        <p:sp>
          <p:nvSpPr>
            <p:cNvPr id="45" name="TextBox 44"/>
            <p:cNvSpPr txBox="1"/>
            <p:nvPr/>
          </p:nvSpPr>
          <p:spPr>
            <a:xfrm>
              <a:off x="1921420" y="2069973"/>
              <a:ext cx="676788" cy="338554"/>
            </a:xfrm>
            <a:prstGeom prst="rect">
              <a:avLst/>
            </a:prstGeom>
            <a:noFill/>
          </p:spPr>
          <p:txBody>
            <a:bodyPr wrap="none" rtlCol="0">
              <a:spAutoFit/>
            </a:bodyPr>
            <a:lstStyle/>
            <a:p>
              <a:r>
                <a:rPr lang="vi-VN" sz="1600" b="1" smtClean="0">
                  <a:solidFill>
                    <a:srgbClr val="0432FF"/>
                  </a:solidFill>
                  <a:latin typeface="Tahoma" charset="0"/>
                  <a:ea typeface="Tahoma" charset="0"/>
                  <a:cs typeface="Tahoma" charset="0"/>
                </a:rPr>
                <a:t>false</a:t>
              </a:r>
              <a:endParaRPr lang="en-US" sz="1600" b="1" dirty="0">
                <a:solidFill>
                  <a:srgbClr val="0432FF"/>
                </a:solidFill>
                <a:latin typeface="Tahoma" charset="0"/>
                <a:ea typeface="Tahoma" charset="0"/>
                <a:cs typeface="Tahoma" charset="0"/>
              </a:endParaRPr>
            </a:p>
          </p:txBody>
        </p:sp>
        <p:sp>
          <p:nvSpPr>
            <p:cNvPr id="46" name="TextBox 45"/>
            <p:cNvSpPr txBox="1"/>
            <p:nvPr/>
          </p:nvSpPr>
          <p:spPr>
            <a:xfrm>
              <a:off x="4451020" y="2031508"/>
              <a:ext cx="676788" cy="338554"/>
            </a:xfrm>
            <a:prstGeom prst="rect">
              <a:avLst/>
            </a:prstGeom>
            <a:noFill/>
          </p:spPr>
          <p:txBody>
            <a:bodyPr wrap="none" rtlCol="0">
              <a:spAutoFit/>
            </a:bodyPr>
            <a:lstStyle/>
            <a:p>
              <a:r>
                <a:rPr lang="vi-VN" sz="1600" b="1" smtClean="0">
                  <a:solidFill>
                    <a:srgbClr val="0432FF"/>
                  </a:solidFill>
                  <a:latin typeface="Tahoma" charset="0"/>
                  <a:ea typeface="Tahoma" charset="0"/>
                  <a:cs typeface="Tahoma" charset="0"/>
                </a:rPr>
                <a:t>false</a:t>
              </a:r>
              <a:endParaRPr lang="en-US" sz="1600" b="1" dirty="0">
                <a:solidFill>
                  <a:srgbClr val="0432FF"/>
                </a:solidFill>
                <a:latin typeface="Tahoma" charset="0"/>
                <a:ea typeface="Tahoma" charset="0"/>
                <a:cs typeface="Tahoma" charset="0"/>
              </a:endParaRPr>
            </a:p>
          </p:txBody>
        </p:sp>
        <p:sp>
          <p:nvSpPr>
            <p:cNvPr id="47" name="TextBox 46"/>
            <p:cNvSpPr txBox="1"/>
            <p:nvPr/>
          </p:nvSpPr>
          <p:spPr>
            <a:xfrm>
              <a:off x="6970444" y="2069973"/>
              <a:ext cx="676788" cy="338554"/>
            </a:xfrm>
            <a:prstGeom prst="rect">
              <a:avLst/>
            </a:prstGeom>
            <a:noFill/>
          </p:spPr>
          <p:txBody>
            <a:bodyPr wrap="none" rtlCol="0">
              <a:spAutoFit/>
            </a:bodyPr>
            <a:lstStyle/>
            <a:p>
              <a:r>
                <a:rPr lang="vi-VN" sz="1600" b="1" smtClean="0">
                  <a:solidFill>
                    <a:srgbClr val="0432FF"/>
                  </a:solidFill>
                  <a:latin typeface="Tahoma" charset="0"/>
                  <a:ea typeface="Tahoma" charset="0"/>
                  <a:cs typeface="Tahoma" charset="0"/>
                </a:rPr>
                <a:t>false</a:t>
              </a:r>
              <a:endParaRPr lang="en-US" sz="1600" b="1" dirty="0">
                <a:solidFill>
                  <a:srgbClr val="0432FF"/>
                </a:solidFill>
                <a:latin typeface="Tahoma" charset="0"/>
                <a:ea typeface="Tahoma" charset="0"/>
                <a:cs typeface="Tahoma" charset="0"/>
              </a:endParaRPr>
            </a:p>
          </p:txBody>
        </p:sp>
      </p:grpSp>
    </p:spTree>
    <p:extLst>
      <p:ext uri="{BB962C8B-B14F-4D97-AF65-F5344CB8AC3E}">
        <p14:creationId xmlns:p14="http://schemas.microsoft.com/office/powerpoint/2010/main" val="616150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cấu trúc tiêu biểu</a:t>
            </a:r>
            <a:endParaRPr lang="en-US" sz="2400" b="1">
              <a:solidFill>
                <a:srgbClr val="0070C0"/>
              </a:solidFill>
            </a:endParaRPr>
          </a:p>
        </p:txBody>
      </p:sp>
      <p:sp>
        <p:nvSpPr>
          <p:cNvPr id="2" name="TextBox 1"/>
          <p:cNvSpPr txBox="1"/>
          <p:nvPr/>
        </p:nvSpPr>
        <p:spPr>
          <a:xfrm>
            <a:off x="3243328" y="5231086"/>
            <a:ext cx="1534394" cy="400110"/>
          </a:xfrm>
          <a:prstGeom prst="rect">
            <a:avLst/>
          </a:prstGeom>
          <a:noFill/>
        </p:spPr>
        <p:txBody>
          <a:bodyPr wrap="none" rtlCol="0">
            <a:spAutoFit/>
          </a:bodyPr>
          <a:lstStyle/>
          <a:p>
            <a:r>
              <a:rPr lang="vi-VN"/>
              <a:t>Cấu trúc </a:t>
            </a:r>
            <a:r>
              <a:rPr lang="vi-VN" sz="2000">
                <a:solidFill>
                  <a:srgbClr val="384AFF"/>
                </a:solidFill>
                <a:latin typeface="Consolas" charset="0"/>
                <a:ea typeface="Consolas" charset="0"/>
                <a:cs typeface="Consolas" charset="0"/>
              </a:rPr>
              <a:t>for</a:t>
            </a:r>
            <a:endParaRPr lang="en-US" sz="2000">
              <a:solidFill>
                <a:srgbClr val="384AFF"/>
              </a:solidFill>
              <a:latin typeface="Consolas" charset="0"/>
              <a:ea typeface="Consolas" charset="0"/>
              <a:cs typeface="Consolas" charset="0"/>
            </a:endParaRPr>
          </a:p>
        </p:txBody>
      </p:sp>
      <p:grpSp>
        <p:nvGrpSpPr>
          <p:cNvPr id="54" name="Group 53"/>
          <p:cNvGrpSpPr/>
          <p:nvPr/>
        </p:nvGrpSpPr>
        <p:grpSpPr>
          <a:xfrm>
            <a:off x="1295400" y="923639"/>
            <a:ext cx="6629400" cy="4146343"/>
            <a:chOff x="152400" y="990600"/>
            <a:chExt cx="6629400" cy="4146343"/>
          </a:xfrm>
        </p:grpSpPr>
        <p:grpSp>
          <p:nvGrpSpPr>
            <p:cNvPr id="55" name="Group 54"/>
            <p:cNvGrpSpPr/>
            <p:nvPr/>
          </p:nvGrpSpPr>
          <p:grpSpPr>
            <a:xfrm>
              <a:off x="152400" y="990600"/>
              <a:ext cx="6629400" cy="4146343"/>
              <a:chOff x="762000" y="914400"/>
              <a:chExt cx="6629400" cy="4146343"/>
            </a:xfrm>
          </p:grpSpPr>
          <p:sp>
            <p:nvSpPr>
              <p:cNvPr id="58" name="Rectangle 57"/>
              <p:cNvSpPr/>
              <p:nvPr/>
            </p:nvSpPr>
            <p:spPr bwMode="auto">
              <a:xfrm>
                <a:off x="1752600" y="1524000"/>
                <a:ext cx="2490585" cy="528570"/>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olas" charset="0"/>
                    <a:ea typeface="Consolas" charset="0"/>
                    <a:cs typeface="Consolas" charset="0"/>
                  </a:rPr>
                  <a:t>&lt;</a:t>
                </a:r>
                <a:r>
                  <a:rPr kumimoji="0" lang="vi-VN" sz="1800" b="0" i="0" u="none" strike="noStrike" cap="none" normalizeH="0" baseline="0" smtClean="0">
                    <a:ln>
                      <a:noFill/>
                    </a:ln>
                    <a:solidFill>
                      <a:schemeClr val="tx1"/>
                    </a:solidFill>
                    <a:effectLst/>
                    <a:latin typeface="Consolas" charset="0"/>
                    <a:ea typeface="Consolas" charset="0"/>
                    <a:cs typeface="Consolas" charset="0"/>
                  </a:rPr>
                  <a:t>khởi tạo&gt;</a:t>
                </a:r>
                <a:endParaRPr kumimoji="0" lang="en-US" sz="1800" b="0" i="0" u="none" strike="noStrike" cap="none" normalizeH="0" baseline="0" smtClean="0">
                  <a:ln>
                    <a:noFill/>
                  </a:ln>
                  <a:solidFill>
                    <a:schemeClr val="tx1"/>
                  </a:solidFill>
                  <a:effectLst/>
                  <a:latin typeface="Consolas" charset="0"/>
                  <a:ea typeface="Consolas" charset="0"/>
                  <a:cs typeface="Consolas" charset="0"/>
                </a:endParaRPr>
              </a:p>
            </p:txBody>
          </p:sp>
          <p:sp>
            <p:nvSpPr>
              <p:cNvPr id="59" name="Rectangle 58"/>
              <p:cNvSpPr/>
              <p:nvPr/>
            </p:nvSpPr>
            <p:spPr bwMode="auto">
              <a:xfrm>
                <a:off x="1834695" y="3616818"/>
                <a:ext cx="2490585" cy="533400"/>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800" b="0" i="0" u="none" strike="noStrike" cap="none" normalizeH="0" baseline="0" smtClean="0">
                    <a:ln>
                      <a:noFill/>
                    </a:ln>
                    <a:solidFill>
                      <a:schemeClr val="tx1"/>
                    </a:solidFill>
                    <a:effectLst/>
                    <a:latin typeface="Consolas" charset="0"/>
                    <a:ea typeface="Consolas" charset="0"/>
                    <a:cs typeface="Consolas" charset="0"/>
                  </a:rPr>
                  <a:t>&lt;</a:t>
                </a:r>
                <a:r>
                  <a:rPr kumimoji="0" lang="vi-VN" sz="1800" b="0" i="0" u="none" strike="noStrike" cap="none" normalizeH="0" baseline="0" smtClean="0">
                    <a:ln>
                      <a:noFill/>
                    </a:ln>
                    <a:solidFill>
                      <a:schemeClr val="tx1"/>
                    </a:solidFill>
                    <a:effectLst/>
                    <a:latin typeface="Consolas" charset="0"/>
                    <a:ea typeface="Consolas" charset="0"/>
                    <a:cs typeface="Consolas" charset="0"/>
                  </a:rPr>
                  <a:t>câu lệnh</a:t>
                </a:r>
                <a:r>
                  <a:rPr kumimoji="0" lang="en-US" sz="1800" b="0" i="0" u="none" strike="noStrike" cap="none" normalizeH="0" baseline="0" smtClean="0">
                    <a:ln>
                      <a:noFill/>
                    </a:ln>
                    <a:solidFill>
                      <a:schemeClr val="tx1"/>
                    </a:solidFill>
                    <a:effectLst/>
                    <a:latin typeface="Consolas" charset="0"/>
                    <a:ea typeface="Consolas" charset="0"/>
                    <a:cs typeface="Consolas" charset="0"/>
                  </a:rPr>
                  <a:t>&gt;</a:t>
                </a:r>
              </a:p>
            </p:txBody>
          </p:sp>
          <p:sp>
            <p:nvSpPr>
              <p:cNvPr id="60" name="Diamond 59"/>
              <p:cNvSpPr/>
              <p:nvPr/>
            </p:nvSpPr>
            <p:spPr bwMode="auto">
              <a:xfrm>
                <a:off x="1764406" y="2433570"/>
                <a:ext cx="2466975" cy="762001"/>
              </a:xfrm>
              <a:prstGeom prst="diamond">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61" name="Straight Arrow Connector 60"/>
              <p:cNvCxnSpPr/>
              <p:nvPr/>
            </p:nvCxnSpPr>
            <p:spPr bwMode="auto">
              <a:xfrm>
                <a:off x="2969318" y="2052570"/>
                <a:ext cx="0" cy="3810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62" name="TextBox 61"/>
              <p:cNvSpPr txBox="1"/>
              <p:nvPr/>
            </p:nvSpPr>
            <p:spPr>
              <a:xfrm>
                <a:off x="2291150" y="2604077"/>
                <a:ext cx="1577676" cy="369332"/>
              </a:xfrm>
              <a:prstGeom prst="rect">
                <a:avLst/>
              </a:prstGeom>
              <a:noFill/>
            </p:spPr>
            <p:txBody>
              <a:bodyPr wrap="none" rtlCol="0">
                <a:spAutoFit/>
              </a:bodyPr>
              <a:lstStyle/>
              <a:p>
                <a:r>
                  <a:rPr lang="en-US" smtClean="0">
                    <a:latin typeface="Consolas" charset="0"/>
                    <a:ea typeface="Consolas" charset="0"/>
                    <a:cs typeface="Consolas" charset="0"/>
                  </a:rPr>
                  <a:t>&lt;</a:t>
                </a:r>
                <a:r>
                  <a:rPr lang="vi-VN" smtClean="0">
                    <a:latin typeface="Consolas" charset="0"/>
                    <a:ea typeface="Consolas" charset="0"/>
                    <a:cs typeface="Consolas" charset="0"/>
                  </a:rPr>
                  <a:t>điều kiện&gt;</a:t>
                </a:r>
                <a:endParaRPr lang="en-US">
                  <a:latin typeface="Consolas" charset="0"/>
                  <a:ea typeface="Consolas" charset="0"/>
                  <a:cs typeface="Consolas" charset="0"/>
                </a:endParaRPr>
              </a:p>
            </p:txBody>
          </p:sp>
          <p:sp>
            <p:nvSpPr>
              <p:cNvPr id="63" name="Rectangle 62"/>
              <p:cNvSpPr/>
              <p:nvPr/>
            </p:nvSpPr>
            <p:spPr bwMode="auto">
              <a:xfrm>
                <a:off x="4648200" y="3616818"/>
                <a:ext cx="2466975" cy="533400"/>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800" b="0" i="0" u="none" strike="noStrike" cap="none" normalizeH="0" baseline="0" smtClean="0">
                    <a:ln>
                      <a:noFill/>
                    </a:ln>
                    <a:solidFill>
                      <a:schemeClr val="tx1"/>
                    </a:solidFill>
                    <a:effectLst/>
                    <a:latin typeface="Consolas" charset="0"/>
                    <a:ea typeface="Consolas" charset="0"/>
                    <a:cs typeface="Consolas" charset="0"/>
                  </a:rPr>
                  <a:t>&lt;</a:t>
                </a:r>
                <a:r>
                  <a:rPr kumimoji="0" lang="vi-VN" sz="1800" b="0" i="0" u="none" strike="noStrike" cap="none" normalizeH="0" baseline="0" smtClean="0">
                    <a:ln>
                      <a:noFill/>
                    </a:ln>
                    <a:solidFill>
                      <a:schemeClr val="tx1"/>
                    </a:solidFill>
                    <a:effectLst/>
                    <a:latin typeface="Consolas" charset="0"/>
                    <a:ea typeface="Consolas" charset="0"/>
                    <a:cs typeface="Consolas" charset="0"/>
                  </a:rPr>
                  <a:t>thay đổi giá trị</a:t>
                </a:r>
                <a:r>
                  <a:rPr kumimoji="0" lang="en-US" sz="1800" b="0" i="0" u="none" strike="noStrike" cap="none" normalizeH="0" baseline="0" smtClean="0">
                    <a:ln>
                      <a:noFill/>
                    </a:ln>
                    <a:solidFill>
                      <a:schemeClr val="tx1"/>
                    </a:solidFill>
                    <a:effectLst/>
                    <a:latin typeface="Consolas" charset="0"/>
                    <a:ea typeface="Consolas" charset="0"/>
                    <a:cs typeface="Consolas" charset="0"/>
                  </a:rPr>
                  <a:t>&gt;</a:t>
                </a:r>
              </a:p>
            </p:txBody>
          </p:sp>
          <p:cxnSp>
            <p:nvCxnSpPr>
              <p:cNvPr id="64" name="Straight Arrow Connector 63"/>
              <p:cNvCxnSpPr/>
              <p:nvPr/>
            </p:nvCxnSpPr>
            <p:spPr bwMode="auto">
              <a:xfrm>
                <a:off x="2969318" y="3195571"/>
                <a:ext cx="0" cy="3810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65" name="Straight Arrow Connector 64"/>
              <p:cNvCxnSpPr/>
              <p:nvPr/>
            </p:nvCxnSpPr>
            <p:spPr bwMode="auto">
              <a:xfrm>
                <a:off x="1165595" y="4267200"/>
                <a:ext cx="1803723" cy="0"/>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6" name="Straight Arrow Connector 65"/>
              <p:cNvCxnSpPr/>
              <p:nvPr/>
            </p:nvCxnSpPr>
            <p:spPr bwMode="auto">
              <a:xfrm>
                <a:off x="5881284" y="2243070"/>
                <a:ext cx="0" cy="1373748"/>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7" name="Straight Arrow Connector 66"/>
              <p:cNvCxnSpPr/>
              <p:nvPr/>
            </p:nvCxnSpPr>
            <p:spPr bwMode="auto">
              <a:xfrm>
                <a:off x="2997892" y="2243070"/>
                <a:ext cx="2883392" cy="0"/>
              </a:xfrm>
              <a:prstGeom prst="straightConnector1">
                <a:avLst/>
              </a:prstGeom>
              <a:solidFill>
                <a:schemeClr val="accent1"/>
              </a:solidFill>
              <a:ln w="38100" cap="flat" cmpd="sng" algn="ctr">
                <a:solidFill>
                  <a:srgbClr val="0070C0"/>
                </a:solidFill>
                <a:prstDash val="solid"/>
                <a:round/>
                <a:headEnd type="triangle" w="med" len="med"/>
                <a:tailEnd type="none" w="med" len="med"/>
              </a:ln>
              <a:effectLst/>
            </p:spPr>
          </p:cxnSp>
          <p:cxnSp>
            <p:nvCxnSpPr>
              <p:cNvPr id="68" name="Straight Arrow Connector 67"/>
              <p:cNvCxnSpPr/>
              <p:nvPr/>
            </p:nvCxnSpPr>
            <p:spPr bwMode="auto">
              <a:xfrm>
                <a:off x="1165595" y="2819400"/>
                <a:ext cx="587005" cy="0"/>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9" name="Straight Arrow Connector 68"/>
              <p:cNvCxnSpPr/>
              <p:nvPr/>
            </p:nvCxnSpPr>
            <p:spPr bwMode="auto">
              <a:xfrm>
                <a:off x="1165595" y="2814571"/>
                <a:ext cx="0" cy="1452629"/>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70" name="Straight Arrow Connector 69"/>
              <p:cNvCxnSpPr/>
              <p:nvPr/>
            </p:nvCxnSpPr>
            <p:spPr bwMode="auto">
              <a:xfrm>
                <a:off x="2969318" y="914400"/>
                <a:ext cx="0" cy="6096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71" name="Straight Arrow Connector 70"/>
              <p:cNvCxnSpPr/>
              <p:nvPr/>
            </p:nvCxnSpPr>
            <p:spPr bwMode="auto">
              <a:xfrm>
                <a:off x="2969318" y="4257961"/>
                <a:ext cx="0" cy="802782"/>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72" name="Rectangle 71"/>
              <p:cNvSpPr/>
              <p:nvPr/>
            </p:nvSpPr>
            <p:spPr bwMode="auto">
              <a:xfrm>
                <a:off x="762000" y="1295400"/>
                <a:ext cx="6629400" cy="3352800"/>
              </a:xfrm>
              <a:prstGeom prst="rect">
                <a:avLst/>
              </a:prstGeom>
              <a:noFill/>
              <a:ln w="2857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73" name="Straight Arrow Connector 72"/>
              <p:cNvCxnSpPr/>
              <p:nvPr/>
            </p:nvCxnSpPr>
            <p:spPr bwMode="auto">
              <a:xfrm>
                <a:off x="4325280" y="3883518"/>
                <a:ext cx="32292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sp>
          <p:nvSpPr>
            <p:cNvPr id="56" name="TextBox 55"/>
            <p:cNvSpPr txBox="1"/>
            <p:nvPr/>
          </p:nvSpPr>
          <p:spPr>
            <a:xfrm>
              <a:off x="501142" y="2555919"/>
              <a:ext cx="817853" cy="369332"/>
            </a:xfrm>
            <a:prstGeom prst="rect">
              <a:avLst/>
            </a:prstGeom>
            <a:noFill/>
          </p:spPr>
          <p:txBody>
            <a:bodyPr wrap="none" rtlCol="0">
              <a:spAutoFit/>
            </a:bodyPr>
            <a:lstStyle/>
            <a:p>
              <a:r>
                <a:rPr lang="vi-VN" smtClean="0">
                  <a:solidFill>
                    <a:srgbClr val="0432FF"/>
                  </a:solidFill>
                  <a:latin typeface="Consolas" charset="0"/>
                  <a:ea typeface="Consolas" charset="0"/>
                  <a:cs typeface="Consolas" charset="0"/>
                </a:rPr>
                <a:t>false</a:t>
              </a:r>
              <a:endParaRPr lang="en-US">
                <a:solidFill>
                  <a:srgbClr val="0432FF"/>
                </a:solidFill>
                <a:latin typeface="Consolas" charset="0"/>
                <a:ea typeface="Consolas" charset="0"/>
                <a:cs typeface="Consolas" charset="0"/>
              </a:endParaRPr>
            </a:p>
          </p:txBody>
        </p:sp>
        <p:sp>
          <p:nvSpPr>
            <p:cNvPr id="57" name="TextBox 56"/>
            <p:cNvSpPr txBox="1"/>
            <p:nvPr/>
          </p:nvSpPr>
          <p:spPr>
            <a:xfrm>
              <a:off x="2334976" y="3277604"/>
              <a:ext cx="691215" cy="369332"/>
            </a:xfrm>
            <a:prstGeom prst="rect">
              <a:avLst/>
            </a:prstGeom>
            <a:noFill/>
          </p:spPr>
          <p:txBody>
            <a:bodyPr wrap="none" rtlCol="0">
              <a:spAutoFit/>
            </a:bodyPr>
            <a:lstStyle/>
            <a:p>
              <a:r>
                <a:rPr lang="vi-VN" smtClean="0">
                  <a:solidFill>
                    <a:srgbClr val="0432FF"/>
                  </a:solidFill>
                  <a:latin typeface="Consolas" charset="0"/>
                  <a:ea typeface="Consolas" charset="0"/>
                  <a:cs typeface="Consolas" charset="0"/>
                </a:rPr>
                <a:t>true</a:t>
              </a:r>
              <a:endParaRPr lang="en-US">
                <a:solidFill>
                  <a:srgbClr val="0432FF"/>
                </a:solidFill>
                <a:latin typeface="Consolas" charset="0"/>
                <a:ea typeface="Consolas" charset="0"/>
                <a:cs typeface="Consolas" charset="0"/>
              </a:endParaRPr>
            </a:p>
          </p:txBody>
        </p:sp>
      </p:grpSp>
    </p:spTree>
    <p:extLst>
      <p:ext uri="{BB962C8B-B14F-4D97-AF65-F5344CB8AC3E}">
        <p14:creationId xmlns:p14="http://schemas.microsoft.com/office/powerpoint/2010/main" val="698204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cấu trúc tiêu biểu</a:t>
            </a:r>
            <a:endParaRPr lang="en-US" sz="2400" b="1">
              <a:solidFill>
                <a:srgbClr val="0070C0"/>
              </a:solidFill>
            </a:endParaRPr>
          </a:p>
        </p:txBody>
      </p:sp>
      <p:sp>
        <p:nvSpPr>
          <p:cNvPr id="2" name="TextBox 1"/>
          <p:cNvSpPr txBox="1"/>
          <p:nvPr/>
        </p:nvSpPr>
        <p:spPr>
          <a:xfrm>
            <a:off x="1556729" y="4997935"/>
            <a:ext cx="1816523" cy="400110"/>
          </a:xfrm>
          <a:prstGeom prst="rect">
            <a:avLst/>
          </a:prstGeom>
          <a:noFill/>
        </p:spPr>
        <p:txBody>
          <a:bodyPr wrap="none" rtlCol="0">
            <a:spAutoFit/>
          </a:bodyPr>
          <a:lstStyle/>
          <a:p>
            <a:r>
              <a:rPr lang="vi-VN"/>
              <a:t>Cấu trúc </a:t>
            </a:r>
            <a:r>
              <a:rPr lang="vi-VN" sz="2000">
                <a:solidFill>
                  <a:srgbClr val="384AFF"/>
                </a:solidFill>
                <a:latin typeface="Consolas" charset="0"/>
                <a:ea typeface="Consolas" charset="0"/>
                <a:cs typeface="Consolas" charset="0"/>
              </a:rPr>
              <a:t>while</a:t>
            </a:r>
            <a:endParaRPr lang="en-US" sz="2000">
              <a:solidFill>
                <a:srgbClr val="384AFF"/>
              </a:solidFill>
              <a:latin typeface="Consolas" charset="0"/>
              <a:ea typeface="Consolas" charset="0"/>
              <a:cs typeface="Consolas" charset="0"/>
            </a:endParaRPr>
          </a:p>
        </p:txBody>
      </p:sp>
      <p:grpSp>
        <p:nvGrpSpPr>
          <p:cNvPr id="40" name="Group 39"/>
          <p:cNvGrpSpPr/>
          <p:nvPr/>
        </p:nvGrpSpPr>
        <p:grpSpPr>
          <a:xfrm>
            <a:off x="4685425" y="1425588"/>
            <a:ext cx="4419600" cy="3294309"/>
            <a:chOff x="1676400" y="762000"/>
            <a:chExt cx="4419600" cy="3294309"/>
          </a:xfrm>
        </p:grpSpPr>
        <p:sp>
          <p:nvSpPr>
            <p:cNvPr id="41" name="Rectangle 40"/>
            <p:cNvSpPr/>
            <p:nvPr/>
          </p:nvSpPr>
          <p:spPr bwMode="auto">
            <a:xfrm>
              <a:off x="2593556" y="1576858"/>
              <a:ext cx="2490585" cy="533400"/>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800" b="0" i="0" u="none" strike="noStrike" cap="none" normalizeH="0" baseline="0" smtClean="0">
                  <a:ln>
                    <a:noFill/>
                  </a:ln>
                  <a:solidFill>
                    <a:schemeClr val="tx1"/>
                  </a:solidFill>
                  <a:effectLst/>
                  <a:latin typeface="Consolas" charset="0"/>
                  <a:ea typeface="Consolas" charset="0"/>
                  <a:cs typeface="Consolas" charset="0"/>
                </a:rPr>
                <a:t>&lt;</a:t>
              </a:r>
              <a:r>
                <a:rPr kumimoji="0" lang="vi-VN" sz="1800" b="0" i="0" u="none" strike="noStrike" cap="none" normalizeH="0" baseline="0" smtClean="0">
                  <a:ln>
                    <a:noFill/>
                  </a:ln>
                  <a:solidFill>
                    <a:schemeClr val="tx1"/>
                  </a:solidFill>
                  <a:effectLst/>
                  <a:latin typeface="Consolas" charset="0"/>
                  <a:ea typeface="Consolas" charset="0"/>
                  <a:cs typeface="Consolas" charset="0"/>
                </a:rPr>
                <a:t>câu lệnh</a:t>
              </a:r>
              <a:r>
                <a:rPr kumimoji="0" lang="en-US" sz="1800" b="0" i="0" u="none" strike="noStrike" cap="none" normalizeH="0" baseline="0" smtClean="0">
                  <a:ln>
                    <a:noFill/>
                  </a:ln>
                  <a:solidFill>
                    <a:schemeClr val="tx1"/>
                  </a:solidFill>
                  <a:effectLst/>
                  <a:latin typeface="Consolas" charset="0"/>
                  <a:ea typeface="Consolas" charset="0"/>
                  <a:cs typeface="Consolas" charset="0"/>
                </a:rPr>
                <a:t>&gt;</a:t>
              </a:r>
            </a:p>
          </p:txBody>
        </p:sp>
        <p:sp>
          <p:nvSpPr>
            <p:cNvPr id="42" name="Diamond 41"/>
            <p:cNvSpPr/>
            <p:nvPr/>
          </p:nvSpPr>
          <p:spPr bwMode="auto">
            <a:xfrm>
              <a:off x="2636989" y="2491526"/>
              <a:ext cx="2466975" cy="762001"/>
            </a:xfrm>
            <a:prstGeom prst="diamond">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43" name="Straight Arrow Connector 42"/>
            <p:cNvCxnSpPr/>
            <p:nvPr/>
          </p:nvCxnSpPr>
          <p:spPr bwMode="auto">
            <a:xfrm>
              <a:off x="3883718" y="762000"/>
              <a:ext cx="0" cy="83337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44" name="TextBox 43"/>
            <p:cNvSpPr txBox="1"/>
            <p:nvPr/>
          </p:nvSpPr>
          <p:spPr>
            <a:xfrm>
              <a:off x="3036266" y="2695573"/>
              <a:ext cx="1577676" cy="369332"/>
            </a:xfrm>
            <a:prstGeom prst="rect">
              <a:avLst/>
            </a:prstGeom>
            <a:noFill/>
          </p:spPr>
          <p:txBody>
            <a:bodyPr wrap="none" rtlCol="0">
              <a:spAutoFit/>
            </a:bodyPr>
            <a:lstStyle/>
            <a:p>
              <a:r>
                <a:rPr lang="en-US" smtClean="0">
                  <a:latin typeface="Consolas" charset="0"/>
                  <a:ea typeface="Consolas" charset="0"/>
                  <a:cs typeface="Consolas" charset="0"/>
                </a:rPr>
                <a:t>&lt;</a:t>
              </a:r>
              <a:r>
                <a:rPr lang="vi-VN" smtClean="0">
                  <a:latin typeface="Consolas" charset="0"/>
                  <a:ea typeface="Consolas" charset="0"/>
                  <a:cs typeface="Consolas" charset="0"/>
                </a:rPr>
                <a:t>điều kiện&gt;</a:t>
              </a:r>
              <a:endParaRPr lang="en-US">
                <a:latin typeface="Consolas" charset="0"/>
                <a:ea typeface="Consolas" charset="0"/>
                <a:cs typeface="Consolas" charset="0"/>
              </a:endParaRPr>
            </a:p>
          </p:txBody>
        </p:sp>
        <p:cxnSp>
          <p:nvCxnSpPr>
            <p:cNvPr id="45" name="Straight Arrow Connector 44"/>
            <p:cNvCxnSpPr/>
            <p:nvPr/>
          </p:nvCxnSpPr>
          <p:spPr bwMode="auto">
            <a:xfrm>
              <a:off x="3887349" y="2104017"/>
              <a:ext cx="0" cy="3810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46" name="Straight Arrow Connector 45"/>
            <p:cNvCxnSpPr/>
            <p:nvPr/>
          </p:nvCxnSpPr>
          <p:spPr bwMode="auto">
            <a:xfrm>
              <a:off x="5632361" y="1295668"/>
              <a:ext cx="0" cy="1576858"/>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47" name="Straight Arrow Connector 46"/>
            <p:cNvCxnSpPr/>
            <p:nvPr/>
          </p:nvCxnSpPr>
          <p:spPr bwMode="auto">
            <a:xfrm flipV="1">
              <a:off x="3928425" y="1295668"/>
              <a:ext cx="1703936" cy="2"/>
            </a:xfrm>
            <a:prstGeom prst="straightConnector1">
              <a:avLst/>
            </a:prstGeom>
            <a:solidFill>
              <a:schemeClr val="accent1"/>
            </a:solidFill>
            <a:ln w="38100" cap="flat" cmpd="sng" algn="ctr">
              <a:solidFill>
                <a:srgbClr val="0070C0"/>
              </a:solidFill>
              <a:prstDash val="solid"/>
              <a:round/>
              <a:headEnd type="triangle" w="med" len="med"/>
              <a:tailEnd type="none" w="med" len="med"/>
            </a:ln>
            <a:effectLst/>
          </p:spPr>
        </p:cxnSp>
        <p:cxnSp>
          <p:nvCxnSpPr>
            <p:cNvPr id="48" name="Straight Arrow Connector 47"/>
            <p:cNvCxnSpPr/>
            <p:nvPr/>
          </p:nvCxnSpPr>
          <p:spPr bwMode="auto">
            <a:xfrm>
              <a:off x="3870476" y="3253527"/>
              <a:ext cx="0" cy="802782"/>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49" name="Rectangle 48"/>
            <p:cNvSpPr/>
            <p:nvPr/>
          </p:nvSpPr>
          <p:spPr bwMode="auto">
            <a:xfrm>
              <a:off x="1676400" y="1143000"/>
              <a:ext cx="4419600" cy="2667000"/>
            </a:xfrm>
            <a:prstGeom prst="rect">
              <a:avLst/>
            </a:prstGeom>
            <a:noFill/>
            <a:ln w="2857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0" name="TextBox 49"/>
            <p:cNvSpPr txBox="1"/>
            <p:nvPr/>
          </p:nvSpPr>
          <p:spPr>
            <a:xfrm>
              <a:off x="3870476" y="3253527"/>
              <a:ext cx="817853" cy="369332"/>
            </a:xfrm>
            <a:prstGeom prst="rect">
              <a:avLst/>
            </a:prstGeom>
            <a:noFill/>
          </p:spPr>
          <p:txBody>
            <a:bodyPr wrap="none" rtlCol="0">
              <a:spAutoFit/>
            </a:bodyPr>
            <a:lstStyle/>
            <a:p>
              <a:r>
                <a:rPr lang="vi-VN" smtClean="0">
                  <a:solidFill>
                    <a:srgbClr val="0432FF"/>
                  </a:solidFill>
                  <a:latin typeface="Consolas" charset="0"/>
                  <a:ea typeface="Consolas" charset="0"/>
                  <a:cs typeface="Consolas" charset="0"/>
                </a:rPr>
                <a:t>false</a:t>
              </a:r>
              <a:endParaRPr lang="en-US">
                <a:solidFill>
                  <a:srgbClr val="0432FF"/>
                </a:solidFill>
                <a:latin typeface="Consolas" charset="0"/>
                <a:ea typeface="Consolas" charset="0"/>
                <a:cs typeface="Consolas" charset="0"/>
              </a:endParaRPr>
            </a:p>
          </p:txBody>
        </p:sp>
        <p:sp>
          <p:nvSpPr>
            <p:cNvPr id="51" name="TextBox 50"/>
            <p:cNvSpPr txBox="1"/>
            <p:nvPr/>
          </p:nvSpPr>
          <p:spPr>
            <a:xfrm>
              <a:off x="4972506" y="2528573"/>
              <a:ext cx="691215" cy="369332"/>
            </a:xfrm>
            <a:prstGeom prst="rect">
              <a:avLst/>
            </a:prstGeom>
            <a:noFill/>
          </p:spPr>
          <p:txBody>
            <a:bodyPr wrap="none" rtlCol="0">
              <a:spAutoFit/>
            </a:bodyPr>
            <a:lstStyle/>
            <a:p>
              <a:r>
                <a:rPr lang="vi-VN" smtClean="0">
                  <a:solidFill>
                    <a:srgbClr val="0432FF"/>
                  </a:solidFill>
                  <a:latin typeface="Consolas" charset="0"/>
                  <a:ea typeface="Consolas" charset="0"/>
                  <a:cs typeface="Consolas" charset="0"/>
                </a:rPr>
                <a:t>true</a:t>
              </a:r>
              <a:endParaRPr lang="en-US">
                <a:solidFill>
                  <a:srgbClr val="0432FF"/>
                </a:solidFill>
                <a:latin typeface="Consolas" charset="0"/>
                <a:ea typeface="Consolas" charset="0"/>
                <a:cs typeface="Consolas" charset="0"/>
              </a:endParaRPr>
            </a:p>
          </p:txBody>
        </p:sp>
        <p:cxnSp>
          <p:nvCxnSpPr>
            <p:cNvPr id="52" name="Straight Arrow Connector 51"/>
            <p:cNvCxnSpPr/>
            <p:nvPr/>
          </p:nvCxnSpPr>
          <p:spPr bwMode="auto">
            <a:xfrm>
              <a:off x="5103964" y="2872526"/>
              <a:ext cx="528397" cy="0"/>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grpSp>
      <p:sp>
        <p:nvSpPr>
          <p:cNvPr id="53" name="TextBox 52"/>
          <p:cNvSpPr txBox="1"/>
          <p:nvPr/>
        </p:nvSpPr>
        <p:spPr>
          <a:xfrm>
            <a:off x="5925867" y="4997935"/>
            <a:ext cx="2239716" cy="400110"/>
          </a:xfrm>
          <a:prstGeom prst="rect">
            <a:avLst/>
          </a:prstGeom>
          <a:noFill/>
        </p:spPr>
        <p:txBody>
          <a:bodyPr wrap="none" rtlCol="0">
            <a:spAutoFit/>
          </a:bodyPr>
          <a:lstStyle/>
          <a:p>
            <a:r>
              <a:rPr lang="vi-VN"/>
              <a:t>Cấu trúc </a:t>
            </a:r>
            <a:r>
              <a:rPr lang="vi-VN" sz="2000">
                <a:solidFill>
                  <a:srgbClr val="384AFF"/>
                </a:solidFill>
                <a:latin typeface="Consolas" charset="0"/>
                <a:ea typeface="Consolas" charset="0"/>
                <a:cs typeface="Consolas" charset="0"/>
              </a:rPr>
              <a:t>do while</a:t>
            </a:r>
            <a:endParaRPr lang="en-US" sz="2000">
              <a:solidFill>
                <a:srgbClr val="384AFF"/>
              </a:solidFill>
              <a:latin typeface="Consolas" charset="0"/>
              <a:ea typeface="Consolas" charset="0"/>
              <a:cs typeface="Consolas" charset="0"/>
            </a:endParaRPr>
          </a:p>
        </p:txBody>
      </p:sp>
      <p:grpSp>
        <p:nvGrpSpPr>
          <p:cNvPr id="54" name="Group 53"/>
          <p:cNvGrpSpPr/>
          <p:nvPr/>
        </p:nvGrpSpPr>
        <p:grpSpPr>
          <a:xfrm>
            <a:off x="81421" y="1416535"/>
            <a:ext cx="4419600" cy="3460265"/>
            <a:chOff x="1295400" y="1981200"/>
            <a:chExt cx="4419600" cy="3460265"/>
          </a:xfrm>
        </p:grpSpPr>
        <p:sp>
          <p:nvSpPr>
            <p:cNvPr id="55" name="Rectangle 54"/>
            <p:cNvSpPr/>
            <p:nvPr/>
          </p:nvSpPr>
          <p:spPr bwMode="auto">
            <a:xfrm>
              <a:off x="2368095" y="3997818"/>
              <a:ext cx="2490585" cy="533400"/>
            </a:xfrm>
            <a:prstGeom prst="rect">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800" b="0" i="0" u="none" strike="noStrike" cap="none" normalizeH="0" baseline="0" smtClean="0">
                  <a:ln>
                    <a:noFill/>
                  </a:ln>
                  <a:solidFill>
                    <a:schemeClr val="tx1"/>
                  </a:solidFill>
                  <a:effectLst/>
                  <a:latin typeface="Consolas" charset="0"/>
                  <a:ea typeface="Consolas" charset="0"/>
                  <a:cs typeface="Consolas" charset="0"/>
                </a:rPr>
                <a:t>&lt;</a:t>
              </a:r>
              <a:r>
                <a:rPr kumimoji="0" lang="vi-VN" sz="1800" b="0" i="0" u="none" strike="noStrike" cap="none" normalizeH="0" baseline="0" smtClean="0">
                  <a:ln>
                    <a:noFill/>
                  </a:ln>
                  <a:solidFill>
                    <a:schemeClr val="tx1"/>
                  </a:solidFill>
                  <a:effectLst/>
                  <a:latin typeface="Consolas" charset="0"/>
                  <a:ea typeface="Consolas" charset="0"/>
                  <a:cs typeface="Consolas" charset="0"/>
                </a:rPr>
                <a:t>câu lệnh</a:t>
              </a:r>
              <a:r>
                <a:rPr kumimoji="0" lang="en-US" sz="1800" b="0" i="0" u="none" strike="noStrike" cap="none" normalizeH="0" baseline="0" smtClean="0">
                  <a:ln>
                    <a:noFill/>
                  </a:ln>
                  <a:solidFill>
                    <a:schemeClr val="tx1"/>
                  </a:solidFill>
                  <a:effectLst/>
                  <a:latin typeface="Consolas" charset="0"/>
                  <a:ea typeface="Consolas" charset="0"/>
                  <a:cs typeface="Consolas" charset="0"/>
                </a:rPr>
                <a:t>&gt;</a:t>
              </a:r>
            </a:p>
          </p:txBody>
        </p:sp>
        <p:sp>
          <p:nvSpPr>
            <p:cNvPr id="56" name="Diamond 55"/>
            <p:cNvSpPr/>
            <p:nvPr/>
          </p:nvSpPr>
          <p:spPr bwMode="auto">
            <a:xfrm>
              <a:off x="2297806" y="2814570"/>
              <a:ext cx="2466975" cy="762001"/>
            </a:xfrm>
            <a:prstGeom prst="diamond">
              <a:avLst/>
            </a:prstGeom>
            <a:solidFill>
              <a:srgbClr val="CCF7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57" name="Straight Arrow Connector 56"/>
            <p:cNvCxnSpPr/>
            <p:nvPr/>
          </p:nvCxnSpPr>
          <p:spPr bwMode="auto">
            <a:xfrm>
              <a:off x="3502718" y="1981200"/>
              <a:ext cx="0" cy="83337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58" name="TextBox 57"/>
            <p:cNvSpPr txBox="1"/>
            <p:nvPr/>
          </p:nvSpPr>
          <p:spPr>
            <a:xfrm>
              <a:off x="2824550" y="2985077"/>
              <a:ext cx="1577676" cy="369332"/>
            </a:xfrm>
            <a:prstGeom prst="rect">
              <a:avLst/>
            </a:prstGeom>
            <a:noFill/>
          </p:spPr>
          <p:txBody>
            <a:bodyPr wrap="none" rtlCol="0">
              <a:spAutoFit/>
            </a:bodyPr>
            <a:lstStyle/>
            <a:p>
              <a:r>
                <a:rPr lang="en-US" smtClean="0">
                  <a:latin typeface="Consolas" charset="0"/>
                  <a:ea typeface="Consolas" charset="0"/>
                  <a:cs typeface="Consolas" charset="0"/>
                </a:rPr>
                <a:t>&lt;</a:t>
              </a:r>
              <a:r>
                <a:rPr lang="vi-VN" smtClean="0">
                  <a:latin typeface="Consolas" charset="0"/>
                  <a:ea typeface="Consolas" charset="0"/>
                  <a:cs typeface="Consolas" charset="0"/>
                </a:rPr>
                <a:t>điều kiện&gt;</a:t>
              </a:r>
              <a:endParaRPr lang="en-US">
                <a:latin typeface="Consolas" charset="0"/>
                <a:ea typeface="Consolas" charset="0"/>
                <a:cs typeface="Consolas" charset="0"/>
              </a:endParaRPr>
            </a:p>
          </p:txBody>
        </p:sp>
        <p:cxnSp>
          <p:nvCxnSpPr>
            <p:cNvPr id="59" name="Straight Arrow Connector 58"/>
            <p:cNvCxnSpPr/>
            <p:nvPr/>
          </p:nvCxnSpPr>
          <p:spPr bwMode="auto">
            <a:xfrm>
              <a:off x="3502718" y="3576571"/>
              <a:ext cx="0" cy="3810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60" name="Straight Arrow Connector 59"/>
            <p:cNvCxnSpPr/>
            <p:nvPr/>
          </p:nvCxnSpPr>
          <p:spPr bwMode="auto">
            <a:xfrm>
              <a:off x="1698995" y="4648200"/>
              <a:ext cx="1803723" cy="0"/>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1" name="Straight Arrow Connector 60"/>
            <p:cNvCxnSpPr/>
            <p:nvPr/>
          </p:nvCxnSpPr>
          <p:spPr bwMode="auto">
            <a:xfrm>
              <a:off x="5251361" y="3169743"/>
              <a:ext cx="0" cy="1068948"/>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2" name="Straight Arrow Connector 61"/>
            <p:cNvCxnSpPr/>
            <p:nvPr/>
          </p:nvCxnSpPr>
          <p:spPr bwMode="auto">
            <a:xfrm flipV="1">
              <a:off x="4764781" y="3195570"/>
              <a:ext cx="493019" cy="1"/>
            </a:xfrm>
            <a:prstGeom prst="straightConnector1">
              <a:avLst/>
            </a:prstGeom>
            <a:solidFill>
              <a:schemeClr val="accent1"/>
            </a:solidFill>
            <a:ln w="38100" cap="flat" cmpd="sng" algn="ctr">
              <a:solidFill>
                <a:srgbClr val="0070C0"/>
              </a:solidFill>
              <a:prstDash val="solid"/>
              <a:round/>
              <a:headEnd type="triangle" w="med" len="med"/>
              <a:tailEnd type="none" w="med" len="med"/>
            </a:ln>
            <a:effectLst/>
          </p:spPr>
        </p:cxnSp>
        <p:cxnSp>
          <p:nvCxnSpPr>
            <p:cNvPr id="63" name="Straight Arrow Connector 62"/>
            <p:cNvCxnSpPr/>
            <p:nvPr/>
          </p:nvCxnSpPr>
          <p:spPr bwMode="auto">
            <a:xfrm>
              <a:off x="1698995" y="3200400"/>
              <a:ext cx="587005" cy="0"/>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4" name="Straight Arrow Connector 63"/>
            <p:cNvCxnSpPr/>
            <p:nvPr/>
          </p:nvCxnSpPr>
          <p:spPr bwMode="auto">
            <a:xfrm>
              <a:off x="1698995" y="3195571"/>
              <a:ext cx="0" cy="1452629"/>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5" name="Straight Arrow Connector 64"/>
            <p:cNvCxnSpPr/>
            <p:nvPr/>
          </p:nvCxnSpPr>
          <p:spPr bwMode="auto">
            <a:xfrm>
              <a:off x="3502718" y="4638683"/>
              <a:ext cx="0" cy="802782"/>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66" name="Rectangle 65"/>
            <p:cNvSpPr/>
            <p:nvPr/>
          </p:nvSpPr>
          <p:spPr bwMode="auto">
            <a:xfrm>
              <a:off x="1295400" y="2362200"/>
              <a:ext cx="4419600" cy="2667000"/>
            </a:xfrm>
            <a:prstGeom prst="rect">
              <a:avLst/>
            </a:prstGeom>
            <a:noFill/>
            <a:ln w="28575"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7" name="TextBox 66"/>
            <p:cNvSpPr txBox="1"/>
            <p:nvPr/>
          </p:nvSpPr>
          <p:spPr>
            <a:xfrm>
              <a:off x="1711046" y="2780763"/>
              <a:ext cx="817853" cy="369332"/>
            </a:xfrm>
            <a:prstGeom prst="rect">
              <a:avLst/>
            </a:prstGeom>
            <a:noFill/>
          </p:spPr>
          <p:txBody>
            <a:bodyPr wrap="none" rtlCol="0">
              <a:spAutoFit/>
            </a:bodyPr>
            <a:lstStyle/>
            <a:p>
              <a:r>
                <a:rPr lang="vi-VN" smtClean="0">
                  <a:solidFill>
                    <a:srgbClr val="0432FF"/>
                  </a:solidFill>
                  <a:latin typeface="Consolas" charset="0"/>
                  <a:ea typeface="Consolas" charset="0"/>
                  <a:cs typeface="Consolas" charset="0"/>
                </a:rPr>
                <a:t>false</a:t>
              </a:r>
              <a:endParaRPr lang="en-US">
                <a:solidFill>
                  <a:srgbClr val="0432FF"/>
                </a:solidFill>
                <a:latin typeface="Consolas" charset="0"/>
                <a:ea typeface="Consolas" charset="0"/>
                <a:cs typeface="Consolas" charset="0"/>
              </a:endParaRPr>
            </a:p>
          </p:txBody>
        </p:sp>
        <p:sp>
          <p:nvSpPr>
            <p:cNvPr id="68" name="TextBox 67"/>
            <p:cNvSpPr txBox="1"/>
            <p:nvPr/>
          </p:nvSpPr>
          <p:spPr>
            <a:xfrm>
              <a:off x="3477976" y="3582404"/>
              <a:ext cx="691215" cy="369332"/>
            </a:xfrm>
            <a:prstGeom prst="rect">
              <a:avLst/>
            </a:prstGeom>
            <a:noFill/>
          </p:spPr>
          <p:txBody>
            <a:bodyPr wrap="none" rtlCol="0">
              <a:spAutoFit/>
            </a:bodyPr>
            <a:lstStyle/>
            <a:p>
              <a:r>
                <a:rPr lang="vi-VN" smtClean="0">
                  <a:solidFill>
                    <a:srgbClr val="0432FF"/>
                  </a:solidFill>
                  <a:latin typeface="Consolas" charset="0"/>
                  <a:ea typeface="Consolas" charset="0"/>
                  <a:cs typeface="Consolas" charset="0"/>
                </a:rPr>
                <a:t>true</a:t>
              </a:r>
              <a:endParaRPr lang="en-US">
                <a:solidFill>
                  <a:srgbClr val="0432FF"/>
                </a:solidFill>
                <a:latin typeface="Consolas" charset="0"/>
                <a:ea typeface="Consolas" charset="0"/>
                <a:cs typeface="Consolas" charset="0"/>
              </a:endParaRPr>
            </a:p>
          </p:txBody>
        </p:sp>
        <p:cxnSp>
          <p:nvCxnSpPr>
            <p:cNvPr id="69" name="Straight Arrow Connector 68"/>
            <p:cNvCxnSpPr/>
            <p:nvPr/>
          </p:nvCxnSpPr>
          <p:spPr bwMode="auto">
            <a:xfrm>
              <a:off x="4858680" y="4264518"/>
              <a:ext cx="399120" cy="0"/>
            </a:xfrm>
            <a:prstGeom prst="straightConnector1">
              <a:avLst/>
            </a:prstGeom>
            <a:solidFill>
              <a:schemeClr val="accent1"/>
            </a:solidFill>
            <a:ln w="3810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308461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bài toán đơn giản</a:t>
            </a:r>
            <a:endParaRPr lang="en-US" sz="2400" b="1">
              <a:solidFill>
                <a:srgbClr val="0070C0"/>
              </a:solidFill>
            </a:endParaRPr>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42" y="914399"/>
            <a:ext cx="5741158" cy="5672539"/>
          </a:xfrm>
          <a:prstGeom prst="rect">
            <a:avLst/>
          </a:prstGeom>
        </p:spPr>
      </p:pic>
      <p:sp>
        <p:nvSpPr>
          <p:cNvPr id="10" name="TextBox 9"/>
          <p:cNvSpPr txBox="1"/>
          <p:nvPr/>
        </p:nvSpPr>
        <p:spPr>
          <a:xfrm>
            <a:off x="6456746" y="3717686"/>
            <a:ext cx="2021707" cy="646331"/>
          </a:xfrm>
          <a:prstGeom prst="rect">
            <a:avLst/>
          </a:prstGeom>
          <a:noFill/>
        </p:spPr>
        <p:txBody>
          <a:bodyPr wrap="none" rtlCol="0">
            <a:spAutoFit/>
          </a:bodyPr>
          <a:lstStyle/>
          <a:p>
            <a:r>
              <a:rPr lang="vi-VN">
                <a:solidFill>
                  <a:srgbClr val="384AFF"/>
                </a:solidFill>
              </a:rPr>
              <a:t>Bài toán gì?</a:t>
            </a:r>
          </a:p>
          <a:p>
            <a:r>
              <a:rPr lang="vi-VN">
                <a:solidFill>
                  <a:srgbClr val="384AFF"/>
                </a:solidFill>
              </a:rPr>
              <a:t>Đặc điểm kết nối?</a:t>
            </a:r>
            <a:endParaRPr lang="en-US">
              <a:solidFill>
                <a:srgbClr val="384AFF"/>
              </a:solidFill>
            </a:endParaRPr>
          </a:p>
        </p:txBody>
      </p:sp>
    </p:spTree>
    <p:extLst>
      <p:ext uri="{BB962C8B-B14F-4D97-AF65-F5344CB8AC3E}">
        <p14:creationId xmlns:p14="http://schemas.microsoft.com/office/powerpoint/2010/main" val="1581994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Dữ liệu và giải thuật</a:t>
            </a:r>
            <a:br>
              <a:rPr lang="en-US" smtClean="0"/>
            </a:br>
            <a:r>
              <a:rPr lang="en-US" sz="2400">
                <a:solidFill>
                  <a:srgbClr val="0070C0"/>
                </a:solidFill>
              </a:rPr>
              <a:t>Giải thuật – </a:t>
            </a:r>
            <a:r>
              <a:rPr lang="vi-VN" sz="2400">
                <a:solidFill>
                  <a:srgbClr val="0070C0"/>
                </a:solidFill>
              </a:rPr>
              <a:t>flowchart, bài toán đơn giản</a:t>
            </a:r>
            <a:endParaRPr lang="en-US" sz="2400" b="1">
              <a:solidFill>
                <a:srgbClr val="0070C0"/>
              </a:solidFill>
            </a:endParaRPr>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42" y="914399"/>
            <a:ext cx="5741158" cy="5672539"/>
          </a:xfrm>
          <a:prstGeom prst="rect">
            <a:avLst/>
          </a:prstGeom>
        </p:spPr>
      </p:pic>
      <p:sp>
        <p:nvSpPr>
          <p:cNvPr id="58" name="TextBox 57"/>
          <p:cNvSpPr txBox="1"/>
          <p:nvPr/>
        </p:nvSpPr>
        <p:spPr>
          <a:xfrm>
            <a:off x="5791200" y="4953000"/>
            <a:ext cx="2743200" cy="646331"/>
          </a:xfrm>
          <a:prstGeom prst="rect">
            <a:avLst/>
          </a:prstGeom>
          <a:solidFill>
            <a:srgbClr val="CCF7FF"/>
          </a:solidFill>
        </p:spPr>
        <p:txBody>
          <a:bodyPr wrap="square" rtlCol="0">
            <a:spAutoFit/>
          </a:bodyPr>
          <a:lstStyle/>
          <a:p>
            <a:pPr algn="ctr"/>
            <a:r>
              <a:rPr lang="vi-VN">
                <a:solidFill>
                  <a:srgbClr val="384AFF"/>
                </a:solidFill>
              </a:rPr>
              <a:t>Hãy p</a:t>
            </a:r>
            <a:r>
              <a:rPr lang="vi-VN" smtClean="0">
                <a:solidFill>
                  <a:srgbClr val="384AFF"/>
                </a:solidFill>
              </a:rPr>
              <a:t>hân rã các bài toán con tiếp theo</a:t>
            </a:r>
            <a:endParaRPr lang="en-US">
              <a:solidFill>
                <a:srgbClr val="384AFF"/>
              </a:solidFill>
            </a:endParaRPr>
          </a:p>
        </p:txBody>
      </p:sp>
      <p:cxnSp>
        <p:nvCxnSpPr>
          <p:cNvPr id="4" name="Straight Arrow Connector 3"/>
          <p:cNvCxnSpPr/>
          <p:nvPr/>
        </p:nvCxnSpPr>
        <p:spPr bwMode="auto">
          <a:xfrm flipH="1" flipV="1">
            <a:off x="5257800" y="3427503"/>
            <a:ext cx="533400" cy="1525497"/>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7" name="Straight Arrow Connector 6"/>
          <p:cNvCxnSpPr/>
          <p:nvPr/>
        </p:nvCxnSpPr>
        <p:spPr bwMode="auto">
          <a:xfrm flipH="1" flipV="1">
            <a:off x="4610100" y="4267200"/>
            <a:ext cx="1181100" cy="6858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9" name="Straight Arrow Connector 8"/>
          <p:cNvCxnSpPr/>
          <p:nvPr/>
        </p:nvCxnSpPr>
        <p:spPr bwMode="auto">
          <a:xfrm flipH="1" flipV="1">
            <a:off x="3048000" y="4610101"/>
            <a:ext cx="2743200" cy="323165"/>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69158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err="1" smtClean="0"/>
              <a:t>Tổ</a:t>
            </a:r>
            <a:r>
              <a:rPr lang="en-US" smtClean="0"/>
              <a:t> </a:t>
            </a:r>
            <a:r>
              <a:rPr lang="en-US" err="1" smtClean="0"/>
              <a:t>chức</a:t>
            </a:r>
            <a:r>
              <a:rPr lang="en-US" smtClean="0"/>
              <a:t> </a:t>
            </a:r>
            <a:r>
              <a:rPr lang="en-US" err="1" smtClean="0"/>
              <a:t>máy</a:t>
            </a:r>
            <a:r>
              <a:rPr lang="en-US" smtClean="0"/>
              <a:t> </a:t>
            </a:r>
            <a:r>
              <a:rPr lang="en-US" err="1" smtClean="0"/>
              <a:t>tính</a:t>
            </a:r>
            <a:r>
              <a:rPr lang="en-US" smtClean="0"/>
              <a:t/>
            </a:r>
            <a:br>
              <a:rPr lang="en-US" smtClean="0"/>
            </a:br>
            <a:r>
              <a:rPr lang="en-US" sz="2400" b="1">
                <a:solidFill>
                  <a:srgbClr val="00B0F0"/>
                </a:solidFill>
              </a:rPr>
              <a:t>Thành phần cơ bản của mọi máy tính</a:t>
            </a:r>
            <a:endParaRPr lang="en-US" b="1">
              <a:solidFill>
                <a:srgbClr val="00B0F0"/>
              </a:solidFill>
            </a:endParaRPr>
          </a:p>
        </p:txBody>
      </p:sp>
      <p:sp>
        <p:nvSpPr>
          <p:cNvPr id="9" name="Content Placeholder 8"/>
          <p:cNvSpPr>
            <a:spLocks noGrp="1"/>
          </p:cNvSpPr>
          <p:nvPr>
            <p:ph sz="quarter" idx="10"/>
          </p:nvPr>
        </p:nvSpPr>
        <p:spPr>
          <a:prstGeom prst="rect">
            <a:avLst/>
          </a:prstGeom>
        </p:spPr>
        <p:txBody>
          <a:bodyPr>
            <a:normAutofit fontScale="85000" lnSpcReduction="10000"/>
          </a:bodyPr>
          <a:lstStyle/>
          <a:p>
            <a:pPr marL="385754" indent="-385754" algn="just">
              <a:buFont typeface="+mj-lt"/>
              <a:buAutoNum type="arabicPeriod"/>
            </a:pPr>
            <a:r>
              <a:rPr lang="en-US" b="1" dirty="0" err="1" smtClean="0"/>
              <a:t>Thiết</a:t>
            </a:r>
            <a:r>
              <a:rPr lang="en-US" b="1" dirty="0" smtClean="0"/>
              <a:t> </a:t>
            </a:r>
            <a:r>
              <a:rPr lang="en-US" b="1" dirty="0" err="1" smtClean="0"/>
              <a:t>bị</a:t>
            </a:r>
            <a:r>
              <a:rPr lang="en-US" b="1" dirty="0" smtClean="0"/>
              <a:t> </a:t>
            </a:r>
            <a:r>
              <a:rPr lang="en-US" b="1" dirty="0" err="1" smtClean="0"/>
              <a:t>nhập</a:t>
            </a:r>
            <a:r>
              <a:rPr lang="en-US" b="1" dirty="0" smtClean="0"/>
              <a:t> </a:t>
            </a:r>
            <a:r>
              <a:rPr lang="en-US" b="1" dirty="0" smtClean="0">
                <a:sym typeface="Symbol" panose="05050102010706020507" pitchFamily="18" charset="2"/>
              </a:rPr>
              <a:t>&amp; Input Unit</a:t>
            </a:r>
            <a:endParaRPr lang="en-US" b="1" dirty="0" smtClean="0"/>
          </a:p>
          <a:p>
            <a:pPr lvl="1" algn="just"/>
            <a:r>
              <a:rPr lang="en-US" dirty="0" smtClean="0"/>
              <a:t> </a:t>
            </a:r>
            <a:r>
              <a:rPr lang="en-US" dirty="0" err="1" smtClean="0"/>
              <a:t>Đây</a:t>
            </a:r>
            <a:r>
              <a:rPr lang="en-US" dirty="0" smtClean="0"/>
              <a:t> </a:t>
            </a:r>
            <a:r>
              <a:rPr lang="en-US" dirty="0" err="1" smtClean="0"/>
              <a:t>là</a:t>
            </a:r>
            <a:r>
              <a:rPr lang="en-US" dirty="0" smtClean="0"/>
              <a:t> </a:t>
            </a:r>
            <a:r>
              <a:rPr lang="en-US" dirty="0" err="1" smtClean="0"/>
              <a:t>những</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giúp</a:t>
            </a:r>
            <a:r>
              <a:rPr lang="en-US" dirty="0" smtClean="0"/>
              <a:t> </a:t>
            </a:r>
            <a:r>
              <a:rPr lang="en-US" dirty="0" err="1" smtClean="0"/>
              <a:t>máy</a:t>
            </a:r>
            <a:r>
              <a:rPr lang="en-US" dirty="0" smtClean="0"/>
              <a:t> </a:t>
            </a:r>
            <a:r>
              <a:rPr lang="en-US" dirty="0" err="1" smtClean="0"/>
              <a:t>tính</a:t>
            </a:r>
            <a:r>
              <a:rPr lang="en-US" dirty="0" smtClean="0"/>
              <a:t> </a:t>
            </a:r>
            <a:r>
              <a:rPr lang="en-US" dirty="0" err="1" smtClean="0"/>
              <a:t>lấy</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từ</a:t>
            </a:r>
            <a:r>
              <a:rPr lang="en-US" dirty="0" smtClean="0"/>
              <a:t> </a:t>
            </a:r>
            <a:r>
              <a:rPr lang="en-US" dirty="0" err="1" smtClean="0"/>
              <a:t>người</a:t>
            </a:r>
            <a:r>
              <a:rPr lang="en-US" dirty="0" smtClean="0"/>
              <a:t> </a:t>
            </a:r>
            <a:r>
              <a:rPr lang="en-US" dirty="0" err="1" smtClean="0"/>
              <a:t>dùng</a:t>
            </a:r>
            <a:endParaRPr lang="en-US" dirty="0" smtClean="0"/>
          </a:p>
          <a:p>
            <a:pPr lvl="1" algn="just"/>
            <a:r>
              <a:rPr lang="en-US" dirty="0"/>
              <a:t> </a:t>
            </a:r>
            <a:r>
              <a:rPr lang="en-US" dirty="0" err="1" smtClean="0"/>
              <a:t>Các</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điển</a:t>
            </a:r>
            <a:r>
              <a:rPr lang="en-US" dirty="0" smtClean="0"/>
              <a:t> </a:t>
            </a:r>
            <a:r>
              <a:rPr lang="en-US" dirty="0" err="1" smtClean="0"/>
              <a:t>hình</a:t>
            </a:r>
            <a:r>
              <a:rPr lang="en-US" dirty="0" smtClean="0"/>
              <a:t>: </a:t>
            </a:r>
          </a:p>
          <a:p>
            <a:pPr lvl="2" algn="just"/>
            <a:r>
              <a:rPr lang="en-US" dirty="0"/>
              <a:t> </a:t>
            </a:r>
            <a:r>
              <a:rPr lang="en-US" dirty="0" smtClean="0"/>
              <a:t>Keyboard, mouse, barcode reader, v.v.</a:t>
            </a:r>
          </a:p>
          <a:p>
            <a:pPr lvl="2" algn="just"/>
            <a:r>
              <a:rPr lang="en-US" dirty="0"/>
              <a:t> </a:t>
            </a:r>
            <a:r>
              <a:rPr lang="en-US" dirty="0" smtClean="0"/>
              <a:t>Camera: </a:t>
            </a:r>
            <a:r>
              <a:rPr lang="en-US" dirty="0" err="1" smtClean="0"/>
              <a:t>ngày</a:t>
            </a:r>
            <a:r>
              <a:rPr lang="en-US" dirty="0" smtClean="0"/>
              <a:t> nay </a:t>
            </a:r>
            <a:r>
              <a:rPr lang="en-US" dirty="0" err="1" smtClean="0"/>
              <a:t>người</a:t>
            </a:r>
            <a:r>
              <a:rPr lang="en-US" dirty="0" smtClean="0"/>
              <a:t> </a:t>
            </a:r>
            <a:r>
              <a:rPr lang="en-US" dirty="0" err="1" smtClean="0"/>
              <a:t>dùng</a:t>
            </a:r>
            <a:r>
              <a:rPr lang="en-US" dirty="0" smtClean="0"/>
              <a:t> </a:t>
            </a:r>
            <a:r>
              <a:rPr lang="en-US" dirty="0" err="1" smtClean="0"/>
              <a:t>có</a:t>
            </a:r>
            <a:r>
              <a:rPr lang="en-US" dirty="0" smtClean="0"/>
              <a:t> </a:t>
            </a:r>
            <a:r>
              <a:rPr lang="en-US" dirty="0" err="1" smtClean="0"/>
              <a:t>thể</a:t>
            </a:r>
            <a:r>
              <a:rPr lang="en-US" dirty="0" smtClean="0"/>
              <a:t> </a:t>
            </a:r>
            <a:r>
              <a:rPr lang="en-US" dirty="0" err="1" smtClean="0"/>
              <a:t>đứng</a:t>
            </a:r>
            <a:r>
              <a:rPr lang="en-US" dirty="0" smtClean="0"/>
              <a:t> </a:t>
            </a:r>
            <a:r>
              <a:rPr lang="en-US" dirty="0" err="1" smtClean="0"/>
              <a:t>trước</a:t>
            </a:r>
            <a:r>
              <a:rPr lang="en-US" dirty="0" smtClean="0"/>
              <a:t> camera </a:t>
            </a:r>
            <a:r>
              <a:rPr lang="en-US" dirty="0" err="1" smtClean="0"/>
              <a:t>để</a:t>
            </a:r>
            <a:r>
              <a:rPr lang="en-US" dirty="0" smtClean="0"/>
              <a:t> </a:t>
            </a:r>
            <a:r>
              <a:rPr lang="en-US" dirty="0" err="1" smtClean="0"/>
              <a:t>tương</a:t>
            </a:r>
            <a:r>
              <a:rPr lang="en-US" dirty="0" smtClean="0"/>
              <a:t> </a:t>
            </a:r>
            <a:r>
              <a:rPr lang="en-US" dirty="0" err="1" smtClean="0"/>
              <a:t>tác</a:t>
            </a:r>
            <a:r>
              <a:rPr lang="en-US" dirty="0" smtClean="0"/>
              <a:t> </a:t>
            </a:r>
            <a:r>
              <a:rPr lang="en-US" dirty="0" err="1" smtClean="0"/>
              <a:t>bằng</a:t>
            </a:r>
            <a:r>
              <a:rPr lang="en-US" dirty="0" smtClean="0"/>
              <a:t> </a:t>
            </a:r>
            <a:r>
              <a:rPr lang="en-US" dirty="0" err="1" smtClean="0"/>
              <a:t>chính</a:t>
            </a:r>
            <a:r>
              <a:rPr lang="en-US" dirty="0" smtClean="0"/>
              <a:t> </a:t>
            </a:r>
            <a:r>
              <a:rPr lang="en-US" dirty="0" err="1" smtClean="0"/>
              <a:t>những</a:t>
            </a:r>
            <a:r>
              <a:rPr lang="en-US" dirty="0" smtClean="0"/>
              <a:t> </a:t>
            </a:r>
            <a:r>
              <a:rPr lang="en-US" dirty="0" err="1" smtClean="0"/>
              <a:t>cử</a:t>
            </a:r>
            <a:r>
              <a:rPr lang="en-US" dirty="0" smtClean="0"/>
              <a:t> </a:t>
            </a:r>
            <a:r>
              <a:rPr lang="en-US" dirty="0" err="1" smtClean="0"/>
              <a:t>chỉ</a:t>
            </a:r>
            <a:r>
              <a:rPr lang="en-US" dirty="0" smtClean="0"/>
              <a:t> </a:t>
            </a:r>
            <a:r>
              <a:rPr lang="en-US" dirty="0" err="1" smtClean="0"/>
              <a:t>của</a:t>
            </a:r>
            <a:r>
              <a:rPr lang="en-US" dirty="0" smtClean="0"/>
              <a:t> </a:t>
            </a:r>
            <a:r>
              <a:rPr lang="en-US" dirty="0" err="1" smtClean="0"/>
              <a:t>họ</a:t>
            </a:r>
            <a:r>
              <a:rPr lang="en-US" dirty="0" smtClean="0"/>
              <a:t>.</a:t>
            </a:r>
          </a:p>
          <a:p>
            <a:pPr marL="385754" indent="-385754" algn="just">
              <a:buFont typeface="+mj-lt"/>
              <a:buAutoNum type="arabicPeriod"/>
            </a:pPr>
            <a:r>
              <a:rPr lang="en-US" b="1" dirty="0" err="1"/>
              <a:t>Thiết</a:t>
            </a:r>
            <a:r>
              <a:rPr lang="en-US" b="1" dirty="0"/>
              <a:t> </a:t>
            </a:r>
            <a:r>
              <a:rPr lang="en-US" b="1" dirty="0" err="1"/>
              <a:t>bị</a:t>
            </a:r>
            <a:r>
              <a:rPr lang="en-US" b="1" dirty="0"/>
              <a:t> </a:t>
            </a:r>
            <a:r>
              <a:rPr lang="en-US" b="1" dirty="0" err="1" smtClean="0"/>
              <a:t>xuất</a:t>
            </a:r>
            <a:r>
              <a:rPr lang="en-US" b="1" dirty="0" smtClean="0"/>
              <a:t> </a:t>
            </a:r>
            <a:r>
              <a:rPr lang="en-US" b="1" dirty="0" smtClean="0">
                <a:sym typeface="Symbol" panose="05050102010706020507" pitchFamily="18" charset="2"/>
              </a:rPr>
              <a:t>&amp; Output Unit</a:t>
            </a:r>
            <a:endParaRPr lang="en-US" b="1" dirty="0"/>
          </a:p>
          <a:p>
            <a:pPr lvl="1" algn="just"/>
            <a:r>
              <a:rPr lang="en-US" dirty="0"/>
              <a:t> </a:t>
            </a:r>
            <a:r>
              <a:rPr lang="en-US" dirty="0" err="1"/>
              <a:t>Đây</a:t>
            </a:r>
            <a:r>
              <a:rPr lang="en-US" dirty="0"/>
              <a:t> </a:t>
            </a:r>
            <a:r>
              <a:rPr lang="en-US" dirty="0" err="1"/>
              <a:t>là</a:t>
            </a:r>
            <a:r>
              <a:rPr lang="en-US" dirty="0"/>
              <a:t> </a:t>
            </a:r>
            <a:r>
              <a:rPr lang="en-US" dirty="0" err="1"/>
              <a:t>những</a:t>
            </a:r>
            <a:r>
              <a:rPr lang="en-US" dirty="0"/>
              <a:t> </a:t>
            </a:r>
            <a:r>
              <a:rPr lang="en-US" dirty="0" err="1"/>
              <a:t>thiết</a:t>
            </a:r>
            <a:r>
              <a:rPr lang="en-US" dirty="0"/>
              <a:t> </a:t>
            </a:r>
            <a:r>
              <a:rPr lang="en-US" dirty="0" err="1"/>
              <a:t>bị</a:t>
            </a:r>
            <a:r>
              <a:rPr lang="en-US" dirty="0"/>
              <a:t> </a:t>
            </a:r>
            <a:r>
              <a:rPr lang="en-US" dirty="0" err="1"/>
              <a:t>giúp</a:t>
            </a:r>
            <a:r>
              <a:rPr lang="en-US" dirty="0"/>
              <a:t> </a:t>
            </a:r>
            <a:r>
              <a:rPr lang="en-US" dirty="0" err="1"/>
              <a:t>máy</a:t>
            </a:r>
            <a:r>
              <a:rPr lang="en-US" dirty="0"/>
              <a:t> </a:t>
            </a:r>
            <a:r>
              <a:rPr lang="en-US" dirty="0" err="1"/>
              <a:t>tính</a:t>
            </a:r>
            <a:r>
              <a:rPr lang="en-US" dirty="0"/>
              <a:t> </a:t>
            </a:r>
            <a:r>
              <a:rPr lang="en-US" dirty="0" err="1" smtClean="0"/>
              <a:t>trình</a:t>
            </a:r>
            <a:r>
              <a:rPr lang="en-US" dirty="0" smtClean="0"/>
              <a:t> </a:t>
            </a:r>
            <a:r>
              <a:rPr lang="en-US" dirty="0" err="1" smtClean="0"/>
              <a:t>bày</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với</a:t>
            </a:r>
            <a:r>
              <a:rPr lang="en-US" dirty="0" smtClean="0"/>
              <a:t> </a:t>
            </a:r>
            <a:r>
              <a:rPr lang="en-US" dirty="0" err="1" smtClean="0"/>
              <a:t>người</a:t>
            </a:r>
            <a:r>
              <a:rPr lang="en-US" dirty="0" smtClean="0"/>
              <a:t> </a:t>
            </a:r>
            <a:r>
              <a:rPr lang="en-US" dirty="0" err="1" smtClean="0"/>
              <a:t>dùng</a:t>
            </a:r>
            <a:r>
              <a:rPr lang="en-US" dirty="0" smtClean="0"/>
              <a:t> hay </a:t>
            </a:r>
            <a:r>
              <a:rPr lang="en-US" dirty="0" err="1" smtClean="0"/>
              <a:t>điều</a:t>
            </a:r>
            <a:r>
              <a:rPr lang="en-US" dirty="0" smtClean="0"/>
              <a:t> </a:t>
            </a:r>
            <a:r>
              <a:rPr lang="en-US" dirty="0" err="1" smtClean="0"/>
              <a:t>khiển</a:t>
            </a:r>
            <a:r>
              <a:rPr lang="en-US" dirty="0" smtClean="0"/>
              <a:t> </a:t>
            </a:r>
            <a:r>
              <a:rPr lang="en-US" dirty="0" err="1" smtClean="0"/>
              <a:t>các</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khác</a:t>
            </a:r>
            <a:r>
              <a:rPr lang="en-US" dirty="0" smtClean="0"/>
              <a:t>.</a:t>
            </a:r>
            <a:endParaRPr lang="en-US" dirty="0"/>
          </a:p>
          <a:p>
            <a:pPr lvl="1" algn="just"/>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điển</a:t>
            </a:r>
            <a:r>
              <a:rPr lang="en-US" dirty="0"/>
              <a:t> </a:t>
            </a:r>
            <a:r>
              <a:rPr lang="en-US" dirty="0" err="1"/>
              <a:t>hình</a:t>
            </a:r>
            <a:r>
              <a:rPr lang="en-US" dirty="0"/>
              <a:t>: </a:t>
            </a:r>
          </a:p>
          <a:p>
            <a:pPr lvl="2" algn="just"/>
            <a:r>
              <a:rPr lang="en-US" dirty="0"/>
              <a:t> </a:t>
            </a:r>
            <a:r>
              <a:rPr lang="en-US" dirty="0" smtClean="0"/>
              <a:t>screen, printer, v.v.</a:t>
            </a:r>
            <a:endParaRPr lang="en-US" dirty="0"/>
          </a:p>
          <a:p>
            <a:pPr marL="685783" lvl="2" indent="0" algn="just">
              <a:buNone/>
            </a:pPr>
            <a:endParaRPr lang="en-US" dirty="0"/>
          </a:p>
        </p:txBody>
      </p:sp>
      <p:pic>
        <p:nvPicPr>
          <p:cNvPr id="2054" name="Picture 6" descr="https://encrypted-tbn0.gstatic.com/images?q=tbn:ANd9GcS2IvJu5FxDqGgpuy_ryea_k6OqYYFpQXjMkQVjemTOFn08qi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2607469" cy="9858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33.photobucket.com/albums/d91/whizzo91/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566" y="3045360"/>
            <a:ext cx="2403137" cy="148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9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43000"/>
            <a:ext cx="2231231" cy="17062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encrypted-tbn3.gstatic.com/images?q=tbn:ANd9GcQc-wVDnvnNz_luYj4y5RwjPxo0C4DpMtru60f0ouMUW0yNxBu9Z-Bu0p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928" y="3296949"/>
            <a:ext cx="2261621" cy="225157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err="1" smtClean="0"/>
              <a:t>Tổ</a:t>
            </a:r>
            <a:r>
              <a:rPr lang="en-US" smtClean="0"/>
              <a:t> </a:t>
            </a:r>
            <a:r>
              <a:rPr lang="en-US" err="1" smtClean="0"/>
              <a:t>chức</a:t>
            </a:r>
            <a:r>
              <a:rPr lang="en-US" smtClean="0"/>
              <a:t> </a:t>
            </a:r>
            <a:r>
              <a:rPr lang="en-US" err="1" smtClean="0"/>
              <a:t>máy</a:t>
            </a:r>
            <a:r>
              <a:rPr lang="en-US" smtClean="0"/>
              <a:t> </a:t>
            </a:r>
            <a:r>
              <a:rPr lang="en-US" err="1" smtClean="0"/>
              <a:t>tính</a:t>
            </a:r>
            <a:r>
              <a:rPr lang="en-US" smtClean="0"/>
              <a:t/>
            </a:r>
            <a:br>
              <a:rPr lang="en-US" smtClean="0"/>
            </a:br>
            <a:r>
              <a:rPr lang="en-US" sz="2400" b="1">
                <a:solidFill>
                  <a:srgbClr val="00B0F0"/>
                </a:solidFill>
              </a:rPr>
              <a:t>Thành phần cơ bản của mọi máy tính</a:t>
            </a:r>
            <a:endParaRPr lang="en-US" b="1">
              <a:solidFill>
                <a:srgbClr val="00B0F0"/>
              </a:solidFill>
            </a:endParaRPr>
          </a:p>
        </p:txBody>
      </p:sp>
      <p:sp>
        <p:nvSpPr>
          <p:cNvPr id="9" name="Content Placeholder 8"/>
          <p:cNvSpPr>
            <a:spLocks noGrp="1"/>
          </p:cNvSpPr>
          <p:nvPr>
            <p:ph sz="quarter" idx="10"/>
          </p:nvPr>
        </p:nvSpPr>
        <p:spPr>
          <a:prstGeom prst="rect">
            <a:avLst/>
          </a:prstGeom>
        </p:spPr>
        <p:txBody>
          <a:bodyPr>
            <a:normAutofit lnSpcReduction="10000"/>
          </a:bodyPr>
          <a:lstStyle/>
          <a:p>
            <a:pPr marL="385754" indent="-385754" algn="just">
              <a:buFont typeface="+mj-lt"/>
              <a:buAutoNum type="arabicPeriod" startAt="3"/>
            </a:pPr>
            <a:r>
              <a:rPr lang="en-US" b="1" dirty="0" err="1" smtClean="0"/>
              <a:t>Bộ</a:t>
            </a:r>
            <a:r>
              <a:rPr lang="en-US" b="1" dirty="0" smtClean="0"/>
              <a:t> </a:t>
            </a:r>
            <a:r>
              <a:rPr lang="en-US" b="1" dirty="0" err="1" smtClean="0"/>
              <a:t>nhớ</a:t>
            </a:r>
            <a:r>
              <a:rPr lang="en-US" b="1" dirty="0" smtClean="0"/>
              <a:t> </a:t>
            </a:r>
            <a:r>
              <a:rPr lang="en-US" b="1" dirty="0" smtClean="0">
                <a:sym typeface="Symbol" panose="05050102010706020507" pitchFamily="18" charset="2"/>
              </a:rPr>
              <a:t>&amp; Memory Unit</a:t>
            </a:r>
            <a:endParaRPr lang="en-US" b="1" dirty="0" smtClean="0"/>
          </a:p>
          <a:p>
            <a:pPr lvl="1" algn="just"/>
            <a:r>
              <a:rPr lang="en-US" dirty="0" smtClean="0"/>
              <a:t> </a:t>
            </a:r>
            <a:r>
              <a:rPr lang="en-US" dirty="0" err="1" smtClean="0"/>
              <a:t>Đây</a:t>
            </a:r>
            <a:r>
              <a:rPr lang="en-US" dirty="0" smtClean="0"/>
              <a:t> </a:t>
            </a:r>
            <a:r>
              <a:rPr lang="en-US" dirty="0" err="1" smtClean="0"/>
              <a:t>là</a:t>
            </a:r>
            <a:r>
              <a:rPr lang="en-US" dirty="0" smtClean="0"/>
              <a:t> </a:t>
            </a:r>
            <a:r>
              <a:rPr lang="en-US" dirty="0" err="1" smtClean="0"/>
              <a:t>những</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giúp</a:t>
            </a:r>
            <a:r>
              <a:rPr lang="en-US" dirty="0" smtClean="0"/>
              <a:t> </a:t>
            </a:r>
            <a:r>
              <a:rPr lang="en-US" dirty="0" err="1" smtClean="0"/>
              <a:t>máy</a:t>
            </a:r>
            <a:r>
              <a:rPr lang="en-US" dirty="0" smtClean="0"/>
              <a:t> </a:t>
            </a:r>
            <a:r>
              <a:rPr lang="en-US" dirty="0" err="1" smtClean="0"/>
              <a:t>tính</a:t>
            </a:r>
            <a:r>
              <a:rPr lang="en-US" dirty="0" smtClean="0"/>
              <a:t> </a:t>
            </a:r>
            <a:r>
              <a:rPr lang="en-US" dirty="0" err="1" smtClean="0"/>
              <a:t>lưu</a:t>
            </a:r>
            <a:r>
              <a:rPr lang="en-US" dirty="0" smtClean="0"/>
              <a:t> </a:t>
            </a:r>
            <a:r>
              <a:rPr lang="en-US" dirty="0" err="1" smtClean="0"/>
              <a:t>trữ</a:t>
            </a:r>
            <a:r>
              <a:rPr lang="en-US" dirty="0" smtClean="0"/>
              <a:t> </a:t>
            </a:r>
            <a:r>
              <a:rPr lang="en-US" dirty="0" err="1" smtClean="0"/>
              <a:t>thông</a:t>
            </a:r>
            <a:r>
              <a:rPr lang="en-US" dirty="0" smtClean="0"/>
              <a:t> tin </a:t>
            </a:r>
            <a:r>
              <a:rPr lang="en-US" dirty="0" err="1" smtClean="0"/>
              <a:t>tạm</a:t>
            </a:r>
            <a:r>
              <a:rPr lang="en-US" dirty="0" smtClean="0"/>
              <a:t> </a:t>
            </a:r>
            <a:r>
              <a:rPr lang="en-US" dirty="0" err="1" smtClean="0"/>
              <a:t>thời</a:t>
            </a:r>
            <a:r>
              <a:rPr lang="en-US" dirty="0" smtClean="0"/>
              <a:t> </a:t>
            </a:r>
            <a:r>
              <a:rPr lang="en-US" dirty="0" err="1" smtClean="0"/>
              <a:t>trong</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tính</a:t>
            </a:r>
            <a:r>
              <a:rPr lang="en-US" dirty="0" smtClean="0"/>
              <a:t> </a:t>
            </a:r>
            <a:r>
              <a:rPr lang="en-US" dirty="0" err="1" smtClean="0"/>
              <a:t>toán</a:t>
            </a:r>
            <a:endParaRPr lang="en-US" dirty="0" smtClean="0"/>
          </a:p>
          <a:p>
            <a:pPr lvl="1" algn="just"/>
            <a:r>
              <a:rPr lang="en-US" dirty="0"/>
              <a:t> </a:t>
            </a:r>
            <a:r>
              <a:rPr lang="en-US" dirty="0" err="1" smtClean="0"/>
              <a:t>Các</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điển</a:t>
            </a:r>
            <a:r>
              <a:rPr lang="en-US" dirty="0" smtClean="0"/>
              <a:t> </a:t>
            </a:r>
            <a:r>
              <a:rPr lang="en-US" dirty="0" err="1" smtClean="0"/>
              <a:t>hình</a:t>
            </a:r>
            <a:r>
              <a:rPr lang="en-US" dirty="0" smtClean="0"/>
              <a:t>: </a:t>
            </a:r>
          </a:p>
          <a:p>
            <a:pPr lvl="2" algn="just"/>
            <a:r>
              <a:rPr lang="en-US" dirty="0"/>
              <a:t> </a:t>
            </a:r>
            <a:r>
              <a:rPr lang="en-US" dirty="0" smtClean="0"/>
              <a:t>RAM (random access memory).</a:t>
            </a:r>
          </a:p>
          <a:p>
            <a:pPr marL="385754" indent="-385754" algn="just">
              <a:buFont typeface="+mj-lt"/>
              <a:buAutoNum type="arabicPeriod" startAt="3"/>
            </a:pPr>
            <a:r>
              <a:rPr lang="en-US" b="1" dirty="0" err="1" smtClean="0"/>
              <a:t>Bộ</a:t>
            </a:r>
            <a:r>
              <a:rPr lang="en-US" b="1" dirty="0" smtClean="0"/>
              <a:t> </a:t>
            </a:r>
            <a:r>
              <a:rPr lang="en-US" b="1" dirty="0" err="1" smtClean="0"/>
              <a:t>toán</a:t>
            </a:r>
            <a:r>
              <a:rPr lang="en-US" b="1" dirty="0" smtClean="0"/>
              <a:t> </a:t>
            </a:r>
            <a:r>
              <a:rPr lang="en-US" b="1" dirty="0" err="1" smtClean="0"/>
              <a:t>học</a:t>
            </a:r>
            <a:r>
              <a:rPr lang="en-US" b="1" dirty="0" smtClean="0"/>
              <a:t> </a:t>
            </a:r>
            <a:r>
              <a:rPr lang="en-US" b="1" dirty="0" err="1" smtClean="0"/>
              <a:t>và</a:t>
            </a:r>
            <a:r>
              <a:rPr lang="en-US" b="1" dirty="0" smtClean="0"/>
              <a:t> logic </a:t>
            </a:r>
            <a:r>
              <a:rPr lang="en-US" b="1" dirty="0">
                <a:sym typeface="Symbol" panose="05050102010706020507" pitchFamily="18" charset="2"/>
              </a:rPr>
              <a:t>&amp;</a:t>
            </a:r>
            <a:r>
              <a:rPr lang="en-US" b="1" dirty="0" smtClean="0">
                <a:sym typeface="Symbol" panose="05050102010706020507" pitchFamily="18" charset="2"/>
              </a:rPr>
              <a:t> Arithmetic and Logic Unit (ALU)</a:t>
            </a:r>
            <a:endParaRPr lang="en-US" b="1" dirty="0"/>
          </a:p>
          <a:p>
            <a:pPr lvl="1" algn="just"/>
            <a:r>
              <a:rPr lang="en-US" dirty="0"/>
              <a:t> </a:t>
            </a:r>
            <a:r>
              <a:rPr lang="en-US" dirty="0" err="1"/>
              <a:t>Đây</a:t>
            </a:r>
            <a:r>
              <a:rPr lang="en-US" dirty="0"/>
              <a:t> </a:t>
            </a:r>
            <a:r>
              <a:rPr lang="en-US" dirty="0" err="1"/>
              <a:t>là</a:t>
            </a:r>
            <a:r>
              <a:rPr lang="en-US" dirty="0"/>
              <a:t> </a:t>
            </a:r>
            <a:r>
              <a:rPr lang="en-US" dirty="0" err="1"/>
              <a:t>những</a:t>
            </a:r>
            <a:r>
              <a:rPr lang="en-US" dirty="0"/>
              <a:t> </a:t>
            </a:r>
            <a:r>
              <a:rPr lang="en-US" dirty="0" err="1"/>
              <a:t>thiết</a:t>
            </a:r>
            <a:r>
              <a:rPr lang="en-US" dirty="0"/>
              <a:t> </a:t>
            </a:r>
            <a:r>
              <a:rPr lang="en-US" dirty="0" err="1"/>
              <a:t>bị</a:t>
            </a:r>
            <a:r>
              <a:rPr lang="en-US" dirty="0"/>
              <a:t> </a:t>
            </a:r>
            <a:r>
              <a:rPr lang="en-US" dirty="0" err="1"/>
              <a:t>giúp</a:t>
            </a:r>
            <a:r>
              <a:rPr lang="en-US" dirty="0"/>
              <a:t> </a:t>
            </a:r>
            <a:r>
              <a:rPr lang="en-US" dirty="0" err="1"/>
              <a:t>máy</a:t>
            </a:r>
            <a:r>
              <a:rPr lang="en-US" dirty="0"/>
              <a:t> </a:t>
            </a:r>
            <a:r>
              <a:rPr lang="en-US" dirty="0" err="1"/>
              <a:t>tính</a:t>
            </a:r>
            <a:r>
              <a:rPr lang="en-US" dirty="0"/>
              <a:t> </a:t>
            </a:r>
            <a:r>
              <a:rPr lang="en-US" dirty="0" err="1" smtClean="0"/>
              <a:t>thực</a:t>
            </a:r>
            <a:r>
              <a:rPr lang="en-US" dirty="0" smtClean="0"/>
              <a:t> </a:t>
            </a:r>
            <a:r>
              <a:rPr lang="en-US" dirty="0" err="1" smtClean="0"/>
              <a:t>hiện</a:t>
            </a:r>
            <a:r>
              <a:rPr lang="en-US" dirty="0" smtClean="0"/>
              <a:t> </a:t>
            </a:r>
            <a:r>
              <a:rPr lang="en-US" dirty="0" err="1" smtClean="0"/>
              <a:t>tính</a:t>
            </a:r>
            <a:r>
              <a:rPr lang="en-US" dirty="0" smtClean="0"/>
              <a:t> </a:t>
            </a:r>
            <a:r>
              <a:rPr lang="en-US" dirty="0" err="1" smtClean="0"/>
              <a:t>toán</a:t>
            </a:r>
            <a:r>
              <a:rPr lang="en-US" dirty="0" smtClean="0"/>
              <a:t> </a:t>
            </a:r>
            <a:r>
              <a:rPr lang="en-US" dirty="0" err="1" smtClean="0"/>
              <a:t>toán</a:t>
            </a:r>
            <a:r>
              <a:rPr lang="en-US" dirty="0" smtClean="0"/>
              <a:t> </a:t>
            </a:r>
            <a:r>
              <a:rPr lang="en-US" dirty="0" err="1" smtClean="0"/>
              <a:t>học</a:t>
            </a:r>
            <a:r>
              <a:rPr lang="en-US" dirty="0" smtClean="0"/>
              <a:t> </a:t>
            </a:r>
            <a:r>
              <a:rPr lang="en-US" dirty="0" err="1" smtClean="0"/>
              <a:t>và</a:t>
            </a:r>
            <a:r>
              <a:rPr lang="en-US" dirty="0" smtClean="0"/>
              <a:t> </a:t>
            </a:r>
            <a:r>
              <a:rPr lang="en-US" dirty="0" err="1" smtClean="0"/>
              <a:t>các</a:t>
            </a:r>
            <a:r>
              <a:rPr lang="en-US" dirty="0" smtClean="0"/>
              <a:t> </a:t>
            </a:r>
            <a:r>
              <a:rPr lang="en-US" dirty="0" err="1" smtClean="0"/>
              <a:t>quyết</a:t>
            </a:r>
            <a:r>
              <a:rPr lang="en-US" dirty="0" smtClean="0"/>
              <a:t> </a:t>
            </a:r>
            <a:r>
              <a:rPr lang="en-US" dirty="0" err="1" smtClean="0"/>
              <a:t>định</a:t>
            </a:r>
            <a:r>
              <a:rPr lang="en-US" dirty="0" smtClean="0"/>
              <a:t> logic.</a:t>
            </a:r>
            <a:endParaRPr lang="en-US" dirty="0"/>
          </a:p>
        </p:txBody>
      </p:sp>
    </p:spTree>
    <p:extLst>
      <p:ext uri="{BB962C8B-B14F-4D97-AF65-F5344CB8AC3E}">
        <p14:creationId xmlns:p14="http://schemas.microsoft.com/office/powerpoint/2010/main" val="1312670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err="1" smtClean="0"/>
              <a:t>Tổ</a:t>
            </a:r>
            <a:r>
              <a:rPr lang="en-US" smtClean="0"/>
              <a:t> </a:t>
            </a:r>
            <a:r>
              <a:rPr lang="en-US" err="1" smtClean="0"/>
              <a:t>chức</a:t>
            </a:r>
            <a:r>
              <a:rPr lang="en-US" smtClean="0"/>
              <a:t> </a:t>
            </a:r>
            <a:r>
              <a:rPr lang="en-US" err="1" smtClean="0"/>
              <a:t>máy</a:t>
            </a:r>
            <a:r>
              <a:rPr lang="en-US" smtClean="0"/>
              <a:t> </a:t>
            </a:r>
            <a:r>
              <a:rPr lang="en-US" err="1" smtClean="0"/>
              <a:t>tính</a:t>
            </a:r>
            <a:r>
              <a:rPr lang="en-US" smtClean="0"/>
              <a:t/>
            </a:r>
            <a:br>
              <a:rPr lang="en-US" smtClean="0"/>
            </a:br>
            <a:r>
              <a:rPr lang="en-US" sz="2400" b="1">
                <a:solidFill>
                  <a:srgbClr val="00B0F0"/>
                </a:solidFill>
              </a:rPr>
              <a:t>Thành phần cơ bản của mọi máy tính</a:t>
            </a:r>
            <a:endParaRPr lang="en-US" b="1">
              <a:solidFill>
                <a:srgbClr val="00B0F0"/>
              </a:solidFill>
            </a:endParaRPr>
          </a:p>
        </p:txBody>
      </p:sp>
      <p:sp>
        <p:nvSpPr>
          <p:cNvPr id="9" name="Content Placeholder 8"/>
          <p:cNvSpPr>
            <a:spLocks noGrp="1"/>
          </p:cNvSpPr>
          <p:nvPr>
            <p:ph sz="quarter" idx="10"/>
          </p:nvPr>
        </p:nvSpPr>
        <p:spPr>
          <a:prstGeom prst="rect">
            <a:avLst/>
          </a:prstGeom>
        </p:spPr>
        <p:txBody>
          <a:bodyPr>
            <a:normAutofit lnSpcReduction="10000"/>
          </a:bodyPr>
          <a:lstStyle/>
          <a:p>
            <a:pPr marL="385754" indent="-385754" algn="just">
              <a:buFont typeface="+mj-lt"/>
              <a:buAutoNum type="arabicPeriod" startAt="5"/>
            </a:pPr>
            <a:r>
              <a:rPr lang="en-US" b="1" dirty="0" err="1" smtClean="0"/>
              <a:t>Bộ</a:t>
            </a:r>
            <a:r>
              <a:rPr lang="en-US" b="1" dirty="0" smtClean="0"/>
              <a:t> </a:t>
            </a:r>
            <a:r>
              <a:rPr lang="en-US" b="1" dirty="0" err="1" smtClean="0"/>
              <a:t>xử</a:t>
            </a:r>
            <a:r>
              <a:rPr lang="en-US" b="1" dirty="0" smtClean="0"/>
              <a:t> </a:t>
            </a:r>
            <a:r>
              <a:rPr lang="en-US" b="1" dirty="0" err="1" smtClean="0"/>
              <a:t>lý</a:t>
            </a:r>
            <a:r>
              <a:rPr lang="en-US" b="1" dirty="0" smtClean="0"/>
              <a:t> </a:t>
            </a:r>
            <a:r>
              <a:rPr lang="en-US" b="1" dirty="0" err="1" smtClean="0"/>
              <a:t>trung</a:t>
            </a:r>
            <a:r>
              <a:rPr lang="en-US" b="1" dirty="0" smtClean="0"/>
              <a:t> </a:t>
            </a:r>
            <a:r>
              <a:rPr lang="en-US" b="1" dirty="0" err="1" smtClean="0"/>
              <a:t>tâm</a:t>
            </a:r>
            <a:r>
              <a:rPr lang="en-US" b="1" dirty="0" smtClean="0"/>
              <a:t> &amp; </a:t>
            </a:r>
            <a:r>
              <a:rPr lang="en-US" b="1" dirty="0" smtClean="0">
                <a:sym typeface="Symbol" panose="05050102010706020507" pitchFamily="18" charset="2"/>
              </a:rPr>
              <a:t>Central Processing Unit (CPU)</a:t>
            </a:r>
            <a:endParaRPr lang="en-US" b="1" dirty="0" smtClean="0"/>
          </a:p>
          <a:p>
            <a:pPr lvl="1" algn="just"/>
            <a:r>
              <a:rPr lang="en-US" dirty="0" smtClean="0"/>
              <a:t> </a:t>
            </a:r>
            <a:r>
              <a:rPr lang="en-US" dirty="0" err="1" smtClean="0"/>
              <a:t>Đây</a:t>
            </a:r>
            <a:r>
              <a:rPr lang="en-US" dirty="0" smtClean="0"/>
              <a:t> </a:t>
            </a:r>
            <a:r>
              <a:rPr lang="en-US" dirty="0" err="1" smtClean="0"/>
              <a:t>là</a:t>
            </a:r>
            <a:r>
              <a:rPr lang="en-US" dirty="0" smtClean="0"/>
              <a:t> </a:t>
            </a:r>
            <a:r>
              <a:rPr lang="en-US" dirty="0" err="1" smtClean="0"/>
              <a:t>những</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giúp</a:t>
            </a:r>
            <a:r>
              <a:rPr lang="en-US" dirty="0" smtClean="0"/>
              <a:t> </a:t>
            </a:r>
            <a:r>
              <a:rPr lang="en-US" dirty="0" err="1" smtClean="0"/>
              <a:t>máy</a:t>
            </a:r>
            <a:r>
              <a:rPr lang="en-US" dirty="0" smtClean="0"/>
              <a:t> </a:t>
            </a:r>
            <a:r>
              <a:rPr lang="en-US" dirty="0" err="1" smtClean="0"/>
              <a:t>tính</a:t>
            </a:r>
            <a:r>
              <a:rPr lang="en-US" dirty="0" smtClean="0"/>
              <a:t> </a:t>
            </a:r>
            <a:r>
              <a:rPr lang="en-US" dirty="0" err="1" smtClean="0"/>
              <a:t>giám</a:t>
            </a:r>
            <a:r>
              <a:rPr lang="en-US" dirty="0" smtClean="0"/>
              <a:t> </a:t>
            </a:r>
            <a:r>
              <a:rPr lang="en-US" dirty="0" err="1" smtClean="0"/>
              <a:t>sát</a:t>
            </a:r>
            <a:r>
              <a:rPr lang="en-US" dirty="0" smtClean="0"/>
              <a:t> </a:t>
            </a:r>
            <a:r>
              <a:rPr lang="en-US" dirty="0" err="1" smtClean="0"/>
              <a:t>và</a:t>
            </a:r>
            <a:r>
              <a:rPr lang="en-US" dirty="0" smtClean="0"/>
              <a:t> </a:t>
            </a:r>
            <a:r>
              <a:rPr lang="en-US" dirty="0" err="1" smtClean="0"/>
              <a:t>phối</a:t>
            </a:r>
            <a:r>
              <a:rPr lang="en-US" dirty="0" smtClean="0"/>
              <a:t> </a:t>
            </a:r>
            <a:r>
              <a:rPr lang="en-US" dirty="0" err="1" smtClean="0"/>
              <a:t>hợp</a:t>
            </a:r>
            <a:r>
              <a:rPr lang="en-US" dirty="0" smtClean="0"/>
              <a:t> </a:t>
            </a:r>
            <a:r>
              <a:rPr lang="en-US" dirty="0" err="1" smtClean="0"/>
              <a:t>các</a:t>
            </a:r>
            <a:r>
              <a:rPr lang="en-US" dirty="0" smtClean="0"/>
              <a:t> </a:t>
            </a:r>
            <a:r>
              <a:rPr lang="en-US" dirty="0" err="1" smtClean="0"/>
              <a:t>đơn</a:t>
            </a:r>
            <a:r>
              <a:rPr lang="en-US" dirty="0" smtClean="0"/>
              <a:t> </a:t>
            </a:r>
            <a:r>
              <a:rPr lang="en-US" dirty="0" err="1" smtClean="0"/>
              <a:t>vị</a:t>
            </a:r>
            <a:r>
              <a:rPr lang="en-US" dirty="0" smtClean="0"/>
              <a:t> </a:t>
            </a:r>
            <a:r>
              <a:rPr lang="en-US" dirty="0" err="1" smtClean="0"/>
              <a:t>khác</a:t>
            </a:r>
            <a:r>
              <a:rPr lang="en-US" dirty="0" smtClean="0"/>
              <a:t> </a:t>
            </a:r>
            <a:r>
              <a:rPr lang="en-US" dirty="0" err="1" smtClean="0"/>
              <a:t>của</a:t>
            </a:r>
            <a:r>
              <a:rPr lang="en-US" dirty="0" smtClean="0"/>
              <a:t> </a:t>
            </a:r>
            <a:r>
              <a:rPr lang="en-US" dirty="0" err="1" smtClean="0"/>
              <a:t>máy</a:t>
            </a:r>
            <a:r>
              <a:rPr lang="en-US" dirty="0" smtClean="0"/>
              <a:t> </a:t>
            </a:r>
            <a:r>
              <a:rPr lang="en-US" dirty="0" err="1" smtClean="0"/>
              <a:t>tính</a:t>
            </a:r>
            <a:endParaRPr lang="en-US" dirty="0" smtClean="0"/>
          </a:p>
          <a:p>
            <a:pPr marL="342892" lvl="1" indent="0" algn="just">
              <a:buNone/>
            </a:pPr>
            <a:endParaRPr lang="en-US" dirty="0" smtClean="0"/>
          </a:p>
          <a:p>
            <a:pPr marL="385754" indent="-385754" algn="just">
              <a:buFont typeface="+mj-lt"/>
              <a:buAutoNum type="arabicPeriod" startAt="5"/>
            </a:pPr>
            <a:r>
              <a:rPr lang="en-US" b="1" dirty="0" err="1" smtClean="0"/>
              <a:t>Bộ</a:t>
            </a:r>
            <a:r>
              <a:rPr lang="en-US" b="1" dirty="0" smtClean="0"/>
              <a:t> </a:t>
            </a:r>
            <a:r>
              <a:rPr lang="en-US" b="1" dirty="0" err="1" smtClean="0"/>
              <a:t>nhớ</a:t>
            </a:r>
            <a:r>
              <a:rPr lang="en-US" b="1" dirty="0" smtClean="0"/>
              <a:t> </a:t>
            </a:r>
            <a:r>
              <a:rPr lang="en-US" b="1" dirty="0" err="1" smtClean="0"/>
              <a:t>thứ</a:t>
            </a:r>
            <a:r>
              <a:rPr lang="en-US" b="1" dirty="0" smtClean="0"/>
              <a:t> </a:t>
            </a:r>
            <a:r>
              <a:rPr lang="en-US" b="1" dirty="0" err="1" smtClean="0"/>
              <a:t>cấp</a:t>
            </a:r>
            <a:r>
              <a:rPr lang="en-US" b="1" dirty="0" smtClean="0"/>
              <a:t> – Secondary Storage Unit</a:t>
            </a:r>
            <a:endParaRPr lang="en-US" b="1" dirty="0"/>
          </a:p>
          <a:p>
            <a:pPr lvl="1" algn="just"/>
            <a:r>
              <a:rPr lang="en-US" dirty="0"/>
              <a:t> </a:t>
            </a:r>
            <a:r>
              <a:rPr lang="en-US" dirty="0" err="1"/>
              <a:t>Đây</a:t>
            </a:r>
            <a:r>
              <a:rPr lang="en-US" dirty="0"/>
              <a:t> </a:t>
            </a:r>
            <a:r>
              <a:rPr lang="en-US" dirty="0" err="1"/>
              <a:t>là</a:t>
            </a:r>
            <a:r>
              <a:rPr lang="en-US" dirty="0"/>
              <a:t> </a:t>
            </a:r>
            <a:r>
              <a:rPr lang="en-US" dirty="0" err="1"/>
              <a:t>những</a:t>
            </a:r>
            <a:r>
              <a:rPr lang="en-US" dirty="0"/>
              <a:t> </a:t>
            </a:r>
            <a:r>
              <a:rPr lang="en-US" dirty="0" err="1"/>
              <a:t>thiết</a:t>
            </a:r>
            <a:r>
              <a:rPr lang="en-US" dirty="0"/>
              <a:t> </a:t>
            </a:r>
            <a:r>
              <a:rPr lang="en-US" dirty="0" err="1"/>
              <a:t>bị</a:t>
            </a:r>
            <a:r>
              <a:rPr lang="en-US" dirty="0"/>
              <a:t> </a:t>
            </a:r>
            <a:r>
              <a:rPr lang="en-US" dirty="0" err="1"/>
              <a:t>giúp</a:t>
            </a:r>
            <a:r>
              <a:rPr lang="en-US" dirty="0"/>
              <a:t> </a:t>
            </a:r>
            <a:r>
              <a:rPr lang="en-US" dirty="0" err="1"/>
              <a:t>máy</a:t>
            </a:r>
            <a:r>
              <a:rPr lang="en-US" dirty="0"/>
              <a:t> </a:t>
            </a:r>
            <a:r>
              <a:rPr lang="en-US" dirty="0" err="1"/>
              <a:t>tính</a:t>
            </a:r>
            <a:r>
              <a:rPr lang="en-US" dirty="0"/>
              <a:t> </a:t>
            </a:r>
            <a:r>
              <a:rPr lang="en-US" dirty="0" err="1" smtClean="0"/>
              <a:t>lưu</a:t>
            </a:r>
            <a:r>
              <a:rPr lang="en-US" dirty="0" smtClean="0"/>
              <a:t> </a:t>
            </a:r>
            <a:r>
              <a:rPr lang="en-US" dirty="0" err="1" smtClean="0"/>
              <a:t>trữ</a:t>
            </a:r>
            <a:r>
              <a:rPr lang="en-US" dirty="0" smtClean="0"/>
              <a:t> </a:t>
            </a:r>
            <a:r>
              <a:rPr lang="en-US" dirty="0" err="1" smtClean="0"/>
              <a:t>lượng</a:t>
            </a:r>
            <a:r>
              <a:rPr lang="en-US" dirty="0" smtClean="0"/>
              <a:t> </a:t>
            </a:r>
            <a:r>
              <a:rPr lang="en-US" dirty="0" err="1" smtClean="0"/>
              <a:t>lớn</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lâu</a:t>
            </a:r>
            <a:r>
              <a:rPr lang="en-US" dirty="0" smtClean="0"/>
              <a:t> </a:t>
            </a:r>
            <a:r>
              <a:rPr lang="en-US" dirty="0" err="1" smtClean="0"/>
              <a:t>dài</a:t>
            </a:r>
            <a:r>
              <a:rPr lang="en-US" dirty="0" smtClean="0"/>
              <a:t>.</a:t>
            </a:r>
            <a:endParaRPr lang="en-US" dirty="0"/>
          </a:p>
          <a:p>
            <a:pPr lvl="1" algn="just"/>
            <a:r>
              <a:rPr lang="en-US" dirty="0"/>
              <a:t> </a:t>
            </a:r>
            <a:r>
              <a:rPr lang="en-US" dirty="0" err="1" smtClean="0"/>
              <a:t>Các</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điển</a:t>
            </a:r>
            <a:r>
              <a:rPr lang="en-US" dirty="0" smtClean="0"/>
              <a:t> </a:t>
            </a:r>
            <a:r>
              <a:rPr lang="en-US" dirty="0" err="1" smtClean="0"/>
              <a:t>hình</a:t>
            </a:r>
            <a:r>
              <a:rPr lang="en-US" dirty="0" smtClean="0"/>
              <a:t>: </a:t>
            </a:r>
            <a:r>
              <a:rPr lang="en-US" dirty="0" err="1" smtClean="0"/>
              <a:t>Đĩa</a:t>
            </a:r>
            <a:r>
              <a:rPr lang="en-US" dirty="0" smtClean="0"/>
              <a:t> </a:t>
            </a:r>
            <a:r>
              <a:rPr lang="en-US" dirty="0" err="1" smtClean="0"/>
              <a:t>cứng</a:t>
            </a:r>
            <a:r>
              <a:rPr lang="en-US" dirty="0" smtClean="0"/>
              <a:t> (HDD), SSD</a:t>
            </a:r>
            <a:endParaRPr lang="en-US" dirty="0"/>
          </a:p>
        </p:txBody>
      </p:sp>
      <p:pic>
        <p:nvPicPr>
          <p:cNvPr id="5124" name="Picture 4" descr="http://voz.vn/wp-content/uploads/2010/03/Core_i7_C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788" y="1069307"/>
            <a:ext cx="1412908" cy="12803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rananh.vn/mediastore/trananh/2012/04/10/o-dia-cung-hdd-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633" y="3784893"/>
            <a:ext cx="1756250" cy="155733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0.gstatic.com/images?q=tbn:ANd9GcSOM2MJdDJ7H9aBRRd88WQLH15a4iEvFGwSnhtpaPr3Mmd5MHRQd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181" y="2349646"/>
            <a:ext cx="1750219" cy="14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8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err="1" smtClean="0"/>
              <a:t>Tổ</a:t>
            </a:r>
            <a:r>
              <a:rPr lang="en-US" smtClean="0"/>
              <a:t> </a:t>
            </a:r>
            <a:r>
              <a:rPr lang="en-US" err="1" smtClean="0"/>
              <a:t>chức</a:t>
            </a:r>
            <a:r>
              <a:rPr lang="en-US" smtClean="0"/>
              <a:t> </a:t>
            </a:r>
            <a:r>
              <a:rPr lang="en-US" err="1" smtClean="0"/>
              <a:t>máy</a:t>
            </a:r>
            <a:r>
              <a:rPr lang="en-US" smtClean="0"/>
              <a:t> </a:t>
            </a:r>
            <a:r>
              <a:rPr lang="en-US" err="1" smtClean="0"/>
              <a:t>tính</a:t>
            </a:r>
            <a:r>
              <a:rPr lang="en-US" smtClean="0"/>
              <a:t/>
            </a:r>
            <a:br>
              <a:rPr lang="en-US" smtClean="0"/>
            </a:br>
            <a:r>
              <a:rPr lang="en-US" sz="2400" b="1">
                <a:solidFill>
                  <a:srgbClr val="00B0F0"/>
                </a:solidFill>
              </a:rPr>
              <a:t>Thành phần cơ bản của mọi máy tính</a:t>
            </a:r>
            <a:endParaRPr lang="en-US" b="1">
              <a:solidFill>
                <a:srgbClr val="00B0F0"/>
              </a:solidFill>
            </a:endParaRPr>
          </a:p>
        </p:txBody>
      </p:sp>
      <p:pic>
        <p:nvPicPr>
          <p:cNvPr id="6148" name="Picture 4" descr="http://cse.iitkgp.ac.in/pds/notes/img/compu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47249"/>
            <a:ext cx="4536383" cy="3679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99572" y="1447800"/>
            <a:ext cx="3020438" cy="1384995"/>
          </a:xfrm>
          <a:prstGeom prst="rect">
            <a:avLst/>
          </a:prstGeom>
          <a:noFill/>
        </p:spPr>
        <p:txBody>
          <a:bodyPr wrap="square" rtlCol="0">
            <a:spAutoFit/>
          </a:bodyPr>
          <a:lstStyle/>
          <a:p>
            <a:r>
              <a:rPr lang="en-US" sz="2100" dirty="0" err="1"/>
              <a:t>Để</a:t>
            </a:r>
            <a:r>
              <a:rPr lang="en-US" sz="2100" dirty="0"/>
              <a:t> </a:t>
            </a:r>
            <a:r>
              <a:rPr lang="en-US" sz="2100" dirty="0" err="1"/>
              <a:t>điều</a:t>
            </a:r>
            <a:r>
              <a:rPr lang="en-US" sz="2100" dirty="0"/>
              <a:t> </a:t>
            </a:r>
            <a:r>
              <a:rPr lang="en-US" sz="2100" dirty="0" err="1"/>
              <a:t>khiển</a:t>
            </a:r>
            <a:r>
              <a:rPr lang="en-US" sz="2100" dirty="0"/>
              <a:t> </a:t>
            </a:r>
            <a:r>
              <a:rPr lang="en-US" sz="2100" dirty="0" err="1"/>
              <a:t>các</a:t>
            </a:r>
            <a:r>
              <a:rPr lang="en-US" sz="2100" dirty="0"/>
              <a:t> </a:t>
            </a:r>
            <a:r>
              <a:rPr lang="en-US" sz="2100" dirty="0" err="1"/>
              <a:t>thiết</a:t>
            </a:r>
            <a:r>
              <a:rPr lang="en-US" sz="2100" dirty="0"/>
              <a:t> </a:t>
            </a:r>
            <a:r>
              <a:rPr lang="en-US" sz="2100" dirty="0" err="1"/>
              <a:t>bị</a:t>
            </a:r>
            <a:r>
              <a:rPr lang="en-US" sz="2100" dirty="0"/>
              <a:t> </a:t>
            </a:r>
            <a:r>
              <a:rPr lang="en-US" sz="2100" dirty="0" err="1"/>
              <a:t>phần</a:t>
            </a:r>
            <a:r>
              <a:rPr lang="en-US" sz="2100" dirty="0"/>
              <a:t> </a:t>
            </a:r>
            <a:r>
              <a:rPr lang="en-US" sz="2100" dirty="0" err="1"/>
              <a:t>cứng</a:t>
            </a:r>
            <a:r>
              <a:rPr lang="en-US" sz="2100" dirty="0"/>
              <a:t> </a:t>
            </a:r>
            <a:r>
              <a:rPr lang="en-US" sz="2100" dirty="0" err="1"/>
              <a:t>như</a:t>
            </a:r>
            <a:r>
              <a:rPr lang="en-US" sz="2100" dirty="0"/>
              <a:t> </a:t>
            </a:r>
            <a:r>
              <a:rPr lang="en-US" sz="2100" dirty="0" err="1"/>
              <a:t>hình</a:t>
            </a:r>
            <a:r>
              <a:rPr lang="en-US" sz="2100" dirty="0"/>
              <a:t> </a:t>
            </a:r>
            <a:r>
              <a:rPr lang="en-US" sz="2100" dirty="0" err="1"/>
              <a:t>bên</a:t>
            </a:r>
            <a:r>
              <a:rPr lang="en-US" sz="2100" dirty="0"/>
              <a:t>, </a:t>
            </a:r>
            <a:r>
              <a:rPr lang="en-US" sz="2100" dirty="0" err="1"/>
              <a:t>chúng</a:t>
            </a:r>
            <a:r>
              <a:rPr lang="en-US" sz="2100" dirty="0"/>
              <a:t> ta </a:t>
            </a:r>
            <a:r>
              <a:rPr lang="en-US" sz="2100" dirty="0" err="1"/>
              <a:t>cần</a:t>
            </a:r>
            <a:r>
              <a:rPr lang="en-US" sz="2100" dirty="0"/>
              <a:t> </a:t>
            </a:r>
            <a:r>
              <a:rPr lang="en-US" sz="2100" dirty="0" err="1"/>
              <a:t>chương</a:t>
            </a:r>
            <a:r>
              <a:rPr lang="en-US" sz="2100" dirty="0"/>
              <a:t> </a:t>
            </a:r>
            <a:r>
              <a:rPr lang="en-US" sz="2100" dirty="0" err="1"/>
              <a:t>trình</a:t>
            </a:r>
            <a:r>
              <a:rPr lang="en-US" sz="2100" dirty="0"/>
              <a:t> </a:t>
            </a:r>
            <a:r>
              <a:rPr lang="en-US" sz="2100" dirty="0" err="1"/>
              <a:t>máy</a:t>
            </a:r>
            <a:r>
              <a:rPr lang="en-US" sz="2100" dirty="0"/>
              <a:t> </a:t>
            </a:r>
            <a:r>
              <a:rPr lang="en-US" sz="2100" dirty="0" err="1"/>
              <a:t>tính</a:t>
            </a:r>
            <a:r>
              <a:rPr lang="en-US" sz="2100" dirty="0"/>
              <a:t> </a:t>
            </a:r>
          </a:p>
        </p:txBody>
      </p:sp>
      <p:sp>
        <p:nvSpPr>
          <p:cNvPr id="11" name="TextBox 10"/>
          <p:cNvSpPr txBox="1"/>
          <p:nvPr/>
        </p:nvSpPr>
        <p:spPr>
          <a:xfrm>
            <a:off x="5599572" y="3845337"/>
            <a:ext cx="3020438" cy="1061829"/>
          </a:xfrm>
          <a:prstGeom prst="rect">
            <a:avLst/>
          </a:prstGeom>
          <a:noFill/>
        </p:spPr>
        <p:txBody>
          <a:bodyPr wrap="square" rtlCol="0">
            <a:spAutoFit/>
          </a:bodyPr>
          <a:lstStyle/>
          <a:p>
            <a:r>
              <a:rPr lang="en-US" sz="2100">
                <a:solidFill>
                  <a:srgbClr val="FF0000"/>
                </a:solidFill>
              </a:rPr>
              <a:t>Để tạo ra chương trình máy tính, chúng ta cần ngôn ngữ lập trình.</a:t>
            </a:r>
          </a:p>
        </p:txBody>
      </p:sp>
    </p:spTree>
    <p:extLst>
      <p:ext uri="{BB962C8B-B14F-4D97-AF65-F5344CB8AC3E}">
        <p14:creationId xmlns:p14="http://schemas.microsoft.com/office/powerpoint/2010/main" val="130179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Hệ</a:t>
            </a:r>
            <a:r>
              <a:rPr lang="en-US" dirty="0" smtClean="0"/>
              <a:t> </a:t>
            </a:r>
            <a:r>
              <a:rPr lang="en-US" dirty="0" err="1" smtClean="0"/>
              <a:t>thống</a:t>
            </a:r>
            <a:r>
              <a:rPr lang="en-US" dirty="0" smtClean="0"/>
              <a:t> </a:t>
            </a:r>
            <a:r>
              <a:rPr lang="en-US" dirty="0" err="1" smtClean="0"/>
              <a:t>số</a:t>
            </a:r>
            <a:endParaRPr lang="en-US" dirty="0"/>
          </a:p>
        </p:txBody>
      </p:sp>
      <p:sp>
        <p:nvSpPr>
          <p:cNvPr id="3" name="Content Placeholder 2"/>
          <p:cNvSpPr>
            <a:spLocks noGrp="1"/>
          </p:cNvSpPr>
          <p:nvPr>
            <p:ph idx="1"/>
          </p:nvPr>
        </p:nvSpPr>
        <p:spPr/>
        <p:txBody>
          <a:bodyPr/>
          <a:lstStyle/>
          <a:p>
            <a:r>
              <a:rPr lang="en-US" dirty="0" err="1"/>
              <a:t>Máy tính:</a:t>
            </a:r>
          </a:p>
          <a:p>
            <a:pPr lvl="1"/>
            <a:r>
              <a:rPr lang="en-US" dirty="0" err="1"/>
              <a:t>Tổ chức dữ liệu và chương trình dưới dạng hệ nhị phân (</a:t>
            </a:r>
            <a:r>
              <a:rPr lang="en-US" b="1" dirty="0" err="1"/>
              <a:t>Binary System</a:t>
            </a:r>
            <a:r>
              <a:rPr lang="en-US" dirty="0" err="1"/>
              <a:t>, cơ số 2)</a:t>
            </a:r>
          </a:p>
          <a:p>
            <a:pPr lvl="1"/>
            <a:r>
              <a:rPr lang="en-US" dirty="0" err="1"/>
              <a:t>Tín hiệu liên lạc giữa các thành phần cũng dưới dạng nhị phân</a:t>
            </a:r>
          </a:p>
          <a:p>
            <a:r>
              <a:rPr lang="en-US" dirty="0" err="1"/>
              <a:t>Con người:  </a:t>
            </a:r>
          </a:p>
          <a:p>
            <a:pPr lvl="1"/>
            <a:r>
              <a:rPr lang="en-US" dirty="0" err="1"/>
              <a:t>Dùng hệ thập phân (</a:t>
            </a:r>
            <a:r>
              <a:rPr lang="en-US" b="1" dirty="0" err="1"/>
              <a:t>Decimal System</a:t>
            </a:r>
            <a:r>
              <a:rPr lang="en-US" dirty="0" err="1"/>
              <a:t>, cơ số 10) là thuận tiện</a:t>
            </a:r>
          </a:p>
          <a:p>
            <a:pPr lvl="1"/>
            <a:r>
              <a:rPr lang="en-US" dirty="0" err="1"/>
              <a:t>Khi tìm hiểu và ký hiệu một số dữ liệu hay tín hiệu của máy tính, họ dùng các hệ bát phân (</a:t>
            </a:r>
            <a:r>
              <a:rPr lang="en-US" b="1" dirty="0" err="1"/>
              <a:t>Octal System</a:t>
            </a:r>
            <a:r>
              <a:rPr lang="en-US" dirty="0" err="1"/>
              <a:t>, cơ số 8) hay Thập lục phân (</a:t>
            </a:r>
            <a:r>
              <a:rPr lang="en-US" b="1" dirty="0" err="1"/>
              <a:t>H</a:t>
            </a:r>
            <a:r>
              <a:rPr lang="en-US" b="1"/>
              <a:t>exadecimal System</a:t>
            </a:r>
            <a:r>
              <a:rPr lang="en-US" i="1"/>
              <a:t>, cơ </a:t>
            </a:r>
            <a:r>
              <a:rPr lang="en-US" dirty="0" err="1"/>
              <a:t>số 16) cho thuận tiện.</a:t>
            </a:r>
          </a:p>
          <a:p>
            <a:pPr lvl="1"/>
            <a:endParaRPr lang="en-US" dirty="0"/>
          </a:p>
        </p:txBody>
      </p:sp>
    </p:spTree>
    <p:extLst>
      <p:ext uri="{BB962C8B-B14F-4D97-AF65-F5344CB8AC3E}">
        <p14:creationId xmlns:p14="http://schemas.microsoft.com/office/powerpoint/2010/main" val="1632235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1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5_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3312</TotalTime>
  <Words>3463</Words>
  <Application>Microsoft Macintosh PowerPoint</Application>
  <PresentationFormat>On-screen Show (4:3)</PresentationFormat>
  <Paragraphs>414</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Consolas</vt:lpstr>
      <vt:lpstr>Lucida Console</vt:lpstr>
      <vt:lpstr>Symbol</vt:lpstr>
      <vt:lpstr>Tahoma</vt:lpstr>
      <vt:lpstr>Times New Roman</vt:lpstr>
      <vt:lpstr>Wingdings</vt:lpstr>
      <vt:lpstr>Arial</vt:lpstr>
      <vt:lpstr>15_Blends</vt:lpstr>
      <vt:lpstr>Chương 01 MÁY TÍNH VÀ LẬP TRÌNH</vt:lpstr>
      <vt:lpstr>Nội dung</vt:lpstr>
      <vt:lpstr>Tổ chức máy tính Máy tính là gì?</vt:lpstr>
      <vt:lpstr>Tổ chức máy tính Phần cứng và phần mềm</vt:lpstr>
      <vt:lpstr>Tổ chức máy tính Thành phần cơ bản của mọi máy tính</vt:lpstr>
      <vt:lpstr>Tổ chức máy tính Thành phần cơ bản của mọi máy tính</vt:lpstr>
      <vt:lpstr>Tổ chức máy tính Thành phần cơ bản của mọi máy tính</vt:lpstr>
      <vt:lpstr>Tổ chức máy tính Thành phần cơ bản của mọi máy tính</vt:lpstr>
      <vt:lpstr>Hệ thống số</vt:lpstr>
      <vt:lpstr>Hệ thống số - Hệ cơ số 2</vt:lpstr>
      <vt:lpstr>Hệ thống số - Hệ cơ số 2</vt:lpstr>
      <vt:lpstr>Hệ thống số - Hệ cơ số 2</vt:lpstr>
      <vt:lpstr>Hệ thống số - Hệ cơ số 2</vt:lpstr>
      <vt:lpstr>Hệ thống số - Hệ cơ số 2</vt:lpstr>
      <vt:lpstr>Hệ thống số - Hệ cơ số 2</vt:lpstr>
      <vt:lpstr>Hệ thống số - Hệ cơ số 2</vt:lpstr>
      <vt:lpstr>Hệ thống số - Hệ cơ số 2</vt:lpstr>
      <vt:lpstr>Hệ thống số - Hệ cơ số 16</vt:lpstr>
      <vt:lpstr>Hệ thống số - Hệ cơ số 16</vt:lpstr>
      <vt:lpstr>Hệ thống số - Hệ cơ số 16</vt:lpstr>
      <vt:lpstr>Hệ thống số</vt:lpstr>
      <vt:lpstr>Ngôn ngữ lập trình Tổng quan</vt:lpstr>
      <vt:lpstr>Ngôn ngữ lập trình Các loại</vt:lpstr>
      <vt:lpstr>Ngôn ngữ lập trình Các loại</vt:lpstr>
      <vt:lpstr>Ngôn ngữ lập trình Các loại</vt:lpstr>
      <vt:lpstr>Ngôn ngữ lập trình Ngôn ngữ lập trình C++</vt:lpstr>
      <vt:lpstr>Ngôn ngữ lập trình Ngôn ngữ lập trình C</vt:lpstr>
      <vt:lpstr>Ngôn ngữ lập trình Ngôn ngữ lập trình C</vt:lpstr>
      <vt:lpstr>Các công việc trong lập trình Tạo lập chương trình</vt:lpstr>
      <vt:lpstr>Các công việc trong lập trình Tạo lập chương trình</vt:lpstr>
      <vt:lpstr>Dữ liệu và giải thuật Quan niệm về chương trình</vt:lpstr>
      <vt:lpstr>Dữ liệu và giải thuật Dữ liệu</vt:lpstr>
      <vt:lpstr>Dữ liệu và giải thuật Giải thuật</vt:lpstr>
      <vt:lpstr>Dữ liệu và giải thuật Giải thuật</vt:lpstr>
      <vt:lpstr>Dữ liệu và giải thuật Giải thuật - pseudocode</vt:lpstr>
      <vt:lpstr>Dữ liệu và giải thuật Giải thuật - pseudocode</vt:lpstr>
      <vt:lpstr>Dữ liệu và giải thuật Giải thuật - pseudocode</vt:lpstr>
      <vt:lpstr>Dữ liệu và giải thuật Giải thuật – pseudocode, ví dụ</vt:lpstr>
      <vt:lpstr>Dữ liệu và giải thuật Giải thuật – flowchart</vt:lpstr>
      <vt:lpstr>Dữ liệu và giải thuật Giải thuật – flowchart, các phần tử</vt:lpstr>
      <vt:lpstr>Dữ liệu và giải thuật Giải thuật – flowchart, các phần tử</vt:lpstr>
      <vt:lpstr>Dữ liệu và giải thuật Giải thuật – flowchart, cấu trúc tiêu biểu</vt:lpstr>
      <vt:lpstr>Dữ liệu và giải thuật Giải thuật – flowchart, cấu trúc tiêu biểu</vt:lpstr>
      <vt:lpstr>Dữ liệu và giải thuật Giải thuật – flowchart, cấu trúc tiêu biểu</vt:lpstr>
      <vt:lpstr>Dữ liệu và giải thuật Giải thuật – flowchart, cấu trúc tiêu biểu</vt:lpstr>
      <vt:lpstr>Dữ liệu và giải thuật Giải thuật – flowchart, cấu trúc tiêu biểu</vt:lpstr>
      <vt:lpstr>Dữ liệu và giải thuật Giải thuật – flowchart, bài toán đơn giản</vt:lpstr>
      <vt:lpstr>Dữ liệu và giải thuật Giải thuật – flowchart, bài toán đơn giản</vt:lpstr>
    </vt:vector>
  </TitlesOfParts>
  <Company>Dai hoc Bach Khoa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Quang</dc:creator>
  <cp:lastModifiedBy>Microsoft Office User</cp:lastModifiedBy>
  <cp:revision>695</cp:revision>
  <dcterms:created xsi:type="dcterms:W3CDTF">2010-12-08T09:26:28Z</dcterms:created>
  <dcterms:modified xsi:type="dcterms:W3CDTF">2018-01-18T18:53:13Z</dcterms:modified>
</cp:coreProperties>
</file>