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8" r:id="rId3"/>
    <p:sldId id="347" r:id="rId4"/>
    <p:sldId id="348" r:id="rId5"/>
    <p:sldId id="349" r:id="rId6"/>
    <p:sldId id="350" r:id="rId7"/>
    <p:sldId id="361" r:id="rId8"/>
    <p:sldId id="351" r:id="rId9"/>
    <p:sldId id="359" r:id="rId10"/>
    <p:sldId id="360" r:id="rId11"/>
    <p:sldId id="396" r:id="rId12"/>
    <p:sldId id="354" r:id="rId13"/>
    <p:sldId id="362" r:id="rId14"/>
    <p:sldId id="355" r:id="rId15"/>
    <p:sldId id="372" r:id="rId16"/>
    <p:sldId id="363" r:id="rId17"/>
    <p:sldId id="364" r:id="rId18"/>
    <p:sldId id="365" r:id="rId19"/>
    <p:sldId id="366" r:id="rId20"/>
    <p:sldId id="367" r:id="rId21"/>
    <p:sldId id="368" r:id="rId22"/>
    <p:sldId id="370" r:id="rId23"/>
    <p:sldId id="371" r:id="rId24"/>
    <p:sldId id="373" r:id="rId25"/>
    <p:sldId id="352" r:id="rId26"/>
    <p:sldId id="374" r:id="rId27"/>
    <p:sldId id="375" r:id="rId28"/>
    <p:sldId id="377" r:id="rId29"/>
    <p:sldId id="353" r:id="rId30"/>
    <p:sldId id="397" r:id="rId31"/>
    <p:sldId id="378" r:id="rId32"/>
    <p:sldId id="379" r:id="rId33"/>
    <p:sldId id="380" r:id="rId34"/>
    <p:sldId id="384" r:id="rId35"/>
    <p:sldId id="385" r:id="rId36"/>
    <p:sldId id="382" r:id="rId37"/>
    <p:sldId id="383" r:id="rId38"/>
    <p:sldId id="37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32" r:id="rId48"/>
    <p:sldId id="399" r:id="rId49"/>
    <p:sldId id="401" r:id="rId50"/>
    <p:sldId id="402" r:id="rId51"/>
    <p:sldId id="403" r:id="rId52"/>
    <p:sldId id="404" r:id="rId53"/>
    <p:sldId id="398" r:id="rId54"/>
    <p:sldId id="336" r:id="rId55"/>
    <p:sldId id="405" r:id="rId56"/>
    <p:sldId id="342" r:id="rId57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CCF7FF"/>
    <a:srgbClr val="272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3109" autoAdjust="0"/>
  </p:normalViewPr>
  <p:slideViewPr>
    <p:cSldViewPr>
      <p:cViewPr varScale="1">
        <p:scale>
          <a:sx n="95" d="100"/>
          <a:sy n="95" d="100"/>
        </p:scale>
        <p:origin x="904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5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gs" Target="tags/tag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878B6AB-DFD1-4CD7-9516-0A8D9DFD2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5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8A473A7-C3D2-489D-BF5C-7BF44E7D5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73A7-C3D2-489D-BF5C-7BF44E7D5C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8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73A7-C3D2-489D-BF5C-7BF44E7D5C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73A7-C3D2-489D-BF5C-7BF44E7D5C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6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73A7-C3D2-489D-BF5C-7BF44E7D5C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73A7-C3D2-489D-BF5C-7BF44E7D5C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73A7-C3D2-489D-BF5C-7BF44E7D5C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9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73A7-C3D2-489D-BF5C-7BF44E7D5C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9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73A7-C3D2-489D-BF5C-7BF44E7D5C4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533400" y="35496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355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81000" y="609601"/>
            <a:ext cx="8305800" cy="2514599"/>
          </a:xfrm>
          <a:prstGeom prst="rect">
            <a:avLst/>
          </a:prstGeom>
        </p:spPr>
        <p:txBody>
          <a:bodyPr/>
          <a:lstStyle>
            <a:lvl1pPr algn="ctr">
              <a:defRPr sz="3600" smtClean="0">
                <a:latin typeface="Tahoma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2355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458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22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66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26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36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4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9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>
            <a:lvl1pPr algn="l">
              <a:defRPr>
                <a:latin typeface="+mn-lt"/>
                <a:cs typeface="Tahoma" pitchFamily="34" charset="0"/>
              </a:defRPr>
            </a:lvl1pPr>
            <a:lvl2pPr algn="l">
              <a:defRPr>
                <a:latin typeface="+mn-lt"/>
                <a:cs typeface="Tahoma" pitchFamily="34" charset="0"/>
              </a:defRPr>
            </a:lvl2pPr>
            <a:lvl3pPr algn="l">
              <a:defRPr>
                <a:latin typeface="+mn-lt"/>
                <a:cs typeface="Tahoma" pitchFamily="34" charset="0"/>
              </a:defRPr>
            </a:lvl3pPr>
            <a:lvl4pPr algn="l">
              <a:defRPr>
                <a:latin typeface="+mn-lt"/>
                <a:cs typeface="Tahoma" pitchFamily="34" charset="0"/>
              </a:defRPr>
            </a:lvl4pPr>
            <a:lvl5pPr algn="l">
              <a:defRPr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1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8382000" cy="1447800"/>
          </a:xfrm>
          <a:prstGeom prst="rect">
            <a:avLst/>
          </a:prstGeom>
        </p:spPr>
        <p:txBody>
          <a:bodyPr/>
          <a:lstStyle>
            <a:lvl1pPr algn="ctr">
              <a:defRPr sz="3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1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4800600" y="1143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610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3733800"/>
            <a:ext cx="8610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4191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724400" y="1143000"/>
            <a:ext cx="4191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304800" y="3733800"/>
            <a:ext cx="4191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4724400" y="3733800"/>
            <a:ext cx="4191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8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82762"/>
            <a:ext cx="4191000" cy="4313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419264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782762"/>
            <a:ext cx="4192646" cy="4313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5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18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6137275"/>
            <a:ext cx="9144000" cy="7207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0" y="6194425"/>
            <a:ext cx="2941638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</a:t>
            </a:r>
            <a:r>
              <a:rPr lang="en-US" sz="11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Trường</a:t>
            </a:r>
            <a:r>
              <a:rPr lang="en-US" sz="11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Đại</a:t>
            </a:r>
            <a:r>
              <a:rPr lang="en-US" sz="1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1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Bách</a:t>
            </a:r>
            <a:r>
              <a:rPr lang="en-US" sz="1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Khoa</a:t>
            </a:r>
            <a:endParaRPr lang="en-US" sz="11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en-US" sz="11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Trung</a:t>
            </a:r>
            <a:r>
              <a:rPr lang="en-US" sz="11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Tâm</a:t>
            </a:r>
            <a:r>
              <a:rPr lang="en-US" sz="1100" b="1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Kỹ</a:t>
            </a:r>
            <a:r>
              <a:rPr lang="en-US" sz="1100" b="1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Thuật</a:t>
            </a:r>
            <a:r>
              <a:rPr lang="en-US" sz="1100" b="1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Điện</a:t>
            </a:r>
            <a:r>
              <a:rPr lang="en-US" sz="1100" b="1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Toán</a:t>
            </a:r>
            <a:endParaRPr lang="en-US" sz="11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199ACC"/>
                </a:solidFill>
              </a:rPr>
              <a:t>© </a:t>
            </a:r>
            <a:r>
              <a:rPr lang="en-US" sz="1100" b="1" dirty="0" smtClean="0">
                <a:solidFill>
                  <a:srgbClr val="199ACC"/>
                </a:solidFill>
              </a:rPr>
              <a:t>2016</a:t>
            </a:r>
            <a:endParaRPr lang="en-US" sz="1100" b="1" dirty="0">
              <a:solidFill>
                <a:srgbClr val="199ACC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3810000" y="6194425"/>
            <a:ext cx="533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vi-VN" sz="1100" b="1" dirty="0" smtClean="0">
                <a:solidFill>
                  <a:schemeClr val="bg1"/>
                </a:solidFill>
              </a:rPr>
              <a:t>Lập trình C/C++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 algn="r">
              <a:defRPr/>
            </a:pPr>
            <a:fld id="{7E361DEB-F8C4-493B-B5A8-8661C8DCD275}" type="slidenum">
              <a:rPr lang="en-US" sz="1100" b="1" smtClean="0">
                <a:solidFill>
                  <a:schemeClr val="bg1"/>
                </a:solidFill>
              </a:rPr>
              <a:pPr algn="r">
                <a:spcBef>
                  <a:spcPct val="20000"/>
                </a:spcBef>
                <a:defRPr/>
              </a:pPr>
              <a:t>‹#›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4" descr="D:\5. Work2013\giaovu\logotrungtam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CrisscrossEtching trans="15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542882" cy="45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52" r:id="rId6"/>
    <p:sldLayoutId id="2147484051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 smtClean="0"/>
              <a:t>Ch</a:t>
            </a:r>
            <a:r>
              <a:rPr lang="vi-VN" sz="2800" dirty="0" smtClean="0"/>
              <a:t>ương 04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CẤU TRÚC RẼ NHÁNH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vi-VN" smtClean="0"/>
              <a:t>Nguyễn Thanh Tùng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 &amp; </a:t>
            </a:r>
            <a:r>
              <a:rPr lang="vi-VN" smtClean="0"/>
              <a:t>Chương </a:t>
            </a:r>
            <a:r>
              <a:rPr lang="vi-VN"/>
              <a:t>trình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Các loại câu lệnh</a:t>
            </a:r>
          </a:p>
          <a:p>
            <a:pPr lvl="1"/>
            <a:r>
              <a:rPr lang="vi-VN" smtClean="0"/>
              <a:t>Câu lệnh đơn (câu đơn)</a:t>
            </a:r>
            <a:endParaRPr lang="vi-VN"/>
          </a:p>
          <a:p>
            <a:pPr lvl="1"/>
            <a:r>
              <a:rPr lang="vi-VN" smtClean="0"/>
              <a:t>Câu lệnh phức (câu </a:t>
            </a:r>
            <a:r>
              <a:rPr lang="vi-VN"/>
              <a:t>phức</a:t>
            </a:r>
            <a:r>
              <a:rPr lang="vi-VN" smtClean="0"/>
              <a:t>)</a:t>
            </a:r>
          </a:p>
          <a:p>
            <a:pPr lvl="1"/>
            <a:r>
              <a:rPr lang="vi-VN" smtClean="0"/>
              <a:t>Câu lệnh rỗng (câu rỗng)</a:t>
            </a:r>
          </a:p>
          <a:p>
            <a:pPr lvl="2"/>
            <a:r>
              <a:rPr lang="vi-VN" smtClean="0"/>
              <a:t>chỉ có dấu ; đứng cuối </a:t>
            </a:r>
          </a:p>
          <a:p>
            <a:pPr lvl="2"/>
            <a:r>
              <a:rPr lang="vi-VN" smtClean="0"/>
              <a:t>Vẫn cho phép trong C/C++ nhưng không hữu dụng nhiều</a:t>
            </a:r>
          </a:p>
        </p:txBody>
      </p:sp>
    </p:spTree>
    <p:extLst>
      <p:ext uri="{BB962C8B-B14F-4D97-AF65-F5344CB8AC3E}">
        <p14:creationId xmlns:p14="http://schemas.microsoft.com/office/powerpoint/2010/main" val="14028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</a:t>
            </a:r>
            <a:r>
              <a:rPr lang="vi-VN" smtClean="0"/>
              <a:t>âu lệnh &amp; Chương trình</a:t>
            </a:r>
            <a:endParaRPr lang="vi-V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Chương trình</a:t>
            </a:r>
          </a:p>
          <a:p>
            <a:pPr lvl="1"/>
            <a:r>
              <a:rPr lang="vi-VN" smtClean="0"/>
              <a:t>Chương trình có thể được xem như một danh sách tuyến tính (có thứ tự) của các câu lệnh</a:t>
            </a:r>
          </a:p>
          <a:p>
            <a:pPr lvl="2"/>
            <a:r>
              <a:rPr lang="vi-VN" smtClean="0"/>
              <a:t>Mỗi câu có thể là câu đơn hay câu phức (đã bao hàm cấu trúc điều khiển rẽ nhánh và lặp)</a:t>
            </a:r>
          </a:p>
          <a:p>
            <a:pPr lvl="1"/>
            <a:r>
              <a:rPr lang="vi-VN" smtClean="0"/>
              <a:t>Máy tính sẽ thực hiện lần lượt từ câu đầu tiên đến câu lệnh cuối cùng.</a:t>
            </a:r>
          </a:p>
          <a:p>
            <a:pPr lvl="1"/>
            <a:r>
              <a:rPr lang="vi-VN" smtClean="0"/>
              <a:t>Sự điều khiển thực thi này là tự nhiên, gọi là </a:t>
            </a:r>
            <a:r>
              <a:rPr lang="vi-VN" b="1" smtClean="0">
                <a:solidFill>
                  <a:srgbClr val="0432FF"/>
                </a:solidFill>
              </a:rPr>
              <a:t>Điều khiển Tuần tự</a:t>
            </a:r>
            <a:r>
              <a:rPr lang="vi-VN" smtClean="0"/>
              <a:t>.</a:t>
            </a:r>
          </a:p>
          <a:p>
            <a:pPr lvl="1"/>
            <a:r>
              <a:rPr lang="vi-VN" smtClean="0"/>
              <a:t>Hai kiểu điều khiển khác </a:t>
            </a:r>
          </a:p>
          <a:p>
            <a:pPr lvl="2"/>
            <a:r>
              <a:rPr lang="vi-VN" smtClean="0"/>
              <a:t>Rẽ nhánh</a:t>
            </a:r>
          </a:p>
          <a:p>
            <a:pPr lvl="3"/>
            <a:r>
              <a:rPr lang="vi-VN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if, if-else, switch</a:t>
            </a:r>
            <a:endParaRPr lang="vi-VN" smtClean="0"/>
          </a:p>
          <a:p>
            <a:pPr lvl="2"/>
            <a:r>
              <a:rPr lang="vi-VN" smtClean="0"/>
              <a:t>Lặp</a:t>
            </a:r>
            <a:endParaRPr lang="vi-VN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3"/>
            <a:r>
              <a:rPr lang="vi-VN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vi-VN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, while, và do </a:t>
            </a:r>
            <a:r>
              <a:rPr lang="is-IS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… </a:t>
            </a:r>
            <a:r>
              <a:rPr lang="vi-VN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while</a:t>
            </a:r>
            <a:endParaRPr lang="vi-VN" smtClean="0"/>
          </a:p>
          <a:p>
            <a:pPr lvl="3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6637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</a:t>
            </a:r>
            <a:br>
              <a:rPr lang="vi-VN" b="1" smtClean="0">
                <a:solidFill>
                  <a:srgbClr val="0432FF"/>
                </a:solidFill>
              </a:rPr>
            </a:br>
            <a:r>
              <a:rPr lang="vi-VN" sz="2000" smtClean="0">
                <a:solidFill>
                  <a:srgbClr val="0070C0"/>
                </a:solidFill>
              </a:rPr>
              <a:t>Ý tưởng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3400" y="1896761"/>
            <a:ext cx="4191000" cy="370169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Diamond 12"/>
          <p:cNvSpPr/>
          <p:nvPr/>
        </p:nvSpPr>
        <p:spPr bwMode="auto">
          <a:xfrm>
            <a:off x="1104900" y="2125362"/>
            <a:ext cx="2667000" cy="1219200"/>
          </a:xfrm>
          <a:prstGeom prst="diamond">
            <a:avLst/>
          </a:prstGeom>
          <a:solidFill>
            <a:srgbClr val="CCF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432FF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95400" y="3943865"/>
            <a:ext cx="2286000" cy="762000"/>
          </a:xfrm>
          <a:prstGeom prst="rect">
            <a:avLst/>
          </a:prstGeom>
          <a:solidFill>
            <a:srgbClr val="CCF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432FF"/>
                </a:solidFill>
                <a:effectLst/>
                <a:latin typeface="Tahoma" pitchFamily="34" charset="0"/>
              </a:rPr>
              <a:t>&lt;</a:t>
            </a:r>
            <a: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rgbClr val="0432FF"/>
                </a:solidFill>
                <a:effectLst/>
                <a:latin typeface="Tahoma" pitchFamily="34" charset="0"/>
              </a:rPr>
              <a:t>câu lệnh&gt;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432FF"/>
              </a:solidFill>
              <a:effectLst/>
              <a:latin typeface="Tahom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438400" y="3344562"/>
            <a:ext cx="0" cy="59930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69292" y="338849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432FF"/>
                </a:solidFill>
              </a:rPr>
              <a:t>true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8600" y="2363226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432FF"/>
                </a:solidFill>
              </a:rPr>
              <a:t>false</a:t>
            </a:r>
            <a:endParaRPr lang="en-US" dirty="0">
              <a:solidFill>
                <a:srgbClr val="0432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2628900" y="5219700"/>
            <a:ext cx="164682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V="1">
            <a:off x="3769916" y="2732558"/>
            <a:ext cx="505808" cy="190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4275724" y="2734962"/>
            <a:ext cx="0" cy="24847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2438400" y="1439561"/>
            <a:ext cx="0" cy="68580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 bwMode="auto">
          <a:xfrm>
            <a:off x="2469292" y="4705865"/>
            <a:ext cx="0" cy="3995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83" name="Oval 8382"/>
          <p:cNvSpPr/>
          <p:nvPr/>
        </p:nvSpPr>
        <p:spPr bwMode="auto">
          <a:xfrm>
            <a:off x="2324100" y="5067300"/>
            <a:ext cx="304800" cy="304800"/>
          </a:xfrm>
          <a:prstGeom prst="ellipse">
            <a:avLst/>
          </a:prstGeom>
          <a:solidFill>
            <a:srgbClr val="CCF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31" name="Straight Arrow Connector 230"/>
          <p:cNvCxnSpPr/>
          <p:nvPr/>
        </p:nvCxnSpPr>
        <p:spPr bwMode="auto">
          <a:xfrm>
            <a:off x="2486610" y="5372100"/>
            <a:ext cx="0" cy="723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5032101" y="258512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0432FF"/>
                </a:solidFill>
              </a:rPr>
              <a:t>&lt;biểu thức điều kiện</a:t>
            </a:r>
            <a:r>
              <a:rPr lang="vi-VN" smtClean="0">
                <a:solidFill>
                  <a:srgbClr val="0432FF"/>
                </a:solidFill>
              </a:rPr>
              <a:t>&gt;</a:t>
            </a:r>
            <a:r>
              <a:rPr lang="en-US" smtClean="0"/>
              <a:t>: </a:t>
            </a:r>
            <a:r>
              <a:rPr lang="vi-VN" smtClean="0"/>
              <a:t>Biểu thức luận lý hoặc phải chuyển đổi sang luận lý được</a:t>
            </a:r>
          </a:p>
          <a:p>
            <a:endParaRPr lang="vi-VN" smtClean="0"/>
          </a:p>
          <a:p>
            <a:r>
              <a:rPr lang="vi-VN" smtClean="0">
                <a:solidFill>
                  <a:srgbClr val="0432FF"/>
                </a:solidFill>
              </a:rPr>
              <a:t>&lt;câu lệnh&gt;</a:t>
            </a:r>
            <a:r>
              <a:rPr lang="vi-VN" smtClean="0"/>
              <a:t>: một trong các loại câu lệnh: đơn, kép hay rỗng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1238107" y="2527985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0432FF"/>
                </a:solidFill>
              </a:rPr>
              <a:t>&lt;biểu </a:t>
            </a:r>
            <a:r>
              <a:rPr lang="vi-VN" smtClean="0">
                <a:solidFill>
                  <a:srgbClr val="0432FF"/>
                </a:solidFill>
              </a:rPr>
              <a:t>thức điều kiện&gt;</a:t>
            </a:r>
            <a:endParaRPr lang="en-US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</a:t>
            </a:r>
            <a:br>
              <a:rPr lang="vi-VN" b="1" smtClean="0">
                <a:solidFill>
                  <a:srgbClr val="0432FF"/>
                </a:solidFill>
              </a:rPr>
            </a:br>
            <a:r>
              <a:rPr lang="vi-VN" sz="2000">
                <a:solidFill>
                  <a:srgbClr val="0070C0"/>
                </a:solidFill>
              </a:rPr>
              <a:t>Ý tưởng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504753" y="1846548"/>
            <a:ext cx="448684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Cách thực hiện câu lệnh </a:t>
            </a:r>
            <a:r>
              <a:rPr lang="vi-VN" sz="2400" b="1" smtClean="0">
                <a:solidFill>
                  <a:srgbClr val="0432FF"/>
                </a:solidFill>
              </a:rPr>
              <a:t>if</a:t>
            </a:r>
            <a:r>
              <a:rPr lang="vi-VN" sz="2400" smtClean="0"/>
              <a:t>:</a:t>
            </a:r>
          </a:p>
          <a:p>
            <a:pPr marL="342900" indent="-342900">
              <a:buAutoNum type="arabicParenBoth"/>
            </a:pPr>
            <a:r>
              <a:rPr lang="vi-VN" sz="2000" smtClean="0"/>
              <a:t>Biểu thức điều kiện được đánh giá để lấy giá trị</a:t>
            </a:r>
          </a:p>
          <a:p>
            <a:pPr marL="342900" indent="-342900">
              <a:buAutoNum type="arabicParenBoth"/>
            </a:pPr>
            <a:endParaRPr lang="vi-VN" sz="2000" smtClean="0"/>
          </a:p>
          <a:p>
            <a:pPr marL="342900" indent="-342900">
              <a:buAutoNum type="arabicParenBoth"/>
            </a:pPr>
            <a:r>
              <a:rPr lang="vi-VN" sz="2000" smtClean="0"/>
              <a:t>Nếu giá trị này là </a:t>
            </a:r>
            <a:r>
              <a:rPr lang="vi-VN" sz="2000" smtClean="0">
                <a:solidFill>
                  <a:srgbClr val="0432FF"/>
                </a:solidFill>
              </a:rPr>
              <a:t>true</a:t>
            </a:r>
            <a:r>
              <a:rPr lang="vi-VN" sz="2000" smtClean="0"/>
              <a:t> thì chương trình thực thi &lt;câu lệnh&gt;. Ngược lại thì chương trình đến câu lệnh theo sau câu lệnh </a:t>
            </a:r>
            <a:r>
              <a:rPr lang="vi-VN" sz="2000" smtClean="0">
                <a:solidFill>
                  <a:srgbClr val="0432FF"/>
                </a:solidFill>
              </a:rPr>
              <a:t>if</a:t>
            </a:r>
          </a:p>
          <a:p>
            <a:endParaRPr lang="vi-VN" sz="200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1447800"/>
            <a:ext cx="4191000" cy="4656439"/>
            <a:chOff x="533400" y="1439561"/>
            <a:chExt cx="4191000" cy="465643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33400" y="1896761"/>
              <a:ext cx="4191000" cy="370169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Diamond 12"/>
            <p:cNvSpPr/>
            <p:nvPr/>
          </p:nvSpPr>
          <p:spPr bwMode="auto">
            <a:xfrm>
              <a:off x="1104900" y="2125362"/>
              <a:ext cx="2667000" cy="1219200"/>
            </a:xfrm>
            <a:prstGeom prst="diamond">
              <a:avLst/>
            </a:prstGeom>
            <a:solidFill>
              <a:srgbClr val="CCF7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295400" y="3943865"/>
              <a:ext cx="2286000" cy="762000"/>
            </a:xfrm>
            <a:prstGeom prst="rect">
              <a:avLst/>
            </a:prstGeom>
            <a:solidFill>
              <a:srgbClr val="CCF7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432FF"/>
                  </a:solidFill>
                  <a:effectLst/>
                  <a:latin typeface="Tahoma" pitchFamily="34" charset="0"/>
                </a:rPr>
                <a:t>&lt;</a:t>
              </a:r>
              <a:r>
                <a:rPr kumimoji="0" lang="vi-VN" sz="1800" b="0" i="0" u="none" strike="noStrike" cap="none" normalizeH="0" baseline="0" smtClean="0">
                  <a:ln>
                    <a:noFill/>
                  </a:ln>
                  <a:solidFill>
                    <a:srgbClr val="0432FF"/>
                  </a:solidFill>
                  <a:effectLst/>
                  <a:latin typeface="Tahoma" pitchFamily="34" charset="0"/>
                </a:rPr>
                <a:t>câu lệnh&gt;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2438400" y="3344562"/>
              <a:ext cx="0" cy="59930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469292" y="3388497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432FF"/>
                  </a:solidFill>
                </a:rPr>
                <a:t>true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8600" y="2363226"/>
              <a:ext cx="654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432FF"/>
                  </a:solidFill>
                </a:rPr>
                <a:t>false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2628900" y="5219700"/>
              <a:ext cx="1646824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3769916" y="2732558"/>
              <a:ext cx="505808" cy="19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4275724" y="2734962"/>
              <a:ext cx="0" cy="248473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438400" y="1439561"/>
              <a:ext cx="0" cy="68580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 bwMode="auto">
            <a:xfrm>
              <a:off x="2469292" y="4705865"/>
              <a:ext cx="0" cy="39953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83" name="Oval 8382"/>
            <p:cNvSpPr/>
            <p:nvPr/>
          </p:nvSpPr>
          <p:spPr bwMode="auto">
            <a:xfrm>
              <a:off x="2324100" y="5067300"/>
              <a:ext cx="304800" cy="304800"/>
            </a:xfrm>
            <a:prstGeom prst="ellipse">
              <a:avLst/>
            </a:prstGeom>
            <a:solidFill>
              <a:srgbClr val="CCF7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31" name="Straight Arrow Connector 230"/>
            <p:cNvCxnSpPr/>
            <p:nvPr/>
          </p:nvCxnSpPr>
          <p:spPr bwMode="auto">
            <a:xfrm>
              <a:off x="2486610" y="5372100"/>
              <a:ext cx="0" cy="7239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" name="TextBox 210"/>
            <p:cNvSpPr txBox="1"/>
            <p:nvPr/>
          </p:nvSpPr>
          <p:spPr>
            <a:xfrm>
              <a:off x="1238107" y="2527985"/>
              <a:ext cx="2473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>
                  <a:solidFill>
                    <a:srgbClr val="0432FF"/>
                  </a:solidFill>
                </a:rPr>
                <a:t>&lt;biểu </a:t>
              </a:r>
              <a:r>
                <a:rPr lang="vi-VN" smtClean="0">
                  <a:solidFill>
                    <a:srgbClr val="0432FF"/>
                  </a:solidFill>
                </a:rPr>
                <a:t>thức điều kiện&gt;</a:t>
              </a:r>
              <a:endParaRPr lang="en-US">
                <a:solidFill>
                  <a:srgbClr val="0432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8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</a:t>
            </a:r>
            <a:endParaRPr lang="en-US" b="1" dirty="0" smtClean="0">
              <a:solidFill>
                <a:srgbClr val="0432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Cú pháp:</a:t>
            </a:r>
            <a:endParaRPr lang="en-US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8418" y="2035386"/>
            <a:ext cx="3886200" cy="120032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kiện&gt;) </a:t>
            </a:r>
            <a:r>
              <a:rPr lang="en-US" b="1"/>
              <a:t>{</a:t>
            </a:r>
            <a:r>
              <a:rPr lang="en-US"/>
              <a:t/>
            </a:r>
            <a:br>
              <a:rPr lang="en-US"/>
            </a:br>
            <a:r>
              <a:rPr lang="en-US"/>
              <a:t>     &lt;câu lệnh</a:t>
            </a:r>
            <a:r>
              <a:rPr lang="en-US" smtClean="0"/>
              <a:t>&gt;</a:t>
            </a:r>
          </a:p>
          <a:p>
            <a:r>
              <a:rPr lang="en-US"/>
              <a:t> </a:t>
            </a:r>
            <a:r>
              <a:rPr lang="en-US" smtClean="0"/>
              <a:t>    //</a:t>
            </a:r>
            <a:r>
              <a:rPr lang="vi-VN" smtClean="0"/>
              <a:t>có thể có 1 hay nhiều câu lệnh</a:t>
            </a:r>
            <a:endParaRPr lang="en-US"/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  <a:endParaRPr lang="en-US" b="1">
              <a:solidFill>
                <a:srgbClr val="0432FF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2035386"/>
            <a:ext cx="4267200" cy="63161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b="1" smtClean="0"/>
              <a:t> </a:t>
            </a:r>
            <a:r>
              <a:rPr lang="en-US"/>
              <a:t>(&lt;biểu thức điều kiện&gt;) &lt;câu lệnh</a:t>
            </a:r>
            <a:r>
              <a:rPr lang="en-US" smtClean="0"/>
              <a:t>&gt;</a:t>
            </a:r>
            <a:endParaRPr lang="en-US" b="1">
              <a:solidFill>
                <a:srgbClr val="0432FF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844597"/>
            <a:ext cx="4267200" cy="69400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b="1" smtClean="0"/>
              <a:t> </a:t>
            </a:r>
            <a:r>
              <a:rPr lang="en-US"/>
              <a:t>(&lt;biểu thức điều kiện&gt;) </a:t>
            </a:r>
          </a:p>
          <a:p>
            <a:pPr marL="0" lvl="1"/>
            <a:r>
              <a:rPr lang="en-US" smtClean="0"/>
              <a:t>         &lt;</a:t>
            </a:r>
            <a:r>
              <a:rPr lang="en-US"/>
              <a:t>câu lệnh</a:t>
            </a:r>
            <a:r>
              <a:rPr lang="en-US" smtClean="0"/>
              <a:t>&gt;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3464315"/>
            <a:ext cx="3886200" cy="147732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kiện&gt;) </a:t>
            </a:r>
            <a:endParaRPr lang="en-US" smtClean="0"/>
          </a:p>
          <a:p>
            <a:r>
              <a:rPr lang="en-US" b="1" smtClean="0">
                <a:solidFill>
                  <a:srgbClr val="0432FF"/>
                </a:solidFill>
              </a:rPr>
              <a:t>{</a:t>
            </a:r>
            <a:r>
              <a:rPr lang="en-US"/>
              <a:t/>
            </a:r>
            <a:br>
              <a:rPr lang="en-US"/>
            </a:br>
            <a:r>
              <a:rPr lang="en-US"/>
              <a:t>     &lt;câu lệnh</a:t>
            </a:r>
            <a:r>
              <a:rPr lang="en-US" smtClean="0"/>
              <a:t>&gt;</a:t>
            </a:r>
          </a:p>
          <a:p>
            <a:r>
              <a:rPr lang="en-US"/>
              <a:t> </a:t>
            </a:r>
            <a:r>
              <a:rPr lang="en-US" smtClean="0"/>
              <a:t>    //</a:t>
            </a:r>
            <a:r>
              <a:rPr lang="vi-VN" smtClean="0"/>
              <a:t>có thể có 1 hay nhiều câu lệnh</a:t>
            </a:r>
            <a:endParaRPr lang="en-US"/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  <a:endParaRPr lang="en-US" b="1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</a:t>
            </a:r>
            <a:endParaRPr lang="en-US" b="1" dirty="0" smtClean="0">
              <a:solidFill>
                <a:srgbClr val="0432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Cú pháp</a:t>
            </a:r>
            <a:r>
              <a:rPr lang="en-US"/>
              <a:t> </a:t>
            </a:r>
            <a:r>
              <a:rPr lang="en-US" smtClean="0"/>
              <a:t>+ </a:t>
            </a:r>
            <a:r>
              <a:rPr lang="vi-VN" smtClean="0">
                <a:solidFill>
                  <a:srgbClr val="0432FF"/>
                </a:solidFill>
              </a:rPr>
              <a:t>phong cách lập trình:</a:t>
            </a:r>
            <a:endParaRPr lang="en-US" dirty="0" smtClean="0">
              <a:solidFill>
                <a:srgbClr val="0432FF"/>
              </a:solidFill>
            </a:endParaRPr>
          </a:p>
          <a:p>
            <a:pPr marL="457200" lvl="1" indent="0">
              <a:buNone/>
            </a:pPr>
            <a:endParaRPr lang="en-US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8418" y="2035386"/>
            <a:ext cx="3886200" cy="120032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kiện&gt;) </a:t>
            </a:r>
            <a:r>
              <a:rPr lang="en-US" b="1"/>
              <a:t>{</a:t>
            </a:r>
            <a:r>
              <a:rPr lang="en-US"/>
              <a:t/>
            </a:r>
            <a:br>
              <a:rPr lang="en-US"/>
            </a:br>
            <a:r>
              <a:rPr lang="en-US"/>
              <a:t>     &lt;câu lệnh</a:t>
            </a:r>
            <a:r>
              <a:rPr lang="en-US" smtClean="0"/>
              <a:t>&gt;</a:t>
            </a:r>
          </a:p>
          <a:p>
            <a:r>
              <a:rPr lang="en-US"/>
              <a:t> </a:t>
            </a:r>
            <a:r>
              <a:rPr lang="en-US" smtClean="0"/>
              <a:t>    //</a:t>
            </a:r>
            <a:r>
              <a:rPr lang="vi-VN" smtClean="0"/>
              <a:t>có thể có 1 hay nhiều câu lệnh</a:t>
            </a:r>
            <a:endParaRPr lang="en-US"/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  <a:endParaRPr lang="en-US" b="1">
              <a:solidFill>
                <a:srgbClr val="0432FF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2035386"/>
            <a:ext cx="4267200" cy="63161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b="1" smtClean="0"/>
              <a:t> </a:t>
            </a:r>
            <a:r>
              <a:rPr lang="en-US"/>
              <a:t>(&lt;biểu thức điều kiện&gt;) &lt;câu lệnh</a:t>
            </a:r>
            <a:r>
              <a:rPr lang="en-US" smtClean="0"/>
              <a:t>&gt;</a:t>
            </a:r>
            <a:endParaRPr lang="en-US" b="1">
              <a:solidFill>
                <a:srgbClr val="0432FF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" y="2844597"/>
            <a:ext cx="4267200" cy="69400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b="1" smtClean="0"/>
              <a:t> </a:t>
            </a:r>
            <a:r>
              <a:rPr lang="en-US"/>
              <a:t>(&lt;biểu thức điều kiện&gt;) </a:t>
            </a:r>
          </a:p>
          <a:p>
            <a:pPr marL="0" lvl="1"/>
            <a:r>
              <a:rPr lang="en-US" smtClean="0"/>
              <a:t>         &lt;</a:t>
            </a:r>
            <a:r>
              <a:rPr lang="en-US"/>
              <a:t>câu lệnh</a:t>
            </a:r>
            <a:r>
              <a:rPr lang="en-US" smtClean="0"/>
              <a:t>&gt;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3464315"/>
            <a:ext cx="3886200" cy="147732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kiện&gt;) </a:t>
            </a:r>
            <a:endParaRPr lang="en-US" smtClean="0"/>
          </a:p>
          <a:p>
            <a:r>
              <a:rPr lang="en-US" b="1" smtClean="0">
                <a:solidFill>
                  <a:srgbClr val="0432FF"/>
                </a:solidFill>
              </a:rPr>
              <a:t>{</a:t>
            </a:r>
            <a:r>
              <a:rPr lang="en-US"/>
              <a:t/>
            </a:r>
            <a:br>
              <a:rPr lang="en-US"/>
            </a:br>
            <a:r>
              <a:rPr lang="en-US"/>
              <a:t>     &lt;câu lệnh</a:t>
            </a:r>
            <a:r>
              <a:rPr lang="en-US" smtClean="0"/>
              <a:t>&gt;</a:t>
            </a:r>
          </a:p>
          <a:p>
            <a:r>
              <a:rPr lang="en-US"/>
              <a:t> </a:t>
            </a:r>
            <a:r>
              <a:rPr lang="en-US" smtClean="0"/>
              <a:t>    //</a:t>
            </a:r>
            <a:r>
              <a:rPr lang="vi-VN" smtClean="0"/>
              <a:t>có thể có 1 hay nhiều câu lệnh</a:t>
            </a:r>
            <a:endParaRPr lang="en-US"/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  <a:endParaRPr lang="en-US" b="1">
              <a:solidFill>
                <a:srgbClr val="0432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28600" y="3112843"/>
            <a:ext cx="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14400" y="3235715"/>
            <a:ext cx="0" cy="17059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002196" y="5181600"/>
            <a:ext cx="58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/>
              <a:t>TAB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04800" y="4653417"/>
            <a:ext cx="609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105400" y="2081431"/>
            <a:ext cx="0" cy="36034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486400" y="2497051"/>
            <a:ext cx="0" cy="31877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098473" y="5562600"/>
            <a:ext cx="38792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81260" y="4286481"/>
            <a:ext cx="58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/>
              <a:t>TAB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</a:t>
            </a:r>
            <a:endParaRPr lang="en-US" b="1" dirty="0" smtClean="0">
              <a:solidFill>
                <a:srgbClr val="0432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Ví dụ</a:t>
            </a:r>
          </a:p>
          <a:p>
            <a:pPr lvl="1"/>
            <a:r>
              <a:rPr lang="vi-VN" smtClean="0"/>
              <a:t>Bài toán kiểm tra ngày, tháng, năm có hợp lệ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736273"/>
            <a:ext cx="5660410" cy="70788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vi-VN" sz="2000" smtClean="0">
                <a:latin typeface="Consolas" charset="0"/>
                <a:ea typeface="Consolas" charset="0"/>
                <a:cs typeface="Consolas" charset="0"/>
              </a:rPr>
              <a:t>( (thang &lt;0) || (thang &gt; 12) )</a:t>
            </a:r>
          </a:p>
          <a:p>
            <a:r>
              <a:rPr lang="vi-VN" sz="200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vi-VN" sz="2000" smtClean="0">
                <a:latin typeface="Consolas" charset="0"/>
                <a:ea typeface="Consolas" charset="0"/>
                <a:cs typeface="Consolas" charset="0"/>
              </a:rPr>
              <a:t>exit(1);</a:t>
            </a:r>
            <a:endParaRPr lang="en-US" sz="20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6210" y="3636818"/>
            <a:ext cx="6442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vi-VN" sz="2000"/>
              <a:t>Chương trình sẽ kết thúc với lỗi khi tháng không hợp lệ</a:t>
            </a: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769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</a:t>
            </a:r>
            <a:endParaRPr lang="en-US" b="1" dirty="0" smtClean="0">
              <a:solidFill>
                <a:srgbClr val="0432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Ví dụ</a:t>
            </a:r>
          </a:p>
          <a:p>
            <a:pPr lvl="1"/>
            <a:r>
              <a:rPr lang="vi-VN" smtClean="0"/>
              <a:t>Bài toán kiểm tra ngày, tháng, năm có hợp lệ</a:t>
            </a:r>
          </a:p>
          <a:p>
            <a:pPr lvl="1"/>
            <a:r>
              <a:rPr lang="vi-VN" smtClean="0"/>
              <a:t>Cũng có trường hợp người lập trình muốn: nếu dữ liệu (ngày, tháng, năm) không hợp lệ thì sẽ ngày, tháng, và năm chuyển về một ngày đặc biệt nào đó. Ví dụ: 01/01/1970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3962400"/>
            <a:ext cx="5660410" cy="147732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vi-VN" smtClean="0">
                <a:latin typeface="Consolas" charset="0"/>
                <a:ea typeface="Consolas" charset="0"/>
                <a:cs typeface="Consolas" charset="0"/>
              </a:rPr>
              <a:t>( (thang &lt;0) || (thang &gt; 12) ){</a:t>
            </a:r>
          </a:p>
          <a:p>
            <a:r>
              <a:rPr lang="vi-VN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vi-VN" smtClean="0">
                <a:latin typeface="Consolas" charset="0"/>
                <a:ea typeface="Consolas" charset="0"/>
                <a:cs typeface="Consolas" charset="0"/>
              </a:rPr>
              <a:t>ngay = 1;</a:t>
            </a:r>
          </a:p>
          <a:p>
            <a:r>
              <a:rPr lang="vi-VN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vi-VN" smtClean="0">
                <a:latin typeface="Consolas" charset="0"/>
                <a:ea typeface="Consolas" charset="0"/>
                <a:cs typeface="Consolas" charset="0"/>
              </a:rPr>
              <a:t>thang = 1;</a:t>
            </a:r>
          </a:p>
          <a:p>
            <a:r>
              <a:rPr lang="vi-VN" smtClean="0">
                <a:latin typeface="Consolas" charset="0"/>
                <a:ea typeface="Consolas" charset="0"/>
                <a:cs typeface="Consolas" charset="0"/>
              </a:rPr>
              <a:t>	nam = 1970;</a:t>
            </a:r>
          </a:p>
          <a:p>
            <a:r>
              <a:rPr lang="vi-VN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</a:t>
            </a:r>
            <a:endParaRPr lang="en-US" b="1" dirty="0" smtClean="0">
              <a:solidFill>
                <a:srgbClr val="0432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Ví dụ</a:t>
            </a:r>
          </a:p>
          <a:p>
            <a:pPr lvl="1"/>
            <a:r>
              <a:rPr lang="vi-VN" smtClean="0"/>
              <a:t>Bài toán kiểm tra ngày, tháng, năm có hợp lệ</a:t>
            </a:r>
          </a:p>
          <a:p>
            <a:pPr lvl="1"/>
            <a:r>
              <a:rPr lang="vi-VN"/>
              <a:t>Cũng có trường hợp người lập trình muốn: nếu dữ liệu (ngày, tháng, năm) không hợp lệ thì sẽ ngày, tháng, và năm chuyển về một ngày đặc biệt nào đó. Ví dụ: 01/01/1970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291" y="3250168"/>
            <a:ext cx="5660410" cy="147732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vi-VN" smtClean="0">
                <a:latin typeface="Consolas" charset="0"/>
                <a:ea typeface="Consolas" charset="0"/>
                <a:cs typeface="Consolas" charset="0"/>
              </a:rPr>
              <a:t>( (thang &lt;0) || (thang &gt; 12) )</a:t>
            </a:r>
          </a:p>
          <a:p>
            <a:r>
              <a:rPr lang="vi-VN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vi-VN" smtClean="0">
                <a:latin typeface="Consolas" charset="0"/>
                <a:ea typeface="Consolas" charset="0"/>
                <a:cs typeface="Consolas" charset="0"/>
              </a:rPr>
              <a:t>ngay = 1;</a:t>
            </a:r>
          </a:p>
          <a:p>
            <a:r>
              <a:rPr lang="vi-VN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vi-VN" smtClean="0">
                <a:latin typeface="Consolas" charset="0"/>
                <a:ea typeface="Consolas" charset="0"/>
                <a:cs typeface="Consolas" charset="0"/>
              </a:rPr>
              <a:t>thang = 1;</a:t>
            </a:r>
          </a:p>
          <a:p>
            <a:r>
              <a:rPr lang="vi-VN" smtClean="0">
                <a:latin typeface="Consolas" charset="0"/>
                <a:ea typeface="Consolas" charset="0"/>
                <a:cs typeface="Consolas" charset="0"/>
              </a:rPr>
              <a:t>	nam = 1970;</a:t>
            </a:r>
          </a:p>
          <a:p>
            <a:endParaRPr lang="en-US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080337"/>
            <a:ext cx="7800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smtClean="0">
                <a:solidFill>
                  <a:srgbClr val="0432FF"/>
                </a:solidFill>
              </a:rPr>
              <a:t>Sẽ không đúng theo logic nói trên nếu viết như thế này. </a:t>
            </a:r>
          </a:p>
          <a:p>
            <a:r>
              <a:rPr lang="vi-VN" sz="2000" smtClean="0"/>
              <a:t>Vì tháng và năm luôn luôn bị gán vào giá trị đặc biệt </a:t>
            </a:r>
            <a:r>
              <a:rPr lang="vi-VN" sz="2000" b="1" smtClean="0">
                <a:solidFill>
                  <a:srgbClr val="0432FF"/>
                </a:solidFill>
              </a:rPr>
              <a:t>bất kể </a:t>
            </a:r>
            <a:r>
              <a:rPr lang="vi-VN" sz="2000" smtClean="0"/>
              <a:t>lỗi dữ liệu về tháng hay không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14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</a:t>
            </a:r>
            <a:br>
              <a:rPr lang="vi-VN" b="1" smtClean="0">
                <a:solidFill>
                  <a:srgbClr val="0432FF"/>
                </a:solidFill>
              </a:rPr>
            </a:br>
            <a:r>
              <a:rPr lang="vi-VN" sz="2400" smtClean="0">
                <a:solidFill>
                  <a:srgbClr val="0070C0"/>
                </a:solidFill>
              </a:rPr>
              <a:t>Ý tưởng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5522779" y="1752600"/>
            <a:ext cx="3545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0432FF"/>
                </a:solidFill>
              </a:rPr>
              <a:t>&lt;biểu thức điều kiện</a:t>
            </a:r>
            <a:r>
              <a:rPr lang="vi-VN" smtClean="0">
                <a:solidFill>
                  <a:srgbClr val="0432FF"/>
                </a:solidFill>
              </a:rPr>
              <a:t>&gt;</a:t>
            </a:r>
            <a:r>
              <a:rPr lang="en-US" smtClean="0"/>
              <a:t>: </a:t>
            </a:r>
            <a:r>
              <a:rPr lang="vi-VN" smtClean="0"/>
              <a:t>Biểu thức luận lý hoặc phải chuyển đổi sang luận lý được</a:t>
            </a:r>
          </a:p>
          <a:p>
            <a:endParaRPr lang="vi-VN" smtClean="0"/>
          </a:p>
          <a:p>
            <a:r>
              <a:rPr lang="vi-VN" smtClean="0">
                <a:solidFill>
                  <a:srgbClr val="0432FF"/>
                </a:solidFill>
              </a:rPr>
              <a:t>&lt;câu lệnh T&gt;, </a:t>
            </a:r>
            <a:r>
              <a:rPr lang="vi-VN">
                <a:solidFill>
                  <a:srgbClr val="0432FF"/>
                </a:solidFill>
              </a:rPr>
              <a:t>&lt;câu lệnh T&gt;</a:t>
            </a:r>
            <a:r>
              <a:rPr lang="vi-VN"/>
              <a:t>: </a:t>
            </a:r>
            <a:r>
              <a:rPr lang="vi-VN" smtClean="0"/>
              <a:t>: một trong các loại câu lệnh: đơn, kép hay rỗng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1295400"/>
            <a:ext cx="5257800" cy="4656439"/>
            <a:chOff x="990600" y="1439561"/>
            <a:chExt cx="5257800" cy="465643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90600" y="1896761"/>
              <a:ext cx="5257800" cy="370169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Diamond 12"/>
            <p:cNvSpPr/>
            <p:nvPr/>
          </p:nvSpPr>
          <p:spPr bwMode="auto">
            <a:xfrm>
              <a:off x="1104900" y="2125362"/>
              <a:ext cx="2667000" cy="1219200"/>
            </a:xfrm>
            <a:prstGeom prst="diamond">
              <a:avLst/>
            </a:prstGeom>
            <a:solidFill>
              <a:srgbClr val="CCF7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295400" y="3943865"/>
              <a:ext cx="2286000" cy="762000"/>
            </a:xfrm>
            <a:prstGeom prst="rect">
              <a:avLst/>
            </a:prstGeom>
            <a:solidFill>
              <a:srgbClr val="CCF7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432FF"/>
                  </a:solidFill>
                  <a:effectLst/>
                  <a:latin typeface="Tahoma" pitchFamily="34" charset="0"/>
                </a:rPr>
                <a:t>&lt;</a:t>
              </a:r>
              <a:r>
                <a:rPr kumimoji="0" lang="vi-VN" sz="1800" b="0" i="0" u="none" strike="noStrike" cap="none" normalizeH="0" baseline="0" smtClean="0">
                  <a:ln>
                    <a:noFill/>
                  </a:ln>
                  <a:solidFill>
                    <a:srgbClr val="0432FF"/>
                  </a:solidFill>
                  <a:effectLst/>
                  <a:latin typeface="Tahoma" pitchFamily="34" charset="0"/>
                </a:rPr>
                <a:t>câu lệnh T&gt;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2438400" y="3344562"/>
              <a:ext cx="0" cy="59930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469292" y="3388497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432FF"/>
                  </a:solidFill>
                </a:rPr>
                <a:t>true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8600" y="2363226"/>
              <a:ext cx="654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432FF"/>
                  </a:solidFill>
                </a:rPr>
                <a:t>false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2628900" y="5219700"/>
              <a:ext cx="22479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3769916" y="2732558"/>
              <a:ext cx="1106884" cy="190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4876800" y="4705865"/>
              <a:ext cx="0" cy="5138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438400" y="1439561"/>
              <a:ext cx="0" cy="68580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 bwMode="auto">
            <a:xfrm>
              <a:off x="2469292" y="4705865"/>
              <a:ext cx="0" cy="39953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83" name="Oval 8382"/>
            <p:cNvSpPr/>
            <p:nvPr/>
          </p:nvSpPr>
          <p:spPr bwMode="auto">
            <a:xfrm>
              <a:off x="2324100" y="5067300"/>
              <a:ext cx="304800" cy="304800"/>
            </a:xfrm>
            <a:prstGeom prst="ellipse">
              <a:avLst/>
            </a:prstGeom>
            <a:solidFill>
              <a:srgbClr val="CCF7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31" name="Straight Arrow Connector 230"/>
            <p:cNvCxnSpPr/>
            <p:nvPr/>
          </p:nvCxnSpPr>
          <p:spPr bwMode="auto">
            <a:xfrm>
              <a:off x="2486610" y="5372100"/>
              <a:ext cx="0" cy="7239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" name="TextBox 210"/>
            <p:cNvSpPr txBox="1"/>
            <p:nvPr/>
          </p:nvSpPr>
          <p:spPr>
            <a:xfrm>
              <a:off x="1238107" y="2527985"/>
              <a:ext cx="2473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>
                  <a:solidFill>
                    <a:srgbClr val="0432FF"/>
                  </a:solidFill>
                </a:rPr>
                <a:t>&lt;biểu </a:t>
              </a:r>
              <a:r>
                <a:rPr lang="vi-VN" smtClean="0">
                  <a:solidFill>
                    <a:srgbClr val="0432FF"/>
                  </a:solidFill>
                </a:rPr>
                <a:t>thức điều kiện&gt;</a:t>
              </a:r>
              <a:endParaRPr lang="en-US">
                <a:solidFill>
                  <a:srgbClr val="0432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769916" y="3943865"/>
              <a:ext cx="2286000" cy="762000"/>
            </a:xfrm>
            <a:prstGeom prst="rect">
              <a:avLst/>
            </a:prstGeom>
            <a:solidFill>
              <a:srgbClr val="CCF7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432FF"/>
                  </a:solidFill>
                  <a:effectLst/>
                  <a:latin typeface="Tahoma" pitchFamily="34" charset="0"/>
                </a:rPr>
                <a:t>&lt;</a:t>
              </a:r>
              <a:r>
                <a:rPr kumimoji="0" lang="vi-VN" sz="1800" b="0" i="0" u="none" strike="noStrike" cap="none" normalizeH="0" baseline="0" smtClean="0">
                  <a:ln>
                    <a:noFill/>
                  </a:ln>
                  <a:solidFill>
                    <a:srgbClr val="0432FF"/>
                  </a:solidFill>
                  <a:effectLst/>
                  <a:latin typeface="Tahoma" pitchFamily="34" charset="0"/>
                </a:rPr>
                <a:t>câu lệnh F&gt;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432FF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876800" y="2745259"/>
              <a:ext cx="0" cy="119860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64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Nội dung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Ứng dụng của cấu trúc rẽ nhánh</a:t>
            </a:r>
          </a:p>
          <a:p>
            <a:r>
              <a:rPr lang="vi-VN"/>
              <a:t>Câu lệnh &amp; Chương </a:t>
            </a:r>
            <a:r>
              <a:rPr lang="vi-VN" smtClean="0"/>
              <a:t>trình</a:t>
            </a:r>
          </a:p>
          <a:p>
            <a:r>
              <a:rPr lang="vi-VN" smtClean="0"/>
              <a:t>Cấu trúc: </a:t>
            </a:r>
            <a:r>
              <a:rPr lang="vi-VN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	</a:t>
            </a:r>
          </a:p>
          <a:p>
            <a:r>
              <a:rPr lang="vi-VN" smtClean="0"/>
              <a:t>Cấu </a:t>
            </a:r>
            <a:r>
              <a:rPr lang="vi-VN"/>
              <a:t>trúc: </a:t>
            </a:r>
            <a:r>
              <a:rPr lang="vi-VN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if-else</a:t>
            </a:r>
          </a:p>
          <a:p>
            <a:r>
              <a:rPr lang="vi-VN"/>
              <a:t>Cấu trúc: </a:t>
            </a:r>
            <a:r>
              <a:rPr lang="vi-VN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if-else</a:t>
            </a:r>
            <a:r>
              <a:rPr lang="vi-VN" smtClean="0"/>
              <a:t> </a:t>
            </a:r>
            <a:r>
              <a:rPr lang="vi-VN"/>
              <a:t>lồng nhau </a:t>
            </a:r>
            <a:endParaRPr lang="vi-VN" smtClean="0"/>
          </a:p>
          <a:p>
            <a:r>
              <a:rPr lang="vi-VN" smtClean="0"/>
              <a:t>Cấu </a:t>
            </a:r>
            <a:r>
              <a:rPr lang="vi-VN"/>
              <a:t>trúc: </a:t>
            </a:r>
            <a:r>
              <a:rPr lang="vi-VN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switch-case</a:t>
            </a:r>
            <a:r>
              <a:rPr lang="vi-VN"/>
              <a:t>	</a:t>
            </a:r>
            <a:endParaRPr lang="vi-VN" smtClean="0"/>
          </a:p>
          <a:p>
            <a:r>
              <a:rPr lang="vi-VN" smtClean="0"/>
              <a:t>Tổng kết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00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</a:t>
            </a:r>
            <a:br>
              <a:rPr lang="vi-VN" b="1" smtClean="0">
                <a:solidFill>
                  <a:srgbClr val="0432FF"/>
                </a:solidFill>
              </a:rPr>
            </a:br>
            <a:r>
              <a:rPr lang="vi-VN" sz="2400">
                <a:solidFill>
                  <a:srgbClr val="0070C0"/>
                </a:solidFill>
              </a:rPr>
              <a:t>Ý tưởng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429000" y="1752600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Cách thực hiện câu lệnh </a:t>
            </a:r>
            <a:r>
              <a:rPr lang="vi-VN" sz="2400" b="1" smtClean="0">
                <a:solidFill>
                  <a:srgbClr val="0432FF"/>
                </a:solidFill>
              </a:rPr>
              <a:t>if-else</a:t>
            </a:r>
            <a:r>
              <a:rPr lang="vi-VN" sz="2400" smtClean="0"/>
              <a:t>:</a:t>
            </a:r>
          </a:p>
          <a:p>
            <a:pPr marL="342900" indent="-342900">
              <a:buAutoNum type="arabicParenBoth"/>
            </a:pPr>
            <a:r>
              <a:rPr lang="vi-VN" sz="2000" smtClean="0"/>
              <a:t>Biểu thức điều kiện được đánh giá để lấy giá trị</a:t>
            </a:r>
          </a:p>
          <a:p>
            <a:pPr marL="342900" indent="-342900">
              <a:buAutoNum type="arabicParenBoth"/>
            </a:pPr>
            <a:endParaRPr lang="vi-VN" sz="2000" smtClean="0"/>
          </a:p>
          <a:p>
            <a:pPr marL="342900" indent="-342900">
              <a:buAutoNum type="arabicParenBoth"/>
            </a:pPr>
            <a:r>
              <a:rPr lang="vi-VN" sz="2000" smtClean="0"/>
              <a:t>Nếu giá trị này là </a:t>
            </a:r>
            <a:r>
              <a:rPr lang="vi-VN" sz="2000" smtClean="0">
                <a:solidFill>
                  <a:srgbClr val="0432FF"/>
                </a:solidFill>
              </a:rPr>
              <a:t>true</a:t>
            </a:r>
            <a:r>
              <a:rPr lang="vi-VN" sz="2000" smtClean="0"/>
              <a:t> thì chương trình thực thi </a:t>
            </a:r>
            <a:r>
              <a:rPr lang="vi-VN" sz="2000" smtClean="0">
                <a:solidFill>
                  <a:srgbClr val="0432FF"/>
                </a:solidFill>
              </a:rPr>
              <a:t>&lt;câu lệnh T&gt;</a:t>
            </a:r>
            <a:r>
              <a:rPr lang="vi-VN" sz="2000" smtClean="0"/>
              <a:t>. Ngược lại thì chương trình thực thi câu lệnh </a:t>
            </a:r>
            <a:r>
              <a:rPr lang="vi-VN" sz="2000" smtClean="0">
                <a:solidFill>
                  <a:srgbClr val="0432FF"/>
                </a:solidFill>
              </a:rPr>
              <a:t>&lt;câu </a:t>
            </a:r>
            <a:r>
              <a:rPr lang="vi-VN" sz="2000">
                <a:solidFill>
                  <a:srgbClr val="0432FF"/>
                </a:solidFill>
              </a:rPr>
              <a:t>lệnh </a:t>
            </a:r>
            <a:r>
              <a:rPr lang="vi-VN" sz="2000" smtClean="0">
                <a:solidFill>
                  <a:srgbClr val="0432FF"/>
                </a:solidFill>
              </a:rPr>
              <a:t>F&gt;</a:t>
            </a:r>
            <a:r>
              <a:rPr lang="vi-VN" sz="2000" smtClean="0"/>
              <a:t>. Chương trình đi đến câu lệnh kế tiếp (sau </a:t>
            </a:r>
            <a:r>
              <a:rPr lang="vi-VN" sz="2000" smtClean="0">
                <a:solidFill>
                  <a:srgbClr val="0432FF"/>
                </a:solidFill>
              </a:rPr>
              <a:t>if-else</a:t>
            </a:r>
            <a:r>
              <a:rPr lang="vi-VN" sz="2000" smtClean="0"/>
              <a:t>) khi thực thi xong một trong hai câu lệnh nói trên</a:t>
            </a:r>
          </a:p>
          <a:p>
            <a:endParaRPr lang="vi-VN" sz="20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3067337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292030"/>
            <a:ext cx="876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u="sng" smtClean="0">
                <a:solidFill>
                  <a:srgbClr val="FF0000"/>
                </a:solidFill>
              </a:rPr>
              <a:t>Lưu ý: </a:t>
            </a:r>
            <a:r>
              <a:rPr lang="vi-VN" smtClean="0">
                <a:solidFill>
                  <a:srgbClr val="FF0000"/>
                </a:solidFill>
              </a:rPr>
              <a:t>chương trình </a:t>
            </a:r>
            <a:r>
              <a:rPr lang="vi-VN" b="1" smtClean="0">
                <a:solidFill>
                  <a:srgbClr val="FF0000"/>
                </a:solidFill>
              </a:rPr>
              <a:t>KHÔNG</a:t>
            </a:r>
            <a:r>
              <a:rPr lang="vi-VN" smtClean="0">
                <a:solidFill>
                  <a:srgbClr val="FF0000"/>
                </a:solidFill>
              </a:rPr>
              <a:t> thực hiện cả hai câu lệnh T và F trong </a:t>
            </a:r>
            <a:r>
              <a:rPr lang="vi-VN" b="1" smtClean="0">
                <a:solidFill>
                  <a:srgbClr val="FF0000"/>
                </a:solidFill>
              </a:rPr>
              <a:t>BẤT KỲ</a:t>
            </a:r>
            <a:r>
              <a:rPr lang="vi-VN" smtClean="0">
                <a:solidFill>
                  <a:srgbClr val="FF0000"/>
                </a:solidFill>
              </a:rPr>
              <a:t> trường hợp nào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</a:t>
            </a:r>
            <a:endParaRPr lang="en-US" b="1" dirty="0" smtClean="0">
              <a:solidFill>
                <a:srgbClr val="0432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Cú pháp</a:t>
            </a:r>
            <a:r>
              <a:rPr lang="en-US" smtClean="0"/>
              <a:t>:</a:t>
            </a:r>
            <a:endParaRPr lang="en-US" dirty="0" smtClean="0"/>
          </a:p>
          <a:p>
            <a:pPr marL="457200" lvl="1" indent="0">
              <a:buNone/>
            </a:pPr>
            <a:endParaRPr lang="en-US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558" y="4076305"/>
            <a:ext cx="6813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u="sng" smtClean="0">
                <a:solidFill>
                  <a:srgbClr val="0432FF"/>
                </a:solidFill>
              </a:rPr>
              <a:t>Lưu ý: </a:t>
            </a:r>
            <a:r>
              <a:rPr lang="vi-VN" smtClean="0"/>
              <a:t>&lt;câu lệnh T&gt; và &lt;câu </a:t>
            </a:r>
            <a:r>
              <a:rPr lang="vi-VN"/>
              <a:t>lệnh T&gt; </a:t>
            </a:r>
            <a:r>
              <a:rPr lang="vi-VN" smtClean="0"/>
              <a:t>đã kết thúc bằng dấu </a:t>
            </a:r>
            <a:r>
              <a:rPr lang="vi-VN" sz="3200" b="1" smtClean="0">
                <a:solidFill>
                  <a:srgbClr val="0432FF"/>
                </a:solidFill>
              </a:rPr>
              <a:t>;</a:t>
            </a:r>
            <a:endParaRPr lang="en-US" sz="3200" b="1">
              <a:solidFill>
                <a:srgbClr val="0432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91" y="1981200"/>
            <a:ext cx="3228109" cy="120032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</a:t>
            </a:r>
            <a:r>
              <a:rPr lang="en-US" smtClean="0"/>
              <a:t>&gt;)</a:t>
            </a:r>
            <a:r>
              <a:rPr lang="en-US"/>
              <a:t/>
            </a:r>
            <a:br>
              <a:rPr lang="en-US"/>
            </a:br>
            <a:r>
              <a:rPr lang="en-US"/>
              <a:t>     &lt;câu </a:t>
            </a:r>
            <a:r>
              <a:rPr lang="en-US" smtClean="0"/>
              <a:t>lệnh </a:t>
            </a:r>
            <a:r>
              <a:rPr lang="vi-VN" smtClean="0"/>
              <a:t>T</a:t>
            </a:r>
            <a:r>
              <a:rPr lang="en-US" smtClean="0"/>
              <a:t>&gt;</a:t>
            </a:r>
            <a:endParaRPr lang="en-US" b="1" smtClean="0">
              <a:solidFill>
                <a:srgbClr val="0432FF"/>
              </a:solidFill>
            </a:endParaRPr>
          </a:p>
          <a:p>
            <a:r>
              <a:rPr lang="en-US" b="1" smtClean="0">
                <a:solidFill>
                  <a:srgbClr val="0432FF"/>
                </a:solidFill>
              </a:rPr>
              <a:t>else</a:t>
            </a:r>
          </a:p>
          <a:p>
            <a:r>
              <a:rPr lang="en-US"/>
              <a:t> </a:t>
            </a:r>
            <a:r>
              <a:rPr lang="en-US" smtClean="0"/>
              <a:t>    &lt;</a:t>
            </a:r>
            <a:r>
              <a:rPr lang="en-US"/>
              <a:t>câu lệnh </a:t>
            </a:r>
            <a:r>
              <a:rPr lang="vi-VN" smtClean="0"/>
              <a:t>F</a:t>
            </a:r>
            <a:r>
              <a:rPr lang="en-US" smtClean="0"/>
              <a:t>&gt;</a:t>
            </a:r>
            <a:endParaRPr lang="en-US" b="1" smtClean="0">
              <a:solidFill>
                <a:srgbClr val="0432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981200"/>
            <a:ext cx="4980709" cy="646331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</a:t>
            </a:r>
            <a:r>
              <a:rPr lang="en-US" smtClean="0"/>
              <a:t>&gt;)    </a:t>
            </a:r>
            <a:r>
              <a:rPr lang="en-US"/>
              <a:t>&lt;câu </a:t>
            </a:r>
            <a:r>
              <a:rPr lang="en-US" smtClean="0"/>
              <a:t>lệnh </a:t>
            </a:r>
            <a:r>
              <a:rPr lang="vi-VN" smtClean="0"/>
              <a:t>T</a:t>
            </a:r>
            <a:r>
              <a:rPr lang="en-US" smtClean="0"/>
              <a:t>&gt;</a:t>
            </a:r>
            <a:endParaRPr lang="en-US" b="1" smtClean="0">
              <a:solidFill>
                <a:srgbClr val="0432FF"/>
              </a:solidFill>
            </a:endParaRPr>
          </a:p>
          <a:p>
            <a:r>
              <a:rPr lang="en-US" b="1">
                <a:solidFill>
                  <a:srgbClr val="0432FF"/>
                </a:solidFill>
              </a:rPr>
              <a:t>e</a:t>
            </a:r>
            <a:r>
              <a:rPr lang="en-US" b="1" smtClean="0">
                <a:solidFill>
                  <a:srgbClr val="0432FF"/>
                </a:solidFill>
              </a:rPr>
              <a:t>lse  </a:t>
            </a:r>
            <a:r>
              <a:rPr lang="en-US" smtClean="0"/>
              <a:t>&lt;</a:t>
            </a:r>
            <a:r>
              <a:rPr lang="en-US"/>
              <a:t>câu lệnh </a:t>
            </a:r>
            <a:r>
              <a:rPr lang="vi-VN" smtClean="0"/>
              <a:t>F</a:t>
            </a:r>
            <a:r>
              <a:rPr lang="en-US" smtClean="0"/>
              <a:t>&gt;</a:t>
            </a:r>
            <a:endParaRPr lang="en-US" b="1" smtClean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</a:t>
            </a:r>
            <a:endParaRPr lang="en-US" b="1" dirty="0" smtClean="0">
              <a:solidFill>
                <a:srgbClr val="0432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Cú pháp + phong cách lập trình</a:t>
            </a:r>
            <a:endParaRPr lang="en-US" dirty="0" smtClean="0"/>
          </a:p>
          <a:p>
            <a:pPr marL="457200" lvl="1" indent="0">
              <a:buNone/>
            </a:pPr>
            <a:endParaRPr lang="en-US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3099892"/>
            <a:ext cx="3886200" cy="34163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kiện&gt;) </a:t>
            </a:r>
            <a:endParaRPr lang="en-US" smtClean="0"/>
          </a:p>
          <a:p>
            <a:r>
              <a:rPr lang="en-US" b="1" smtClean="0">
                <a:solidFill>
                  <a:srgbClr val="0432FF"/>
                </a:solidFill>
              </a:rPr>
              <a:t>{</a:t>
            </a:r>
            <a:r>
              <a:rPr lang="en-US"/>
              <a:t/>
            </a:r>
            <a:br>
              <a:rPr lang="en-US"/>
            </a:br>
            <a:r>
              <a:rPr lang="en-US"/>
              <a:t>     </a:t>
            </a:r>
            <a:r>
              <a:rPr lang="en-US" smtClean="0"/>
              <a:t>  &lt;</a:t>
            </a:r>
            <a:r>
              <a:rPr lang="vi-VN"/>
              <a:t>câu lệnh </a:t>
            </a:r>
            <a:r>
              <a:rPr lang="vi-VN" smtClean="0"/>
              <a:t>đơn/kép </a:t>
            </a:r>
            <a:r>
              <a:rPr lang="vi-VN"/>
              <a:t>khi đúng</a:t>
            </a:r>
            <a:r>
              <a:rPr lang="en-US" smtClean="0"/>
              <a:t>&gt;</a:t>
            </a:r>
          </a:p>
          <a:p>
            <a:r>
              <a:rPr lang="en-US" smtClean="0"/>
              <a:t>       //...</a:t>
            </a:r>
          </a:p>
          <a:p>
            <a:r>
              <a:rPr lang="en-US"/>
              <a:t> </a:t>
            </a:r>
            <a:r>
              <a:rPr lang="en-US" smtClean="0"/>
              <a:t>      &lt;</a:t>
            </a:r>
            <a:r>
              <a:rPr lang="vi-VN"/>
              <a:t>câu lệnh đơn/kép khi đúng</a:t>
            </a:r>
            <a:r>
              <a:rPr lang="en-US"/>
              <a:t>&gt;</a:t>
            </a:r>
            <a:endParaRPr lang="en-US" b="1">
              <a:solidFill>
                <a:srgbClr val="0432FF"/>
              </a:solidFill>
            </a:endParaRPr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</a:p>
          <a:p>
            <a:r>
              <a:rPr lang="en-US" b="1" smtClean="0">
                <a:solidFill>
                  <a:srgbClr val="0432FF"/>
                </a:solidFill>
              </a:rPr>
              <a:t>else</a:t>
            </a:r>
          </a:p>
          <a:p>
            <a:r>
              <a:rPr lang="en-US" b="1" smtClean="0">
                <a:solidFill>
                  <a:srgbClr val="0432FF"/>
                </a:solidFill>
              </a:rPr>
              <a:t>{</a:t>
            </a:r>
          </a:p>
          <a:p>
            <a:r>
              <a:rPr lang="en-US"/>
              <a:t> </a:t>
            </a:r>
            <a:r>
              <a:rPr lang="en-US" smtClean="0"/>
              <a:t>      &lt;</a:t>
            </a:r>
            <a:r>
              <a:rPr lang="vi-VN"/>
              <a:t>câu lệnh đơn/kép khi </a:t>
            </a:r>
            <a:r>
              <a:rPr lang="vi-VN" smtClean="0"/>
              <a:t>sai</a:t>
            </a:r>
            <a:r>
              <a:rPr lang="en-US" smtClean="0"/>
              <a:t>&gt;</a:t>
            </a:r>
          </a:p>
          <a:p>
            <a:r>
              <a:rPr lang="en-US" smtClean="0"/>
              <a:t>       //...</a:t>
            </a:r>
            <a:endParaRPr lang="en-US"/>
          </a:p>
          <a:p>
            <a:r>
              <a:rPr lang="en-US"/>
              <a:t>     </a:t>
            </a:r>
            <a:r>
              <a:rPr lang="en-US" smtClean="0"/>
              <a:t>  &lt;</a:t>
            </a:r>
            <a:r>
              <a:rPr lang="vi-VN"/>
              <a:t>câu lệnh đơn/kép khi </a:t>
            </a:r>
            <a:r>
              <a:rPr lang="vi-VN" smtClean="0"/>
              <a:t>sai</a:t>
            </a:r>
            <a:r>
              <a:rPr lang="en-US" smtClean="0"/>
              <a:t>&gt;</a:t>
            </a:r>
            <a:endParaRPr lang="en-US" b="1">
              <a:solidFill>
                <a:srgbClr val="0432FF"/>
              </a:solidFill>
            </a:endParaRPr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  <a:endParaRPr lang="en-US" b="1">
              <a:solidFill>
                <a:srgbClr val="0432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945" y="1634342"/>
            <a:ext cx="3886200" cy="120032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</a:t>
            </a:r>
            <a:r>
              <a:rPr lang="en-US" smtClean="0"/>
              <a:t>&gt;)</a:t>
            </a:r>
            <a:r>
              <a:rPr lang="en-US"/>
              <a:t/>
            </a:r>
            <a:br>
              <a:rPr lang="en-US"/>
            </a:br>
            <a:r>
              <a:rPr lang="en-US"/>
              <a:t>     </a:t>
            </a:r>
            <a:r>
              <a:rPr lang="en-US" smtClean="0"/>
              <a:t>&lt;</a:t>
            </a:r>
            <a:r>
              <a:rPr lang="vi-VN" smtClean="0"/>
              <a:t>câu lệnh đơn khi đúng</a:t>
            </a:r>
            <a:r>
              <a:rPr lang="en-US" smtClean="0"/>
              <a:t>&gt;</a:t>
            </a:r>
            <a:endParaRPr lang="en-US" b="1" smtClean="0">
              <a:solidFill>
                <a:srgbClr val="0432FF"/>
              </a:solidFill>
            </a:endParaRPr>
          </a:p>
          <a:p>
            <a:r>
              <a:rPr lang="en-US" b="1" smtClean="0">
                <a:solidFill>
                  <a:srgbClr val="0432FF"/>
                </a:solidFill>
              </a:rPr>
              <a:t>else</a:t>
            </a:r>
          </a:p>
          <a:p>
            <a:r>
              <a:rPr lang="en-US"/>
              <a:t> </a:t>
            </a:r>
            <a:r>
              <a:rPr lang="en-US" smtClean="0"/>
              <a:t>    &lt;</a:t>
            </a:r>
            <a:r>
              <a:rPr lang="en-US"/>
              <a:t>câu lệnh </a:t>
            </a:r>
            <a:r>
              <a:rPr lang="vi-VN" smtClean="0"/>
              <a:t>đơn khi sai</a:t>
            </a:r>
            <a:r>
              <a:rPr lang="en-US" smtClean="0"/>
              <a:t>&gt;</a:t>
            </a:r>
            <a:endParaRPr lang="en-US" b="1" smtClean="0">
              <a:solidFill>
                <a:srgbClr val="0432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1600" y="103784"/>
            <a:ext cx="3886200" cy="286232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kiện&gt;) </a:t>
            </a:r>
            <a:r>
              <a:rPr lang="en-US" b="1">
                <a:solidFill>
                  <a:srgbClr val="0432FF"/>
                </a:solidFill>
              </a:rPr>
              <a:t>{</a:t>
            </a:r>
            <a:r>
              <a:rPr lang="en-US"/>
              <a:t/>
            </a:r>
            <a:br>
              <a:rPr lang="en-US"/>
            </a:br>
            <a:r>
              <a:rPr lang="en-US"/>
              <a:t>     </a:t>
            </a:r>
            <a:r>
              <a:rPr lang="en-US" smtClean="0"/>
              <a:t>  &lt;</a:t>
            </a:r>
            <a:r>
              <a:rPr lang="vi-VN"/>
              <a:t>câu lệnh </a:t>
            </a:r>
            <a:r>
              <a:rPr lang="vi-VN" smtClean="0"/>
              <a:t>đơn/kép </a:t>
            </a:r>
            <a:r>
              <a:rPr lang="vi-VN"/>
              <a:t>khi đúng</a:t>
            </a:r>
            <a:r>
              <a:rPr lang="en-US" smtClean="0"/>
              <a:t>&gt;</a:t>
            </a:r>
          </a:p>
          <a:p>
            <a:r>
              <a:rPr lang="en-US" smtClean="0"/>
              <a:t>       //...</a:t>
            </a:r>
          </a:p>
          <a:p>
            <a:r>
              <a:rPr lang="en-US"/>
              <a:t> </a:t>
            </a:r>
            <a:r>
              <a:rPr lang="en-US" smtClean="0"/>
              <a:t>      &lt;</a:t>
            </a:r>
            <a:r>
              <a:rPr lang="vi-VN"/>
              <a:t>câu lệnh đơn/kép khi đúng</a:t>
            </a:r>
            <a:r>
              <a:rPr lang="en-US"/>
              <a:t>&gt;</a:t>
            </a:r>
            <a:endParaRPr lang="en-US" b="1">
              <a:solidFill>
                <a:srgbClr val="0432FF"/>
              </a:solidFill>
            </a:endParaRPr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</a:p>
          <a:p>
            <a:r>
              <a:rPr lang="en-US" b="1" smtClean="0">
                <a:solidFill>
                  <a:srgbClr val="0432FF"/>
                </a:solidFill>
              </a:rPr>
              <a:t>else{</a:t>
            </a:r>
          </a:p>
          <a:p>
            <a:r>
              <a:rPr lang="en-US"/>
              <a:t> </a:t>
            </a:r>
            <a:r>
              <a:rPr lang="en-US" smtClean="0"/>
              <a:t>      &lt;</a:t>
            </a:r>
            <a:r>
              <a:rPr lang="vi-VN"/>
              <a:t>câu lệnh đơn/kép khi </a:t>
            </a:r>
            <a:r>
              <a:rPr lang="vi-VN" smtClean="0"/>
              <a:t>sai</a:t>
            </a:r>
            <a:r>
              <a:rPr lang="en-US" smtClean="0"/>
              <a:t>&gt;</a:t>
            </a:r>
          </a:p>
          <a:p>
            <a:r>
              <a:rPr lang="en-US" smtClean="0"/>
              <a:t>       //...</a:t>
            </a:r>
            <a:endParaRPr lang="en-US"/>
          </a:p>
          <a:p>
            <a:r>
              <a:rPr lang="en-US"/>
              <a:t>     </a:t>
            </a:r>
            <a:r>
              <a:rPr lang="en-US" smtClean="0"/>
              <a:t>  &lt;</a:t>
            </a:r>
            <a:r>
              <a:rPr lang="vi-VN"/>
              <a:t>câu lệnh đơn/kép khi </a:t>
            </a:r>
            <a:r>
              <a:rPr lang="vi-VN" smtClean="0"/>
              <a:t>sai</a:t>
            </a:r>
            <a:r>
              <a:rPr lang="en-US" smtClean="0"/>
              <a:t>&gt;</a:t>
            </a:r>
            <a:endParaRPr lang="en-US" b="1">
              <a:solidFill>
                <a:srgbClr val="0432FF"/>
              </a:solidFill>
            </a:endParaRPr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  <a:endParaRPr lang="en-US" b="1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</a:t>
            </a:r>
            <a:endParaRPr lang="en-US" b="1" dirty="0" smtClean="0">
              <a:solidFill>
                <a:srgbClr val="0432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Cú pháp + phong cách lập trình</a:t>
            </a:r>
            <a:endParaRPr lang="en-US" dirty="0" smtClean="0"/>
          </a:p>
          <a:p>
            <a:pPr marL="457200" lvl="1" indent="0">
              <a:buNone/>
            </a:pPr>
            <a:endParaRPr lang="en-US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3099892"/>
            <a:ext cx="3886200" cy="34163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kiện&gt;) </a:t>
            </a:r>
            <a:endParaRPr lang="en-US" smtClean="0"/>
          </a:p>
          <a:p>
            <a:r>
              <a:rPr lang="en-US" b="1" smtClean="0">
                <a:solidFill>
                  <a:srgbClr val="0432FF"/>
                </a:solidFill>
              </a:rPr>
              <a:t>{</a:t>
            </a:r>
            <a:r>
              <a:rPr lang="en-US"/>
              <a:t/>
            </a:r>
            <a:br>
              <a:rPr lang="en-US"/>
            </a:br>
            <a:r>
              <a:rPr lang="en-US"/>
              <a:t>     </a:t>
            </a:r>
            <a:r>
              <a:rPr lang="en-US" smtClean="0"/>
              <a:t>  &lt;</a:t>
            </a:r>
            <a:r>
              <a:rPr lang="vi-VN"/>
              <a:t>câu lệnh </a:t>
            </a:r>
            <a:r>
              <a:rPr lang="vi-VN" smtClean="0"/>
              <a:t>đơn/kép </a:t>
            </a:r>
            <a:r>
              <a:rPr lang="vi-VN"/>
              <a:t>khi đúng</a:t>
            </a:r>
            <a:r>
              <a:rPr lang="en-US" smtClean="0"/>
              <a:t>&gt;</a:t>
            </a:r>
          </a:p>
          <a:p>
            <a:r>
              <a:rPr lang="en-US" smtClean="0"/>
              <a:t>       //...</a:t>
            </a:r>
          </a:p>
          <a:p>
            <a:r>
              <a:rPr lang="en-US"/>
              <a:t> </a:t>
            </a:r>
            <a:r>
              <a:rPr lang="en-US" smtClean="0"/>
              <a:t>      &lt;</a:t>
            </a:r>
            <a:r>
              <a:rPr lang="vi-VN"/>
              <a:t>câu lệnh đơn/kép khi đúng</a:t>
            </a:r>
            <a:r>
              <a:rPr lang="en-US"/>
              <a:t>&gt;</a:t>
            </a:r>
            <a:endParaRPr lang="en-US" b="1">
              <a:solidFill>
                <a:srgbClr val="0432FF"/>
              </a:solidFill>
            </a:endParaRPr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</a:p>
          <a:p>
            <a:r>
              <a:rPr lang="en-US" b="1" smtClean="0">
                <a:solidFill>
                  <a:srgbClr val="0432FF"/>
                </a:solidFill>
              </a:rPr>
              <a:t>else</a:t>
            </a:r>
          </a:p>
          <a:p>
            <a:r>
              <a:rPr lang="en-US" b="1" smtClean="0">
                <a:solidFill>
                  <a:srgbClr val="0432FF"/>
                </a:solidFill>
              </a:rPr>
              <a:t>{</a:t>
            </a:r>
          </a:p>
          <a:p>
            <a:r>
              <a:rPr lang="en-US"/>
              <a:t> </a:t>
            </a:r>
            <a:r>
              <a:rPr lang="en-US" smtClean="0"/>
              <a:t>      &lt;</a:t>
            </a:r>
            <a:r>
              <a:rPr lang="vi-VN"/>
              <a:t>câu lệnh đơn/kép khi </a:t>
            </a:r>
            <a:r>
              <a:rPr lang="vi-VN" smtClean="0"/>
              <a:t>sai</a:t>
            </a:r>
            <a:r>
              <a:rPr lang="en-US" smtClean="0"/>
              <a:t>&gt;</a:t>
            </a:r>
          </a:p>
          <a:p>
            <a:r>
              <a:rPr lang="en-US" smtClean="0"/>
              <a:t>       //...</a:t>
            </a:r>
            <a:endParaRPr lang="en-US"/>
          </a:p>
          <a:p>
            <a:r>
              <a:rPr lang="en-US"/>
              <a:t>     </a:t>
            </a:r>
            <a:r>
              <a:rPr lang="en-US" smtClean="0"/>
              <a:t>  &lt;</a:t>
            </a:r>
            <a:r>
              <a:rPr lang="vi-VN"/>
              <a:t>câu lệnh đơn/kép khi </a:t>
            </a:r>
            <a:r>
              <a:rPr lang="vi-VN" smtClean="0"/>
              <a:t>sai</a:t>
            </a:r>
            <a:r>
              <a:rPr lang="en-US" smtClean="0"/>
              <a:t>&gt;</a:t>
            </a:r>
            <a:endParaRPr lang="en-US" b="1">
              <a:solidFill>
                <a:srgbClr val="0432FF"/>
              </a:solidFill>
            </a:endParaRPr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  <a:endParaRPr lang="en-US" b="1">
              <a:solidFill>
                <a:srgbClr val="0432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945" y="1634342"/>
            <a:ext cx="3886200" cy="120032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</a:t>
            </a:r>
            <a:r>
              <a:rPr lang="en-US" smtClean="0"/>
              <a:t>&gt;)</a:t>
            </a:r>
            <a:r>
              <a:rPr lang="en-US"/>
              <a:t/>
            </a:r>
            <a:br>
              <a:rPr lang="en-US"/>
            </a:br>
            <a:r>
              <a:rPr lang="en-US"/>
              <a:t>     </a:t>
            </a:r>
            <a:r>
              <a:rPr lang="en-US" smtClean="0"/>
              <a:t>&lt;</a:t>
            </a:r>
            <a:r>
              <a:rPr lang="vi-VN" smtClean="0"/>
              <a:t>câu lệnh đơn khi đúng</a:t>
            </a:r>
            <a:r>
              <a:rPr lang="en-US" smtClean="0"/>
              <a:t>&gt;</a:t>
            </a:r>
            <a:endParaRPr lang="en-US" b="1" smtClean="0">
              <a:solidFill>
                <a:srgbClr val="0432FF"/>
              </a:solidFill>
            </a:endParaRPr>
          </a:p>
          <a:p>
            <a:r>
              <a:rPr lang="en-US" b="1" smtClean="0">
                <a:solidFill>
                  <a:srgbClr val="0432FF"/>
                </a:solidFill>
              </a:rPr>
              <a:t>else</a:t>
            </a:r>
          </a:p>
          <a:p>
            <a:r>
              <a:rPr lang="en-US"/>
              <a:t> </a:t>
            </a:r>
            <a:r>
              <a:rPr lang="en-US" smtClean="0"/>
              <a:t>    &lt;</a:t>
            </a:r>
            <a:r>
              <a:rPr lang="en-US"/>
              <a:t>câu lệnh </a:t>
            </a:r>
            <a:r>
              <a:rPr lang="vi-VN" smtClean="0"/>
              <a:t>đơn khi sai</a:t>
            </a:r>
            <a:r>
              <a:rPr lang="en-US" smtClean="0"/>
              <a:t>&gt;</a:t>
            </a:r>
            <a:endParaRPr lang="en-US" b="1" smtClean="0">
              <a:solidFill>
                <a:srgbClr val="0432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374073" y="1634342"/>
            <a:ext cx="6927" cy="24042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62000" y="1981707"/>
            <a:ext cx="0" cy="20568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90859" y="3392177"/>
            <a:ext cx="58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/>
              <a:t>TAB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74073" y="3733800"/>
            <a:ext cx="1226127" cy="0"/>
            <a:chOff x="374073" y="3733800"/>
            <a:chExt cx="1226127" cy="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374073" y="3733800"/>
              <a:ext cx="38792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762000" y="37338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5181600" y="103784"/>
            <a:ext cx="3886200" cy="286232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kiện&gt;) </a:t>
            </a:r>
            <a:r>
              <a:rPr lang="en-US" b="1">
                <a:solidFill>
                  <a:srgbClr val="0432FF"/>
                </a:solidFill>
              </a:rPr>
              <a:t>{</a:t>
            </a:r>
            <a:r>
              <a:rPr lang="en-US"/>
              <a:t/>
            </a:r>
            <a:br>
              <a:rPr lang="en-US"/>
            </a:br>
            <a:r>
              <a:rPr lang="en-US"/>
              <a:t>     </a:t>
            </a:r>
            <a:r>
              <a:rPr lang="en-US" smtClean="0"/>
              <a:t>  &lt;</a:t>
            </a:r>
            <a:r>
              <a:rPr lang="vi-VN"/>
              <a:t>câu lệnh </a:t>
            </a:r>
            <a:r>
              <a:rPr lang="vi-VN" smtClean="0"/>
              <a:t>đơn/kép </a:t>
            </a:r>
            <a:r>
              <a:rPr lang="vi-VN"/>
              <a:t>khi đúng</a:t>
            </a:r>
            <a:r>
              <a:rPr lang="en-US" smtClean="0"/>
              <a:t>&gt;</a:t>
            </a:r>
          </a:p>
          <a:p>
            <a:r>
              <a:rPr lang="en-US" smtClean="0"/>
              <a:t>       //...</a:t>
            </a:r>
          </a:p>
          <a:p>
            <a:r>
              <a:rPr lang="en-US"/>
              <a:t> </a:t>
            </a:r>
            <a:r>
              <a:rPr lang="en-US" smtClean="0"/>
              <a:t>      &lt;</a:t>
            </a:r>
            <a:r>
              <a:rPr lang="vi-VN"/>
              <a:t>câu lệnh đơn/kép khi đúng</a:t>
            </a:r>
            <a:r>
              <a:rPr lang="en-US"/>
              <a:t>&gt;</a:t>
            </a:r>
            <a:endParaRPr lang="en-US" b="1">
              <a:solidFill>
                <a:srgbClr val="0432FF"/>
              </a:solidFill>
            </a:endParaRPr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</a:p>
          <a:p>
            <a:r>
              <a:rPr lang="en-US" b="1" smtClean="0">
                <a:solidFill>
                  <a:srgbClr val="0432FF"/>
                </a:solidFill>
              </a:rPr>
              <a:t>else{</a:t>
            </a:r>
          </a:p>
          <a:p>
            <a:r>
              <a:rPr lang="en-US"/>
              <a:t> </a:t>
            </a:r>
            <a:r>
              <a:rPr lang="en-US" smtClean="0"/>
              <a:t>      &lt;</a:t>
            </a:r>
            <a:r>
              <a:rPr lang="vi-VN"/>
              <a:t>câu lệnh đơn/kép khi </a:t>
            </a:r>
            <a:r>
              <a:rPr lang="vi-VN" smtClean="0"/>
              <a:t>sai</a:t>
            </a:r>
            <a:r>
              <a:rPr lang="en-US" smtClean="0"/>
              <a:t>&gt;</a:t>
            </a:r>
          </a:p>
          <a:p>
            <a:r>
              <a:rPr lang="en-US" smtClean="0"/>
              <a:t>       //...</a:t>
            </a:r>
            <a:endParaRPr lang="en-US"/>
          </a:p>
          <a:p>
            <a:r>
              <a:rPr lang="en-US"/>
              <a:t>     </a:t>
            </a:r>
            <a:r>
              <a:rPr lang="en-US" smtClean="0"/>
              <a:t>  &lt;</a:t>
            </a:r>
            <a:r>
              <a:rPr lang="vi-VN"/>
              <a:t>câu lệnh đơn/kép khi </a:t>
            </a:r>
            <a:r>
              <a:rPr lang="vi-VN" smtClean="0"/>
              <a:t>sai</a:t>
            </a:r>
            <a:r>
              <a:rPr lang="en-US" smtClean="0"/>
              <a:t>&gt;</a:t>
            </a:r>
            <a:endParaRPr lang="en-US" b="1">
              <a:solidFill>
                <a:srgbClr val="0432FF"/>
              </a:solidFill>
            </a:endParaRPr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  <a:endParaRPr lang="en-US" b="1">
              <a:solidFill>
                <a:srgbClr val="0432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5300744" y="162987"/>
            <a:ext cx="0" cy="63532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5716381" y="381000"/>
            <a:ext cx="0" cy="61352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393302" y="5168298"/>
            <a:ext cx="58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/>
              <a:t>TAB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flipH="1">
            <a:off x="4490254" y="5537630"/>
            <a:ext cx="1226127" cy="0"/>
            <a:chOff x="374073" y="3733800"/>
            <a:chExt cx="1226127" cy="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374073" y="3733800"/>
              <a:ext cx="38792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762000" y="37338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342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</a:t>
            </a:r>
            <a:endParaRPr lang="en-US" b="1" dirty="0" smtClean="0">
              <a:solidFill>
                <a:srgbClr val="0432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Cú pháp + phong cách lập trình</a:t>
            </a:r>
            <a:endParaRPr lang="en-US" dirty="0" smtClean="0"/>
          </a:p>
          <a:p>
            <a:pPr marL="457200" lvl="1" indent="0">
              <a:buNone/>
            </a:pPr>
            <a:endParaRPr lang="en-US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2863334"/>
            <a:ext cx="4980709" cy="646331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if</a:t>
            </a:r>
            <a:r>
              <a:rPr lang="en-US" smtClean="0"/>
              <a:t> </a:t>
            </a:r>
            <a:r>
              <a:rPr lang="en-US"/>
              <a:t>(&lt;biểu thức điều kiện</a:t>
            </a:r>
            <a:r>
              <a:rPr lang="en-US" smtClean="0"/>
              <a:t>&gt;)    </a:t>
            </a:r>
            <a:r>
              <a:rPr lang="en-US"/>
              <a:t>&lt;câu </a:t>
            </a:r>
            <a:r>
              <a:rPr lang="en-US" smtClean="0"/>
              <a:t>lệnh </a:t>
            </a:r>
            <a:r>
              <a:rPr lang="vi-VN" smtClean="0"/>
              <a:t>T</a:t>
            </a:r>
            <a:r>
              <a:rPr lang="en-US" smtClean="0"/>
              <a:t>&gt;</a:t>
            </a:r>
            <a:endParaRPr lang="en-US" b="1" smtClean="0">
              <a:solidFill>
                <a:srgbClr val="0432FF"/>
              </a:solidFill>
            </a:endParaRPr>
          </a:p>
          <a:p>
            <a:r>
              <a:rPr lang="en-US" b="1">
                <a:solidFill>
                  <a:srgbClr val="0432FF"/>
                </a:solidFill>
              </a:rPr>
              <a:t>e</a:t>
            </a:r>
            <a:r>
              <a:rPr lang="en-US" b="1" smtClean="0">
                <a:solidFill>
                  <a:srgbClr val="0432FF"/>
                </a:solidFill>
              </a:rPr>
              <a:t>lse  </a:t>
            </a:r>
            <a:r>
              <a:rPr lang="en-US" smtClean="0"/>
              <a:t>&lt;</a:t>
            </a:r>
            <a:r>
              <a:rPr lang="en-US"/>
              <a:t>câu lệnh </a:t>
            </a:r>
            <a:r>
              <a:rPr lang="vi-VN" smtClean="0"/>
              <a:t>F</a:t>
            </a:r>
            <a:r>
              <a:rPr lang="en-US" smtClean="0"/>
              <a:t>&gt;</a:t>
            </a:r>
            <a:endParaRPr lang="en-US" b="1" smtClean="0">
              <a:solidFill>
                <a:srgbClr val="0432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738265"/>
            <a:ext cx="680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Phong </a:t>
            </a:r>
            <a:r>
              <a:rPr lang="vi-VN" smtClean="0"/>
              <a:t>cách này chỉ nên dùng khi cả hai câu lệnh là câu đơn giản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</a:t>
            </a:r>
            <a:br>
              <a:rPr lang="vi-VN" b="1" smtClean="0">
                <a:solidFill>
                  <a:srgbClr val="0432FF"/>
                </a:solidFill>
              </a:rPr>
            </a:br>
            <a:r>
              <a:rPr lang="vi-VN" sz="2400" b="1" smtClean="0">
                <a:solidFill>
                  <a:srgbClr val="0432FF"/>
                </a:solidFill>
              </a:rPr>
              <a:t>Ví dụ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Giải Phương trình bậc 2</a:t>
            </a:r>
          </a:p>
          <a:p>
            <a:pPr lvl="1"/>
            <a:r>
              <a:rPr lang="vi-VN" smtClean="0"/>
              <a:t>Phân tích</a:t>
            </a:r>
          </a:p>
          <a:p>
            <a:pPr lvl="2"/>
            <a:r>
              <a:rPr lang="vi-VN" smtClean="0"/>
              <a:t>Cho phép người dùng nhập ba hệ số của phương trình</a:t>
            </a:r>
          </a:p>
          <a:p>
            <a:pPr lvl="2"/>
            <a:r>
              <a:rPr lang="vi-VN" smtClean="0"/>
              <a:t>Do đó,</a:t>
            </a:r>
          </a:p>
          <a:p>
            <a:pPr lvl="3"/>
            <a:r>
              <a:rPr lang="vi-VN" smtClean="0"/>
              <a:t>A và B: có thể bằng 0</a:t>
            </a:r>
          </a:p>
          <a:p>
            <a:pPr lvl="3"/>
            <a:r>
              <a:rPr lang="vi-VN" smtClean="0"/>
              <a:t>Phương trình suy biến thành Bậc 1 hoặc Bậc 0</a:t>
            </a:r>
          </a:p>
          <a:p>
            <a:pPr lvl="3"/>
            <a:r>
              <a:rPr lang="vi-VN" smtClean="0"/>
              <a:t>Nghĩa là có 3 trường hợp cần kiểm tra</a:t>
            </a:r>
          </a:p>
          <a:p>
            <a:pPr lvl="4"/>
            <a:endParaRPr lang="vi-VN" smtClean="0"/>
          </a:p>
          <a:p>
            <a:pPr lvl="3"/>
            <a:endParaRPr lang="vi-VN" smtClean="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</a:t>
            </a:r>
            <a:br>
              <a:rPr lang="vi-VN" b="1" smtClean="0">
                <a:solidFill>
                  <a:srgbClr val="0432FF"/>
                </a:solidFill>
              </a:rPr>
            </a:br>
            <a:r>
              <a:rPr lang="vi-VN" sz="2400" b="1" smtClean="0">
                <a:solidFill>
                  <a:srgbClr val="0432FF"/>
                </a:solidFill>
              </a:rPr>
              <a:t>Ví dụ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Giải Phương trình bậc 2</a:t>
            </a:r>
          </a:p>
          <a:p>
            <a:pPr lvl="1"/>
            <a:r>
              <a:rPr lang="vi-VN" smtClean="0"/>
              <a:t>Phân tích</a:t>
            </a:r>
          </a:p>
          <a:p>
            <a:pPr lvl="2"/>
            <a:r>
              <a:rPr lang="vi-VN" smtClean="0"/>
              <a:t>Ba trường hợp đó là</a:t>
            </a:r>
          </a:p>
          <a:p>
            <a:pPr lvl="3"/>
            <a:r>
              <a:rPr lang="vi-VN" smtClean="0"/>
              <a:t>(1) </a:t>
            </a:r>
            <a:r>
              <a:rPr lang="vi-VN" smtClean="0">
                <a:solidFill>
                  <a:srgbClr val="0432FF"/>
                </a:solidFill>
              </a:rPr>
              <a:t>Bậc 0</a:t>
            </a:r>
            <a:r>
              <a:rPr lang="vi-VN" smtClean="0"/>
              <a:t>: A = 0 và B = 0</a:t>
            </a:r>
          </a:p>
          <a:p>
            <a:pPr lvl="4"/>
            <a:r>
              <a:rPr lang="vi-VN" smtClean="0"/>
              <a:t>Dựa vào C để biết vô hay vô số nghiệm</a:t>
            </a:r>
          </a:p>
          <a:p>
            <a:pPr lvl="3"/>
            <a:r>
              <a:rPr lang="vi-VN" smtClean="0"/>
              <a:t>(2) </a:t>
            </a:r>
            <a:r>
              <a:rPr lang="vi-VN" smtClean="0">
                <a:solidFill>
                  <a:srgbClr val="0432FF"/>
                </a:solidFill>
              </a:rPr>
              <a:t>Bậc 1</a:t>
            </a:r>
            <a:r>
              <a:rPr lang="vi-VN" smtClean="0"/>
              <a:t>: A = 0, B &lt;&gt; 0</a:t>
            </a:r>
          </a:p>
          <a:p>
            <a:pPr lvl="4"/>
            <a:r>
              <a:rPr lang="vi-VN" smtClean="0"/>
              <a:t>Giả Phương trình Bậc 1</a:t>
            </a:r>
          </a:p>
          <a:p>
            <a:pPr lvl="3"/>
            <a:r>
              <a:rPr lang="vi-VN" smtClean="0"/>
              <a:t>(3) </a:t>
            </a:r>
            <a:r>
              <a:rPr lang="vi-VN" smtClean="0">
                <a:solidFill>
                  <a:srgbClr val="0432FF"/>
                </a:solidFill>
              </a:rPr>
              <a:t>Bậc 2</a:t>
            </a:r>
            <a:r>
              <a:rPr lang="vi-VN" smtClean="0"/>
              <a:t>: A&lt;&gt;0</a:t>
            </a:r>
          </a:p>
          <a:p>
            <a:pPr lvl="4"/>
            <a:r>
              <a:rPr lang="vi-VN" smtClean="0"/>
              <a:t>Giải Phương trình bậc 2</a:t>
            </a:r>
          </a:p>
          <a:p>
            <a:pPr lvl="4"/>
            <a:endParaRPr lang="vi-VN" smtClean="0"/>
          </a:p>
          <a:p>
            <a:pPr lvl="3"/>
            <a:endParaRPr lang="vi-VN" smtClean="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</a:t>
            </a:r>
            <a:br>
              <a:rPr lang="vi-VN" b="1" smtClean="0">
                <a:solidFill>
                  <a:srgbClr val="0432FF"/>
                </a:solidFill>
              </a:rPr>
            </a:br>
            <a:r>
              <a:rPr lang="vi-VN" sz="2400" b="1" smtClean="0">
                <a:solidFill>
                  <a:srgbClr val="0432FF"/>
                </a:solidFill>
              </a:rPr>
              <a:t>Ví dụ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Giải Phương trình bậc 2</a:t>
            </a:r>
          </a:p>
          <a:p>
            <a:pPr lvl="1"/>
            <a:r>
              <a:rPr lang="vi-VN" smtClean="0"/>
              <a:t>Sơ đồ ý tưởng</a:t>
            </a:r>
          </a:p>
          <a:p>
            <a:pPr lvl="3"/>
            <a:endParaRPr lang="vi-VN" smtClean="0"/>
          </a:p>
          <a:p>
            <a:pPr lvl="1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3855"/>
            <a:ext cx="6375400" cy="629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4419600"/>
            <a:ext cx="3411682" cy="120032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0432FF"/>
                </a:solidFill>
              </a:rPr>
              <a:t>Cần phân rã các công việc con trong đó để có giải thuật hoàn thiện</a:t>
            </a:r>
            <a:endParaRPr lang="en-US" sz="240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lệnh: </a:t>
            </a:r>
            <a:r>
              <a:rPr lang="vi-VN" b="1">
                <a:solidFill>
                  <a:srgbClr val="0432FF"/>
                </a:solidFill>
              </a:rPr>
              <a:t>if-else</a:t>
            </a:r>
            <a:br>
              <a:rPr lang="vi-VN" b="1">
                <a:solidFill>
                  <a:srgbClr val="0432FF"/>
                </a:solidFill>
              </a:rPr>
            </a:br>
            <a:r>
              <a:rPr lang="vi-VN" sz="2400" b="1">
                <a:solidFill>
                  <a:srgbClr val="0432FF"/>
                </a:solidFill>
              </a:rPr>
              <a:t>Ví </a:t>
            </a:r>
            <a:r>
              <a:rPr lang="vi-VN" sz="2400" b="1" smtClean="0">
                <a:solidFill>
                  <a:srgbClr val="0432FF"/>
                </a:solidFill>
              </a:rPr>
              <a:t>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PTB2: Chương trình C</a:t>
            </a: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1066800" y="1600200"/>
            <a:ext cx="7924800" cy="452431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stdlib.h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stdio.h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main(){</a:t>
            </a:r>
          </a:p>
          <a:p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	float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a, b, c, delta;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Nhap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vao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gia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tri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cac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so a, b, c: \n"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scanf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"%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f%f%f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&amp;a, &amp;b, &amp;c);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delta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 b*b - 4*a*c;</a:t>
            </a:r>
          </a:p>
          <a:p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	if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(delta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 0)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"Phuong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trinh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vo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nghiem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\n"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	else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"Phuong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trinh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co it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nhat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mot </a:t>
            </a:r>
            <a:r>
              <a:rPr lang="en-US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nghiem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\n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	return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0;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445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 lồng nhau</a:t>
            </a:r>
            <a:r>
              <a:rPr lang="vi-VN" b="1">
                <a:solidFill>
                  <a:srgbClr val="0432FF"/>
                </a:solidFill>
              </a:rPr>
              <a:t/>
            </a:r>
            <a:br>
              <a:rPr lang="vi-VN" b="1">
                <a:solidFill>
                  <a:srgbClr val="0432FF"/>
                </a:solidFill>
              </a:rPr>
            </a:br>
            <a:r>
              <a:rPr lang="vi-VN" sz="2400" b="1" smtClean="0">
                <a:solidFill>
                  <a:srgbClr val="0432FF"/>
                </a:solidFill>
              </a:rPr>
              <a:t>Ứng dụng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Hầu hết các ứng dụng hữu ích trong thực tế không chỉ xét các trường hợp đơn giản rời nhau (tuần tự). </a:t>
            </a:r>
          </a:p>
          <a:p>
            <a:r>
              <a:rPr lang="vi-VN" smtClean="0"/>
              <a:t>Các ứng dụng cần kiểm tra các điều kiện có yếu tố lồng nhau</a:t>
            </a:r>
          </a:p>
          <a:p>
            <a:pPr lvl="1"/>
            <a:r>
              <a:rPr lang="vi-VN" smtClean="0"/>
              <a:t>Ví dụ</a:t>
            </a:r>
          </a:p>
          <a:p>
            <a:pPr lvl="2"/>
            <a:r>
              <a:rPr lang="vi-VN" smtClean="0"/>
              <a:t>Giải PTB2:</a:t>
            </a:r>
          </a:p>
          <a:p>
            <a:pPr lvl="3"/>
            <a:r>
              <a:rPr lang="vi-VN" smtClean="0">
                <a:solidFill>
                  <a:srgbClr val="0432FF"/>
                </a:solidFill>
              </a:rPr>
              <a:t>Nếu A và B đã kiểm tra bằng 0</a:t>
            </a:r>
          </a:p>
          <a:p>
            <a:pPr lvl="4"/>
            <a:r>
              <a:rPr lang="vi-VN" smtClean="0"/>
              <a:t>Chương trình cần kiểm tra tiếp C = 0 hay không</a:t>
            </a:r>
          </a:p>
          <a:p>
            <a:pPr lvl="4"/>
            <a:r>
              <a:rPr lang="vi-VN" smtClean="0">
                <a:solidFill>
                  <a:srgbClr val="0432FF"/>
                </a:solidFill>
              </a:rPr>
              <a:t>Nếu C= 0 thì chương trình có vô số nghiệm</a:t>
            </a:r>
          </a:p>
          <a:p>
            <a:pPr lvl="4"/>
            <a:r>
              <a:rPr lang="vi-VN" smtClean="0"/>
              <a:t>Ngược lại, chương trình không có nghiệm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Ứng dụng của cấu trúc rẽ nhánh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Các ứng dụng hữu ích trong thực tế điều có dùng đến cấu trúc rẽ nhánh</a:t>
            </a:r>
          </a:p>
          <a:p>
            <a:r>
              <a:rPr lang="vi-VN" smtClean="0"/>
              <a:t>Ví dụ</a:t>
            </a:r>
          </a:p>
          <a:p>
            <a:pPr lvl="1"/>
            <a:r>
              <a:rPr lang="vi-VN" smtClean="0"/>
              <a:t>Bài toán 1: Nhập một ngày (gồm ngày, tháng, năm)</a:t>
            </a:r>
          </a:p>
          <a:p>
            <a:pPr lvl="2"/>
            <a:r>
              <a:rPr lang="vi-VN" smtClean="0"/>
              <a:t>Một chương trình tốt KHÔNG giả sử ngày, tháng và năm được đọc vào đã thuộc miền giá trị cho phép </a:t>
            </a:r>
          </a:p>
          <a:p>
            <a:pPr lvl="2"/>
            <a:r>
              <a:rPr lang="vi-VN" smtClean="0"/>
              <a:t>Để khắc phục trường hợp lỗi với tháng, có thể cấu trúc sau đã sử dụng</a:t>
            </a:r>
          </a:p>
          <a:p>
            <a:pPr lvl="1"/>
            <a:endParaRPr lang="vi-VN" smtClean="0"/>
          </a:p>
        </p:txBody>
      </p:sp>
      <p:sp>
        <p:nvSpPr>
          <p:cNvPr id="3" name="TextBox 2"/>
          <p:cNvSpPr txBox="1"/>
          <p:nvPr/>
        </p:nvSpPr>
        <p:spPr>
          <a:xfrm>
            <a:off x="2438400" y="4419600"/>
            <a:ext cx="3884397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b="1" smtClean="0">
                <a:solidFill>
                  <a:srgbClr val="0432FF"/>
                </a:solidFill>
              </a:rPr>
              <a:t>if</a:t>
            </a:r>
            <a:r>
              <a:rPr lang="vi-VN" smtClean="0"/>
              <a:t> ( </a:t>
            </a:r>
            <a:r>
              <a:rPr lang="vi-VN" smtClean="0">
                <a:solidFill>
                  <a:schemeClr val="accent5">
                    <a:lumMod val="50000"/>
                  </a:schemeClr>
                </a:solidFill>
              </a:rPr>
              <a:t>(tháng &lt; 0) hoặc (tháng &gt; 12) </a:t>
            </a:r>
            <a:r>
              <a:rPr lang="vi-VN" smtClean="0"/>
              <a:t>)</a:t>
            </a:r>
            <a:endParaRPr lang="vi-VN" b="1" smtClean="0">
              <a:solidFill>
                <a:srgbClr val="0432FF"/>
              </a:solidFill>
            </a:endParaRPr>
          </a:p>
          <a:p>
            <a:r>
              <a:rPr lang="vi-VN" smtClean="0"/>
              <a:t>	- Xử lý lỗi với tháng </a:t>
            </a:r>
          </a:p>
          <a:p>
            <a:r>
              <a:rPr lang="vi-VN" smtClean="0">
                <a:solidFill>
                  <a:srgbClr val="0432FF"/>
                </a:solidFill>
              </a:rPr>
              <a:t>endif</a:t>
            </a:r>
            <a:endParaRPr lang="en-US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 lồng nhau</a:t>
            </a:r>
            <a:r>
              <a:rPr lang="vi-VN" b="1">
                <a:solidFill>
                  <a:srgbClr val="0432FF"/>
                </a:solidFill>
              </a:rPr>
              <a:t/>
            </a:r>
            <a:br>
              <a:rPr lang="vi-VN" b="1">
                <a:solidFill>
                  <a:srgbClr val="0432FF"/>
                </a:solidFill>
              </a:rPr>
            </a:br>
            <a:r>
              <a:rPr lang="vi-VN" sz="2400" b="1" smtClean="0">
                <a:solidFill>
                  <a:srgbClr val="0432FF"/>
                </a:solidFill>
              </a:rPr>
              <a:t>Ứng dụng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3855"/>
            <a:ext cx="6375400" cy="629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3886200"/>
            <a:ext cx="4953000" cy="923330"/>
          </a:xfrm>
          <a:prstGeom prst="rect">
            <a:avLst/>
          </a:prstGeom>
          <a:solidFill>
            <a:srgbClr val="CCF7FF"/>
          </a:solidFill>
        </p:spPr>
        <p:txBody>
          <a:bodyPr wrap="square" rtlCol="0">
            <a:spAutoFit/>
          </a:bodyPr>
          <a:lstStyle/>
          <a:p>
            <a:r>
              <a:rPr lang="vi-VN" smtClean="0"/>
              <a:t>Xét hai trường hợp </a:t>
            </a:r>
            <a:r>
              <a:rPr lang="vi-VN" smtClean="0">
                <a:solidFill>
                  <a:srgbClr val="0432FF"/>
                </a:solidFill>
              </a:rPr>
              <a:t>vô nghiệm </a:t>
            </a:r>
            <a:r>
              <a:rPr lang="vi-VN" smtClean="0"/>
              <a:t>và </a:t>
            </a:r>
            <a:r>
              <a:rPr lang="vi-VN" smtClean="0">
                <a:solidFill>
                  <a:srgbClr val="0432FF"/>
                </a:solidFill>
              </a:rPr>
              <a:t>vô số nghiệm</a:t>
            </a:r>
            <a:r>
              <a:rPr lang="vi-VN" smtClean="0"/>
              <a:t> được lồng trong cấu trúc lớn hơn: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mtClean="0"/>
              <a:t>K</a:t>
            </a:r>
            <a:r>
              <a:rPr lang="vi-VN" smtClean="0"/>
              <a:t>iểm tra (A=0) AND (B=0)</a:t>
            </a:r>
            <a:endParaRPr lang="en-US"/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 bwMode="auto">
          <a:xfrm flipH="1" flipV="1">
            <a:off x="5791200" y="2819400"/>
            <a:ext cx="6477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162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 lồng nhau</a:t>
            </a:r>
            <a:r>
              <a:rPr lang="vi-VN" b="1">
                <a:solidFill>
                  <a:srgbClr val="0432FF"/>
                </a:solidFill>
              </a:rPr>
              <a:t/>
            </a:r>
            <a:br>
              <a:rPr lang="vi-VN" b="1">
                <a:solidFill>
                  <a:srgbClr val="0432FF"/>
                </a:solidFill>
              </a:rPr>
            </a:br>
            <a:r>
              <a:rPr lang="vi-VN" sz="2400" b="1" smtClean="0">
                <a:solidFill>
                  <a:srgbClr val="0432FF"/>
                </a:solidFill>
              </a:rPr>
              <a:t>Ứng dụng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Bài toán: xác định loại sinh viên theo điểm</a:t>
            </a:r>
          </a:p>
          <a:p>
            <a:pPr lvl="1"/>
            <a:r>
              <a:rPr lang="vi-VN" smtClean="0"/>
              <a:t>Có các loại sau:</a:t>
            </a:r>
          </a:p>
          <a:p>
            <a:pPr lvl="2"/>
            <a:r>
              <a:rPr lang="vi-VN" smtClean="0"/>
              <a:t>Yếu: điểm thuộc [0, 5]</a:t>
            </a:r>
          </a:p>
          <a:p>
            <a:pPr lvl="2"/>
            <a:r>
              <a:rPr lang="vi-VN" smtClean="0"/>
              <a:t>Trung bình: điểm thuộc [5, 6.5)</a:t>
            </a:r>
          </a:p>
          <a:p>
            <a:pPr lvl="2"/>
            <a:r>
              <a:rPr lang="vi-VN" smtClean="0"/>
              <a:t>Khá: điểm thuộc [6.5, 8)</a:t>
            </a:r>
          </a:p>
          <a:p>
            <a:pPr lvl="2"/>
            <a:r>
              <a:rPr lang="vi-VN" smtClean="0"/>
              <a:t>Giỏi: điểm thuộc [8, 9.5)</a:t>
            </a:r>
          </a:p>
          <a:p>
            <a:pPr lvl="2"/>
            <a:r>
              <a:rPr lang="vi-VN" smtClean="0"/>
              <a:t>Xuất sắc: điểm thuộc [9.5, 10]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 lồng nhau</a:t>
            </a:r>
            <a:r>
              <a:rPr lang="vi-VN" b="1">
                <a:solidFill>
                  <a:srgbClr val="0432FF"/>
                </a:solidFill>
              </a:rPr>
              <a:t/>
            </a:r>
            <a:br>
              <a:rPr lang="vi-VN" b="1">
                <a:solidFill>
                  <a:srgbClr val="0432FF"/>
                </a:solidFill>
              </a:rPr>
            </a:br>
            <a:r>
              <a:rPr lang="vi-VN" sz="2400" b="1" smtClean="0">
                <a:solidFill>
                  <a:srgbClr val="0432FF"/>
                </a:solidFill>
              </a:rPr>
              <a:t>Ứng dụng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" y="2127415"/>
            <a:ext cx="1752600" cy="867918"/>
            <a:chOff x="533400" y="2743200"/>
            <a:chExt cx="1752600" cy="867918"/>
          </a:xfrm>
        </p:grpSpPr>
        <p:sp>
          <p:nvSpPr>
            <p:cNvPr id="2" name="Decision 1"/>
            <p:cNvSpPr/>
            <p:nvPr/>
          </p:nvSpPr>
          <p:spPr bwMode="auto">
            <a:xfrm>
              <a:off x="533400" y="2743200"/>
              <a:ext cx="1752600" cy="867918"/>
            </a:xfrm>
            <a:prstGeom prst="flowChartDecision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8795" y="2992493"/>
              <a:ext cx="966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d</a:t>
              </a:r>
              <a:r>
                <a:rPr lang="vi-VN" sz="1400" smtClean="0"/>
                <a:t>iem &lt; 5 </a:t>
              </a:r>
              <a:endParaRPr lang="en-US" sz="1400"/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>
            <a:off x="952499" y="1517726"/>
            <a:ext cx="0" cy="6096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952499" y="2995333"/>
            <a:ext cx="0" cy="14545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2289483" y="2127326"/>
            <a:ext cx="1752600" cy="867918"/>
            <a:chOff x="533400" y="2743200"/>
            <a:chExt cx="1752600" cy="867918"/>
          </a:xfrm>
        </p:grpSpPr>
        <p:sp>
          <p:nvSpPr>
            <p:cNvPr id="14" name="Decision 13"/>
            <p:cNvSpPr/>
            <p:nvPr/>
          </p:nvSpPr>
          <p:spPr bwMode="auto">
            <a:xfrm>
              <a:off x="533400" y="2743200"/>
              <a:ext cx="1752600" cy="867918"/>
            </a:xfrm>
            <a:prstGeom prst="flowChartDecision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8795" y="2992493"/>
              <a:ext cx="1119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d</a:t>
              </a:r>
              <a:r>
                <a:rPr lang="vi-VN" sz="1400" smtClean="0"/>
                <a:t>iem &lt; 6.5 </a:t>
              </a:r>
              <a:endParaRPr lang="en-US" sz="1400"/>
            </a:p>
          </p:txBody>
        </p:sp>
      </p:grpSp>
      <p:cxnSp>
        <p:nvCxnSpPr>
          <p:cNvPr id="16" name="Straight Arrow Connector 15"/>
          <p:cNvCxnSpPr>
            <a:stCxn id="14" idx="2"/>
            <a:endCxn id="39" idx="0"/>
          </p:cNvCxnSpPr>
          <p:nvPr/>
        </p:nvCxnSpPr>
        <p:spPr bwMode="auto">
          <a:xfrm>
            <a:off x="3165783" y="2995244"/>
            <a:ext cx="8748" cy="1264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828799" y="2561374"/>
            <a:ext cx="460684" cy="8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2" name="Group 21"/>
          <p:cNvGrpSpPr/>
          <p:nvPr/>
        </p:nvGrpSpPr>
        <p:grpSpPr>
          <a:xfrm>
            <a:off x="4502766" y="2127326"/>
            <a:ext cx="1752600" cy="867918"/>
            <a:chOff x="533400" y="2743200"/>
            <a:chExt cx="1752600" cy="867918"/>
          </a:xfrm>
        </p:grpSpPr>
        <p:sp>
          <p:nvSpPr>
            <p:cNvPr id="25" name="Decision 24"/>
            <p:cNvSpPr/>
            <p:nvPr/>
          </p:nvSpPr>
          <p:spPr bwMode="auto">
            <a:xfrm>
              <a:off x="533400" y="2743200"/>
              <a:ext cx="1752600" cy="867918"/>
            </a:xfrm>
            <a:prstGeom prst="flowChartDecision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8795" y="2992493"/>
              <a:ext cx="966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d</a:t>
              </a:r>
              <a:r>
                <a:rPr lang="vi-VN" sz="1400" smtClean="0"/>
                <a:t>iem &lt; 8 </a:t>
              </a:r>
              <a:endParaRPr lang="en-US" sz="1400"/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>
            <a:off x="5379066" y="2995333"/>
            <a:ext cx="0" cy="8465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042082" y="2561374"/>
            <a:ext cx="460684" cy="8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8" name="Group 27"/>
          <p:cNvGrpSpPr/>
          <p:nvPr/>
        </p:nvGrpSpPr>
        <p:grpSpPr>
          <a:xfrm>
            <a:off x="6705600" y="2127326"/>
            <a:ext cx="1752600" cy="867918"/>
            <a:chOff x="533400" y="2743200"/>
            <a:chExt cx="1752600" cy="867918"/>
          </a:xfrm>
        </p:grpSpPr>
        <p:sp>
          <p:nvSpPr>
            <p:cNvPr id="31" name="Decision 30"/>
            <p:cNvSpPr/>
            <p:nvPr/>
          </p:nvSpPr>
          <p:spPr bwMode="auto">
            <a:xfrm>
              <a:off x="533400" y="2743200"/>
              <a:ext cx="1752600" cy="867918"/>
            </a:xfrm>
            <a:prstGeom prst="flowChartDecision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8795" y="2992493"/>
              <a:ext cx="1119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d</a:t>
              </a:r>
              <a:r>
                <a:rPr lang="vi-VN" sz="1400" smtClean="0"/>
                <a:t>iem &lt; 9.5 </a:t>
              </a:r>
              <a:endParaRPr lang="en-US" sz="1400"/>
            </a:p>
          </p:txBody>
        </p:sp>
      </p:grpSp>
      <p:cxnSp>
        <p:nvCxnSpPr>
          <p:cNvPr id="29" name="Straight Arrow Connector 28"/>
          <p:cNvCxnSpPr/>
          <p:nvPr/>
        </p:nvCxnSpPr>
        <p:spPr bwMode="auto">
          <a:xfrm>
            <a:off x="7581900" y="2995333"/>
            <a:ext cx="0" cy="6560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244916" y="2561374"/>
            <a:ext cx="460684" cy="8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8447750" y="2561285"/>
            <a:ext cx="27584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8723595" y="2570311"/>
            <a:ext cx="0" cy="1081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46166" y="1143000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/>
              <a:t>Đầu vào: điểm</a:t>
            </a:r>
            <a:endParaRPr lang="en-US"/>
          </a:p>
        </p:txBody>
      </p:sp>
      <p:sp>
        <p:nvSpPr>
          <p:cNvPr id="38" name="Rectangle 37"/>
          <p:cNvSpPr/>
          <p:nvPr/>
        </p:nvSpPr>
        <p:spPr bwMode="auto">
          <a:xfrm>
            <a:off x="477773" y="4449867"/>
            <a:ext cx="1028047" cy="381000"/>
          </a:xfrm>
          <a:prstGeom prst="rect">
            <a:avLst/>
          </a:prstGeom>
          <a:solidFill>
            <a:srgbClr val="CCF7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loai = “Y”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626435" y="4259367"/>
            <a:ext cx="1096192" cy="381000"/>
          </a:xfrm>
          <a:prstGeom prst="rect">
            <a:avLst/>
          </a:prstGeom>
          <a:solidFill>
            <a:srgbClr val="CCF7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loai = “TB”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929440" y="3864602"/>
            <a:ext cx="985812" cy="381000"/>
          </a:xfrm>
          <a:prstGeom prst="rect">
            <a:avLst/>
          </a:prstGeom>
          <a:solidFill>
            <a:srgbClr val="CCF7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loai = “K”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705600" y="3651415"/>
            <a:ext cx="1054723" cy="381000"/>
          </a:xfrm>
          <a:prstGeom prst="rect">
            <a:avLst/>
          </a:prstGeom>
          <a:solidFill>
            <a:srgbClr val="CCF7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loai = “G”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992728" y="3651415"/>
            <a:ext cx="1078554" cy="381000"/>
          </a:xfrm>
          <a:prstGeom prst="rect">
            <a:avLst/>
          </a:prstGeom>
          <a:solidFill>
            <a:srgbClr val="CCF7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loai = “XS”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952499" y="4830867"/>
            <a:ext cx="0" cy="6492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39" idx="2"/>
          </p:cNvCxnSpPr>
          <p:nvPr/>
        </p:nvCxnSpPr>
        <p:spPr bwMode="auto">
          <a:xfrm>
            <a:off x="3174531" y="4640367"/>
            <a:ext cx="0" cy="4428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952499" y="5083263"/>
            <a:ext cx="22132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5391317" y="4275230"/>
            <a:ext cx="0" cy="4428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3174531" y="4718126"/>
            <a:ext cx="22132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 flipV="1">
            <a:off x="5422348" y="4456794"/>
            <a:ext cx="2159552" cy="114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7581900" y="4026027"/>
            <a:ext cx="0" cy="4307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8723595" y="4022841"/>
            <a:ext cx="0" cy="2185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7551662" y="4241410"/>
            <a:ext cx="115507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249997" y="297301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true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59730" y="299524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true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60762" y="297349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true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10790" y="299182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true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705449" y="2186648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false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64873" y="2186768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false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38386" y="2201024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false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41005" y="2207341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false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4633" y="5459649"/>
            <a:ext cx="137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/>
              <a:t>Đầu ra: loại</a:t>
            </a:r>
            <a:endParaRPr lang="en-US"/>
          </a:p>
        </p:txBody>
      </p:sp>
      <p:sp>
        <p:nvSpPr>
          <p:cNvPr id="91" name="Rectangle 90"/>
          <p:cNvSpPr/>
          <p:nvPr/>
        </p:nvSpPr>
        <p:spPr bwMode="auto">
          <a:xfrm>
            <a:off x="28653" y="1676400"/>
            <a:ext cx="9115347" cy="3567612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2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 lồng nhau</a:t>
            </a:r>
            <a:r>
              <a:rPr lang="vi-VN" b="1">
                <a:solidFill>
                  <a:srgbClr val="0432FF"/>
                </a:solidFill>
              </a:rPr>
              <a:t/>
            </a:r>
            <a:br>
              <a:rPr lang="vi-VN" b="1">
                <a:solidFill>
                  <a:srgbClr val="0432FF"/>
                </a:solidFill>
              </a:rPr>
            </a:br>
            <a:r>
              <a:rPr lang="vi-VN" sz="2400" b="1" smtClean="0">
                <a:solidFill>
                  <a:srgbClr val="0432FF"/>
                </a:solidFill>
              </a:rPr>
              <a:t>Ứng dụng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" y="2127415"/>
            <a:ext cx="1752600" cy="867918"/>
            <a:chOff x="533400" y="2743200"/>
            <a:chExt cx="1752600" cy="867918"/>
          </a:xfrm>
        </p:grpSpPr>
        <p:sp>
          <p:nvSpPr>
            <p:cNvPr id="2" name="Decision 1"/>
            <p:cNvSpPr/>
            <p:nvPr/>
          </p:nvSpPr>
          <p:spPr bwMode="auto">
            <a:xfrm>
              <a:off x="533400" y="2743200"/>
              <a:ext cx="1752600" cy="867918"/>
            </a:xfrm>
            <a:prstGeom prst="flowChartDecision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8795" y="2992493"/>
              <a:ext cx="966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d</a:t>
              </a:r>
              <a:r>
                <a:rPr lang="vi-VN" sz="1400" smtClean="0"/>
                <a:t>iem &lt; 5 </a:t>
              </a:r>
              <a:endParaRPr lang="en-US" sz="1400"/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>
            <a:off x="952499" y="1517726"/>
            <a:ext cx="0" cy="6096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952499" y="2995333"/>
            <a:ext cx="0" cy="14545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2289483" y="2127326"/>
            <a:ext cx="1752600" cy="867918"/>
            <a:chOff x="533400" y="2743200"/>
            <a:chExt cx="1752600" cy="867918"/>
          </a:xfrm>
        </p:grpSpPr>
        <p:sp>
          <p:nvSpPr>
            <p:cNvPr id="14" name="Decision 13"/>
            <p:cNvSpPr/>
            <p:nvPr/>
          </p:nvSpPr>
          <p:spPr bwMode="auto">
            <a:xfrm>
              <a:off x="533400" y="2743200"/>
              <a:ext cx="1752600" cy="867918"/>
            </a:xfrm>
            <a:prstGeom prst="flowChartDecision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8795" y="2992493"/>
              <a:ext cx="1119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d</a:t>
              </a:r>
              <a:r>
                <a:rPr lang="vi-VN" sz="1400" smtClean="0"/>
                <a:t>iem &lt; 6.5 </a:t>
              </a:r>
              <a:endParaRPr lang="en-US" sz="1400"/>
            </a:p>
          </p:txBody>
        </p:sp>
      </p:grpSp>
      <p:cxnSp>
        <p:nvCxnSpPr>
          <p:cNvPr id="16" name="Straight Arrow Connector 15"/>
          <p:cNvCxnSpPr>
            <a:stCxn id="14" idx="2"/>
            <a:endCxn id="39" idx="0"/>
          </p:cNvCxnSpPr>
          <p:nvPr/>
        </p:nvCxnSpPr>
        <p:spPr bwMode="auto">
          <a:xfrm>
            <a:off x="3165783" y="2995244"/>
            <a:ext cx="8748" cy="1264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828799" y="2561374"/>
            <a:ext cx="460684" cy="8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2" name="Group 21"/>
          <p:cNvGrpSpPr/>
          <p:nvPr/>
        </p:nvGrpSpPr>
        <p:grpSpPr>
          <a:xfrm>
            <a:off x="4502766" y="2127326"/>
            <a:ext cx="1752600" cy="867918"/>
            <a:chOff x="533400" y="2743200"/>
            <a:chExt cx="1752600" cy="867918"/>
          </a:xfrm>
        </p:grpSpPr>
        <p:sp>
          <p:nvSpPr>
            <p:cNvPr id="25" name="Decision 24"/>
            <p:cNvSpPr/>
            <p:nvPr/>
          </p:nvSpPr>
          <p:spPr bwMode="auto">
            <a:xfrm>
              <a:off x="533400" y="2743200"/>
              <a:ext cx="1752600" cy="867918"/>
            </a:xfrm>
            <a:prstGeom prst="flowChartDecision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8795" y="2992493"/>
              <a:ext cx="966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d</a:t>
              </a:r>
              <a:r>
                <a:rPr lang="vi-VN" sz="1400" smtClean="0"/>
                <a:t>iem &lt; 8 </a:t>
              </a:r>
              <a:endParaRPr lang="en-US" sz="1400"/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>
            <a:off x="5379066" y="2995333"/>
            <a:ext cx="0" cy="8465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042082" y="2561374"/>
            <a:ext cx="460684" cy="8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8" name="Group 27"/>
          <p:cNvGrpSpPr/>
          <p:nvPr/>
        </p:nvGrpSpPr>
        <p:grpSpPr>
          <a:xfrm>
            <a:off x="6705600" y="2127326"/>
            <a:ext cx="1752600" cy="867918"/>
            <a:chOff x="533400" y="2743200"/>
            <a:chExt cx="1752600" cy="867918"/>
          </a:xfrm>
        </p:grpSpPr>
        <p:sp>
          <p:nvSpPr>
            <p:cNvPr id="31" name="Decision 30"/>
            <p:cNvSpPr/>
            <p:nvPr/>
          </p:nvSpPr>
          <p:spPr bwMode="auto">
            <a:xfrm>
              <a:off x="533400" y="2743200"/>
              <a:ext cx="1752600" cy="867918"/>
            </a:xfrm>
            <a:prstGeom prst="flowChartDecision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8795" y="2992493"/>
              <a:ext cx="1119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d</a:t>
              </a:r>
              <a:r>
                <a:rPr lang="vi-VN" sz="1400" smtClean="0"/>
                <a:t>iem &lt; 9.5 </a:t>
              </a:r>
              <a:endParaRPr lang="en-US" sz="1400"/>
            </a:p>
          </p:txBody>
        </p:sp>
      </p:grpSp>
      <p:cxnSp>
        <p:nvCxnSpPr>
          <p:cNvPr id="29" name="Straight Arrow Connector 28"/>
          <p:cNvCxnSpPr/>
          <p:nvPr/>
        </p:nvCxnSpPr>
        <p:spPr bwMode="auto">
          <a:xfrm>
            <a:off x="7581900" y="2995333"/>
            <a:ext cx="0" cy="6560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244916" y="2561374"/>
            <a:ext cx="460684" cy="8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8447750" y="2561285"/>
            <a:ext cx="27584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8723595" y="2570311"/>
            <a:ext cx="0" cy="1081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46166" y="1143000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/>
              <a:t>Đầu vào: điểm</a:t>
            </a:r>
            <a:endParaRPr lang="en-US"/>
          </a:p>
        </p:txBody>
      </p:sp>
      <p:sp>
        <p:nvSpPr>
          <p:cNvPr id="38" name="Rectangle 37"/>
          <p:cNvSpPr/>
          <p:nvPr/>
        </p:nvSpPr>
        <p:spPr bwMode="auto">
          <a:xfrm>
            <a:off x="477773" y="4449867"/>
            <a:ext cx="1028047" cy="381000"/>
          </a:xfrm>
          <a:prstGeom prst="rect">
            <a:avLst/>
          </a:prstGeom>
          <a:solidFill>
            <a:srgbClr val="CCF7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loai = “Y”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626435" y="4259367"/>
            <a:ext cx="1096192" cy="381000"/>
          </a:xfrm>
          <a:prstGeom prst="rect">
            <a:avLst/>
          </a:prstGeom>
          <a:solidFill>
            <a:srgbClr val="CCF7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loai = “TB”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929440" y="3864602"/>
            <a:ext cx="985812" cy="381000"/>
          </a:xfrm>
          <a:prstGeom prst="rect">
            <a:avLst/>
          </a:prstGeom>
          <a:solidFill>
            <a:srgbClr val="CCF7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loai = “K”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705600" y="3651415"/>
            <a:ext cx="1054723" cy="381000"/>
          </a:xfrm>
          <a:prstGeom prst="rect">
            <a:avLst/>
          </a:prstGeom>
          <a:solidFill>
            <a:srgbClr val="CCF7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loai = “G”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992728" y="3651415"/>
            <a:ext cx="1078554" cy="381000"/>
          </a:xfrm>
          <a:prstGeom prst="rect">
            <a:avLst/>
          </a:prstGeom>
          <a:solidFill>
            <a:srgbClr val="CCF7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loai = “XS”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952499" y="4830867"/>
            <a:ext cx="0" cy="6492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39" idx="2"/>
          </p:cNvCxnSpPr>
          <p:nvPr/>
        </p:nvCxnSpPr>
        <p:spPr bwMode="auto">
          <a:xfrm>
            <a:off x="3174531" y="4640367"/>
            <a:ext cx="0" cy="4428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952499" y="5083263"/>
            <a:ext cx="22132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5391317" y="4275230"/>
            <a:ext cx="0" cy="4428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3174531" y="4718126"/>
            <a:ext cx="22132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 flipV="1">
            <a:off x="5422348" y="4456794"/>
            <a:ext cx="2159552" cy="114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7581900" y="4026027"/>
            <a:ext cx="0" cy="4307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8723595" y="4022841"/>
            <a:ext cx="0" cy="2185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7551662" y="4241410"/>
            <a:ext cx="115507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249997" y="297301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true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59730" y="299524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true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60762" y="297349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true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10790" y="299182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true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705449" y="2186648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false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64873" y="2186768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false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38386" y="2201024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false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41005" y="2207341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>
                <a:solidFill>
                  <a:srgbClr val="0432FF"/>
                </a:solidFill>
              </a:rPr>
              <a:t>false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4633" y="5459649"/>
            <a:ext cx="137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/>
              <a:t>Đầu ra: loại</a:t>
            </a:r>
            <a:endParaRPr lang="en-US"/>
          </a:p>
        </p:txBody>
      </p:sp>
      <p:sp>
        <p:nvSpPr>
          <p:cNvPr id="91" name="Rectangle 90"/>
          <p:cNvSpPr/>
          <p:nvPr/>
        </p:nvSpPr>
        <p:spPr bwMode="auto">
          <a:xfrm>
            <a:off x="2053016" y="1822570"/>
            <a:ext cx="7084859" cy="3160741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2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4250892" y="2017739"/>
            <a:ext cx="4886983" cy="2782861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2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401390" y="2262548"/>
            <a:ext cx="2736485" cy="2369129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2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5619" y="5695391"/>
            <a:ext cx="4174704" cy="646331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mtClean="0">
                <a:solidFill>
                  <a:srgbClr val="0432FF"/>
                </a:solidFill>
              </a:rPr>
              <a:t>Các câu lệnh con lồng bên trong khi điều kiện (diem&lt;5) bị sai</a:t>
            </a:r>
            <a:endParaRPr lang="en-US">
              <a:solidFill>
                <a:srgbClr val="0432FF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H="1" flipV="1">
            <a:off x="5355797" y="4983311"/>
            <a:ext cx="317174" cy="712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5" idx="0"/>
            <a:endCxn id="92" idx="2"/>
          </p:cNvCxnSpPr>
          <p:nvPr/>
        </p:nvCxnSpPr>
        <p:spPr bwMode="auto">
          <a:xfrm flipV="1">
            <a:off x="5672971" y="4800600"/>
            <a:ext cx="1021413" cy="8947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5" idx="0"/>
            <a:endCxn id="93" idx="2"/>
          </p:cNvCxnSpPr>
          <p:nvPr/>
        </p:nvCxnSpPr>
        <p:spPr bwMode="auto">
          <a:xfrm flipV="1">
            <a:off x="5672971" y="4631677"/>
            <a:ext cx="2096662" cy="10637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941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 lồng nhau</a:t>
            </a:r>
            <a:r>
              <a:rPr lang="vi-VN" b="1">
                <a:solidFill>
                  <a:srgbClr val="0432FF"/>
                </a:solidFill>
              </a:rPr>
              <a:t/>
            </a:r>
            <a:br>
              <a:rPr lang="vi-VN" b="1">
                <a:solidFill>
                  <a:srgbClr val="0432FF"/>
                </a:solidFill>
              </a:rPr>
            </a:br>
            <a:r>
              <a:rPr lang="vi-VN" sz="2400" b="1" smtClean="0">
                <a:solidFill>
                  <a:srgbClr val="0432FF"/>
                </a:solidFill>
              </a:rPr>
              <a:t>Cú pháp  - có nhiều cách biểu diễn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2509" y="1295400"/>
            <a:ext cx="7772400" cy="123110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mtClean="0">
                <a:solidFill>
                  <a:srgbClr val="0432FF"/>
                </a:solidFill>
                <a:ea typeface="+mj-ea"/>
                <a:cs typeface="Tahoma" pitchFamily="34" charset="0"/>
              </a:rPr>
              <a:t>if</a:t>
            </a:r>
            <a:r>
              <a:rPr lang="en-US" b="1" smtClean="0">
                <a:solidFill>
                  <a:srgbClr val="0432FF"/>
                </a:solidFill>
                <a:ea typeface="+mj-ea"/>
                <a:cs typeface="Tahoma" pitchFamily="34" charset="0"/>
              </a:rPr>
              <a:t> </a:t>
            </a:r>
            <a:r>
              <a:rPr lang="en-US"/>
              <a:t>(&lt;biểu thức điều kiện 1&gt;)    &lt;Câu lệnh thực thi 1&gt;</a:t>
            </a:r>
          </a:p>
          <a:p>
            <a:pPr lvl="1"/>
            <a:r>
              <a:rPr lang="en-US" smtClean="0">
                <a:solidFill>
                  <a:srgbClr val="0432FF"/>
                </a:solidFill>
              </a:rPr>
              <a:t>else </a:t>
            </a:r>
            <a:r>
              <a:rPr lang="en-US">
                <a:solidFill>
                  <a:srgbClr val="0432FF"/>
                </a:solidFill>
              </a:rPr>
              <a:t>if </a:t>
            </a:r>
            <a:r>
              <a:rPr lang="en-US"/>
              <a:t>(&lt;biểu thức điều kiện 2&gt;)    &lt;Câu lệnh thực thi 2&gt;</a:t>
            </a:r>
          </a:p>
          <a:p>
            <a:pPr lvl="1"/>
            <a:r>
              <a:rPr lang="en-US" smtClean="0">
                <a:solidFill>
                  <a:srgbClr val="0432FF"/>
                </a:solidFill>
              </a:rPr>
              <a:t>else </a:t>
            </a:r>
            <a:r>
              <a:rPr lang="en-US">
                <a:solidFill>
                  <a:srgbClr val="0432FF"/>
                </a:solidFill>
              </a:rPr>
              <a:t>if </a:t>
            </a:r>
            <a:r>
              <a:rPr lang="en-US"/>
              <a:t>(&lt;biểu thức điều kiện 3&gt;)    &lt;Câu lệnh thực thi 3&gt;</a:t>
            </a:r>
          </a:p>
          <a:p>
            <a:pPr lvl="1"/>
            <a:r>
              <a:rPr lang="en-US" smtClean="0">
                <a:solidFill>
                  <a:srgbClr val="0432FF"/>
                </a:solidFill>
              </a:rPr>
              <a:t>else</a:t>
            </a:r>
            <a:r>
              <a:rPr lang="en-US" smtClean="0"/>
              <a:t>    </a:t>
            </a:r>
            <a:r>
              <a:rPr lang="en-US"/>
              <a:t>&lt;Câu lệnh thực thi 4</a:t>
            </a:r>
            <a:r>
              <a:rPr lang="en-US" smtClean="0"/>
              <a:t>&gt;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873" y="2908480"/>
            <a:ext cx="7772400" cy="230832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mtClean="0">
                <a:solidFill>
                  <a:srgbClr val="0432FF"/>
                </a:solidFill>
                <a:ea typeface="+mj-ea"/>
                <a:cs typeface="Tahoma" pitchFamily="34" charset="0"/>
              </a:rPr>
              <a:t>if</a:t>
            </a:r>
            <a:r>
              <a:rPr lang="en-US" b="1" smtClean="0">
                <a:solidFill>
                  <a:srgbClr val="0432FF"/>
                </a:solidFill>
                <a:ea typeface="+mj-ea"/>
                <a:cs typeface="Tahoma" pitchFamily="34" charset="0"/>
              </a:rPr>
              <a:t> </a:t>
            </a:r>
            <a:r>
              <a:rPr lang="en-US"/>
              <a:t>(&lt;biểu thức điều kiện 1&gt;)    </a:t>
            </a:r>
            <a:endParaRPr lang="en-US" smtClean="0"/>
          </a:p>
          <a:p>
            <a:pPr lvl="1"/>
            <a:r>
              <a:rPr lang="en-US"/>
              <a:t>	</a:t>
            </a:r>
            <a:r>
              <a:rPr lang="en-US" smtClean="0"/>
              <a:t>&lt;</a:t>
            </a:r>
            <a:r>
              <a:rPr lang="en-US"/>
              <a:t>Câu lệnh thực thi 1&gt;</a:t>
            </a:r>
          </a:p>
          <a:p>
            <a:pPr lvl="1"/>
            <a:r>
              <a:rPr lang="en-US" smtClean="0">
                <a:solidFill>
                  <a:srgbClr val="0432FF"/>
                </a:solidFill>
              </a:rPr>
              <a:t>else </a:t>
            </a:r>
            <a:r>
              <a:rPr lang="en-US">
                <a:solidFill>
                  <a:srgbClr val="0432FF"/>
                </a:solidFill>
              </a:rPr>
              <a:t>if </a:t>
            </a:r>
            <a:r>
              <a:rPr lang="en-US"/>
              <a:t>(&lt;biểu thức điều kiện 2&gt;)    </a:t>
            </a:r>
            <a:endParaRPr lang="en-US" smtClean="0"/>
          </a:p>
          <a:p>
            <a:pPr lvl="1"/>
            <a:r>
              <a:rPr lang="en-US"/>
              <a:t>	</a:t>
            </a:r>
            <a:r>
              <a:rPr lang="en-US" smtClean="0"/>
              <a:t>&lt;</a:t>
            </a:r>
            <a:r>
              <a:rPr lang="en-US"/>
              <a:t>Câu lệnh thực thi 2&gt;</a:t>
            </a:r>
          </a:p>
          <a:p>
            <a:pPr lvl="1"/>
            <a:r>
              <a:rPr lang="en-US" smtClean="0">
                <a:solidFill>
                  <a:srgbClr val="0432FF"/>
                </a:solidFill>
              </a:rPr>
              <a:t>else </a:t>
            </a:r>
            <a:r>
              <a:rPr lang="en-US">
                <a:solidFill>
                  <a:srgbClr val="0432FF"/>
                </a:solidFill>
              </a:rPr>
              <a:t>if </a:t>
            </a:r>
            <a:r>
              <a:rPr lang="en-US"/>
              <a:t>(&lt;biểu thức điều kiện 3&gt;)    </a:t>
            </a:r>
            <a:endParaRPr lang="en-US" smtClean="0"/>
          </a:p>
          <a:p>
            <a:pPr lvl="1"/>
            <a:r>
              <a:rPr lang="en-US"/>
              <a:t>	</a:t>
            </a:r>
            <a:r>
              <a:rPr lang="en-US" smtClean="0"/>
              <a:t>&lt;</a:t>
            </a:r>
            <a:r>
              <a:rPr lang="en-US"/>
              <a:t>Câu lệnh thực thi 3&gt;</a:t>
            </a:r>
          </a:p>
          <a:p>
            <a:pPr lvl="1"/>
            <a:r>
              <a:rPr lang="en-US" smtClean="0">
                <a:solidFill>
                  <a:srgbClr val="0432FF"/>
                </a:solidFill>
              </a:rPr>
              <a:t>else</a:t>
            </a:r>
            <a:r>
              <a:rPr lang="en-US" smtClean="0"/>
              <a:t>    </a:t>
            </a:r>
          </a:p>
          <a:p>
            <a:pPr lvl="1"/>
            <a:r>
              <a:rPr lang="en-US"/>
              <a:t>	</a:t>
            </a:r>
            <a:r>
              <a:rPr lang="en-US" smtClean="0"/>
              <a:t>&lt;</a:t>
            </a:r>
            <a:r>
              <a:rPr lang="en-US"/>
              <a:t>Câu lệnh thực thi 4</a:t>
            </a:r>
            <a:r>
              <a:rPr lang="en-US" smtClean="0"/>
              <a:t>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 lồng nhau</a:t>
            </a:r>
            <a:r>
              <a:rPr lang="vi-VN" b="1">
                <a:solidFill>
                  <a:srgbClr val="0432FF"/>
                </a:solidFill>
              </a:rPr>
              <a:t/>
            </a:r>
            <a:br>
              <a:rPr lang="vi-VN" b="1">
                <a:solidFill>
                  <a:srgbClr val="0432FF"/>
                </a:solidFill>
              </a:rPr>
            </a:br>
            <a:r>
              <a:rPr lang="vi-VN" sz="2400" b="1" smtClean="0">
                <a:solidFill>
                  <a:srgbClr val="0432FF"/>
                </a:solidFill>
              </a:rPr>
              <a:t>Cú pháp  - có nhiều cách biểu diễn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1219200"/>
            <a:ext cx="8132618" cy="147732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lvl="1"/>
            <a:endParaRPr lang="en-US"/>
          </a:p>
          <a:p>
            <a:pPr lvl="1"/>
            <a:r>
              <a:rPr lang="en-US">
                <a:solidFill>
                  <a:srgbClr val="0432FF"/>
                </a:solidFill>
              </a:rPr>
              <a:t>if</a:t>
            </a:r>
            <a:r>
              <a:rPr lang="en-US"/>
              <a:t> (&lt;biểu thức điều kiện 1&gt;)    &lt;Câu lệnh thực thi 1&gt;</a:t>
            </a:r>
          </a:p>
          <a:p>
            <a:pPr lvl="1"/>
            <a:r>
              <a:rPr lang="en-US" smtClean="0">
                <a:solidFill>
                  <a:srgbClr val="0432FF"/>
                </a:solidFill>
              </a:rPr>
              <a:t>else </a:t>
            </a:r>
            <a:r>
              <a:rPr lang="en-US">
                <a:solidFill>
                  <a:srgbClr val="0432FF"/>
                </a:solidFill>
              </a:rPr>
              <a:t>if </a:t>
            </a:r>
            <a:r>
              <a:rPr lang="en-US"/>
              <a:t>(&lt;biểu thức điều kiện 2&gt;)    &lt;Câu lệnh thực thi 2&gt;</a:t>
            </a:r>
          </a:p>
          <a:p>
            <a:pPr lvl="1"/>
            <a:r>
              <a:rPr lang="en-US"/>
              <a:t>       </a:t>
            </a:r>
            <a:r>
              <a:rPr lang="en-US" smtClean="0">
                <a:solidFill>
                  <a:srgbClr val="0432FF"/>
                </a:solidFill>
              </a:rPr>
              <a:t>else </a:t>
            </a:r>
            <a:r>
              <a:rPr lang="en-US">
                <a:solidFill>
                  <a:srgbClr val="0432FF"/>
                </a:solidFill>
              </a:rPr>
              <a:t>if </a:t>
            </a:r>
            <a:r>
              <a:rPr lang="en-US"/>
              <a:t>(&lt;biểu thức điều kiện 3&gt;)    &lt;Câu lệnh thực thi 3&gt;</a:t>
            </a:r>
          </a:p>
          <a:p>
            <a:pPr lvl="1"/>
            <a:r>
              <a:rPr lang="en-US"/>
              <a:t>              </a:t>
            </a:r>
            <a:r>
              <a:rPr lang="en-US" smtClean="0">
                <a:solidFill>
                  <a:srgbClr val="0432FF"/>
                </a:solidFill>
              </a:rPr>
              <a:t>else </a:t>
            </a:r>
            <a:r>
              <a:rPr lang="en-US" smtClean="0"/>
              <a:t>   </a:t>
            </a:r>
            <a:r>
              <a:rPr lang="en-US"/>
              <a:t>&lt;Câu lệnh thực thi 4</a:t>
            </a:r>
            <a:r>
              <a:rPr lang="en-US" smtClean="0"/>
              <a:t>&gt;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001328"/>
            <a:ext cx="8132618" cy="258532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lvl="1"/>
            <a:endParaRPr lang="en-US"/>
          </a:p>
          <a:p>
            <a:pPr lvl="1"/>
            <a:r>
              <a:rPr lang="en-US">
                <a:solidFill>
                  <a:srgbClr val="0432FF"/>
                </a:solidFill>
              </a:rPr>
              <a:t>if</a:t>
            </a:r>
            <a:r>
              <a:rPr lang="en-US"/>
              <a:t> (&lt;biểu thức điều kiện 1&gt;)    </a:t>
            </a:r>
            <a:endParaRPr lang="en-US" smtClean="0"/>
          </a:p>
          <a:p>
            <a:pPr lvl="1"/>
            <a:r>
              <a:rPr lang="en-US"/>
              <a:t>	</a:t>
            </a:r>
            <a:r>
              <a:rPr lang="en-US" smtClean="0"/>
              <a:t> &lt;</a:t>
            </a:r>
            <a:r>
              <a:rPr lang="en-US"/>
              <a:t>Câu lệnh thực thi 1&gt;</a:t>
            </a:r>
          </a:p>
          <a:p>
            <a:pPr lvl="1"/>
            <a:r>
              <a:rPr lang="en-US" smtClean="0">
                <a:solidFill>
                  <a:srgbClr val="0432FF"/>
                </a:solidFill>
              </a:rPr>
              <a:t>else </a:t>
            </a:r>
            <a:r>
              <a:rPr lang="en-US">
                <a:solidFill>
                  <a:srgbClr val="0432FF"/>
                </a:solidFill>
              </a:rPr>
              <a:t>if </a:t>
            </a:r>
            <a:r>
              <a:rPr lang="en-US"/>
              <a:t>(&lt;biểu thức điều kiện 2&gt;)    </a:t>
            </a:r>
            <a:endParaRPr lang="en-US" smtClean="0"/>
          </a:p>
          <a:p>
            <a:pPr lvl="1"/>
            <a:r>
              <a:rPr lang="en-US"/>
              <a:t>	 </a:t>
            </a:r>
            <a:r>
              <a:rPr lang="en-US" smtClean="0"/>
              <a:t>        &lt;</a:t>
            </a:r>
            <a:r>
              <a:rPr lang="en-US"/>
              <a:t>Câu lệnh thực thi 2&gt;</a:t>
            </a:r>
          </a:p>
          <a:p>
            <a:pPr lvl="1"/>
            <a:r>
              <a:rPr lang="en-US"/>
              <a:t>       </a:t>
            </a:r>
            <a:r>
              <a:rPr lang="en-US" smtClean="0">
                <a:solidFill>
                  <a:srgbClr val="0432FF"/>
                </a:solidFill>
              </a:rPr>
              <a:t>else </a:t>
            </a:r>
            <a:r>
              <a:rPr lang="en-US">
                <a:solidFill>
                  <a:srgbClr val="0432FF"/>
                </a:solidFill>
              </a:rPr>
              <a:t>if </a:t>
            </a:r>
            <a:r>
              <a:rPr lang="en-US"/>
              <a:t>(&lt;biểu thức điều kiện 3&gt;)    </a:t>
            </a:r>
            <a:endParaRPr lang="en-US" smtClean="0"/>
          </a:p>
          <a:p>
            <a:pPr lvl="1"/>
            <a:r>
              <a:rPr lang="en-US"/>
              <a:t>	</a:t>
            </a:r>
            <a:r>
              <a:rPr lang="en-US" smtClean="0"/>
              <a:t>	    &lt;</a:t>
            </a:r>
            <a:r>
              <a:rPr lang="en-US"/>
              <a:t>Câu lệnh thực thi 3&gt;</a:t>
            </a:r>
          </a:p>
          <a:p>
            <a:pPr lvl="1"/>
            <a:r>
              <a:rPr lang="en-US"/>
              <a:t>              </a:t>
            </a:r>
            <a:r>
              <a:rPr lang="en-US" smtClean="0">
                <a:solidFill>
                  <a:srgbClr val="0432FF"/>
                </a:solidFill>
              </a:rPr>
              <a:t>else </a:t>
            </a:r>
            <a:r>
              <a:rPr lang="en-US" smtClean="0"/>
              <a:t>   </a:t>
            </a:r>
          </a:p>
          <a:p>
            <a:pPr lvl="1"/>
            <a:r>
              <a:rPr lang="en-US"/>
              <a:t>	</a:t>
            </a:r>
            <a:r>
              <a:rPr lang="en-US" smtClean="0"/>
              <a:t>	     &lt;</a:t>
            </a:r>
            <a:r>
              <a:rPr lang="en-US"/>
              <a:t>Câu lệnh thực thi 4</a:t>
            </a:r>
            <a:r>
              <a:rPr lang="en-US" smtClean="0"/>
              <a:t>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 lồng nhau</a:t>
            </a:r>
            <a:r>
              <a:rPr lang="vi-VN" b="1">
                <a:solidFill>
                  <a:srgbClr val="0432FF"/>
                </a:solidFill>
              </a:rPr>
              <a:t/>
            </a:r>
            <a:br>
              <a:rPr lang="vi-VN" b="1">
                <a:solidFill>
                  <a:srgbClr val="0432FF"/>
                </a:solidFill>
              </a:rPr>
            </a:br>
            <a:r>
              <a:rPr lang="vi-VN" sz="2400" b="1" smtClean="0">
                <a:solidFill>
                  <a:srgbClr val="0432FF"/>
                </a:solidFill>
              </a:rPr>
              <a:t>Cú pháp – ví dụ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1073" y="914400"/>
            <a:ext cx="5867400" cy="507831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&lt;stdio.h&gt;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&lt;stdlib.h</a:t>
            </a:r>
            <a:r>
              <a:rPr lang="en-US" smtClean="0">
                <a:solidFill>
                  <a:srgbClr val="A31515"/>
                </a:solidFill>
                <a:latin typeface="Consolas" charset="0"/>
              </a:rPr>
              <a:t>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main(){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de-DE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 diem = 8.7f;</a:t>
            </a:r>
          </a:p>
          <a:p>
            <a:endParaRPr lang="de-DE">
              <a:solidFill>
                <a:prstClr val="black"/>
              </a:solidFill>
              <a:latin typeface="Consolas" charset="0"/>
            </a:endParaRPr>
          </a:p>
          <a:p>
            <a:r>
              <a:rPr lang="pl-PL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pl-PL">
                <a:solidFill>
                  <a:srgbClr val="0000FF"/>
                </a:solidFill>
                <a:latin typeface="Consolas" charset="0"/>
              </a:rPr>
              <a:t>if</a:t>
            </a:r>
            <a:r>
              <a:rPr lang="pl-PL">
                <a:solidFill>
                  <a:prstClr val="black"/>
                </a:solidFill>
                <a:latin typeface="Consolas" charset="0"/>
              </a:rPr>
              <a:t>(diem &lt; 5.0f)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	printf(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"%s"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,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"Yeu"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nb-NO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nb-NO">
                <a:solidFill>
                  <a:srgbClr val="0000FF"/>
                </a:solidFill>
                <a:latin typeface="Consolas" charset="0"/>
              </a:rPr>
              <a:t>else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nb-NO">
                <a:solidFill>
                  <a:srgbClr val="0000FF"/>
                </a:solidFill>
                <a:latin typeface="Consolas" charset="0"/>
              </a:rPr>
              <a:t>if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(diem &lt; 6.5f)</a:t>
            </a:r>
          </a:p>
          <a:p>
            <a:r>
              <a:rPr lang="nb-NO">
                <a:solidFill>
                  <a:prstClr val="black"/>
                </a:solidFill>
                <a:latin typeface="Consolas" charset="0"/>
              </a:rPr>
              <a:t>		printf(</a:t>
            </a:r>
            <a:r>
              <a:rPr lang="nb-NO">
                <a:solidFill>
                  <a:srgbClr val="A31515"/>
                </a:solidFill>
                <a:latin typeface="Consolas" charset="0"/>
              </a:rPr>
              <a:t>"%s"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, </a:t>
            </a:r>
            <a:r>
              <a:rPr lang="nb-NO">
                <a:solidFill>
                  <a:srgbClr val="A31515"/>
                </a:solidFill>
                <a:latin typeface="Consolas" charset="0"/>
              </a:rPr>
              <a:t>"Trung Binh"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nb-NO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nb-NO">
                <a:solidFill>
                  <a:srgbClr val="0000FF"/>
                </a:solidFill>
                <a:latin typeface="Consolas" charset="0"/>
              </a:rPr>
              <a:t>else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nb-NO">
                <a:solidFill>
                  <a:srgbClr val="0000FF"/>
                </a:solidFill>
                <a:latin typeface="Consolas" charset="0"/>
              </a:rPr>
              <a:t>if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(diem &lt; 8.5f)</a:t>
            </a:r>
          </a:p>
          <a:p>
            <a:r>
              <a:rPr lang="da-DK">
                <a:solidFill>
                  <a:prstClr val="black"/>
                </a:solidFill>
                <a:latin typeface="Consolas" charset="0"/>
              </a:rPr>
              <a:t>		printf(</a:t>
            </a:r>
            <a:r>
              <a:rPr lang="da-DK">
                <a:solidFill>
                  <a:srgbClr val="A31515"/>
                </a:solidFill>
                <a:latin typeface="Consolas" charset="0"/>
              </a:rPr>
              <a:t>"%s"</a:t>
            </a:r>
            <a:r>
              <a:rPr lang="da-DK">
                <a:solidFill>
                  <a:prstClr val="black"/>
                </a:solidFill>
                <a:latin typeface="Consolas" charset="0"/>
              </a:rPr>
              <a:t>, </a:t>
            </a:r>
            <a:r>
              <a:rPr lang="da-DK">
                <a:solidFill>
                  <a:srgbClr val="A31515"/>
                </a:solidFill>
                <a:latin typeface="Consolas" charset="0"/>
              </a:rPr>
              <a:t>"Kha"</a:t>
            </a:r>
            <a:r>
              <a:rPr lang="da-DK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nb-NO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nb-NO">
                <a:solidFill>
                  <a:srgbClr val="0000FF"/>
                </a:solidFill>
                <a:latin typeface="Consolas" charset="0"/>
              </a:rPr>
              <a:t>else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nb-NO">
                <a:solidFill>
                  <a:srgbClr val="0000FF"/>
                </a:solidFill>
                <a:latin typeface="Consolas" charset="0"/>
              </a:rPr>
              <a:t>if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(diem &lt; 9.5f)</a:t>
            </a:r>
          </a:p>
          <a:p>
            <a:r>
              <a:rPr lang="it-IT">
                <a:solidFill>
                  <a:prstClr val="black"/>
                </a:solidFill>
                <a:latin typeface="Consolas" charset="0"/>
              </a:rPr>
              <a:t>		printf(</a:t>
            </a:r>
            <a:r>
              <a:rPr lang="it-IT">
                <a:solidFill>
                  <a:srgbClr val="A31515"/>
                </a:solidFill>
                <a:latin typeface="Consolas" charset="0"/>
              </a:rPr>
              <a:t>"%s"</a:t>
            </a:r>
            <a:r>
              <a:rPr lang="it-IT">
                <a:solidFill>
                  <a:prstClr val="black"/>
                </a:solidFill>
                <a:latin typeface="Consolas" charset="0"/>
              </a:rPr>
              <a:t>, </a:t>
            </a:r>
            <a:r>
              <a:rPr lang="it-IT">
                <a:solidFill>
                  <a:srgbClr val="A31515"/>
                </a:solidFill>
                <a:latin typeface="Consolas" charset="0"/>
              </a:rPr>
              <a:t>"Gioi"</a:t>
            </a:r>
            <a:r>
              <a:rPr lang="it-IT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it-IT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it-IT">
                <a:solidFill>
                  <a:srgbClr val="0000FF"/>
                </a:solidFill>
                <a:latin typeface="Consolas" charset="0"/>
              </a:rPr>
              <a:t>else</a:t>
            </a:r>
            <a:endParaRPr lang="it-IT">
              <a:solidFill>
                <a:prstClr val="black"/>
              </a:solidFill>
              <a:latin typeface="Consolas" charset="0"/>
            </a:endParaRPr>
          </a:p>
          <a:p>
            <a:r>
              <a:rPr lang="da-DK">
                <a:solidFill>
                  <a:prstClr val="black"/>
                </a:solidFill>
                <a:latin typeface="Consolas" charset="0"/>
              </a:rPr>
              <a:t>		printf(</a:t>
            </a:r>
            <a:r>
              <a:rPr lang="da-DK">
                <a:solidFill>
                  <a:srgbClr val="A31515"/>
                </a:solidFill>
                <a:latin typeface="Consolas" charset="0"/>
              </a:rPr>
              <a:t>"%s"</a:t>
            </a:r>
            <a:r>
              <a:rPr lang="da-DK">
                <a:solidFill>
                  <a:prstClr val="black"/>
                </a:solidFill>
                <a:latin typeface="Consolas" charset="0"/>
              </a:rPr>
              <a:t>, </a:t>
            </a:r>
            <a:r>
              <a:rPr lang="da-DK">
                <a:solidFill>
                  <a:srgbClr val="A31515"/>
                </a:solidFill>
                <a:latin typeface="Consolas" charset="0"/>
              </a:rPr>
              <a:t>"Xuat sac"</a:t>
            </a:r>
            <a:r>
              <a:rPr lang="da-DK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endParaRPr lang="de-DE" smtClean="0">
              <a:solidFill>
                <a:prstClr val="black"/>
              </a:solidFill>
              <a:latin typeface="Consolas" charset="0"/>
            </a:endParaRP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de-DE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 0;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133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Phong cách:</a:t>
            </a:r>
          </a:p>
          <a:p>
            <a:r>
              <a:rPr lang="vi-VN" smtClean="0">
                <a:solidFill>
                  <a:srgbClr val="0432FF"/>
                </a:solidFill>
              </a:rPr>
              <a:t>Canh lề thẳng đứng</a:t>
            </a:r>
            <a:endParaRPr lang="en-US">
              <a:solidFill>
                <a:srgbClr val="0432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962400" y="2438400"/>
            <a:ext cx="0" cy="2362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>
            <a:stCxn id="18" idx="2"/>
          </p:cNvCxnSpPr>
          <p:nvPr/>
        </p:nvCxnSpPr>
        <p:spPr bwMode="auto">
          <a:xfrm>
            <a:off x="1562100" y="2779931"/>
            <a:ext cx="2324100" cy="6490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42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33529"/>
            <a:ext cx="8610600" cy="838200"/>
          </a:xfrm>
        </p:spPr>
        <p:txBody>
          <a:bodyPr/>
          <a:lstStyle/>
          <a:p>
            <a:r>
              <a:rPr lang="vi-VN"/>
              <a:t>Câu lệnh: </a:t>
            </a:r>
            <a:r>
              <a:rPr lang="vi-VN" b="1" smtClean="0">
                <a:solidFill>
                  <a:srgbClr val="0432FF"/>
                </a:solidFill>
              </a:rPr>
              <a:t>if-else lồng nhau</a:t>
            </a:r>
            <a:r>
              <a:rPr lang="vi-VN" b="1">
                <a:solidFill>
                  <a:srgbClr val="0432FF"/>
                </a:solidFill>
              </a:rPr>
              <a:t/>
            </a:r>
            <a:br>
              <a:rPr lang="vi-VN" b="1">
                <a:solidFill>
                  <a:srgbClr val="0432FF"/>
                </a:solidFill>
              </a:rPr>
            </a:br>
            <a:r>
              <a:rPr lang="vi-VN" sz="2000" b="1" smtClean="0">
                <a:solidFill>
                  <a:srgbClr val="0432FF"/>
                </a:solidFill>
              </a:rPr>
              <a:t>Cú pháp – </a:t>
            </a:r>
            <a:r>
              <a:rPr lang="vi-VN" sz="2000" b="1">
                <a:solidFill>
                  <a:srgbClr val="0432FF"/>
                </a:solidFill>
              </a:rPr>
              <a:t>ví dụ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>
          <a:xfrm>
            <a:off x="3105150" y="980806"/>
            <a:ext cx="5810250" cy="424731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pl-PL">
                <a:latin typeface="Consolas" charset="0"/>
              </a:rPr>
              <a:t>	</a:t>
            </a:r>
            <a:r>
              <a:rPr lang="pl-PL">
                <a:solidFill>
                  <a:srgbClr val="0000FF"/>
                </a:solidFill>
                <a:latin typeface="Consolas" charset="0"/>
              </a:rPr>
              <a:t>if</a:t>
            </a:r>
            <a:r>
              <a:rPr lang="pl-PL">
                <a:solidFill>
                  <a:prstClr val="black"/>
                </a:solidFill>
                <a:latin typeface="Consolas" charset="0"/>
              </a:rPr>
              <a:t>(diem &lt; 5.0f){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	printf(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"%s"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,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"Yeu"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}</a:t>
            </a:r>
          </a:p>
          <a:p>
            <a:r>
              <a:rPr lang="nb-NO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nb-NO">
                <a:solidFill>
                  <a:srgbClr val="0000FF"/>
                </a:solidFill>
                <a:latin typeface="Consolas" charset="0"/>
              </a:rPr>
              <a:t>else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nb-NO">
                <a:solidFill>
                  <a:srgbClr val="0000FF"/>
                </a:solidFill>
                <a:latin typeface="Consolas" charset="0"/>
              </a:rPr>
              <a:t>if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(diem &lt; 6.5f){</a:t>
            </a:r>
          </a:p>
          <a:p>
            <a:r>
              <a:rPr lang="nb-NO">
                <a:solidFill>
                  <a:prstClr val="black"/>
                </a:solidFill>
                <a:latin typeface="Consolas" charset="0"/>
              </a:rPr>
              <a:t>		printf(</a:t>
            </a:r>
            <a:r>
              <a:rPr lang="nb-NO">
                <a:solidFill>
                  <a:srgbClr val="A31515"/>
                </a:solidFill>
                <a:latin typeface="Consolas" charset="0"/>
              </a:rPr>
              <a:t>"%s"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, </a:t>
            </a:r>
            <a:r>
              <a:rPr lang="nb-NO">
                <a:solidFill>
                  <a:srgbClr val="A31515"/>
                </a:solidFill>
                <a:latin typeface="Consolas" charset="0"/>
              </a:rPr>
              <a:t>"Trung Binh"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nb-NO">
                <a:solidFill>
                  <a:prstClr val="black"/>
                </a:solidFill>
                <a:latin typeface="Consolas" charset="0"/>
              </a:rPr>
              <a:t>	}</a:t>
            </a:r>
          </a:p>
          <a:p>
            <a:r>
              <a:rPr lang="nb-NO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nb-NO">
                <a:solidFill>
                  <a:srgbClr val="0000FF"/>
                </a:solidFill>
                <a:latin typeface="Consolas" charset="0"/>
              </a:rPr>
              <a:t>else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nb-NO">
                <a:solidFill>
                  <a:srgbClr val="0000FF"/>
                </a:solidFill>
                <a:latin typeface="Consolas" charset="0"/>
              </a:rPr>
              <a:t>if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(diem &lt; 8.5f){</a:t>
            </a:r>
          </a:p>
          <a:p>
            <a:r>
              <a:rPr lang="da-DK">
                <a:solidFill>
                  <a:prstClr val="black"/>
                </a:solidFill>
                <a:latin typeface="Consolas" charset="0"/>
              </a:rPr>
              <a:t>		printf(</a:t>
            </a:r>
            <a:r>
              <a:rPr lang="da-DK">
                <a:solidFill>
                  <a:srgbClr val="A31515"/>
                </a:solidFill>
                <a:latin typeface="Consolas" charset="0"/>
              </a:rPr>
              <a:t>"%s"</a:t>
            </a:r>
            <a:r>
              <a:rPr lang="da-DK">
                <a:solidFill>
                  <a:prstClr val="black"/>
                </a:solidFill>
                <a:latin typeface="Consolas" charset="0"/>
              </a:rPr>
              <a:t>, </a:t>
            </a:r>
            <a:r>
              <a:rPr lang="da-DK">
                <a:solidFill>
                  <a:srgbClr val="A31515"/>
                </a:solidFill>
                <a:latin typeface="Consolas" charset="0"/>
              </a:rPr>
              <a:t>"Kha"</a:t>
            </a:r>
            <a:r>
              <a:rPr lang="da-DK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da-DK">
                <a:solidFill>
                  <a:prstClr val="black"/>
                </a:solidFill>
                <a:latin typeface="Consolas" charset="0"/>
              </a:rPr>
              <a:t>	}</a:t>
            </a:r>
          </a:p>
          <a:p>
            <a:r>
              <a:rPr lang="nb-NO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nb-NO">
                <a:solidFill>
                  <a:srgbClr val="0000FF"/>
                </a:solidFill>
                <a:latin typeface="Consolas" charset="0"/>
              </a:rPr>
              <a:t>else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nb-NO">
                <a:solidFill>
                  <a:srgbClr val="0000FF"/>
                </a:solidFill>
                <a:latin typeface="Consolas" charset="0"/>
              </a:rPr>
              <a:t>if</a:t>
            </a:r>
            <a:r>
              <a:rPr lang="nb-NO">
                <a:solidFill>
                  <a:prstClr val="black"/>
                </a:solidFill>
                <a:latin typeface="Consolas" charset="0"/>
              </a:rPr>
              <a:t>(diem &lt; 9.5f){</a:t>
            </a:r>
          </a:p>
          <a:p>
            <a:r>
              <a:rPr lang="it-IT">
                <a:solidFill>
                  <a:prstClr val="black"/>
                </a:solidFill>
                <a:latin typeface="Consolas" charset="0"/>
              </a:rPr>
              <a:t>		printf(</a:t>
            </a:r>
            <a:r>
              <a:rPr lang="it-IT">
                <a:solidFill>
                  <a:srgbClr val="A31515"/>
                </a:solidFill>
                <a:latin typeface="Consolas" charset="0"/>
              </a:rPr>
              <a:t>"%s"</a:t>
            </a:r>
            <a:r>
              <a:rPr lang="it-IT">
                <a:solidFill>
                  <a:prstClr val="black"/>
                </a:solidFill>
                <a:latin typeface="Consolas" charset="0"/>
              </a:rPr>
              <a:t>, </a:t>
            </a:r>
            <a:r>
              <a:rPr lang="it-IT">
                <a:solidFill>
                  <a:srgbClr val="A31515"/>
                </a:solidFill>
                <a:latin typeface="Consolas" charset="0"/>
              </a:rPr>
              <a:t>"Gioi"</a:t>
            </a:r>
            <a:r>
              <a:rPr lang="it-IT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it-IT">
                <a:solidFill>
                  <a:prstClr val="black"/>
                </a:solidFill>
                <a:latin typeface="Consolas" charset="0"/>
              </a:rPr>
              <a:t>	}</a:t>
            </a:r>
          </a:p>
          <a:p>
            <a:r>
              <a:rPr lang="it-IT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it-IT">
                <a:solidFill>
                  <a:srgbClr val="0000FF"/>
                </a:solidFill>
                <a:latin typeface="Consolas" charset="0"/>
              </a:rPr>
              <a:t>else</a:t>
            </a:r>
            <a:r>
              <a:rPr lang="it-IT">
                <a:solidFill>
                  <a:prstClr val="black"/>
                </a:solidFill>
                <a:latin typeface="Consolas" charset="0"/>
              </a:rPr>
              <a:t>{</a:t>
            </a:r>
          </a:p>
          <a:p>
            <a:r>
              <a:rPr lang="da-DK">
                <a:solidFill>
                  <a:prstClr val="black"/>
                </a:solidFill>
                <a:latin typeface="Consolas" charset="0"/>
              </a:rPr>
              <a:t>		printf(</a:t>
            </a:r>
            <a:r>
              <a:rPr lang="da-DK">
                <a:solidFill>
                  <a:srgbClr val="A31515"/>
                </a:solidFill>
                <a:latin typeface="Consolas" charset="0"/>
              </a:rPr>
              <a:t>"%s"</a:t>
            </a:r>
            <a:r>
              <a:rPr lang="da-DK">
                <a:solidFill>
                  <a:prstClr val="black"/>
                </a:solidFill>
                <a:latin typeface="Consolas" charset="0"/>
              </a:rPr>
              <a:t>, </a:t>
            </a:r>
            <a:r>
              <a:rPr lang="da-DK">
                <a:solidFill>
                  <a:srgbClr val="A31515"/>
                </a:solidFill>
                <a:latin typeface="Consolas" charset="0"/>
              </a:rPr>
              <a:t>"Xuat sac"</a:t>
            </a:r>
            <a:r>
              <a:rPr lang="da-DK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da-DK">
                <a:solidFill>
                  <a:prstClr val="black"/>
                </a:solidFill>
                <a:latin typeface="Consolas" charset="0"/>
              </a:rPr>
              <a:t>	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133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Phong cách:</a:t>
            </a:r>
          </a:p>
          <a:p>
            <a:r>
              <a:rPr lang="vi-VN" smtClean="0">
                <a:solidFill>
                  <a:srgbClr val="0432FF"/>
                </a:solidFill>
              </a:rPr>
              <a:t>Canh lề thẳng đứng</a:t>
            </a:r>
          </a:p>
          <a:p>
            <a:r>
              <a:rPr lang="en-US" smtClean="0"/>
              <a:t>T</a:t>
            </a:r>
            <a:r>
              <a:rPr lang="vi-VN" smtClean="0"/>
              <a:t>rường hợp dùng dấu tạo khối { và }</a:t>
            </a:r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038600" y="1066800"/>
            <a:ext cx="0" cy="403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>
            <a:stCxn id="18" idx="2"/>
          </p:cNvCxnSpPr>
          <p:nvPr/>
        </p:nvCxnSpPr>
        <p:spPr bwMode="auto">
          <a:xfrm>
            <a:off x="1562100" y="3333929"/>
            <a:ext cx="2266950" cy="950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46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 switch-case</a:t>
            </a:r>
            <a:br>
              <a:rPr lang="vi-VN" smtClean="0"/>
            </a:br>
            <a:r>
              <a:rPr lang="vi-VN" sz="2000" smtClean="0">
                <a:solidFill>
                  <a:srgbClr val="0432FF"/>
                </a:solidFill>
              </a:rPr>
              <a:t>Ứng dụng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Khi chương trình có một số công việc sẽ được thực thi tương ứng những trường hợp (tình huống) xác định trước.</a:t>
            </a:r>
          </a:p>
          <a:p>
            <a:pPr lvl="1"/>
            <a:r>
              <a:rPr lang="vi-VN" smtClean="0"/>
              <a:t>Số công việc: hữu hạn &amp; đếm được.</a:t>
            </a:r>
          </a:p>
          <a:p>
            <a:pPr lvl="1"/>
            <a:r>
              <a:rPr lang="vi-VN" smtClean="0"/>
              <a:t>Các tình huống: hữu hạn &amp; đếm được</a:t>
            </a:r>
          </a:p>
          <a:p>
            <a:r>
              <a:rPr lang="vi-VN" smtClean="0"/>
              <a:t>Ví dụ: chương trình quản lý sách</a:t>
            </a:r>
          </a:p>
          <a:p>
            <a:pPr lvl="1"/>
            <a:r>
              <a:rPr lang="vi-VN" smtClean="0"/>
              <a:t>Chương trình cung cấp những menu sau cho người dùng</a:t>
            </a:r>
          </a:p>
          <a:p>
            <a:pPr lvl="2"/>
            <a:r>
              <a:rPr lang="vi-VN" smtClean="0"/>
              <a:t>Đọc dữ liệu từ tập tin</a:t>
            </a:r>
          </a:p>
          <a:p>
            <a:pPr lvl="2"/>
            <a:r>
              <a:rPr lang="vi-VN" smtClean="0"/>
              <a:t>Nhập dữ liệu vào chương trình</a:t>
            </a:r>
          </a:p>
          <a:p>
            <a:pPr lvl="2"/>
            <a:r>
              <a:rPr lang="vi-VN" smtClean="0"/>
              <a:t>Tìm cuốn sách</a:t>
            </a:r>
          </a:p>
          <a:p>
            <a:pPr lvl="2"/>
            <a:r>
              <a:rPr lang="vi-VN" smtClean="0"/>
              <a:t>Lấy danh sách các người mượn chưa trả sách</a:t>
            </a:r>
          </a:p>
          <a:p>
            <a:pPr lvl="2"/>
            <a:r>
              <a:rPr lang="en-US" smtClean="0"/>
              <a:t>V</a:t>
            </a:r>
            <a:r>
              <a:rPr lang="vi-VN" smtClean="0"/>
              <a:t>.v.</a:t>
            </a:r>
          </a:p>
          <a:p>
            <a:pPr lvl="1"/>
            <a:r>
              <a:rPr lang="vi-VN" smtClean="0"/>
              <a:t>Số các chức năng (công việc) trên là hữu hạn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 switch-case</a:t>
            </a:r>
            <a:br>
              <a:rPr lang="vi-VN" smtClean="0"/>
            </a:br>
            <a:r>
              <a:rPr lang="vi-VN" sz="2000" smtClean="0">
                <a:solidFill>
                  <a:srgbClr val="0432FF"/>
                </a:solidFill>
              </a:rPr>
              <a:t>Ứng dụng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Ví dụ: chương trình quản lý sách</a:t>
            </a:r>
          </a:p>
          <a:p>
            <a:pPr lvl="1"/>
            <a:r>
              <a:rPr lang="vi-VN" smtClean="0"/>
              <a:t>Chương trình có thể in ra danh sách các chức năng này cho người dùng chọn</a:t>
            </a:r>
          </a:p>
          <a:p>
            <a:pPr lvl="2"/>
            <a:r>
              <a:rPr lang="vi-VN" smtClean="0"/>
              <a:t>Giao diện đồ hoạ: hiển thị đồ hoạ thay cho in ra màn hình</a:t>
            </a:r>
          </a:p>
          <a:p>
            <a:pPr lvl="1"/>
            <a:endParaRPr lang="vi-VN" smtClean="0"/>
          </a:p>
          <a:p>
            <a:pPr lvl="1"/>
            <a:r>
              <a:rPr lang="vi-VN" smtClean="0"/>
              <a:t>Khi người dùng chọn</a:t>
            </a:r>
            <a:r>
              <a:rPr lang="en-US" smtClean="0"/>
              <a:t> </a:t>
            </a:r>
            <a:r>
              <a:rPr lang="vi-VN" smtClean="0"/>
              <a:t>một menu</a:t>
            </a:r>
          </a:p>
          <a:p>
            <a:pPr lvl="2"/>
            <a:r>
              <a:rPr lang="vi-VN" smtClean="0"/>
              <a:t>Chương trình thực hiện khối công việc tương ứng với menu đã chọn</a:t>
            </a:r>
          </a:p>
          <a:p>
            <a:pPr lvl="1"/>
            <a:endParaRPr lang="vi-VN"/>
          </a:p>
          <a:p>
            <a:pPr lvl="1"/>
            <a:r>
              <a:rPr lang="vi-VN" smtClean="0"/>
              <a:t>=&gt; Khối công việc được thực hiện tương ứng với trường hợp cụ thể</a:t>
            </a:r>
          </a:p>
          <a:p>
            <a:pPr lvl="1"/>
            <a:endParaRPr lang="vi-VN" smtClean="0"/>
          </a:p>
          <a:p>
            <a:pPr lvl="1"/>
            <a:r>
              <a:rPr lang="vi-VN" smtClean="0"/>
              <a:t>=&gt; Phù hợp cấu trúc </a:t>
            </a:r>
            <a:r>
              <a:rPr lang="vi-VN" smtClean="0">
                <a:solidFill>
                  <a:srgbClr val="0432FF"/>
                </a:solidFill>
              </a:rPr>
              <a:t>switch-case</a:t>
            </a:r>
          </a:p>
        </p:txBody>
      </p:sp>
    </p:spTree>
    <p:extLst>
      <p:ext uri="{BB962C8B-B14F-4D97-AF65-F5344CB8AC3E}">
        <p14:creationId xmlns:p14="http://schemas.microsoft.com/office/powerpoint/2010/main" val="20046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Ứng dụng của cấu trúc rẽ nhánh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Ví dụ</a:t>
            </a:r>
            <a:endParaRPr lang="vi-VN" smtClean="0"/>
          </a:p>
          <a:p>
            <a:pPr lvl="1"/>
            <a:r>
              <a:rPr lang="vi-VN" smtClean="0"/>
              <a:t>Bài toán 2: Giải Phương trình bậc 2 </a:t>
            </a:r>
            <a:r>
              <a:rPr lang="vi-VN"/>
              <a:t>(</a:t>
            </a:r>
            <a:r>
              <a:rPr lang="vi-VN" smtClean="0"/>
              <a:t>PTB2)</a:t>
            </a:r>
          </a:p>
          <a:p>
            <a:pPr lvl="2"/>
            <a:r>
              <a:rPr lang="vi-VN" smtClean="0"/>
              <a:t>Nếu ứng dụng cho phép nhập các hệ số A, B, C của PTB2</a:t>
            </a:r>
          </a:p>
          <a:p>
            <a:pPr lvl="3"/>
            <a:r>
              <a:rPr lang="vi-VN" smtClean="0"/>
              <a:t>A và B: không chắc sẽ khác 0</a:t>
            </a:r>
          </a:p>
          <a:p>
            <a:pPr lvl="3"/>
            <a:r>
              <a:rPr lang="vi-VN" smtClean="0"/>
              <a:t>Phương trình đầu vào chưa chắc đã là bậc 2 hay bậc 1</a:t>
            </a:r>
          </a:p>
          <a:p>
            <a:pPr lvl="3"/>
            <a:endParaRPr lang="vi-VN" smtClean="0"/>
          </a:p>
          <a:p>
            <a:pPr lvl="2"/>
            <a:r>
              <a:rPr lang="vi-VN" smtClean="0"/>
              <a:t>=&gt; Chương trình có thể có lỗi thực thi khi không kiểm tra xem A và B có khác 0 hay không</a:t>
            </a:r>
          </a:p>
          <a:p>
            <a:pPr lvl="2"/>
            <a:endParaRPr lang="vi-VN" smtClean="0"/>
          </a:p>
          <a:p>
            <a:pPr lvl="2"/>
            <a:r>
              <a:rPr lang="vi-VN" smtClean="0"/>
              <a:t>=&gt; Đã dùng đến cấu trúc rẽ nhánh để kiểm tra điều kiện nói trên</a:t>
            </a:r>
          </a:p>
        </p:txBody>
      </p:sp>
    </p:spTree>
    <p:extLst>
      <p:ext uri="{BB962C8B-B14F-4D97-AF65-F5344CB8AC3E}">
        <p14:creationId xmlns:p14="http://schemas.microsoft.com/office/powerpoint/2010/main" val="9605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 switch-case</a:t>
            </a:r>
            <a:br>
              <a:rPr lang="vi-VN" smtClean="0"/>
            </a:br>
            <a:r>
              <a:rPr lang="vi-VN" sz="2000" smtClean="0">
                <a:solidFill>
                  <a:srgbClr val="0432FF"/>
                </a:solidFill>
              </a:rPr>
              <a:t>Ý tưởng</a:t>
            </a:r>
            <a:endParaRPr lang="en-US">
              <a:solidFill>
                <a:srgbClr val="0432FF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76200" y="1905000"/>
            <a:ext cx="8839200" cy="2861687"/>
            <a:chOff x="109430" y="1447800"/>
            <a:chExt cx="8839200" cy="2861687"/>
          </a:xfrm>
        </p:grpSpPr>
        <p:sp>
          <p:nvSpPr>
            <p:cNvPr id="4" name="Rectangle 3"/>
            <p:cNvSpPr/>
            <p:nvPr/>
          </p:nvSpPr>
          <p:spPr bwMode="auto">
            <a:xfrm>
              <a:off x="109430" y="1875888"/>
              <a:ext cx="8839200" cy="209504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51918" y="3094589"/>
              <a:ext cx="1558078" cy="488974"/>
            </a:xfrm>
            <a:prstGeom prst="rect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Tahoma" charset="0"/>
                  <a:cs typeface="Tahoma" charset="0"/>
                </a:rPr>
                <a:t>&lt;</a:t>
              </a:r>
              <a:r>
                <a:rPr kumimoji="0" lang="vi-V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Tahoma" charset="0"/>
                  <a:cs typeface="Tahoma" charset="0"/>
                </a:rPr>
                <a:t>câu lệnh 1&gt;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12138" y="2689546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smtClean="0">
                  <a:solidFill>
                    <a:srgbClr val="0432FF"/>
                  </a:solidFill>
                  <a:latin typeface="Tahoma" charset="0"/>
                  <a:ea typeface="Tahoma" charset="0"/>
                  <a:cs typeface="Tahoma" charset="0"/>
                </a:rPr>
                <a:t>true</a:t>
              </a:r>
              <a:endParaRPr lang="en-US" sz="1600" b="1" dirty="0">
                <a:solidFill>
                  <a:srgbClr val="0432FF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89288" y="2063767"/>
              <a:ext cx="1883338" cy="665709"/>
              <a:chOff x="189288" y="2063767"/>
              <a:chExt cx="1883338" cy="665709"/>
            </a:xfrm>
          </p:grpSpPr>
          <p:sp>
            <p:nvSpPr>
              <p:cNvPr id="18" name="Diamond 17"/>
              <p:cNvSpPr/>
              <p:nvPr/>
            </p:nvSpPr>
            <p:spPr bwMode="auto">
              <a:xfrm>
                <a:off x="189288" y="2063767"/>
                <a:ext cx="1883338" cy="665709"/>
              </a:xfrm>
              <a:prstGeom prst="diamond">
                <a:avLst/>
              </a:prstGeom>
              <a:solidFill>
                <a:srgbClr val="CCF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21157" y="2239250"/>
                <a:ext cx="1172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rgbClr val="0432FF"/>
                    </a:solidFill>
                  </a:rPr>
                  <a:t>&lt;</a:t>
                </a:r>
                <a:r>
                  <a:rPr lang="vi-VN" smtClean="0">
                    <a:solidFill>
                      <a:srgbClr val="0432FF"/>
                    </a:solidFill>
                  </a:rPr>
                  <a:t>case 1&gt;</a:t>
                </a:r>
                <a:endParaRPr lang="en-US">
                  <a:solidFill>
                    <a:srgbClr val="0432FF"/>
                  </a:solidFill>
                </a:endParaRPr>
              </a:p>
            </p:txBody>
          </p:sp>
        </p:grpSp>
        <p:cxnSp>
          <p:nvCxnSpPr>
            <p:cNvPr id="33" name="Straight Arrow Connector 32"/>
            <p:cNvCxnSpPr>
              <a:stCxn id="18" idx="2"/>
              <a:endCxn id="6" idx="0"/>
            </p:cNvCxnSpPr>
            <p:nvPr/>
          </p:nvCxnSpPr>
          <p:spPr bwMode="auto">
            <a:xfrm>
              <a:off x="1130957" y="2729476"/>
              <a:ext cx="0" cy="36511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130957" y="1447800"/>
              <a:ext cx="0" cy="6159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072626" y="2396621"/>
              <a:ext cx="57178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Rectangle 39"/>
            <p:cNvSpPr/>
            <p:nvPr/>
          </p:nvSpPr>
          <p:spPr bwMode="auto">
            <a:xfrm>
              <a:off x="2808322" y="3094589"/>
              <a:ext cx="1558078" cy="488974"/>
            </a:xfrm>
            <a:prstGeom prst="rect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Tahoma" charset="0"/>
                  <a:cs typeface="Tahoma" charset="0"/>
                </a:rPr>
                <a:t>&lt;</a:t>
              </a:r>
              <a:r>
                <a:rPr kumimoji="0" lang="vi-V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Tahoma" charset="0"/>
                  <a:cs typeface="Tahoma" charset="0"/>
                </a:rPr>
                <a:t>câu lệnh 2&gt;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645692" y="2063767"/>
              <a:ext cx="1883338" cy="665709"/>
              <a:chOff x="189288" y="2063767"/>
              <a:chExt cx="1883338" cy="665709"/>
            </a:xfrm>
          </p:grpSpPr>
          <p:sp>
            <p:nvSpPr>
              <p:cNvPr id="42" name="Diamond 41"/>
              <p:cNvSpPr/>
              <p:nvPr/>
            </p:nvSpPr>
            <p:spPr bwMode="auto">
              <a:xfrm>
                <a:off x="189288" y="2063767"/>
                <a:ext cx="1883338" cy="665709"/>
              </a:xfrm>
              <a:prstGeom prst="diamond">
                <a:avLst/>
              </a:prstGeom>
              <a:solidFill>
                <a:srgbClr val="CCF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21157" y="2239250"/>
                <a:ext cx="1172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rgbClr val="0432FF"/>
                    </a:solidFill>
                  </a:rPr>
                  <a:t>&lt;</a:t>
                </a:r>
                <a:r>
                  <a:rPr lang="vi-VN" smtClean="0">
                    <a:solidFill>
                      <a:srgbClr val="0432FF"/>
                    </a:solidFill>
                  </a:rPr>
                  <a:t>case 2&gt;</a:t>
                </a:r>
                <a:endParaRPr lang="en-US">
                  <a:solidFill>
                    <a:srgbClr val="0432FF"/>
                  </a:solidFill>
                </a:endParaRPr>
              </a:p>
            </p:txBody>
          </p:sp>
        </p:grpSp>
        <p:cxnSp>
          <p:nvCxnSpPr>
            <p:cNvPr id="44" name="Straight Arrow Connector 43"/>
            <p:cNvCxnSpPr>
              <a:stCxn id="42" idx="2"/>
              <a:endCxn id="40" idx="0"/>
            </p:cNvCxnSpPr>
            <p:nvPr/>
          </p:nvCxnSpPr>
          <p:spPr bwMode="auto">
            <a:xfrm>
              <a:off x="3587361" y="2729476"/>
              <a:ext cx="0" cy="36511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4529030" y="2396621"/>
              <a:ext cx="57178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4551591" y="2396621"/>
              <a:ext cx="57178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Rectangle 53"/>
            <p:cNvSpPr/>
            <p:nvPr/>
          </p:nvSpPr>
          <p:spPr bwMode="auto">
            <a:xfrm>
              <a:off x="5287287" y="3094589"/>
              <a:ext cx="1558078" cy="488974"/>
            </a:xfrm>
            <a:prstGeom prst="rect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Tahoma" charset="0"/>
                  <a:cs typeface="Tahoma" charset="0"/>
                </a:rPr>
                <a:t>&lt;</a:t>
              </a:r>
              <a:r>
                <a:rPr kumimoji="0" lang="vi-V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Tahoma" charset="0"/>
                  <a:cs typeface="Tahoma" charset="0"/>
                </a:rPr>
                <a:t>câu lệnh N&gt;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124657" y="2063767"/>
              <a:ext cx="1883338" cy="665709"/>
              <a:chOff x="189288" y="2063767"/>
              <a:chExt cx="1883338" cy="665709"/>
            </a:xfrm>
          </p:grpSpPr>
          <p:sp>
            <p:nvSpPr>
              <p:cNvPr id="56" name="Diamond 55"/>
              <p:cNvSpPr/>
              <p:nvPr/>
            </p:nvSpPr>
            <p:spPr bwMode="auto">
              <a:xfrm>
                <a:off x="189288" y="2063767"/>
                <a:ext cx="1883338" cy="665709"/>
              </a:xfrm>
              <a:prstGeom prst="diamond">
                <a:avLst/>
              </a:prstGeom>
              <a:solidFill>
                <a:srgbClr val="CCF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21157" y="2239250"/>
                <a:ext cx="1199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rgbClr val="0432FF"/>
                    </a:solidFill>
                  </a:rPr>
                  <a:t>&lt;</a:t>
                </a:r>
                <a:r>
                  <a:rPr lang="vi-VN" smtClean="0">
                    <a:solidFill>
                      <a:srgbClr val="0432FF"/>
                    </a:solidFill>
                  </a:rPr>
                  <a:t>case N&gt;</a:t>
                </a:r>
                <a:endParaRPr lang="en-US">
                  <a:solidFill>
                    <a:srgbClr val="0432FF"/>
                  </a:solidFill>
                </a:endParaRPr>
              </a:p>
            </p:txBody>
          </p:sp>
        </p:grpSp>
        <p:cxnSp>
          <p:nvCxnSpPr>
            <p:cNvPr id="58" name="Straight Arrow Connector 57"/>
            <p:cNvCxnSpPr>
              <a:stCxn id="56" idx="2"/>
              <a:endCxn id="54" idx="0"/>
            </p:cNvCxnSpPr>
            <p:nvPr/>
          </p:nvCxnSpPr>
          <p:spPr bwMode="auto">
            <a:xfrm>
              <a:off x="6066326" y="2729476"/>
              <a:ext cx="0" cy="36511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7007995" y="2396621"/>
              <a:ext cx="107185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Rectangle 61"/>
            <p:cNvSpPr/>
            <p:nvPr/>
          </p:nvSpPr>
          <p:spPr bwMode="auto">
            <a:xfrm>
              <a:off x="7300812" y="3094589"/>
              <a:ext cx="1558078" cy="488974"/>
            </a:xfrm>
            <a:prstGeom prst="rect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Tahoma" charset="0"/>
                  <a:cs typeface="Tahoma" charset="0"/>
                </a:rPr>
                <a:t>&lt;</a:t>
              </a:r>
              <a:r>
                <a:rPr lang="vi-VN" sz="1600" smtClean="0">
                  <a:latin typeface="Tahoma" charset="0"/>
                  <a:ea typeface="Tahoma" charset="0"/>
                  <a:cs typeface="Tahoma" charset="0"/>
                </a:rPr>
                <a:t>mặc nhiên</a:t>
              </a:r>
              <a:r>
                <a:rPr kumimoji="0" lang="vi-V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Tahoma" charset="0"/>
                  <a:cs typeface="Tahoma" charset="0"/>
                </a:rPr>
                <a:t>&gt;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endParaRPr>
            </a:p>
          </p:txBody>
        </p:sp>
        <p:cxnSp>
          <p:nvCxnSpPr>
            <p:cNvPr id="63" name="Straight Arrow Connector 62"/>
            <p:cNvCxnSpPr>
              <a:endCxn id="62" idx="0"/>
            </p:cNvCxnSpPr>
            <p:nvPr/>
          </p:nvCxnSpPr>
          <p:spPr bwMode="auto">
            <a:xfrm>
              <a:off x="8079851" y="2396621"/>
              <a:ext cx="0" cy="69796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V="1">
              <a:off x="1921276" y="3332083"/>
              <a:ext cx="898326" cy="139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4388961" y="3318098"/>
              <a:ext cx="898326" cy="139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6845365" y="3346068"/>
              <a:ext cx="43376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8079851" y="3583563"/>
              <a:ext cx="0" cy="7259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0" name="TextBox 79"/>
            <p:cNvSpPr txBox="1"/>
            <p:nvPr/>
          </p:nvSpPr>
          <p:spPr>
            <a:xfrm>
              <a:off x="3578841" y="2658860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smtClean="0">
                  <a:solidFill>
                    <a:srgbClr val="0432FF"/>
                  </a:solidFill>
                  <a:latin typeface="Tahoma" charset="0"/>
                  <a:ea typeface="Tahoma" charset="0"/>
                  <a:cs typeface="Tahoma" charset="0"/>
                </a:rPr>
                <a:t>true</a:t>
              </a:r>
              <a:endParaRPr lang="en-US" sz="1600" b="1" dirty="0">
                <a:solidFill>
                  <a:srgbClr val="0432FF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066326" y="2670564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smtClean="0">
                  <a:solidFill>
                    <a:srgbClr val="0432FF"/>
                  </a:solidFill>
                  <a:latin typeface="Tahoma" charset="0"/>
                  <a:ea typeface="Tahoma" charset="0"/>
                  <a:cs typeface="Tahoma" charset="0"/>
                </a:rPr>
                <a:t>true</a:t>
              </a:r>
              <a:endParaRPr lang="en-US" sz="1600" b="1" dirty="0">
                <a:solidFill>
                  <a:srgbClr val="0432FF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921420" y="2069973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smtClean="0">
                  <a:solidFill>
                    <a:srgbClr val="0432FF"/>
                  </a:solidFill>
                  <a:latin typeface="Tahoma" charset="0"/>
                  <a:ea typeface="Tahoma" charset="0"/>
                  <a:cs typeface="Tahoma" charset="0"/>
                </a:rPr>
                <a:t>false</a:t>
              </a:r>
              <a:endParaRPr lang="en-US" sz="1600" b="1" dirty="0">
                <a:solidFill>
                  <a:srgbClr val="0432FF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451020" y="2031508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smtClean="0">
                  <a:solidFill>
                    <a:srgbClr val="0432FF"/>
                  </a:solidFill>
                  <a:latin typeface="Tahoma" charset="0"/>
                  <a:ea typeface="Tahoma" charset="0"/>
                  <a:cs typeface="Tahoma" charset="0"/>
                </a:rPr>
                <a:t>false</a:t>
              </a:r>
              <a:endParaRPr lang="en-US" sz="1600" b="1" dirty="0">
                <a:solidFill>
                  <a:srgbClr val="0432FF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970444" y="2069973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smtClean="0">
                  <a:solidFill>
                    <a:srgbClr val="0432FF"/>
                  </a:solidFill>
                  <a:latin typeface="Tahoma" charset="0"/>
                  <a:ea typeface="Tahoma" charset="0"/>
                  <a:cs typeface="Tahoma" charset="0"/>
                </a:rPr>
                <a:t>false</a:t>
              </a:r>
              <a:endParaRPr lang="en-US" sz="1600" b="1" dirty="0">
                <a:solidFill>
                  <a:srgbClr val="0432FF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7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 switch-case</a:t>
            </a:r>
            <a:br>
              <a:rPr lang="vi-VN" smtClean="0"/>
            </a:br>
            <a:r>
              <a:rPr lang="vi-VN" sz="2000" smtClean="0">
                <a:solidFill>
                  <a:srgbClr val="0432FF"/>
                </a:solidFill>
              </a:rPr>
              <a:t>Ý tưởng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0945" y="1219200"/>
            <a:ext cx="8409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/>
              <a:t>Cách thực hiện câu lệnh </a:t>
            </a:r>
            <a:r>
              <a:rPr lang="vi-VN" sz="2400" b="1" smtClean="0">
                <a:solidFill>
                  <a:srgbClr val="0432FF"/>
                </a:solidFill>
              </a:rPr>
              <a:t>switch-case</a:t>
            </a:r>
            <a:r>
              <a:rPr lang="vi-VN" sz="2400" smtClean="0"/>
              <a:t>:</a:t>
            </a:r>
          </a:p>
          <a:p>
            <a:pPr marL="342900" lvl="1" indent="-342900">
              <a:buFont typeface="Wingdings" charset="2"/>
              <a:buChar char="q"/>
            </a:pPr>
            <a:r>
              <a:rPr lang="vi-VN" sz="2000" smtClean="0"/>
              <a:t>Chương trình kiểm tra xem trường hợp nào xảy ra trong số các trường hợp được liệt kê: </a:t>
            </a:r>
            <a:r>
              <a:rPr lang="vi-VN" sz="2000" b="1" smtClean="0">
                <a:solidFill>
                  <a:srgbClr val="0432FF"/>
                </a:solidFill>
              </a:rPr>
              <a:t>&lt;</a:t>
            </a:r>
            <a:r>
              <a:rPr lang="vi-VN" sz="2000" b="1">
                <a:solidFill>
                  <a:srgbClr val="0432FF"/>
                </a:solidFill>
              </a:rPr>
              <a:t>case </a:t>
            </a:r>
            <a:r>
              <a:rPr lang="vi-VN" sz="2000" b="1" smtClean="0">
                <a:solidFill>
                  <a:srgbClr val="0432FF"/>
                </a:solidFill>
              </a:rPr>
              <a:t>1&gt;, </a:t>
            </a:r>
            <a:r>
              <a:rPr lang="vi-VN" sz="2000" b="1">
                <a:solidFill>
                  <a:srgbClr val="0432FF"/>
                </a:solidFill>
              </a:rPr>
              <a:t>&lt;case </a:t>
            </a:r>
            <a:r>
              <a:rPr lang="vi-VN" sz="2000" b="1" smtClean="0">
                <a:solidFill>
                  <a:srgbClr val="0432FF"/>
                </a:solidFill>
              </a:rPr>
              <a:t>2&gt;, </a:t>
            </a:r>
            <a:r>
              <a:rPr lang="vi-VN" sz="2000" b="1">
                <a:solidFill>
                  <a:srgbClr val="0432FF"/>
                </a:solidFill>
              </a:rPr>
              <a:t>.., &lt;case N&gt;</a:t>
            </a:r>
            <a:endParaRPr lang="vi-VN" sz="2000"/>
          </a:p>
          <a:p>
            <a:pPr marL="342900" indent="-342900">
              <a:buFont typeface="Wingdings" charset="2"/>
              <a:buChar char="q"/>
            </a:pPr>
            <a:endParaRPr lang="vi-VN" sz="2000" smtClean="0"/>
          </a:p>
          <a:p>
            <a:pPr marL="800100" lvl="1" indent="-342900">
              <a:buFont typeface="Wingdings" charset="2"/>
              <a:buChar char="q"/>
            </a:pPr>
            <a:r>
              <a:rPr lang="vi-VN" sz="2000" smtClean="0"/>
              <a:t>Nếu trường hợp thứ i xảy ra (i = 1 .. N): </a:t>
            </a:r>
          </a:p>
          <a:p>
            <a:pPr marL="1257300" lvl="2" indent="-342900">
              <a:buFont typeface="Wingdings" charset="2"/>
              <a:buChar char="q"/>
            </a:pPr>
            <a:r>
              <a:rPr lang="vi-VN" sz="2000" smtClean="0"/>
              <a:t>Thực hiện lần lượt các câu lệnh từ i đến N (</a:t>
            </a:r>
            <a:r>
              <a:rPr lang="vi-VN" sz="2000" smtClean="0">
                <a:solidFill>
                  <a:srgbClr val="0432FF"/>
                </a:solidFill>
              </a:rPr>
              <a:t>&lt;câu lệnh i&gt; </a:t>
            </a:r>
            <a:r>
              <a:rPr lang="vi-VN" sz="2000" smtClean="0">
                <a:solidFill>
                  <a:srgbClr val="0432FF"/>
                </a:solidFill>
                <a:sym typeface="Wingdings"/>
              </a:rPr>
              <a:t> </a:t>
            </a:r>
            <a:r>
              <a:rPr lang="vi-VN" sz="2000" smtClean="0">
                <a:solidFill>
                  <a:srgbClr val="0432FF"/>
                </a:solidFill>
              </a:rPr>
              <a:t>&lt;</a:t>
            </a:r>
            <a:r>
              <a:rPr lang="vi-VN" sz="2000">
                <a:solidFill>
                  <a:srgbClr val="0432FF"/>
                </a:solidFill>
              </a:rPr>
              <a:t>câu lệnh </a:t>
            </a:r>
            <a:r>
              <a:rPr lang="vi-VN" sz="2000" smtClean="0">
                <a:solidFill>
                  <a:srgbClr val="0432FF"/>
                </a:solidFill>
              </a:rPr>
              <a:t>N&gt;</a:t>
            </a:r>
            <a:r>
              <a:rPr lang="vi-VN" sz="2000" smtClean="0"/>
              <a:t>)</a:t>
            </a:r>
            <a:r>
              <a:rPr lang="vi-VN" sz="2000" smtClean="0">
                <a:solidFill>
                  <a:srgbClr val="0432FF"/>
                </a:solidFill>
              </a:rPr>
              <a:t>, </a:t>
            </a:r>
            <a:r>
              <a:rPr lang="vi-VN" sz="2000" smtClean="0"/>
              <a:t>kể cả câu lệnh mặc nhiên </a:t>
            </a:r>
            <a:r>
              <a:rPr lang="vi-VN" sz="2000" smtClean="0">
                <a:solidFill>
                  <a:srgbClr val="0432FF"/>
                </a:solidFill>
              </a:rPr>
              <a:t>&lt;mặc nhiên&gt;</a:t>
            </a:r>
            <a:r>
              <a:rPr lang="vi-VN" sz="2000" smtClean="0"/>
              <a:t> </a:t>
            </a:r>
            <a:endParaRPr lang="vi-VN" sz="2000" smtClean="0">
              <a:solidFill>
                <a:srgbClr val="0432FF"/>
              </a:solidFill>
            </a:endParaRPr>
          </a:p>
          <a:p>
            <a:pPr marL="1714500" lvl="3" indent="-342900">
              <a:buFont typeface="Wingdings" charset="2"/>
              <a:buChar char="q"/>
            </a:pPr>
            <a:r>
              <a:rPr lang="vi-VN" sz="2000" smtClean="0"/>
              <a:t>Nếu câu lệnh đang thực thi là </a:t>
            </a:r>
            <a:r>
              <a:rPr lang="vi-VN" sz="2000" b="1" smtClean="0">
                <a:solidFill>
                  <a:srgbClr val="0432FF"/>
                </a:solidFill>
              </a:rPr>
              <a:t>break; </a:t>
            </a:r>
            <a:r>
              <a:rPr lang="vi-VN" sz="2000" smtClean="0"/>
              <a:t>chương trình thoát khỏi cấu trúc </a:t>
            </a:r>
            <a:r>
              <a:rPr lang="vi-VN" sz="2000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switch-case</a:t>
            </a:r>
            <a:r>
              <a:rPr lang="vi-VN" sz="2000" smtClean="0"/>
              <a:t> (nhảy đến câu lệnh liền sau </a:t>
            </a:r>
            <a:r>
              <a:rPr lang="vi-VN" sz="20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switch-case</a:t>
            </a:r>
            <a:r>
              <a:rPr lang="vi-VN" sz="2000" smtClean="0"/>
              <a:t>)</a:t>
            </a:r>
          </a:p>
          <a:p>
            <a:pPr marL="800100" lvl="1" indent="-342900">
              <a:buFont typeface="Wingdings" charset="2"/>
              <a:buChar char="q"/>
            </a:pPr>
            <a:r>
              <a:rPr lang="vi-VN" sz="2000"/>
              <a:t>Nếu </a:t>
            </a:r>
            <a:r>
              <a:rPr lang="vi-VN" sz="2000" smtClean="0"/>
              <a:t>không có trường </a:t>
            </a:r>
            <a:r>
              <a:rPr lang="vi-VN" sz="2000"/>
              <a:t>hợp </a:t>
            </a:r>
            <a:r>
              <a:rPr lang="vi-VN" sz="2000" smtClean="0"/>
              <a:t>nào xảy ra</a:t>
            </a:r>
          </a:p>
          <a:p>
            <a:pPr marL="1257300" lvl="2" indent="-342900">
              <a:buFont typeface="Wingdings" charset="2"/>
              <a:buChar char="q"/>
            </a:pPr>
            <a:r>
              <a:rPr lang="vi-VN" sz="2000" smtClean="0"/>
              <a:t>Chương trình thực thi câu </a:t>
            </a:r>
            <a:r>
              <a:rPr lang="vi-VN" sz="2000"/>
              <a:t>lệnh mặc nhiên </a:t>
            </a:r>
            <a:r>
              <a:rPr lang="vi-VN" sz="2000">
                <a:solidFill>
                  <a:srgbClr val="0432FF"/>
                </a:solidFill>
              </a:rPr>
              <a:t>&lt;mặc nhiên&gt;</a:t>
            </a:r>
            <a:r>
              <a:rPr lang="vi-VN" sz="2000"/>
              <a:t> </a:t>
            </a:r>
            <a:r>
              <a:rPr lang="vi-VN" sz="2000" smtClean="0"/>
              <a:t>và thoát khỏi cấu trúc </a:t>
            </a:r>
            <a:r>
              <a:rPr lang="vi-VN" sz="2000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switch-case</a:t>
            </a:r>
          </a:p>
        </p:txBody>
      </p:sp>
    </p:spTree>
    <p:extLst>
      <p:ext uri="{BB962C8B-B14F-4D97-AF65-F5344CB8AC3E}">
        <p14:creationId xmlns:p14="http://schemas.microsoft.com/office/powerpoint/2010/main" val="14904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 switch-case</a:t>
            </a:r>
            <a:br>
              <a:rPr lang="vi-VN" smtClean="0"/>
            </a:br>
            <a:r>
              <a:rPr lang="vi-VN" sz="2000" smtClean="0">
                <a:solidFill>
                  <a:srgbClr val="0432FF"/>
                </a:solidFill>
              </a:rPr>
              <a:t>Cú pháp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949036"/>
            <a:ext cx="5791200" cy="267765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switch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(&lt;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mã trường hợp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&gt;){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 smtClean="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mã 1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&lt;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câu lệnh 1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</a:t>
            </a: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2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2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</a:t>
            </a:r>
          </a:p>
          <a:p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</a:t>
            </a:r>
          </a:p>
          <a:p>
            <a:r>
              <a:rPr lang="en-US" sz="2400" smtClean="0">
                <a:solidFill>
                  <a:srgbClr val="0000FF"/>
                </a:solidFill>
                <a:latin typeface="Consolas" charset="0"/>
              </a:rPr>
              <a:t>default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: 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mặc nhiên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}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9" y="3810000"/>
            <a:ext cx="8763001" cy="2185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Consolas" charset="0"/>
              </a:rPr>
              <a:t>switch, case,</a:t>
            </a:r>
            <a:r>
              <a:rPr lang="en-US" sz="2400">
                <a:solidFill>
                  <a:srgbClr val="0000FF"/>
                </a:solidFill>
                <a:latin typeface="Consolas" charset="0"/>
              </a:rPr>
              <a:t> </a:t>
            </a:r>
            <a:r>
              <a:rPr lang="en-US" sz="2400" smtClean="0">
                <a:solidFill>
                  <a:srgbClr val="0000FF"/>
                </a:solidFill>
                <a:latin typeface="Consolas" charset="0"/>
              </a:rPr>
              <a:t>default: </a:t>
            </a:r>
            <a:r>
              <a:rPr lang="vi-VN" sz="2000">
                <a:latin typeface="Tahoma" charset="0"/>
                <a:ea typeface="Tahoma" charset="0"/>
                <a:cs typeface="Tahoma" charset="0"/>
              </a:rPr>
              <a:t>Từ khoá</a:t>
            </a:r>
          </a:p>
          <a:p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trường hợp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&gt;</a:t>
            </a:r>
            <a:r>
              <a:rPr lang="vi-VN" sz="2400" smtClean="0">
                <a:latin typeface="Consolas" charset="0"/>
              </a:rPr>
              <a:t>: </a:t>
            </a:r>
          </a:p>
          <a:p>
            <a:r>
              <a:rPr lang="vi-VN" sz="2400">
                <a:latin typeface="Consolas" charset="0"/>
              </a:rPr>
              <a:t>	</a:t>
            </a:r>
            <a:r>
              <a:rPr lang="vi-VN" sz="2000" smtClean="0">
                <a:latin typeface="Tahoma" charset="0"/>
                <a:ea typeface="Tahoma" charset="0"/>
                <a:cs typeface="Tahoma" charset="0"/>
              </a:rPr>
              <a:t>PHẢI LÀ biểu thức có một trong các kiểu sau đây</a:t>
            </a:r>
          </a:p>
          <a:p>
            <a:r>
              <a:rPr lang="vi-VN" sz="200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vi-VN" sz="2000" smtClean="0">
                <a:latin typeface="Tahoma" charset="0"/>
                <a:ea typeface="Tahoma" charset="0"/>
                <a:cs typeface="Tahoma" charset="0"/>
              </a:rPr>
              <a:t>(1) Các kiểu </a:t>
            </a:r>
            <a:r>
              <a:rPr lang="vi-VN" sz="2000" smtClean="0">
                <a:solidFill>
                  <a:srgbClr val="0432FF"/>
                </a:solidFill>
                <a:latin typeface="Tahoma" charset="0"/>
                <a:ea typeface="Tahoma" charset="0"/>
                <a:cs typeface="Tahoma" charset="0"/>
              </a:rPr>
              <a:t>số nguyên</a:t>
            </a:r>
            <a:r>
              <a:rPr lang="vi-VN" sz="2000" smtClean="0">
                <a:latin typeface="Tahoma" charset="0"/>
                <a:ea typeface="Tahoma" charset="0"/>
                <a:cs typeface="Tahoma" charset="0"/>
              </a:rPr>
              <a:t>, hoặc dẫn xuất từ nó thông qua </a:t>
            </a:r>
            <a:r>
              <a:rPr lang="vi-VN" sz="2000" smtClean="0">
                <a:solidFill>
                  <a:srgbClr val="0432FF"/>
                </a:solidFill>
                <a:latin typeface="Tahoma" charset="0"/>
                <a:ea typeface="Tahoma" charset="0"/>
                <a:cs typeface="Tahoma" charset="0"/>
              </a:rPr>
              <a:t>typedef</a:t>
            </a:r>
          </a:p>
          <a:p>
            <a:r>
              <a:rPr lang="vi-VN" sz="200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vi-VN" sz="2000" smtClean="0">
                <a:latin typeface="Tahoma" charset="0"/>
                <a:ea typeface="Tahoma" charset="0"/>
                <a:cs typeface="Tahoma" charset="0"/>
              </a:rPr>
              <a:t>(2) </a:t>
            </a:r>
            <a:r>
              <a:rPr lang="vi-VN" sz="2000" smtClean="0">
                <a:solidFill>
                  <a:srgbClr val="0432FF"/>
                </a:solidFill>
                <a:latin typeface="Tahoma" charset="0"/>
                <a:ea typeface="Tahoma" charset="0"/>
                <a:cs typeface="Tahoma" charset="0"/>
              </a:rPr>
              <a:t>Kiểu enum</a:t>
            </a:r>
            <a:r>
              <a:rPr lang="en-US" sz="2000" smtClean="0">
                <a:solidFill>
                  <a:srgbClr val="0432FF"/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r>
              <a:rPr lang="en-US" sz="240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i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</a:t>
            </a:r>
            <a:r>
              <a:rPr lang="en-US" sz="2000" smtClean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(i=1,.., N), </a:t>
            </a:r>
            <a:r>
              <a:rPr lang="vi-VN" sz="2000" smtClean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các giá trị có thể của mã trường hợp</a:t>
            </a:r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 switch-case</a:t>
            </a:r>
            <a:br>
              <a:rPr lang="vi-VN" smtClean="0"/>
            </a:br>
            <a:r>
              <a:rPr lang="vi-VN" sz="2000" smtClean="0">
                <a:solidFill>
                  <a:srgbClr val="0432FF"/>
                </a:solidFill>
              </a:rPr>
              <a:t>Cú pháp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143000"/>
            <a:ext cx="5791200" cy="304698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switch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(&lt;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mã trường hợp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&gt;){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 smtClean="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mã 1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</a:t>
            </a: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2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</a:t>
            </a:r>
          </a:p>
          <a:p>
            <a:r>
              <a:rPr lang="en-US" sz="2400" smtClean="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3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3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</a:t>
            </a:r>
          </a:p>
          <a:p>
            <a:r>
              <a:rPr lang="en-US" sz="2400" smtClean="0">
                <a:solidFill>
                  <a:srgbClr val="0000FF"/>
                </a:solidFill>
                <a:latin typeface="Consolas" charset="0"/>
              </a:rPr>
              <a:t>default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: 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mặc nhiên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}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131" y="4648200"/>
            <a:ext cx="798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Trường hợp muốn: </a:t>
            </a:r>
          </a:p>
          <a:p>
            <a:r>
              <a:rPr lang="vi-VN" sz="2000" smtClean="0"/>
              <a:t>&lt;câu lệnh 3&gt; được thực thi cho cả 3 trường hợp 1,2, và 3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02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 switch-case</a:t>
            </a:r>
            <a:br>
              <a:rPr lang="vi-VN" smtClean="0"/>
            </a:br>
            <a:r>
              <a:rPr lang="vi-VN" sz="2000" smtClean="0">
                <a:solidFill>
                  <a:srgbClr val="0432FF"/>
                </a:solidFill>
              </a:rPr>
              <a:t>Cú pháp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131" y="4648200"/>
            <a:ext cx="7982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Trường hợp muốn: </a:t>
            </a:r>
          </a:p>
          <a:p>
            <a:r>
              <a:rPr lang="vi-VN" sz="2000" smtClean="0"/>
              <a:t>&lt;câu lệnh 1&gt; khi được thực thi xong thi thoát khỏi cấu trúc </a:t>
            </a:r>
            <a:r>
              <a:rPr lang="vi-VN" sz="2000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switch-case</a:t>
            </a:r>
            <a:r>
              <a:rPr lang="vi-VN" sz="2000" smtClean="0"/>
              <a:t> luôn, không thực thi các câu lệnh kế tiếp.</a:t>
            </a:r>
          </a:p>
          <a:p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5791200" cy="267765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switch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(&lt;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mã trường hợp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&gt;){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 smtClean="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mã 1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&lt;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câu lệnh 1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 </a:t>
            </a:r>
            <a:r>
              <a:rPr lang="en-US" sz="2400" b="1" smtClean="0">
                <a:solidFill>
                  <a:srgbClr val="0432FF"/>
                </a:solidFill>
                <a:latin typeface="Consolas" charset="0"/>
              </a:rPr>
              <a:t>break;</a:t>
            </a: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2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2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</a:t>
            </a:r>
          </a:p>
          <a:p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</a:t>
            </a:r>
          </a:p>
          <a:p>
            <a:r>
              <a:rPr lang="en-US" sz="2400" smtClean="0">
                <a:solidFill>
                  <a:srgbClr val="0000FF"/>
                </a:solidFill>
                <a:latin typeface="Consolas" charset="0"/>
              </a:rPr>
              <a:t>default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: 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mặc nhiên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}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 switch-case</a:t>
            </a:r>
            <a:br>
              <a:rPr lang="vi-VN" smtClean="0"/>
            </a:br>
            <a:r>
              <a:rPr lang="vi-VN" sz="2000" smtClean="0">
                <a:solidFill>
                  <a:srgbClr val="0432FF"/>
                </a:solidFill>
              </a:rPr>
              <a:t>Cú pháp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131" y="4648200"/>
            <a:ext cx="7982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Trường hợp muốn: </a:t>
            </a:r>
          </a:p>
          <a:p>
            <a:r>
              <a:rPr lang="vi-VN" sz="2000" smtClean="0"/>
              <a:t>Muốn mỗi câu lệnh được thực thi với chỉ trường hợp tương ứng.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5791200" cy="267765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switch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(&lt;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mã trường hợp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&gt;){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 smtClean="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mã 1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&lt;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câu lệnh 1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 </a:t>
            </a:r>
            <a:r>
              <a:rPr lang="en-US" sz="2400" b="1" smtClean="0">
                <a:solidFill>
                  <a:srgbClr val="0432FF"/>
                </a:solidFill>
                <a:latin typeface="Consolas" charset="0"/>
              </a:rPr>
              <a:t>break;</a:t>
            </a: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2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2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 </a:t>
            </a:r>
            <a:r>
              <a:rPr lang="en-US" sz="2400" b="1">
                <a:solidFill>
                  <a:srgbClr val="0432FF"/>
                </a:solidFill>
                <a:latin typeface="Consolas" charset="0"/>
              </a:rPr>
              <a:t>break;</a:t>
            </a:r>
            <a:endParaRPr lang="en-US" sz="2400" smtClean="0">
              <a:solidFill>
                <a:prstClr val="black"/>
              </a:solidFill>
              <a:latin typeface="Consolas" charset="0"/>
            </a:endParaRPr>
          </a:p>
          <a:p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 </a:t>
            </a:r>
            <a:r>
              <a:rPr lang="en-US" sz="2400" b="1">
                <a:solidFill>
                  <a:srgbClr val="0432FF"/>
                </a:solidFill>
                <a:latin typeface="Consolas" charset="0"/>
              </a:rPr>
              <a:t>break;</a:t>
            </a:r>
            <a:endParaRPr lang="en-US" sz="2400" smtClean="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 smtClean="0">
                <a:solidFill>
                  <a:srgbClr val="0000FF"/>
                </a:solidFill>
                <a:latin typeface="Consolas" charset="0"/>
              </a:rPr>
              <a:t>default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: 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mặc nhiên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}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 switch-case</a:t>
            </a:r>
            <a:br>
              <a:rPr lang="vi-VN" smtClean="0"/>
            </a:br>
            <a:r>
              <a:rPr lang="vi-VN" sz="2000" smtClean="0">
                <a:solidFill>
                  <a:srgbClr val="0432FF"/>
                </a:solidFill>
              </a:rPr>
              <a:t>Cú pháp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131" y="4648200"/>
            <a:ext cx="798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/>
              <a:t>Trường hợp muốn: </a:t>
            </a:r>
          </a:p>
          <a:p>
            <a:r>
              <a:rPr lang="vi-VN" sz="2000" smtClean="0"/>
              <a:t>Muốn mỗi câu lệnh được thực thi với chỉ trường hợp tương ứng.</a:t>
            </a:r>
          </a:p>
          <a:p>
            <a:r>
              <a:rPr lang="vi-VN" sz="2000" smtClean="0">
                <a:solidFill>
                  <a:srgbClr val="0432FF"/>
                </a:solidFill>
              </a:rPr>
              <a:t>Không có cả phần thực thi mặc nhiên.</a:t>
            </a:r>
            <a:endParaRPr lang="en-US" sz="2000">
              <a:solidFill>
                <a:srgbClr val="0432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5791200" cy="230832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switch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(&lt;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mã trường hợp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&gt;){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 smtClean="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mã 1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&lt;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câu lệnh 1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 </a:t>
            </a:r>
            <a:r>
              <a:rPr lang="en-US" sz="2400" b="1" smtClean="0">
                <a:solidFill>
                  <a:srgbClr val="0432FF"/>
                </a:solidFill>
                <a:latin typeface="Consolas" charset="0"/>
              </a:rPr>
              <a:t>break;</a:t>
            </a: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2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2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 </a:t>
            </a:r>
            <a:r>
              <a:rPr lang="en-US" sz="2400" b="1">
                <a:solidFill>
                  <a:srgbClr val="0432FF"/>
                </a:solidFill>
                <a:latin typeface="Consolas" charset="0"/>
              </a:rPr>
              <a:t>break;</a:t>
            </a:r>
            <a:endParaRPr lang="en-US" sz="2400" smtClean="0">
              <a:solidFill>
                <a:prstClr val="black"/>
              </a:solidFill>
              <a:latin typeface="Consolas" charset="0"/>
            </a:endParaRPr>
          </a:p>
          <a:p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&lt;</a:t>
            </a:r>
            <a:r>
              <a:rPr lang="vi-VN" sz="2400" b="1">
                <a:solidFill>
                  <a:srgbClr val="0070C0"/>
                </a:solidFill>
                <a:latin typeface="Consolas" charset="0"/>
              </a:rPr>
              <a:t>mã </a:t>
            </a:r>
            <a:r>
              <a:rPr lang="vi-VN" sz="2400" b="1" smtClean="0">
                <a:solidFill>
                  <a:srgbClr val="0070C0"/>
                </a:solidFill>
                <a:latin typeface="Consolas" charset="0"/>
              </a:rPr>
              <a:t>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&gt;: 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&lt;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câu lệnh </a:t>
            </a:r>
            <a:r>
              <a:rPr lang="vi-VN" sz="2400" smtClean="0">
                <a:solidFill>
                  <a:prstClr val="black"/>
                </a:solidFill>
                <a:latin typeface="Consolas" charset="0"/>
              </a:rPr>
              <a:t>N</a:t>
            </a:r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&gt; </a:t>
            </a:r>
            <a:r>
              <a:rPr lang="en-US" sz="2400" b="1">
                <a:solidFill>
                  <a:srgbClr val="0432FF"/>
                </a:solidFill>
                <a:latin typeface="Consolas" charset="0"/>
              </a:rPr>
              <a:t>break;</a:t>
            </a:r>
            <a:endParaRPr lang="en-US" sz="2400" smtClean="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 smtClean="0">
                <a:solidFill>
                  <a:prstClr val="black"/>
                </a:solidFill>
                <a:latin typeface="Consolas" charset="0"/>
              </a:rPr>
              <a:t>}</a:t>
            </a:r>
            <a:endParaRPr lang="en-US" sz="2400">
              <a:solidFill>
                <a:prstClr val="black"/>
              </a:solidFill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 switch-case</a:t>
            </a:r>
            <a:br>
              <a:rPr lang="vi-VN"/>
            </a:br>
            <a:r>
              <a:rPr lang="vi-VN" sz="2000">
                <a:solidFill>
                  <a:srgbClr val="0432FF"/>
                </a:solidFill>
              </a:rPr>
              <a:t>Ví 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Bài toán: </a:t>
            </a:r>
          </a:p>
          <a:p>
            <a:pPr lvl="1"/>
            <a:r>
              <a:rPr lang="vi-VN" smtClean="0"/>
              <a:t>Chương trình nhận lựa chọn từ người dùng.</a:t>
            </a:r>
          </a:p>
          <a:p>
            <a:pPr lvl="2"/>
            <a:r>
              <a:rPr lang="vi-VN" smtClean="0"/>
              <a:t>Các lựa chọn là 1 và 2.</a:t>
            </a:r>
          </a:p>
          <a:p>
            <a:pPr lvl="3"/>
            <a:r>
              <a:rPr lang="vi-VN" smtClean="0"/>
              <a:t>Ý nghĩa các con số chưa cần lúc này</a:t>
            </a:r>
          </a:p>
          <a:p>
            <a:pPr lvl="1"/>
            <a:r>
              <a:rPr lang="vi-VN" smtClean="0"/>
              <a:t>In ra lựa chọn của người dùng</a:t>
            </a:r>
          </a:p>
          <a:p>
            <a:pPr lvl="2"/>
            <a:r>
              <a:rPr lang="vi-VN" smtClean="0"/>
              <a:t>Có thể thay thế chức năng in ra bởi khối công việc sau này.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407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 switch-case</a:t>
            </a:r>
            <a:br>
              <a:rPr lang="vi-VN"/>
            </a:br>
            <a:r>
              <a:rPr lang="vi-VN" sz="2000">
                <a:solidFill>
                  <a:srgbClr val="0432FF"/>
                </a:solidFill>
              </a:rPr>
              <a:t>Ví 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741218" y="1571685"/>
            <a:ext cx="8153400" cy="452431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stdlib.h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stdio.h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main(){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t-B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printf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"Nhap vao lua chon: \n</a:t>
            </a:r>
            <a:r>
              <a:rPr lang="pt-BR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pt-B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</a:p>
          <a:p>
            <a:r>
              <a:rPr lang="pt-B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scanf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"%d"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&amp;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switch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){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case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1: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"Truong hop 1\n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"Hanh dong 1\n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case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2: 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"Truong hop 2\n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"Hanh dong 2\n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default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"Hanh dong mac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dinh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\n"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return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0;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95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 switch-case</a:t>
            </a:r>
            <a:br>
              <a:rPr lang="vi-VN"/>
            </a:br>
            <a:r>
              <a:rPr lang="vi-VN" sz="2000">
                <a:solidFill>
                  <a:srgbClr val="0432FF"/>
                </a:solidFill>
              </a:rPr>
              <a:t>Ví 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741218" y="1571685"/>
            <a:ext cx="8153400" cy="452431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stdlib.h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stdio.h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main(){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t-B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printf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"Nhap vao lua chon: \n</a:t>
            </a:r>
            <a:r>
              <a:rPr lang="pt-BR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pt-B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</a:p>
          <a:p>
            <a:r>
              <a:rPr lang="pt-B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scanf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"%d"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&amp;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switch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){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case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1: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"Truong hop 1\n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"Hanh dong 1\n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case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2: 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"Truong hop 2\n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"Hanh dong 2\n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default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"Hanh dong mac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dinh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\n"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return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0;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334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1248519"/>
            <a:ext cx="4712444" cy="646331"/>
          </a:xfrm>
          <a:prstGeom prst="rect">
            <a:avLst/>
          </a:prstGeom>
          <a:solidFill>
            <a:srgbClr val="CCF7FF"/>
          </a:solidFill>
        </p:spPr>
        <p:txBody>
          <a:bodyPr wrap="none" rtlCol="0">
            <a:spAutoFit/>
          </a:bodyPr>
          <a:lstStyle/>
          <a:p>
            <a:r>
              <a:rPr lang="vi-VN" smtClean="0"/>
              <a:t>Chương trình in ra tên của cả hai hành động</a:t>
            </a:r>
          </a:p>
          <a:p>
            <a:r>
              <a:rPr lang="vi-VN" smtClean="0"/>
              <a:t>Vì không có lệnh </a:t>
            </a:r>
            <a:r>
              <a:rPr lang="vi-VN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break;</a:t>
            </a:r>
            <a:endParaRPr lang="en-US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934200" y="1894850"/>
            <a:ext cx="1066800" cy="1991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8153400" y="1894850"/>
            <a:ext cx="381000" cy="2600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129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Ứng dụng của cấu trúc rẽ nhánh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Ví dụ</a:t>
            </a:r>
            <a:endParaRPr lang="vi-VN" smtClean="0"/>
          </a:p>
          <a:p>
            <a:pPr lvl="1"/>
            <a:r>
              <a:rPr lang="vi-VN" smtClean="0"/>
              <a:t>Bài toán 3: Trong ứng dụng về kế toán, xác định thuế suất của một cá nhân</a:t>
            </a:r>
          </a:p>
          <a:p>
            <a:pPr lvl="2"/>
            <a:r>
              <a:rPr lang="en-US" smtClean="0"/>
              <a:t>B</a:t>
            </a:r>
            <a:r>
              <a:rPr lang="vi-VN" smtClean="0"/>
              <a:t>ảng thuế suất Năm 2016 như bảng (nguồn: </a:t>
            </a:r>
            <a:r>
              <a:rPr lang="vi-VN" sz="1800" smtClean="0">
                <a:solidFill>
                  <a:schemeClr val="tx2">
                    <a:lumMod val="75000"/>
                  </a:schemeClr>
                </a:solidFill>
              </a:rPr>
              <a:t>Kế toán Thiên ứng</a:t>
            </a:r>
            <a:r>
              <a:rPr lang="vi-VN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895600"/>
            <a:ext cx="8953500" cy="3048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846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8382000" cy="452431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stdlib.h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stdio.h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main(){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t-B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printf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pt-BR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"Nhap vao lua chon: \n</a:t>
            </a:r>
            <a:r>
              <a:rPr lang="pt-BR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pt-B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</a:p>
          <a:p>
            <a:r>
              <a:rPr lang="pt-B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scanf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"%d"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&amp;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switch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){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case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1: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"Truong hop 1\n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"Hanh dong 1\n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en-US" dirty="0" smtClean="0">
                <a:solidFill>
                  <a:srgbClr val="0432FF"/>
                </a:solidFill>
                <a:highlight>
                  <a:srgbClr val="FFFFFF"/>
                </a:highlight>
                <a:latin typeface="Consolas"/>
              </a:rPr>
              <a:t>break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case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2: 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"Truong hop 2\n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"Hanh dong 2\n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en-US" dirty="0" smtClean="0">
                <a:solidFill>
                  <a:srgbClr val="0432FF"/>
                </a:solidFill>
                <a:highlight>
                  <a:srgbClr val="FFFFFF"/>
                </a:highlight>
                <a:latin typeface="Consolas"/>
              </a:rPr>
              <a:t>break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default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"Hanh dong mac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dinh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\n"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return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0;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1248519"/>
            <a:ext cx="4712444" cy="646331"/>
          </a:xfrm>
          <a:prstGeom prst="rect">
            <a:avLst/>
          </a:prstGeom>
          <a:solidFill>
            <a:srgbClr val="CCF7FF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vi-VN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reak: khiến chương trình chỉ in ra tên hành động tương ứng lựa chọn</a:t>
            </a:r>
            <a:endParaRPr lang="en-US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6934200" y="1894850"/>
            <a:ext cx="1600200" cy="1915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278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 switch-case</a:t>
            </a:r>
            <a:br>
              <a:rPr lang="vi-VN"/>
            </a:br>
            <a:r>
              <a:rPr lang="vi-VN" sz="2000">
                <a:solidFill>
                  <a:srgbClr val="0432FF"/>
                </a:solidFill>
              </a:rPr>
              <a:t>Ví 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Một ví dụ khác về menu: </a:t>
            </a:r>
          </a:p>
          <a:p>
            <a:pPr lvl="1"/>
            <a:r>
              <a:rPr lang="vi-VN" smtClean="0"/>
              <a:t>Có sử dụng </a:t>
            </a:r>
            <a:r>
              <a:rPr lang="vi-VN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enum</a:t>
            </a:r>
            <a:endParaRPr lang="vi-VN" dirty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liệt</a:t>
            </a:r>
            <a:r>
              <a:rPr lang="en-US" dirty="0"/>
              <a:t> </a:t>
            </a:r>
            <a:r>
              <a:rPr lang="en-US" dirty="0" err="1" smtClean="0"/>
              <a:t>kê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8382000" cy="447814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15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stdlib.h</a:t>
            </a:r>
            <a:r>
              <a:rPr lang="en-US" sz="15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5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5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15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stdio.h</a:t>
            </a:r>
            <a:r>
              <a:rPr lang="en-US" sz="15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5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5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enum</a:t>
            </a:r>
            <a:r>
              <a:rPr lang="en-US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{</a:t>
            </a:r>
            <a:r>
              <a:rPr lang="en-US" sz="1500" dirty="0" err="1">
                <a:solidFill>
                  <a:srgbClr val="2F4F4F"/>
                </a:solidFill>
                <a:highlight>
                  <a:srgbClr val="FFFFFF"/>
                </a:highlight>
                <a:latin typeface="Consolas"/>
              </a:rPr>
              <a:t>DongY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500" dirty="0" err="1">
                <a:solidFill>
                  <a:srgbClr val="2F4F4F"/>
                </a:solidFill>
                <a:highlight>
                  <a:srgbClr val="FFFFFF"/>
                </a:highlight>
                <a:latin typeface="Consolas"/>
              </a:rPr>
              <a:t>TuChoi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500" dirty="0" err="1">
                <a:solidFill>
                  <a:srgbClr val="2F4F4F"/>
                </a:solidFill>
                <a:highlight>
                  <a:srgbClr val="FFFFFF"/>
                </a:highlight>
                <a:latin typeface="Consolas"/>
              </a:rPr>
              <a:t>ChuaQuyetDinh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};</a:t>
            </a:r>
          </a:p>
          <a:p>
            <a:r>
              <a:rPr lang="en-US" sz="15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main(){</a:t>
            </a:r>
          </a:p>
          <a:p>
            <a:r>
              <a:rPr lang="en-US" sz="150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50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enum</a:t>
            </a:r>
            <a:r>
              <a:rPr lang="en-US" sz="150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sz="150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  <a:endParaRPr lang="en-US" sz="15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t-BR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printf(</a:t>
            </a:r>
            <a:r>
              <a:rPr lang="pt-BR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"Nhap vao lua chon cua ban \n"</a:t>
            </a:r>
            <a:r>
              <a:rPr lang="pt-BR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</a:p>
          <a:p>
            <a:r>
              <a:rPr lang="es-E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s-ES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s-ES" sz="15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s-E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s-E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"0. </a:t>
            </a:r>
            <a:r>
              <a:rPr lang="es-ES" sz="15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Ban</a:t>
            </a:r>
            <a:r>
              <a:rPr lang="es-E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dong y \n</a:t>
            </a:r>
            <a:r>
              <a:rPr lang="es-ES" sz="15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s-ES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s-E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s-ES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fr-FR" sz="15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fr-FR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fr-FR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"1. Ban tu </a:t>
            </a:r>
            <a:r>
              <a:rPr lang="fr-FR" sz="15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choi</a:t>
            </a:r>
            <a:r>
              <a:rPr lang="fr-FR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\n</a:t>
            </a:r>
            <a:r>
              <a:rPr lang="fr-FR" sz="15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FR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fr-FR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FR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pt-BR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pt-BR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pt-BR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"2. Ban chua co quyet dinh \n"</a:t>
            </a:r>
            <a:r>
              <a:rPr lang="pt-BR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scanf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"%d"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endParaRPr lang="en-US" sz="15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switch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luachon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){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case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dirty="0" err="1" smtClean="0">
                <a:solidFill>
                  <a:srgbClr val="2F4F4F"/>
                </a:solidFill>
                <a:highlight>
                  <a:srgbClr val="FFFFFF"/>
                </a:highlight>
                <a:latin typeface="Consolas"/>
              </a:rPr>
              <a:t>DongY</a:t>
            </a:r>
            <a:r>
              <a:rPr lang="en-US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5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"Ban dong y\n"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break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case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dirty="0" err="1">
                <a:solidFill>
                  <a:srgbClr val="2F4F4F"/>
                </a:solidFill>
                <a:highlight>
                  <a:srgbClr val="FFFFFF"/>
                </a:highlight>
                <a:latin typeface="Consolas"/>
              </a:rPr>
              <a:t>TuChoi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5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"Ban </a:t>
            </a:r>
            <a:r>
              <a:rPr lang="en-US" sz="15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tu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choi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y\n"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break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case</a:t>
            </a:r>
            <a:r>
              <a:rPr lang="en-US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dirty="0" err="1" smtClean="0">
                <a:solidFill>
                  <a:srgbClr val="2F4F4F"/>
                </a:solidFill>
                <a:highlight>
                  <a:srgbClr val="FFFFFF"/>
                </a:highlight>
                <a:latin typeface="Consolas"/>
              </a:rPr>
              <a:t>ChuaQuyetDinh</a:t>
            </a:r>
            <a:r>
              <a:rPr lang="en-US" sz="15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:printf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"Ban </a:t>
            </a:r>
            <a:r>
              <a:rPr lang="en-US" sz="15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chua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co </a:t>
            </a:r>
            <a:r>
              <a:rPr lang="en-US" sz="15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quyet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dinh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\n"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break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5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default</a:t>
            </a:r>
            <a:r>
              <a:rPr lang="en-US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5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printf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"Ban </a:t>
            </a:r>
            <a:r>
              <a:rPr lang="en-US" sz="15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khong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nhap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5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lua</a:t>
            </a:r>
            <a:r>
              <a:rPr lang="en-US" sz="15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chon dung\n"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5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5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5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return</a:t>
            </a:r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0;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309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Câu lệnh switch-case</a:t>
            </a:r>
            <a:br>
              <a:rPr lang="vi-VN" smtClean="0"/>
            </a:br>
            <a:r>
              <a:rPr lang="vi-VN" sz="2000" smtClean="0">
                <a:solidFill>
                  <a:srgbClr val="0432FF"/>
                </a:solidFill>
              </a:rPr>
              <a:t>Bài tập</a:t>
            </a:r>
            <a:endParaRPr lang="en-US">
              <a:solidFill>
                <a:srgbClr val="0432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Bài toán: Quản lý kho hàng</a:t>
            </a:r>
          </a:p>
          <a:p>
            <a:pPr lvl="1"/>
            <a:r>
              <a:rPr lang="vi-VN" smtClean="0"/>
              <a:t>Có các chức năng</a:t>
            </a:r>
          </a:p>
          <a:p>
            <a:pPr lvl="2"/>
            <a:r>
              <a:rPr lang="vi-VN" smtClean="0"/>
              <a:t>Nhập hàng hoá</a:t>
            </a:r>
          </a:p>
          <a:p>
            <a:pPr lvl="2"/>
            <a:r>
              <a:rPr lang="vi-VN" smtClean="0"/>
              <a:t>Lưu hàng hoá</a:t>
            </a:r>
          </a:p>
          <a:p>
            <a:pPr lvl="2"/>
            <a:r>
              <a:rPr lang="vi-VN" smtClean="0"/>
              <a:t>Đọc hàng hoá từ tập tin</a:t>
            </a:r>
          </a:p>
          <a:p>
            <a:pPr lvl="2"/>
            <a:r>
              <a:rPr lang="en-US" smtClean="0"/>
              <a:t>V</a:t>
            </a:r>
            <a:r>
              <a:rPr lang="vi-VN" smtClean="0"/>
              <a:t>.v</a:t>
            </a:r>
          </a:p>
          <a:p>
            <a:pPr lvl="1"/>
            <a:r>
              <a:rPr lang="vi-VN" smtClean="0"/>
              <a:t>Chương trình in ra menu và chờ người dùng chọn (nhập từ bàn phím)</a:t>
            </a:r>
          </a:p>
          <a:p>
            <a:pPr lvl="1"/>
            <a:r>
              <a:rPr lang="vi-VN" smtClean="0"/>
              <a:t>Với mỗi lựa chọn</a:t>
            </a:r>
          </a:p>
          <a:p>
            <a:pPr lvl="2"/>
            <a:r>
              <a:rPr lang="vi-VN" smtClean="0"/>
              <a:t>In ra tên chức năng đã chọn như nói trên</a:t>
            </a:r>
          </a:p>
          <a:p>
            <a:pPr lvl="3"/>
            <a:r>
              <a:rPr lang="vi-VN" smtClean="0"/>
              <a:t>Sinh viên có thể phát triển các chức năng đầy đủ sau này.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 – else </a:t>
            </a:r>
            <a:r>
              <a:rPr lang="en-US" err="1" smtClean="0"/>
              <a:t>với</a:t>
            </a:r>
            <a:r>
              <a:rPr lang="en-US" smtClean="0"/>
              <a:t> </a:t>
            </a:r>
            <a:r>
              <a:rPr lang="en-US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switch-</a:t>
            </a:r>
            <a:r>
              <a:rPr lang="vi-VN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case</a:t>
            </a:r>
            <a:endParaRPr lang="en-US" dirty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Tại sao không dùng switch-case cho bài toán phân loại sinh viên theo điểm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28699" y="2413776"/>
            <a:ext cx="7162801" cy="3682224"/>
            <a:chOff x="28653" y="1143000"/>
            <a:chExt cx="9115349" cy="4685981"/>
          </a:xfrm>
        </p:grpSpPr>
        <p:grpSp>
          <p:nvGrpSpPr>
            <p:cNvPr id="5" name="Group 4"/>
            <p:cNvGrpSpPr/>
            <p:nvPr/>
          </p:nvGrpSpPr>
          <p:grpSpPr>
            <a:xfrm>
              <a:off x="76200" y="2127415"/>
              <a:ext cx="1752600" cy="867918"/>
              <a:chOff x="533400" y="2743200"/>
              <a:chExt cx="1752600" cy="867918"/>
            </a:xfrm>
          </p:grpSpPr>
          <p:sp>
            <p:nvSpPr>
              <p:cNvPr id="50" name="Decision 49"/>
              <p:cNvSpPr/>
              <p:nvPr/>
            </p:nvSpPr>
            <p:spPr bwMode="auto">
              <a:xfrm>
                <a:off x="533400" y="2743200"/>
                <a:ext cx="1752600" cy="867918"/>
              </a:xfrm>
              <a:prstGeom prst="flowChartDecision">
                <a:avLst/>
              </a:prstGeom>
              <a:solidFill>
                <a:srgbClr val="CCF7FF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98795" y="2992493"/>
                <a:ext cx="9669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d</a:t>
                </a:r>
                <a:r>
                  <a:rPr lang="vi-VN" sz="1400" smtClean="0"/>
                  <a:t>iem &lt; 5 </a:t>
                </a:r>
                <a:endParaRPr lang="en-US" sz="1400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 bwMode="auto">
            <a:xfrm>
              <a:off x="952499" y="1517726"/>
              <a:ext cx="0" cy="6096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952499" y="2995333"/>
              <a:ext cx="0" cy="145453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8" name="Group 7"/>
            <p:cNvGrpSpPr/>
            <p:nvPr/>
          </p:nvGrpSpPr>
          <p:grpSpPr>
            <a:xfrm>
              <a:off x="2289483" y="2127326"/>
              <a:ext cx="1752600" cy="867918"/>
              <a:chOff x="533400" y="2743200"/>
              <a:chExt cx="1752600" cy="867918"/>
            </a:xfrm>
          </p:grpSpPr>
          <p:sp>
            <p:nvSpPr>
              <p:cNvPr id="48" name="Decision 47"/>
              <p:cNvSpPr/>
              <p:nvPr/>
            </p:nvSpPr>
            <p:spPr bwMode="auto">
              <a:xfrm>
                <a:off x="533400" y="2743200"/>
                <a:ext cx="1752600" cy="867918"/>
              </a:xfrm>
              <a:prstGeom prst="flowChartDecision">
                <a:avLst/>
              </a:prstGeom>
              <a:solidFill>
                <a:srgbClr val="CCF7FF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98795" y="2992493"/>
                <a:ext cx="11192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d</a:t>
                </a:r>
                <a:r>
                  <a:rPr lang="vi-VN" sz="1400" smtClean="0"/>
                  <a:t>iem &lt; 6.5 </a:t>
                </a:r>
                <a:endParaRPr lang="en-US" sz="1400"/>
              </a:p>
            </p:txBody>
          </p:sp>
        </p:grpSp>
        <p:cxnSp>
          <p:nvCxnSpPr>
            <p:cNvPr id="9" name="Straight Arrow Connector 8"/>
            <p:cNvCxnSpPr>
              <a:stCxn id="16" idx="2"/>
              <a:endCxn id="41" idx="0"/>
            </p:cNvCxnSpPr>
            <p:nvPr/>
          </p:nvCxnSpPr>
          <p:spPr bwMode="auto">
            <a:xfrm>
              <a:off x="3165783" y="2995244"/>
              <a:ext cx="8748" cy="126412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1828799" y="2561374"/>
              <a:ext cx="460684" cy="89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4502766" y="2127326"/>
              <a:ext cx="1752600" cy="867918"/>
              <a:chOff x="533400" y="2743200"/>
              <a:chExt cx="1752600" cy="867918"/>
            </a:xfrm>
          </p:grpSpPr>
          <p:sp>
            <p:nvSpPr>
              <p:cNvPr id="46" name="Decision 45"/>
              <p:cNvSpPr/>
              <p:nvPr/>
            </p:nvSpPr>
            <p:spPr bwMode="auto">
              <a:xfrm>
                <a:off x="533400" y="2743200"/>
                <a:ext cx="1752600" cy="867918"/>
              </a:xfrm>
              <a:prstGeom prst="flowChartDecision">
                <a:avLst/>
              </a:prstGeom>
              <a:solidFill>
                <a:srgbClr val="CCF7FF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98795" y="2992493"/>
                <a:ext cx="9669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d</a:t>
                </a:r>
                <a:r>
                  <a:rPr lang="vi-VN" sz="1400" smtClean="0"/>
                  <a:t>iem &lt; 8 </a:t>
                </a:r>
                <a:endParaRPr lang="en-US" sz="140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 bwMode="auto">
            <a:xfrm>
              <a:off x="5379066" y="2995333"/>
              <a:ext cx="0" cy="84658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042082" y="2561374"/>
              <a:ext cx="460684" cy="89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4" name="Group 13"/>
            <p:cNvGrpSpPr/>
            <p:nvPr/>
          </p:nvGrpSpPr>
          <p:grpSpPr>
            <a:xfrm>
              <a:off x="6705600" y="2127326"/>
              <a:ext cx="1752600" cy="867918"/>
              <a:chOff x="533400" y="2743200"/>
              <a:chExt cx="1752600" cy="867918"/>
            </a:xfrm>
          </p:grpSpPr>
          <p:sp>
            <p:nvSpPr>
              <p:cNvPr id="44" name="Decision 43"/>
              <p:cNvSpPr/>
              <p:nvPr/>
            </p:nvSpPr>
            <p:spPr bwMode="auto">
              <a:xfrm>
                <a:off x="533400" y="2743200"/>
                <a:ext cx="1752600" cy="867918"/>
              </a:xfrm>
              <a:prstGeom prst="flowChartDecision">
                <a:avLst/>
              </a:prstGeom>
              <a:solidFill>
                <a:srgbClr val="CCF7FF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98795" y="2992493"/>
                <a:ext cx="11192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d</a:t>
                </a:r>
                <a:r>
                  <a:rPr lang="vi-VN" sz="1400" smtClean="0"/>
                  <a:t>iem &lt; 9.5 </a:t>
                </a:r>
                <a:endParaRPr lang="en-US" sz="140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>
              <a:off x="7581900" y="2995333"/>
              <a:ext cx="0" cy="65608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6244916" y="2561374"/>
              <a:ext cx="460684" cy="89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8447750" y="2561285"/>
              <a:ext cx="275845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8723595" y="2570311"/>
              <a:ext cx="0" cy="10811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346166" y="1143000"/>
              <a:ext cx="1686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mtClean="0"/>
                <a:t>Đầu vào: điểm</a:t>
              </a:r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77774" y="4449868"/>
              <a:ext cx="1227675" cy="380998"/>
            </a:xfrm>
            <a:prstGeom prst="rect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loai = “Y”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626435" y="4259367"/>
              <a:ext cx="1415647" cy="310847"/>
            </a:xfrm>
            <a:prstGeom prst="rect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loai = “B”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929440" y="3864600"/>
              <a:ext cx="1208947" cy="410627"/>
            </a:xfrm>
            <a:prstGeom prst="rect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loai = “K”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364212" y="3669499"/>
              <a:ext cx="1374236" cy="299734"/>
            </a:xfrm>
            <a:prstGeom prst="rect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loai = “G”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814526" y="3653190"/>
              <a:ext cx="1329476" cy="316044"/>
            </a:xfrm>
            <a:prstGeom prst="rect">
              <a:avLst/>
            </a:prstGeom>
            <a:solidFill>
              <a:srgbClr val="CCF7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loai = “X”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952499" y="4830867"/>
              <a:ext cx="0" cy="64925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>
              <a:stCxn id="41" idx="2"/>
            </p:cNvCxnSpPr>
            <p:nvPr/>
          </p:nvCxnSpPr>
          <p:spPr bwMode="auto">
            <a:xfrm>
              <a:off x="3174531" y="4640367"/>
              <a:ext cx="0" cy="4428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952499" y="5083263"/>
              <a:ext cx="221328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5391317" y="4275230"/>
              <a:ext cx="0" cy="4428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3174531" y="4718126"/>
              <a:ext cx="221328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5422348" y="4456794"/>
              <a:ext cx="2159552" cy="114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7581900" y="4026027"/>
              <a:ext cx="0" cy="4307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8723595" y="4022841"/>
              <a:ext cx="0" cy="21856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7551662" y="4241410"/>
              <a:ext cx="115507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249997" y="297301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mtClean="0">
                  <a:solidFill>
                    <a:srgbClr val="0432FF"/>
                  </a:solidFill>
                </a:rPr>
                <a:t>true</a:t>
              </a:r>
              <a:endParaRPr lang="en-US">
                <a:solidFill>
                  <a:srgbClr val="0432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9730" y="2995244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mtClean="0">
                  <a:solidFill>
                    <a:srgbClr val="0432FF"/>
                  </a:solidFill>
                </a:rPr>
                <a:t>true</a:t>
              </a:r>
              <a:endParaRPr lang="en-US">
                <a:solidFill>
                  <a:srgbClr val="0432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60762" y="2973494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mtClean="0">
                  <a:solidFill>
                    <a:srgbClr val="0432FF"/>
                  </a:solidFill>
                </a:rPr>
                <a:t>true</a:t>
              </a:r>
              <a:endParaRPr lang="en-US">
                <a:solidFill>
                  <a:srgbClr val="0432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10790" y="2991821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mtClean="0">
                  <a:solidFill>
                    <a:srgbClr val="0432FF"/>
                  </a:solidFill>
                </a:rPr>
                <a:t>true</a:t>
              </a:r>
              <a:endParaRPr lang="en-US">
                <a:solidFill>
                  <a:srgbClr val="0432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05449" y="2186648"/>
              <a:ext cx="654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mtClean="0">
                  <a:solidFill>
                    <a:srgbClr val="0432FF"/>
                  </a:solidFill>
                </a:rPr>
                <a:t>false</a:t>
              </a:r>
              <a:endParaRPr lang="en-US">
                <a:solidFill>
                  <a:srgbClr val="0432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64873" y="2186768"/>
              <a:ext cx="654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mtClean="0">
                  <a:solidFill>
                    <a:srgbClr val="0432FF"/>
                  </a:solidFill>
                </a:rPr>
                <a:t>false</a:t>
              </a:r>
              <a:endParaRPr lang="en-US">
                <a:solidFill>
                  <a:srgbClr val="0432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38386" y="2201024"/>
              <a:ext cx="654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mtClean="0">
                  <a:solidFill>
                    <a:srgbClr val="0432FF"/>
                  </a:solidFill>
                </a:rPr>
                <a:t>false</a:t>
              </a:r>
              <a:endParaRPr lang="en-US">
                <a:solidFill>
                  <a:srgbClr val="0432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41005" y="2207341"/>
              <a:ext cx="654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mtClean="0">
                  <a:solidFill>
                    <a:srgbClr val="0432FF"/>
                  </a:solidFill>
                </a:rPr>
                <a:t>false</a:t>
              </a:r>
              <a:endParaRPr lang="en-US">
                <a:solidFill>
                  <a:srgbClr val="0432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4633" y="5459649"/>
              <a:ext cx="1376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mtClean="0"/>
                <a:t>Đầu ra: loại</a:t>
              </a: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8653" y="1676400"/>
              <a:ext cx="9115347" cy="3567612"/>
            </a:xfrm>
            <a:prstGeom prst="rect">
              <a:avLst/>
            </a:prstGeom>
            <a:noFill/>
            <a:ln w="19050" cap="flat" cmpd="sng" algn="ctr">
              <a:solidFill>
                <a:schemeClr val="accent5">
                  <a:lumMod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30052" y="1946464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432FF"/>
                </a:solidFill>
              </a:rPr>
              <a:t>Đ</a:t>
            </a:r>
            <a:r>
              <a:rPr lang="vi-VN" smtClean="0">
                <a:solidFill>
                  <a:srgbClr val="0432FF"/>
                </a:solidFill>
              </a:rPr>
              <a:t>iểm không phải kiểu nguyên</a:t>
            </a:r>
            <a:endParaRPr lang="en-US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 – else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432FF"/>
                </a:solidFill>
              </a:rPr>
              <a:t>switch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switch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err="1" smtClean="0"/>
              <a:t>lệnh</a:t>
            </a:r>
            <a:r>
              <a:rPr lang="en-US" smtClean="0"/>
              <a:t> if-else</a:t>
            </a:r>
          </a:p>
          <a:p>
            <a:endParaRPr lang="en-US" dirty="0" smtClean="0"/>
          </a:p>
          <a:p>
            <a:r>
              <a:rPr lang="vi-VN" smtClean="0"/>
              <a:t>Một số trường hợp switch tường minh và dễ hiểu hơn.</a:t>
            </a:r>
          </a:p>
          <a:p>
            <a:endParaRPr lang="en-US" dirty="0"/>
          </a:p>
          <a:p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khiển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if-else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goto</a:t>
            </a:r>
            <a:r>
              <a:rPr lang="en-US" dirty="0" smtClean="0"/>
              <a:t> (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nhãn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Vận dụng được nguyên tắc phân rã bài toán để giải quyết vấn đề</a:t>
            </a:r>
          </a:p>
          <a:p>
            <a:pPr lvl="1"/>
            <a:r>
              <a:rPr lang="vi-VN" smtClean="0"/>
              <a:t>Xem các ví dụ về Giải PTB2 và các ví dụ khác</a:t>
            </a:r>
          </a:p>
          <a:p>
            <a:pPr lvl="1"/>
            <a:endParaRPr lang="en-US" smtClean="0"/>
          </a:p>
          <a:p>
            <a:r>
              <a:rPr lang="en-US" smtClean="0"/>
              <a:t>Hiểu </a:t>
            </a:r>
            <a:r>
              <a:rPr lang="vi-VN" smtClean="0"/>
              <a:t>và vận dụng</a:t>
            </a:r>
            <a:r>
              <a:rPr lang="en-US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err="1" smtClean="0"/>
              <a:t>lệnh</a:t>
            </a:r>
            <a:r>
              <a:rPr lang="en-US" smtClean="0"/>
              <a:t> </a:t>
            </a:r>
            <a:r>
              <a:rPr lang="vi-VN" smtClean="0"/>
              <a:t>điều khiển của C</a:t>
            </a:r>
            <a:endParaRPr lang="en-US" dirty="0" smtClean="0"/>
          </a:p>
          <a:p>
            <a:pPr lvl="1"/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endParaRPr lang="en-US" dirty="0"/>
          </a:p>
          <a:p>
            <a:pPr lvl="1"/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if-else,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lồng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 smtClean="0"/>
          </a:p>
          <a:p>
            <a:pPr lvl="1"/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err="1" smtClean="0"/>
              <a:t>lệnh</a:t>
            </a:r>
            <a:r>
              <a:rPr lang="en-US" smtClean="0"/>
              <a:t> </a:t>
            </a:r>
            <a:r>
              <a:rPr lang="vi-VN" smtClean="0"/>
              <a:t>switch-case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51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Ứng dụng của cấu trúc rẽ nhánh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Ví dụ</a:t>
            </a:r>
            <a:endParaRPr lang="vi-VN" smtClean="0"/>
          </a:p>
          <a:p>
            <a:pPr lvl="1"/>
            <a:r>
              <a:rPr lang="vi-VN" smtClean="0"/>
              <a:t>Bài toán 3: Trong ứng dụng về kế toán, xác định thuế suất của một cá nhân</a:t>
            </a:r>
          </a:p>
          <a:p>
            <a:pPr lvl="2"/>
            <a:r>
              <a:rPr lang="en-US" smtClean="0"/>
              <a:t>B</a:t>
            </a:r>
            <a:r>
              <a:rPr lang="vi-VN" smtClean="0"/>
              <a:t>ảng thuế suất Năm 2016 như bảng (nguồn Kế toán Thiên ứng)</a:t>
            </a:r>
          </a:p>
          <a:p>
            <a:pPr lvl="2"/>
            <a:endParaRPr lang="vi-VN" smtClean="0"/>
          </a:p>
          <a:p>
            <a:pPr lvl="2"/>
            <a:r>
              <a:rPr lang="vi-VN" smtClean="0"/>
              <a:t>=&gt; Thuế suất phải tính từ “thu nhập tính thuế”</a:t>
            </a:r>
          </a:p>
          <a:p>
            <a:pPr lvl="3"/>
            <a:r>
              <a:rPr lang="vi-VN" smtClean="0"/>
              <a:t>Có nhiều trường hợp khác nhau mà áp thuế suất khác nhau</a:t>
            </a:r>
          </a:p>
          <a:p>
            <a:pPr lvl="3"/>
            <a:endParaRPr lang="vi-VN" smtClean="0"/>
          </a:p>
          <a:p>
            <a:pPr lvl="2"/>
            <a:r>
              <a:rPr lang="vi-VN" smtClean="0"/>
              <a:t>=&gt; Dùng cấu trúc rẽ nhánh để xác định “thuế suất”</a:t>
            </a:r>
          </a:p>
        </p:txBody>
      </p:sp>
    </p:spTree>
    <p:extLst>
      <p:ext uri="{BB962C8B-B14F-4D97-AF65-F5344CB8AC3E}">
        <p14:creationId xmlns:p14="http://schemas.microsoft.com/office/powerpoint/2010/main" val="11026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Ứng dụng của cấu trúc rẽ nhánh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V</a:t>
            </a:r>
            <a:r>
              <a:rPr lang="vi-VN" smtClean="0"/>
              <a:t>í </a:t>
            </a:r>
            <a:r>
              <a:rPr lang="vi-VN"/>
              <a:t>dụ</a:t>
            </a:r>
            <a:endParaRPr lang="vi-VN" smtClean="0"/>
          </a:p>
          <a:p>
            <a:pPr lvl="1"/>
            <a:r>
              <a:rPr lang="vi-VN" smtClean="0"/>
              <a:t>Bài toán 4: Hiện thực cách tương tác của người sử dụng cho một phần mềm (có giao diện đồ hoạ hay không)</a:t>
            </a:r>
          </a:p>
          <a:p>
            <a:pPr lvl="2"/>
            <a:r>
              <a:rPr lang="vi-VN" smtClean="0"/>
              <a:t>Chương trình phải lắng nghe sự kiện xảy ra trên ứng dụng</a:t>
            </a:r>
          </a:p>
          <a:p>
            <a:pPr lvl="3"/>
            <a:r>
              <a:rPr lang="vi-VN" smtClean="0"/>
              <a:t>Có giao diện đồ hoạ: </a:t>
            </a:r>
          </a:p>
          <a:p>
            <a:pPr lvl="4"/>
            <a:r>
              <a:rPr lang="en-US" smtClean="0"/>
              <a:t>S</a:t>
            </a:r>
            <a:r>
              <a:rPr lang="vi-VN" smtClean="0"/>
              <a:t>ự kiện, chuột trái, phải, giữa, chọn menu A, menu B, v.v</a:t>
            </a:r>
          </a:p>
          <a:p>
            <a:pPr lvl="3"/>
            <a:r>
              <a:rPr lang="vi-VN" smtClean="0"/>
              <a:t>Trên console</a:t>
            </a:r>
          </a:p>
          <a:p>
            <a:pPr lvl="4"/>
            <a:r>
              <a:rPr lang="vi-VN" smtClean="0"/>
              <a:t>Đó là mã công việc (con số, chữ) được nhập vào</a:t>
            </a:r>
          </a:p>
          <a:p>
            <a:pPr lvl="2"/>
            <a:r>
              <a:rPr lang="vi-VN" smtClean="0"/>
              <a:t>Chương trình phải thực hiện các công việc khác nhau tương ứng với từng sự kiện hay mã công việc.</a:t>
            </a:r>
          </a:p>
          <a:p>
            <a:pPr lvl="2"/>
            <a:endParaRPr lang="vi-VN"/>
          </a:p>
          <a:p>
            <a:pPr lvl="2"/>
            <a:r>
              <a:rPr lang="vi-VN" smtClean="0"/>
              <a:t>=&gt; Cần đến cấu trúc rẽ nhánh (switch, vì có nhiều trường hợp)</a:t>
            </a:r>
          </a:p>
        </p:txBody>
      </p:sp>
    </p:spTree>
    <p:extLst>
      <p:ext uri="{BB962C8B-B14F-4D97-AF65-F5344CB8AC3E}">
        <p14:creationId xmlns:p14="http://schemas.microsoft.com/office/powerpoint/2010/main" val="4029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 &amp; Chương trình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Câu lệnh là gì?</a:t>
            </a:r>
          </a:p>
          <a:p>
            <a:pPr lvl="1"/>
            <a:r>
              <a:rPr lang="vi-VN" smtClean="0"/>
              <a:t>Là một câu chương trình viết bằng ngôn ngữ lập trình</a:t>
            </a:r>
          </a:p>
          <a:p>
            <a:pPr lvl="1"/>
            <a:r>
              <a:rPr lang="vi-VN" smtClean="0">
                <a:solidFill>
                  <a:srgbClr val="0432FF"/>
                </a:solidFill>
              </a:rPr>
              <a:t>Kết thúc của câu này là dấu chấm phẩy </a:t>
            </a:r>
            <a:r>
              <a:rPr lang="vi-VN" smtClean="0"/>
              <a:t>(</a:t>
            </a:r>
            <a:r>
              <a:rPr lang="vi-VN" sz="3200" b="1" smtClean="0">
                <a:solidFill>
                  <a:srgbClr val="0432FF"/>
                </a:solidFill>
              </a:rPr>
              <a:t>;</a:t>
            </a:r>
            <a:r>
              <a:rPr lang="vi-VN" smtClean="0"/>
              <a:t>)</a:t>
            </a:r>
          </a:p>
          <a:p>
            <a:pPr lvl="1"/>
            <a:endParaRPr lang="vi-VN" smtClean="0"/>
          </a:p>
          <a:p>
            <a:pPr lvl="1"/>
            <a:r>
              <a:rPr lang="vi-VN" smtClean="0"/>
              <a:t>Tương tự như câu trong ngôn ngữ tự nhiện là dấu chấm (.)</a:t>
            </a:r>
          </a:p>
          <a:p>
            <a:r>
              <a:rPr lang="vi-VN" smtClean="0"/>
              <a:t>Các loại câu lệnh</a:t>
            </a:r>
          </a:p>
          <a:p>
            <a:pPr lvl="1"/>
            <a:r>
              <a:rPr lang="vi-VN" smtClean="0"/>
              <a:t>Câu lệnh đơn (câu đơn)</a:t>
            </a:r>
          </a:p>
          <a:p>
            <a:pPr lvl="2"/>
            <a:r>
              <a:rPr lang="vi-VN" smtClean="0"/>
              <a:t>Là các câu lệnh đơn giản đã học trước, như: </a:t>
            </a:r>
          </a:p>
          <a:p>
            <a:pPr lvl="3"/>
            <a:r>
              <a:rPr lang="vi-VN" smtClean="0"/>
              <a:t>Câu khai báo biến</a:t>
            </a:r>
          </a:p>
          <a:p>
            <a:pPr lvl="3"/>
            <a:r>
              <a:rPr lang="vi-VN" smtClean="0"/>
              <a:t>Câu lệnh gán</a:t>
            </a:r>
          </a:p>
          <a:p>
            <a:pPr lvl="3"/>
            <a:r>
              <a:rPr lang="vi-VN" smtClean="0"/>
              <a:t>Câu lệnh gọi hàm</a:t>
            </a:r>
          </a:p>
          <a:p>
            <a:pPr lvl="3"/>
            <a:r>
              <a:rPr lang="en-US" smtClean="0"/>
              <a:t>V</a:t>
            </a:r>
            <a:r>
              <a:rPr lang="vi-VN" smtClean="0"/>
              <a:t>.v</a:t>
            </a:r>
          </a:p>
          <a:p>
            <a:pPr lvl="3"/>
            <a:endParaRPr lang="vi-VN" smtClean="0"/>
          </a:p>
          <a:p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9975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Câu lệnh &amp; Chương trình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Các loại câu lệnh</a:t>
            </a:r>
          </a:p>
          <a:p>
            <a:pPr lvl="1"/>
            <a:r>
              <a:rPr lang="vi-VN" smtClean="0"/>
              <a:t>Câu lệnh đơn (câu đơn)</a:t>
            </a:r>
            <a:endParaRPr lang="vi-VN"/>
          </a:p>
          <a:p>
            <a:pPr lvl="1"/>
            <a:r>
              <a:rPr lang="vi-VN" smtClean="0"/>
              <a:t>Câu lệnh phức (câu phức)</a:t>
            </a:r>
          </a:p>
          <a:p>
            <a:pPr lvl="2"/>
            <a:r>
              <a:rPr lang="vi-VN" smtClean="0"/>
              <a:t>Một danh sách các câu lệnh được thực hiện cùng nhau. Đánh dấu danh sách này bằng cặp dấu: </a:t>
            </a:r>
            <a:r>
              <a:rPr lang="vi-VN" b="1" smtClean="0">
                <a:solidFill>
                  <a:srgbClr val="0432FF"/>
                </a:solidFill>
              </a:rPr>
              <a:t>{ và }</a:t>
            </a:r>
          </a:p>
          <a:p>
            <a:pPr lvl="2"/>
            <a:endParaRPr lang="vi-VN"/>
          </a:p>
          <a:p>
            <a:pPr lvl="2"/>
            <a:endParaRPr lang="vi-VN" smtClean="0"/>
          </a:p>
          <a:p>
            <a:pPr lvl="2"/>
            <a:endParaRPr lang="vi-VN"/>
          </a:p>
          <a:p>
            <a:pPr lvl="2"/>
            <a:endParaRPr lang="vi-VN" smtClean="0"/>
          </a:p>
          <a:p>
            <a:pPr lvl="2"/>
            <a:endParaRPr lang="vi-VN"/>
          </a:p>
          <a:p>
            <a:pPr lvl="2"/>
            <a:r>
              <a:rPr lang="vi-VN" smtClean="0"/>
              <a:t>Các cấu trúc điều khiển (</a:t>
            </a:r>
            <a:r>
              <a:rPr lang="vi-VN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if, if-else, switch, for, while, và do </a:t>
            </a:r>
            <a:r>
              <a:rPr lang="is-IS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… </a:t>
            </a:r>
            <a:r>
              <a:rPr lang="vi-VN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while</a:t>
            </a:r>
            <a:r>
              <a:rPr lang="vi-VN" smtClean="0"/>
              <a:t>) cũng được xem là câu lệnh phức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362200" y="3048000"/>
            <a:ext cx="3688083" cy="147732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</a:rPr>
              <a:t>{</a:t>
            </a:r>
          </a:p>
          <a:p>
            <a:r>
              <a:rPr lang="en-US" smtClean="0"/>
              <a:t>     </a:t>
            </a:r>
            <a:r>
              <a:rPr lang="vi-VN" smtClean="0"/>
              <a:t>&lt;câu lệnh 1&gt;</a:t>
            </a:r>
          </a:p>
          <a:p>
            <a:r>
              <a:rPr lang="en-US"/>
              <a:t> </a:t>
            </a:r>
            <a:r>
              <a:rPr lang="en-US" smtClean="0"/>
              <a:t>    </a:t>
            </a:r>
            <a:r>
              <a:rPr lang="vi-VN" smtClean="0"/>
              <a:t>&lt;</a:t>
            </a:r>
            <a:r>
              <a:rPr lang="vi-VN"/>
              <a:t>câu lệnh </a:t>
            </a:r>
            <a:r>
              <a:rPr lang="vi-VN" smtClean="0"/>
              <a:t>2&gt;</a:t>
            </a:r>
          </a:p>
          <a:p>
            <a:r>
              <a:rPr lang="vi-VN"/>
              <a:t> </a:t>
            </a:r>
            <a:r>
              <a:rPr lang="vi-VN" smtClean="0"/>
              <a:t>    //...</a:t>
            </a:r>
            <a:endParaRPr lang="en-US" smtClean="0"/>
          </a:p>
          <a:p>
            <a:r>
              <a:rPr lang="en-US" b="1" smtClean="0">
                <a:solidFill>
                  <a:srgbClr val="0432FF"/>
                </a:solidFill>
              </a:rPr>
              <a:t>}</a:t>
            </a:r>
            <a:endParaRPr lang="en-US" b="1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</p:tagLst>
</file>

<file path=ppt/theme/theme1.xml><?xml version="1.0" encoding="utf-8"?>
<a:theme xmlns:a="http://schemas.openxmlformats.org/drawingml/2006/main" name="15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5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3798</TotalTime>
  <Words>3814</Words>
  <Application>Microsoft Macintosh PowerPoint</Application>
  <PresentationFormat>On-screen Show (4:3)</PresentationFormat>
  <Paragraphs>680</Paragraphs>
  <Slides>56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Consolas</vt:lpstr>
      <vt:lpstr>Tahoma</vt:lpstr>
      <vt:lpstr>Wingdings</vt:lpstr>
      <vt:lpstr>15_Blends</vt:lpstr>
      <vt:lpstr>Chương 04 CẤU TRÚC RẼ NHÁNH</vt:lpstr>
      <vt:lpstr>Nội dung</vt:lpstr>
      <vt:lpstr>Ứng dụng của cấu trúc rẽ nhánh</vt:lpstr>
      <vt:lpstr>Ứng dụng của cấu trúc rẽ nhánh</vt:lpstr>
      <vt:lpstr>Ứng dụng của cấu trúc rẽ nhánh</vt:lpstr>
      <vt:lpstr>Ứng dụng của cấu trúc rẽ nhánh</vt:lpstr>
      <vt:lpstr>Ứng dụng của cấu trúc rẽ nhánh</vt:lpstr>
      <vt:lpstr>Câu lệnh &amp; Chương trình</vt:lpstr>
      <vt:lpstr>Câu lệnh &amp; Chương trình</vt:lpstr>
      <vt:lpstr>Câu lệnh &amp; Chương trình</vt:lpstr>
      <vt:lpstr>Câu lệnh &amp; Chương trình</vt:lpstr>
      <vt:lpstr>Câu lệnh: if Ý tưởng</vt:lpstr>
      <vt:lpstr>Câu lệnh: if Ý tưởng</vt:lpstr>
      <vt:lpstr>Câu lệnh: if</vt:lpstr>
      <vt:lpstr>Câu lệnh: if</vt:lpstr>
      <vt:lpstr>Câu lệnh: if</vt:lpstr>
      <vt:lpstr>Câu lệnh: if</vt:lpstr>
      <vt:lpstr>Câu lệnh: if</vt:lpstr>
      <vt:lpstr>Câu lệnh: if-else Ý tưởng</vt:lpstr>
      <vt:lpstr>Câu lệnh: if-else Ý tưởng</vt:lpstr>
      <vt:lpstr>Câu lệnh: if-else</vt:lpstr>
      <vt:lpstr>Câu lệnh: if-else</vt:lpstr>
      <vt:lpstr>Câu lệnh: if-else</vt:lpstr>
      <vt:lpstr>Câu lệnh: if-else</vt:lpstr>
      <vt:lpstr>Câu lệnh: if-else Ví dụ</vt:lpstr>
      <vt:lpstr>Câu lệnh: if-else Ví dụ</vt:lpstr>
      <vt:lpstr>Câu lệnh: if-else Ví dụ</vt:lpstr>
      <vt:lpstr>Câu lệnh: if-else Ví dụ</vt:lpstr>
      <vt:lpstr>Câu lệnh: if-else lồng nhau Ứng dụng</vt:lpstr>
      <vt:lpstr>Câu lệnh: if-else lồng nhau Ứng dụng</vt:lpstr>
      <vt:lpstr>Câu lệnh: if-else lồng nhau Ứng dụng</vt:lpstr>
      <vt:lpstr>Câu lệnh: if-else lồng nhau Ứng dụng</vt:lpstr>
      <vt:lpstr>Câu lệnh: if-else lồng nhau Ứng dụng</vt:lpstr>
      <vt:lpstr>Câu lệnh: if-else lồng nhau Cú pháp  - có nhiều cách biểu diễn</vt:lpstr>
      <vt:lpstr>Câu lệnh: if-else lồng nhau Cú pháp  - có nhiều cách biểu diễn</vt:lpstr>
      <vt:lpstr>Câu lệnh: if-else lồng nhau Cú pháp – ví dụ</vt:lpstr>
      <vt:lpstr>Câu lệnh: if-else lồng nhau Cú pháp – ví dụ</vt:lpstr>
      <vt:lpstr>Câu lệnh switch-case Ứng dụng</vt:lpstr>
      <vt:lpstr>Câu lệnh switch-case Ứng dụng</vt:lpstr>
      <vt:lpstr>Câu lệnh switch-case Ý tưởng</vt:lpstr>
      <vt:lpstr>Câu lệnh switch-case Ý tưởng</vt:lpstr>
      <vt:lpstr>Câu lệnh switch-case Cú pháp</vt:lpstr>
      <vt:lpstr>Câu lệnh switch-case Cú pháp</vt:lpstr>
      <vt:lpstr>Câu lệnh switch-case Cú pháp</vt:lpstr>
      <vt:lpstr>Câu lệnh switch-case Cú pháp</vt:lpstr>
      <vt:lpstr>Câu lệnh switch-case Cú pháp</vt:lpstr>
      <vt:lpstr>Câu lệnh switch-case Ví dụ</vt:lpstr>
      <vt:lpstr>Câu lệnh switch-case Ví dụ</vt:lpstr>
      <vt:lpstr>Câu lệnh switch-case Ví dụ</vt:lpstr>
      <vt:lpstr>Câu lệnh chuyển đổi</vt:lpstr>
      <vt:lpstr>Câu lệnh switch-case Ví dụ</vt:lpstr>
      <vt:lpstr>Kiểu liệt kê và câu lệnh chuyển đổi</vt:lpstr>
      <vt:lpstr>Câu lệnh switch-case Bài tập</vt:lpstr>
      <vt:lpstr>So sánh if – else với switch-case</vt:lpstr>
      <vt:lpstr>So sánh if – else với switch</vt:lpstr>
      <vt:lpstr>Tổng kết</vt:lpstr>
    </vt:vector>
  </TitlesOfParts>
  <Company>Dai hoc Bach Khoa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Quang</dc:creator>
  <cp:lastModifiedBy>Microsoft Office User</cp:lastModifiedBy>
  <cp:revision>974</cp:revision>
  <dcterms:created xsi:type="dcterms:W3CDTF">2010-12-08T09:26:28Z</dcterms:created>
  <dcterms:modified xsi:type="dcterms:W3CDTF">2018-04-20T00:03:48Z</dcterms:modified>
</cp:coreProperties>
</file>