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98" r:id="rId1"/>
  </p:sldMasterIdLst>
  <p:notesMasterIdLst>
    <p:notesMasterId r:id="rId40"/>
  </p:notesMasterIdLst>
  <p:handoutMasterIdLst>
    <p:handoutMasterId r:id="rId41"/>
  </p:handoutMasterIdLst>
  <p:sldIdLst>
    <p:sldId id="256" r:id="rId2"/>
    <p:sldId id="268" r:id="rId3"/>
    <p:sldId id="334" r:id="rId4"/>
    <p:sldId id="367" r:id="rId5"/>
    <p:sldId id="368" r:id="rId6"/>
    <p:sldId id="369" r:id="rId7"/>
    <p:sldId id="366" r:id="rId8"/>
    <p:sldId id="371" r:id="rId9"/>
    <p:sldId id="372" r:id="rId10"/>
    <p:sldId id="373" r:id="rId11"/>
    <p:sldId id="335" r:id="rId12"/>
    <p:sldId id="374" r:id="rId13"/>
    <p:sldId id="375" r:id="rId14"/>
    <p:sldId id="376" r:id="rId15"/>
    <p:sldId id="380" r:id="rId16"/>
    <p:sldId id="381" r:id="rId17"/>
    <p:sldId id="379" r:id="rId18"/>
    <p:sldId id="377" r:id="rId19"/>
    <p:sldId id="378" r:id="rId20"/>
    <p:sldId id="350" r:id="rId21"/>
    <p:sldId id="345" r:id="rId22"/>
    <p:sldId id="384" r:id="rId23"/>
    <p:sldId id="386" r:id="rId24"/>
    <p:sldId id="387" r:id="rId25"/>
    <p:sldId id="388" r:id="rId26"/>
    <p:sldId id="389" r:id="rId27"/>
    <p:sldId id="391" r:id="rId28"/>
    <p:sldId id="392" r:id="rId29"/>
    <p:sldId id="393" r:id="rId30"/>
    <p:sldId id="394" r:id="rId31"/>
    <p:sldId id="395" r:id="rId32"/>
    <p:sldId id="356" r:id="rId33"/>
    <p:sldId id="357" r:id="rId34"/>
    <p:sldId id="359" r:id="rId35"/>
    <p:sldId id="360" r:id="rId36"/>
    <p:sldId id="361" r:id="rId37"/>
    <p:sldId id="362" r:id="rId38"/>
    <p:sldId id="396" r:id="rId39"/>
  </p:sldIdLst>
  <p:sldSz cx="9144000" cy="6858000" type="screen4x3"/>
  <p:notesSz cx="6858000" cy="9144000"/>
  <p:custDataLst>
    <p:tags r:id="rId4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CCF7FF"/>
    <a:srgbClr val="272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67" autoAdjust="0"/>
    <p:restoredTop sz="95673" autoAdjust="0"/>
  </p:normalViewPr>
  <p:slideViewPr>
    <p:cSldViewPr>
      <p:cViewPr varScale="1">
        <p:scale>
          <a:sx n="98" d="100"/>
          <a:sy n="98" d="100"/>
        </p:scale>
        <p:origin x="1224" y="192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5" d="100"/>
          <a:sy n="75" d="100"/>
        </p:scale>
        <p:origin x="3504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handoutMaster" Target="handoutMasters/handoutMaster1.xml"/><Relationship Id="rId42" Type="http://schemas.openxmlformats.org/officeDocument/2006/relationships/tags" Target="tags/tag1.xml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878B6AB-DFD1-4CD7-9516-0A8D9DFD2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055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8A473A7-C3D2-489D-BF5C-7BF44E7D5C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1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smtClean="0"/>
              <a:t>Đoạn code thứ 1: xuất ra một dãy số từ 0 đến 99</a:t>
            </a:r>
          </a:p>
          <a:p>
            <a:r>
              <a:rPr lang="en-US" baseline="0" smtClean="0"/>
              <a:t>Đoạn code thứ 2: lặp vô hạn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A473A7-C3D2-489D-BF5C-7BF44E7D5C4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6294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Cụ</a:t>
            </a:r>
            <a:r>
              <a:rPr lang="en-US" baseline="0" smtClean="0"/>
              <a:t> thể: ở ví dụ trên</a:t>
            </a:r>
          </a:p>
          <a:p>
            <a:r>
              <a:rPr lang="en-US" baseline="0" smtClean="0"/>
              <a:t>Kiểm tra trước = chưa tìm được người phù hợp</a:t>
            </a:r>
          </a:p>
          <a:p>
            <a:r>
              <a:rPr lang="en-US" baseline="0" smtClean="0"/>
              <a:t>Làm sau = xem xét ứng viên tiếp theo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A473A7-C3D2-489D-BF5C-7BF44E7D5C4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2922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Cụ</a:t>
            </a:r>
            <a:r>
              <a:rPr lang="en-US" baseline="0" smtClean="0"/>
              <a:t> thể: ở ví dụ trên</a:t>
            </a:r>
          </a:p>
          <a:p>
            <a:r>
              <a:rPr lang="en-US" baseline="0" smtClean="0"/>
              <a:t>Kiểm tra trước = chưa tìm được người phù hợp</a:t>
            </a:r>
          </a:p>
          <a:p>
            <a:r>
              <a:rPr lang="en-US" baseline="0" smtClean="0"/>
              <a:t>Làm sau = xem xét ứng viên tiếp theo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A473A7-C3D2-489D-BF5C-7BF44E7D5C4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52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Cụ</a:t>
            </a:r>
            <a:r>
              <a:rPr lang="en-US" baseline="0" smtClean="0"/>
              <a:t> thể: ở ví dụ trên</a:t>
            </a:r>
          </a:p>
          <a:p>
            <a:r>
              <a:rPr lang="en-US" baseline="0" smtClean="0"/>
              <a:t>Kiểm tra trước = chưa tìm được người phù hợp</a:t>
            </a:r>
          </a:p>
          <a:p>
            <a:r>
              <a:rPr lang="en-US" baseline="0" smtClean="0"/>
              <a:t>Làm sau = xem xét ứng viên tiếp theo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A473A7-C3D2-489D-BF5C-7BF44E7D5C4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4473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Cụ</a:t>
            </a:r>
            <a:r>
              <a:rPr lang="en-US" baseline="0" smtClean="0"/>
              <a:t> thể: ở ví dụ trên</a:t>
            </a:r>
          </a:p>
          <a:p>
            <a:r>
              <a:rPr lang="en-US" baseline="0" smtClean="0"/>
              <a:t>Kiểm tra trước = chưa tìm được người phù hợp</a:t>
            </a:r>
          </a:p>
          <a:p>
            <a:r>
              <a:rPr lang="en-US" baseline="0" smtClean="0"/>
              <a:t>Làm sau = xem xét ứng viên tiếp theo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A473A7-C3D2-489D-BF5C-7BF44E7D5C4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00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Cụ</a:t>
            </a:r>
            <a:r>
              <a:rPr lang="en-US" baseline="0" smtClean="0"/>
              <a:t> thể: ở ví dụ trên</a:t>
            </a:r>
          </a:p>
          <a:p>
            <a:r>
              <a:rPr lang="en-US" baseline="0" smtClean="0"/>
              <a:t>Kiểm tra trước = chưa tìm được người phù hợp</a:t>
            </a:r>
          </a:p>
          <a:p>
            <a:r>
              <a:rPr lang="en-US" baseline="0" smtClean="0"/>
              <a:t>Làm sau = xem xét ứng viên tiếp theo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A473A7-C3D2-489D-BF5C-7BF44E7D5C4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0819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Cụ</a:t>
            </a:r>
            <a:r>
              <a:rPr lang="en-US" baseline="0" smtClean="0"/>
              <a:t> thể: ở ví dụ trên</a:t>
            </a:r>
          </a:p>
          <a:p>
            <a:r>
              <a:rPr lang="en-US" baseline="0" smtClean="0"/>
              <a:t>Kiểm tra trước = chưa tìm được người phù hợp</a:t>
            </a:r>
          </a:p>
          <a:p>
            <a:r>
              <a:rPr lang="en-US" baseline="0" smtClean="0"/>
              <a:t>Làm sau = xem xét ứng viên tiếp theo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A473A7-C3D2-489D-BF5C-7BF44E7D5C4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0965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Cụ</a:t>
            </a:r>
            <a:r>
              <a:rPr lang="en-US" baseline="0" smtClean="0"/>
              <a:t> thể: ở ví dụ trên</a:t>
            </a:r>
          </a:p>
          <a:p>
            <a:r>
              <a:rPr lang="en-US" baseline="0" smtClean="0"/>
              <a:t>Kiểm tra trước = chưa tìm được người phù hợp</a:t>
            </a:r>
          </a:p>
          <a:p>
            <a:r>
              <a:rPr lang="en-US" baseline="0" smtClean="0"/>
              <a:t>Làm sau = xem xét ứng viên tiếp theo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A473A7-C3D2-489D-BF5C-7BF44E7D5C4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6789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Cụ</a:t>
            </a:r>
            <a:r>
              <a:rPr lang="en-US" baseline="0" smtClean="0"/>
              <a:t> thể: ở ví dụ trên</a:t>
            </a:r>
          </a:p>
          <a:p>
            <a:r>
              <a:rPr lang="en-US" baseline="0" smtClean="0"/>
              <a:t>Kiểm tra trước = chưa tìm được người phù hợp</a:t>
            </a:r>
          </a:p>
          <a:p>
            <a:r>
              <a:rPr lang="en-US" baseline="0" smtClean="0"/>
              <a:t>Làm sau = xem xét ứng viên tiếp theo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A473A7-C3D2-489D-BF5C-7BF44E7D5C4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1726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Cụ</a:t>
            </a:r>
            <a:r>
              <a:rPr lang="en-US" baseline="0" smtClean="0"/>
              <a:t> thể: ở ví dụ trên</a:t>
            </a:r>
          </a:p>
          <a:p>
            <a:r>
              <a:rPr lang="en-US" baseline="0" smtClean="0"/>
              <a:t>Kiểm tra trước = chưa tìm được người phù hợp</a:t>
            </a:r>
          </a:p>
          <a:p>
            <a:r>
              <a:rPr lang="en-US" baseline="0" smtClean="0"/>
              <a:t>Làm sau = xem xét ứng viên tiếp theo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A473A7-C3D2-489D-BF5C-7BF44E7D5C4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8233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Cụ</a:t>
            </a:r>
            <a:r>
              <a:rPr lang="en-US" baseline="0" smtClean="0"/>
              <a:t> thể: ở ví dụ trên</a:t>
            </a:r>
          </a:p>
          <a:p>
            <a:r>
              <a:rPr lang="en-US" baseline="0" smtClean="0"/>
              <a:t>Kiểm tra trước = chưa tìm được người phù hợp</a:t>
            </a:r>
          </a:p>
          <a:p>
            <a:r>
              <a:rPr lang="en-US" baseline="0" smtClean="0"/>
              <a:t>Làm sau = xem xét ứng viên tiếp theo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A473A7-C3D2-489D-BF5C-7BF44E7D5C48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300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smtClean="0"/>
              <a:t>Đoạn code thứ 1: xuất ra một dãy số từ 0 đến 99</a:t>
            </a:r>
          </a:p>
          <a:p>
            <a:r>
              <a:rPr lang="en-US" baseline="0" smtClean="0"/>
              <a:t>Đoạn code thứ 2: lặp vô hạn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A473A7-C3D2-489D-BF5C-7BF44E7D5C4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1466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Cụ</a:t>
            </a:r>
            <a:r>
              <a:rPr lang="en-US" baseline="0" smtClean="0"/>
              <a:t> thể: ở ví dụ trên</a:t>
            </a:r>
          </a:p>
          <a:p>
            <a:r>
              <a:rPr lang="en-US" baseline="0" smtClean="0"/>
              <a:t>Kiểm tra trước = chưa tìm được người phù hợp</a:t>
            </a:r>
          </a:p>
          <a:p>
            <a:r>
              <a:rPr lang="en-US" baseline="0" smtClean="0"/>
              <a:t>Làm sau = xem xét ứng viên tiếp theo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A473A7-C3D2-489D-BF5C-7BF44E7D5C48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0553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Hãy</a:t>
            </a:r>
            <a:r>
              <a:rPr lang="en-US" baseline="0" smtClean="0"/>
              <a:t> sửa lại file Ex4_Error để chương trình chạy đúng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A473A7-C3D2-489D-BF5C-7BF44E7D5C48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0974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Hãy</a:t>
            </a:r>
            <a:r>
              <a:rPr lang="en-US" baseline="0" smtClean="0"/>
              <a:t> sửa lại file Ex4_Error để chương trình chạy đúng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A473A7-C3D2-489D-BF5C-7BF44E7D5C48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04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smtClean="0"/>
              <a:t>Đoạn code thứ 1: xuất ra một dãy số từ 0 đến 99</a:t>
            </a:r>
          </a:p>
          <a:p>
            <a:r>
              <a:rPr lang="en-US" baseline="0" smtClean="0"/>
              <a:t>Đoạn code thứ 2: lặp vô hạn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A473A7-C3D2-489D-BF5C-7BF44E7D5C4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0313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smtClean="0"/>
              <a:t>Đoạn code thứ 1: xuất ra một dãy số từ 0 đến 99</a:t>
            </a:r>
          </a:p>
          <a:p>
            <a:r>
              <a:rPr lang="en-US" baseline="0" smtClean="0"/>
              <a:t>Đoạn code thứ 2: lặp vô hạn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A473A7-C3D2-489D-BF5C-7BF44E7D5C4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070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smtClean="0"/>
              <a:t>Đoạn code thứ 1: xuất ra một dãy số từ 0 đến 99</a:t>
            </a:r>
          </a:p>
          <a:p>
            <a:r>
              <a:rPr lang="en-US" baseline="0" smtClean="0"/>
              <a:t>Đoạn code thứ 2: lặp vô hạn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A473A7-C3D2-489D-BF5C-7BF44E7D5C4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1586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smtClean="0"/>
              <a:t>Đoạn code thứ 1: xuất ra một dãy số từ 0 đến 99</a:t>
            </a:r>
          </a:p>
          <a:p>
            <a:r>
              <a:rPr lang="en-US" baseline="0" smtClean="0"/>
              <a:t>Đoạn code thứ 2: lặp vô hạn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A473A7-C3D2-489D-BF5C-7BF44E7D5C4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6604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smtClean="0"/>
              <a:t>Đoạn code thứ 1: xuất ra một dãy số từ 0 đến 99</a:t>
            </a:r>
          </a:p>
          <a:p>
            <a:r>
              <a:rPr lang="en-US" baseline="0" smtClean="0"/>
              <a:t>Đoạn code thứ 2: lặp vô hạn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A473A7-C3D2-489D-BF5C-7BF44E7D5C4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415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smtClean="0"/>
              <a:t>Đoạn code thứ 1: xuất ra một dãy số từ 0 đến 99</a:t>
            </a:r>
          </a:p>
          <a:p>
            <a:r>
              <a:rPr lang="en-US" baseline="0" smtClean="0"/>
              <a:t>Đoạn code thứ 2: lặp vô hạn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A473A7-C3D2-489D-BF5C-7BF44E7D5C4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608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smtClean="0"/>
              <a:t>Đoạn code thứ 1: xuất ra một dãy số từ 0 đến 99</a:t>
            </a:r>
          </a:p>
          <a:p>
            <a:r>
              <a:rPr lang="en-US" baseline="0" smtClean="0"/>
              <a:t>Đoạn code thứ 2: lặp vô hạn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A473A7-C3D2-489D-BF5C-7BF44E7D5C4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699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gray">
          <a:xfrm>
            <a:off x="533400" y="354965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sz="2400"/>
          </a:p>
        </p:txBody>
      </p:sp>
      <p:sp>
        <p:nvSpPr>
          <p:cNvPr id="23556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609601"/>
            <a:ext cx="8305800" cy="2514599"/>
          </a:xfrm>
          <a:prstGeom prst="rect">
            <a:avLst/>
          </a:prstGeom>
        </p:spPr>
        <p:txBody>
          <a:bodyPr/>
          <a:lstStyle>
            <a:lvl1pPr algn="ctr">
              <a:defRPr sz="3600" smtClean="0">
                <a:latin typeface="Tahoma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3557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mtClean="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583067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229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666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8265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9366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6146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18798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610600" cy="838200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4953000"/>
          </a:xfrm>
        </p:spPr>
        <p:txBody>
          <a:bodyPr/>
          <a:lstStyle>
            <a:lvl1pPr algn="l">
              <a:defRPr>
                <a:latin typeface="+mn-lt"/>
                <a:cs typeface="Tahoma" pitchFamily="34" charset="0"/>
              </a:defRPr>
            </a:lvl1pPr>
            <a:lvl2pPr algn="l">
              <a:defRPr>
                <a:latin typeface="+mn-lt"/>
                <a:cs typeface="Tahoma" pitchFamily="34" charset="0"/>
              </a:defRPr>
            </a:lvl2pPr>
            <a:lvl3pPr algn="l">
              <a:defRPr>
                <a:latin typeface="+mn-lt"/>
                <a:cs typeface="Tahoma" pitchFamily="34" charset="0"/>
              </a:defRPr>
            </a:lvl3pPr>
            <a:lvl4pPr algn="l">
              <a:defRPr>
                <a:latin typeface="+mn-lt"/>
                <a:cs typeface="Tahoma" pitchFamily="34" charset="0"/>
              </a:defRPr>
            </a:lvl4pPr>
            <a:lvl5pPr algn="l">
              <a:defRPr>
                <a:latin typeface="+mn-lt"/>
                <a:cs typeface="Tahoma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2111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457200" y="1905000"/>
            <a:ext cx="8382000" cy="1447800"/>
          </a:xfrm>
          <a:prstGeom prst="rect">
            <a:avLst/>
          </a:prstGeom>
        </p:spPr>
        <p:txBody>
          <a:bodyPr/>
          <a:lstStyle>
            <a:lvl1pPr algn="ctr">
              <a:defRPr sz="3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0713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62762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04800" y="1143000"/>
            <a:ext cx="411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1"/>
          </p:nvPr>
        </p:nvSpPr>
        <p:spPr>
          <a:xfrm>
            <a:off x="4800600" y="1143000"/>
            <a:ext cx="411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23758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Horizonta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04800" y="1143000"/>
            <a:ext cx="8610600" cy="2362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/>
          </p:nvPr>
        </p:nvSpPr>
        <p:spPr>
          <a:xfrm>
            <a:off x="304800" y="3733800"/>
            <a:ext cx="8610600" cy="2362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1305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04800" y="1143000"/>
            <a:ext cx="4191000" cy="2362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11"/>
          </p:nvPr>
        </p:nvSpPr>
        <p:spPr>
          <a:xfrm>
            <a:off x="4724400" y="1143000"/>
            <a:ext cx="4191000" cy="2362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2"/>
          </p:nvPr>
        </p:nvSpPr>
        <p:spPr>
          <a:xfrm>
            <a:off x="304800" y="3733800"/>
            <a:ext cx="4191000" cy="2362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quarter" idx="13"/>
          </p:nvPr>
        </p:nvSpPr>
        <p:spPr>
          <a:xfrm>
            <a:off x="4724400" y="3733800"/>
            <a:ext cx="4191000" cy="2362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9188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143000"/>
            <a:ext cx="4191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782762"/>
            <a:ext cx="4191000" cy="43132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143000"/>
            <a:ext cx="419264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1782762"/>
            <a:ext cx="4192646" cy="43132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25951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6188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6" Type="http://schemas.microsoft.com/office/2007/relationships/hdphoto" Target="../media/hdphoto1.wdp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6106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Rectangle 11"/>
          <p:cNvSpPr>
            <a:spLocks noChangeArrowheads="1"/>
          </p:cNvSpPr>
          <p:nvPr userDrawn="1"/>
        </p:nvSpPr>
        <p:spPr bwMode="auto">
          <a:xfrm>
            <a:off x="0" y="6137275"/>
            <a:ext cx="9144000" cy="720725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Text Box 9"/>
          <p:cNvSpPr txBox="1">
            <a:spLocks noChangeArrowheads="1"/>
          </p:cNvSpPr>
          <p:nvPr userDrawn="1"/>
        </p:nvSpPr>
        <p:spPr bwMode="auto">
          <a:xfrm>
            <a:off x="0" y="6194425"/>
            <a:ext cx="2941638" cy="634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100" b="1">
                <a:solidFill>
                  <a:schemeClr val="tx2">
                    <a:lumMod val="20000"/>
                    <a:lumOff val="80000"/>
                  </a:schemeClr>
                </a:solidFill>
              </a:rPr>
              <a:t>   </a:t>
            </a:r>
            <a:r>
              <a:rPr lang="en-US" sz="1100" b="1" err="1">
                <a:solidFill>
                  <a:schemeClr val="tx2">
                    <a:lumMod val="20000"/>
                    <a:lumOff val="80000"/>
                  </a:schemeClr>
                </a:solidFill>
              </a:rPr>
              <a:t>Trường</a:t>
            </a:r>
            <a:r>
              <a:rPr lang="en-US" sz="1100" b="1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100" b="1" err="1">
                <a:solidFill>
                  <a:schemeClr val="tx2">
                    <a:lumMod val="20000"/>
                    <a:lumOff val="80000"/>
                  </a:schemeClr>
                </a:solidFill>
              </a:rPr>
              <a:t>Đại</a:t>
            </a:r>
            <a:r>
              <a:rPr lang="en-US" sz="1100" b="1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100" b="1" err="1">
                <a:solidFill>
                  <a:schemeClr val="tx2">
                    <a:lumMod val="20000"/>
                    <a:lumOff val="80000"/>
                  </a:schemeClr>
                </a:solidFill>
              </a:rPr>
              <a:t>Học</a:t>
            </a:r>
            <a:r>
              <a:rPr lang="en-US" sz="1100" b="1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100" b="1" err="1">
                <a:solidFill>
                  <a:schemeClr val="tx2">
                    <a:lumMod val="20000"/>
                    <a:lumOff val="80000"/>
                  </a:schemeClr>
                </a:solidFill>
              </a:rPr>
              <a:t>Bách</a:t>
            </a:r>
            <a:r>
              <a:rPr lang="en-US" sz="1100" b="1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100" b="1" err="1">
                <a:solidFill>
                  <a:schemeClr val="tx2">
                    <a:lumMod val="20000"/>
                    <a:lumOff val="80000"/>
                  </a:schemeClr>
                </a:solidFill>
              </a:rPr>
              <a:t>Khoa</a:t>
            </a:r>
            <a:endParaRPr lang="en-US" sz="1100" b="1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>
              <a:defRPr/>
            </a:pPr>
            <a:r>
              <a:rPr lang="en-US" sz="1100" b="1" err="1">
                <a:solidFill>
                  <a:schemeClr val="tx2">
                    <a:lumMod val="20000"/>
                    <a:lumOff val="80000"/>
                  </a:schemeClr>
                </a:solidFill>
              </a:rPr>
              <a:t>Trung</a:t>
            </a:r>
            <a:r>
              <a:rPr lang="en-US" sz="1100" b="1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100" b="1" err="1">
                <a:solidFill>
                  <a:schemeClr val="tx2">
                    <a:lumMod val="20000"/>
                    <a:lumOff val="80000"/>
                  </a:schemeClr>
                </a:solidFill>
              </a:rPr>
              <a:t>Tâm</a:t>
            </a:r>
            <a:r>
              <a:rPr lang="en-US" sz="1100" b="1" baseline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100" b="1" baseline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Kỹ</a:t>
            </a:r>
            <a:r>
              <a:rPr lang="en-US" sz="1100" b="1" baseline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100" b="1" baseline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Thuật</a:t>
            </a:r>
            <a:r>
              <a:rPr lang="en-US" sz="1100" b="1" baseline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100" b="1" baseline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Điện</a:t>
            </a:r>
            <a:r>
              <a:rPr lang="en-US" sz="1100" b="1" baseline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1100" b="1" baseline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Toán</a:t>
            </a:r>
            <a:endParaRPr lang="en-US" sz="1100" b="1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>
              <a:spcBef>
                <a:spcPct val="20000"/>
              </a:spcBef>
              <a:defRPr/>
            </a:pPr>
            <a:r>
              <a:rPr lang="en-US" sz="1100" b="1">
                <a:solidFill>
                  <a:srgbClr val="199ACC"/>
                </a:solidFill>
              </a:rPr>
              <a:t>© 2016</a:t>
            </a:r>
          </a:p>
        </p:txBody>
      </p:sp>
      <p:sp>
        <p:nvSpPr>
          <p:cNvPr id="14" name="Text Box 10"/>
          <p:cNvSpPr txBox="1">
            <a:spLocks noChangeArrowheads="1"/>
          </p:cNvSpPr>
          <p:nvPr userDrawn="1"/>
        </p:nvSpPr>
        <p:spPr bwMode="auto">
          <a:xfrm>
            <a:off x="3810000" y="6194425"/>
            <a:ext cx="53340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vi-VN" sz="1100" b="1">
                <a:solidFill>
                  <a:schemeClr val="bg1"/>
                </a:solidFill>
              </a:rPr>
              <a:t>Lập trình C/C++</a:t>
            </a:r>
            <a:endParaRPr lang="en-US" sz="1100" b="1">
              <a:solidFill>
                <a:schemeClr val="bg1"/>
              </a:solidFill>
            </a:endParaRPr>
          </a:p>
          <a:p>
            <a:pPr algn="r">
              <a:defRPr/>
            </a:pPr>
            <a:fld id="{7E361DEB-F8C4-493B-B5A8-8661C8DCD275}" type="slidenum">
              <a:rPr lang="en-US" sz="1100" b="1" smtClean="0">
                <a:solidFill>
                  <a:schemeClr val="bg1"/>
                </a:solidFill>
              </a:rPr>
              <a:pPr algn="r">
                <a:spcBef>
                  <a:spcPct val="20000"/>
                </a:spcBef>
                <a:defRPr/>
              </a:pPr>
              <a:t>‹#›</a:t>
            </a:fld>
            <a:endParaRPr lang="en-US" sz="1100" b="1">
              <a:solidFill>
                <a:schemeClr val="bg1"/>
              </a:solidFill>
            </a:endParaRPr>
          </a:p>
        </p:txBody>
      </p:sp>
      <p:sp>
        <p:nvSpPr>
          <p:cNvPr id="1030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76200"/>
            <a:ext cx="8610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pic>
        <p:nvPicPr>
          <p:cNvPr id="1028" name="Picture 4" descr="D:\5. Work2013\giaovu\logotrungtam.png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artisticCrisscrossEtching trans="15000" pressure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066800"/>
            <a:ext cx="4542882" cy="4542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28" r:id="rId1"/>
    <p:sldLayoutId id="2147484029" r:id="rId2"/>
    <p:sldLayoutId id="2147484030" r:id="rId3"/>
    <p:sldLayoutId id="2147484031" r:id="rId4"/>
    <p:sldLayoutId id="2147484032" r:id="rId5"/>
    <p:sldLayoutId id="2147484052" r:id="rId6"/>
    <p:sldLayoutId id="2147484051" r:id="rId7"/>
    <p:sldLayoutId id="2147484045" r:id="rId8"/>
    <p:sldLayoutId id="2147484046" r:id="rId9"/>
    <p:sldLayoutId id="2147484047" r:id="rId10"/>
    <p:sldLayoutId id="2147484048" r:id="rId11"/>
    <p:sldLayoutId id="2147484049" r:id="rId12"/>
    <p:sldLayoutId id="2147484050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ahoma" pitchFamily="34" charset="0"/>
          <a:ea typeface="+mj-ea"/>
          <a:cs typeface="Tahom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ahoma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ahoma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ahoma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Tahoma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Tahom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err="1"/>
              <a:t>Ch</a:t>
            </a:r>
            <a:r>
              <a:rPr lang="vi-VN" sz="2800"/>
              <a:t>ương </a:t>
            </a:r>
            <a:r>
              <a:rPr lang="vi-VN" sz="2800" smtClean="0"/>
              <a:t>05</a:t>
            </a:r>
            <a:r>
              <a:rPr lang="vi-VN"/>
              <a:t/>
            </a:r>
            <a:br>
              <a:rPr lang="vi-VN"/>
            </a:br>
            <a:r>
              <a:rPr lang="en-US" sz="2800" smtClean="0"/>
              <a:t>Cấu trúc </a:t>
            </a:r>
            <a:r>
              <a:rPr lang="vi-VN" sz="2800" smtClean="0"/>
              <a:t>lặp</a:t>
            </a:r>
            <a:endParaRPr lang="en-US" sz="2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Nguyễn</a:t>
            </a:r>
            <a:r>
              <a:rPr lang="en-US" dirty="0" smtClean="0"/>
              <a:t> </a:t>
            </a:r>
            <a:r>
              <a:rPr lang="en-US" dirty="0" err="1" smtClean="0"/>
              <a:t>Thanh</a:t>
            </a:r>
            <a:r>
              <a:rPr lang="en-US" dirty="0" smtClean="0"/>
              <a:t> </a:t>
            </a:r>
            <a:r>
              <a:rPr lang="en-US" smtClean="0"/>
              <a:t>Tùng</a:t>
            </a:r>
            <a:endParaRPr lang="vi-V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lệnh </a:t>
            </a:r>
            <a: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b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vi-VN" sz="2400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Ý tưởng</a:t>
            </a:r>
            <a:endParaRPr lang="vi-VN">
              <a:solidFill>
                <a:srgbClr val="0432FF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smtClean="0"/>
              <a:t>Nguyên tắc thực thi</a:t>
            </a:r>
          </a:p>
          <a:p>
            <a:pPr lvl="1"/>
            <a:r>
              <a:rPr lang="vi-VN" smtClean="0"/>
              <a:t>(1) Chương trình sẽ khai báo và khởi tạo các biến trong trong &lt;</a:t>
            </a:r>
            <a: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k</a:t>
            </a:r>
            <a: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hởi tạo</a:t>
            </a:r>
            <a:r>
              <a:rPr lang="vi-VN" smtClean="0"/>
              <a:t>&gt; và kiểm tra biểu thức điều kiện</a:t>
            </a:r>
          </a:p>
          <a:p>
            <a:pPr lvl="1"/>
            <a:r>
              <a:rPr lang="vi-VN" smtClean="0"/>
              <a:t>(2) Nếu &lt;</a:t>
            </a:r>
            <a: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điều kiện</a:t>
            </a:r>
            <a:r>
              <a:rPr lang="vi-VN" smtClean="0"/>
              <a:t>&gt; là </a:t>
            </a:r>
            <a: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true</a:t>
            </a:r>
          </a:p>
          <a:p>
            <a:pPr lvl="2"/>
            <a:r>
              <a:rPr lang="vi-VN" smtClean="0"/>
              <a:t>Thực hiện câu lệnh &lt;</a:t>
            </a:r>
            <a: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câu lệnh</a:t>
            </a:r>
            <a:r>
              <a:rPr lang="vi-VN" smtClean="0"/>
              <a:t>&gt;</a:t>
            </a:r>
          </a:p>
          <a:p>
            <a:pPr lvl="2"/>
            <a:r>
              <a:rPr lang="vi-VN" smtClean="0"/>
              <a:t>Thực thi các thay đổi trong &lt;</a:t>
            </a:r>
            <a: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thay đổi giá trị</a:t>
            </a:r>
            <a:r>
              <a:rPr lang="vi-VN" smtClean="0"/>
              <a:t>&gt;</a:t>
            </a:r>
          </a:p>
          <a:p>
            <a:pPr lvl="2"/>
            <a:r>
              <a:rPr lang="vi-VN" smtClean="0"/>
              <a:t>Kiểm tra lại điều kiện ở Bước (2) ở trên</a:t>
            </a:r>
          </a:p>
          <a:p>
            <a:pPr lvl="1"/>
            <a:r>
              <a:rPr lang="vi-VN" smtClean="0"/>
              <a:t>(3) Ngược lại</a:t>
            </a:r>
          </a:p>
          <a:p>
            <a:pPr lvl="2"/>
            <a:r>
              <a:rPr lang="vi-VN" smtClean="0"/>
              <a:t>Đi đến câu lệnh theo sau câu lệnh lặp này</a:t>
            </a:r>
          </a:p>
          <a:p>
            <a:pPr lvl="2"/>
            <a:endParaRPr lang="vi-VN" smtClean="0"/>
          </a:p>
          <a:p>
            <a:pPr lvl="2"/>
            <a:endParaRPr lang="vi-VN" smtClean="0"/>
          </a:p>
          <a:p>
            <a:pPr lvl="1"/>
            <a:endParaRPr lang="vi-VN" smtClean="0"/>
          </a:p>
        </p:txBody>
      </p:sp>
    </p:spTree>
    <p:extLst>
      <p:ext uri="{BB962C8B-B14F-4D97-AF65-F5344CB8AC3E}">
        <p14:creationId xmlns:p14="http://schemas.microsoft.com/office/powerpoint/2010/main" val="63011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lệnh </a:t>
            </a:r>
            <a: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b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vi-VN" sz="2400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Cú pháp</a:t>
            </a:r>
            <a:endParaRPr lang="en-US"/>
          </a:p>
        </p:txBody>
      </p:sp>
      <p:sp>
        <p:nvSpPr>
          <p:cNvPr id="4" name="Rectangle 3"/>
          <p:cNvSpPr/>
          <p:nvPr/>
        </p:nvSpPr>
        <p:spPr bwMode="auto">
          <a:xfrm>
            <a:off x="870397" y="952500"/>
            <a:ext cx="7739130" cy="1295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(&lt;khởi tạo&gt;; &lt;điều kiện&gt;; &lt;thay đổi giá trị&gt;) </a:t>
            </a:r>
            <a:b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</a:b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&lt;</a:t>
            </a:r>
            <a:r>
              <a:rPr lang="vi-VN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câu lệnh</a:t>
            </a:r>
            <a:r>
              <a:rPr lang="en-US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  <a:endParaRPr lang="en-US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870397" y="2678740"/>
            <a:ext cx="7740203" cy="14668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(&lt;khởi tạo&gt;; &lt;điều kiện&gt;; &lt;thay đổi giá trị</a:t>
            </a:r>
            <a:r>
              <a:rPr lang="en-US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&gt;){     </a:t>
            </a: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/>
            </a:r>
            <a:b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</a:br>
            <a:r>
              <a:rPr lang="en-US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&lt;</a:t>
            </a:r>
            <a:r>
              <a:rPr lang="vi-VN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câu </a:t>
            </a:r>
            <a:r>
              <a:rPr lang="vi-VN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lệnh 1</a:t>
            </a:r>
            <a:r>
              <a:rPr lang="en-US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/>
            </a:r>
            <a:b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</a:br>
            <a:r>
              <a:rPr lang="en-US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&lt;</a:t>
            </a:r>
            <a:r>
              <a:rPr lang="vi-VN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câu </a:t>
            </a:r>
            <a:r>
              <a:rPr lang="vi-VN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lệnh 2</a:t>
            </a:r>
            <a:r>
              <a:rPr lang="en-US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  <a:endParaRPr lang="en-US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lvl="1"/>
            <a:r>
              <a:rPr lang="en-US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&lt;</a:t>
            </a:r>
            <a:r>
              <a:rPr lang="vi-VN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câu </a:t>
            </a:r>
            <a:r>
              <a:rPr lang="vi-VN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lệnh N</a:t>
            </a:r>
            <a:r>
              <a:rPr lang="en-US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/>
            </a:r>
            <a:b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</a:b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50880" y="2309408"/>
            <a:ext cx="4328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mtClean="0"/>
              <a:t>Trường hợp triển khai cho câu lệnh phức</a:t>
            </a: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869324" y="4267200"/>
            <a:ext cx="7740203" cy="1752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(&lt;khởi tạo&gt;; &lt;điều kiện&gt;; &lt;thay đổi giá trị</a:t>
            </a:r>
            <a:r>
              <a:rPr lang="en-US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&gt;)</a:t>
            </a:r>
          </a:p>
          <a:p>
            <a:pPr lvl="1"/>
            <a:r>
              <a:rPr lang="en-US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     </a:t>
            </a: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/>
            </a:r>
            <a:b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</a:br>
            <a:r>
              <a:rPr lang="en-US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&lt;</a:t>
            </a:r>
            <a:r>
              <a:rPr lang="vi-VN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câu </a:t>
            </a:r>
            <a:r>
              <a:rPr lang="vi-VN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lệnh 1</a:t>
            </a:r>
            <a:r>
              <a:rPr lang="en-US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/>
            </a:r>
            <a:b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</a:br>
            <a:r>
              <a:rPr lang="en-US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&lt;</a:t>
            </a:r>
            <a:r>
              <a:rPr lang="vi-VN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câu </a:t>
            </a:r>
            <a:r>
              <a:rPr lang="vi-VN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lệnh 2</a:t>
            </a:r>
            <a:r>
              <a:rPr lang="en-US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  <a:endParaRPr lang="en-US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  <a:p>
            <a:pPr lvl="1"/>
            <a:r>
              <a:rPr lang="en-US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	&lt;</a:t>
            </a:r>
            <a:r>
              <a:rPr lang="vi-VN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câu </a:t>
            </a:r>
            <a:r>
              <a:rPr lang="vi-VN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lệnh N</a:t>
            </a:r>
            <a:r>
              <a:rPr lang="en-US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&gt;</a:t>
            </a: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/>
            </a:r>
            <a:b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</a:b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4829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lệnh </a:t>
            </a:r>
            <a: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b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vi-VN" sz="2400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Cú pháp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smtClean="0"/>
              <a:t>Lưu ý về mặt cú pháp</a:t>
            </a:r>
          </a:p>
          <a:p>
            <a:pPr lvl="1"/>
            <a:r>
              <a:rPr lang="vi-VN" smtClean="0"/>
              <a:t>Giữa dấu ( và dấu ) của </a:t>
            </a:r>
            <a:r>
              <a:rPr lang="vi-VN" smtClean="0">
                <a:solidFill>
                  <a:srgbClr val="0432FF"/>
                </a:solidFill>
              </a:rPr>
              <a:t>for</a:t>
            </a:r>
            <a:r>
              <a:rPr lang="vi-VN" smtClean="0"/>
              <a:t>.</a:t>
            </a:r>
          </a:p>
          <a:p>
            <a:pPr lvl="2"/>
            <a:r>
              <a:rPr lang="vi-VN" smtClean="0"/>
              <a:t>Luôn luôn có đúng 3 dấu chấm phẩy (;). Chia ra 3 phạm vị</a:t>
            </a:r>
          </a:p>
          <a:p>
            <a:pPr lvl="3"/>
            <a:r>
              <a:rPr lang="en-US" smtClean="0"/>
              <a:t>K</a:t>
            </a:r>
            <a:r>
              <a:rPr lang="vi-VN" smtClean="0"/>
              <a:t>hởi động</a:t>
            </a:r>
          </a:p>
          <a:p>
            <a:pPr lvl="3"/>
            <a:r>
              <a:rPr lang="vi-VN" smtClean="0"/>
              <a:t>Biểu thức điều kiện</a:t>
            </a:r>
          </a:p>
          <a:p>
            <a:pPr lvl="3"/>
            <a:r>
              <a:rPr lang="vi-VN" smtClean="0"/>
              <a:t>Thay đổi giá trị</a:t>
            </a:r>
          </a:p>
          <a:p>
            <a:pPr lvl="3"/>
            <a:endParaRPr lang="vi-VN"/>
          </a:p>
          <a:p>
            <a:pPr lvl="3"/>
            <a:r>
              <a:rPr lang="vi-VN" smtClean="0"/>
              <a:t>Cả ba vùng này có thể trống</a:t>
            </a:r>
          </a:p>
          <a:p>
            <a:pPr marL="1828800" lvl="4" indent="0">
              <a:buNone/>
            </a:pPr>
            <a:r>
              <a:rPr lang="vi-VN" smtClean="0">
                <a:solidFill>
                  <a:srgbClr val="0432FF"/>
                </a:solidFill>
              </a:rPr>
              <a:t>for(;;){</a:t>
            </a:r>
          </a:p>
          <a:p>
            <a:pPr marL="1828800" lvl="4" indent="0">
              <a:buNone/>
            </a:pPr>
            <a:r>
              <a:rPr lang="vi-VN">
                <a:solidFill>
                  <a:srgbClr val="0432FF"/>
                </a:solidFill>
              </a:rPr>
              <a:t>	</a:t>
            </a:r>
            <a:r>
              <a:rPr lang="vi-VN" smtClean="0">
                <a:solidFill>
                  <a:srgbClr val="0432FF"/>
                </a:solidFill>
              </a:rPr>
              <a:t>//câu lệnh</a:t>
            </a:r>
          </a:p>
          <a:p>
            <a:pPr marL="1828800" lvl="4" indent="0">
              <a:buNone/>
            </a:pPr>
            <a:r>
              <a:rPr lang="vi-VN">
                <a:solidFill>
                  <a:srgbClr val="0432FF"/>
                </a:solidFill>
              </a:rPr>
              <a:t>}</a:t>
            </a:r>
            <a:endParaRPr lang="vi-VN" smtClean="0">
              <a:solidFill>
                <a:srgbClr val="0432FF"/>
              </a:solidFill>
            </a:endParaRPr>
          </a:p>
          <a:p>
            <a:pPr lvl="3"/>
            <a:endParaRPr lang="vi-VN" smtClean="0"/>
          </a:p>
        </p:txBody>
      </p:sp>
    </p:spTree>
    <p:extLst>
      <p:ext uri="{BB962C8B-B14F-4D97-AF65-F5344CB8AC3E}">
        <p14:creationId xmlns:p14="http://schemas.microsoft.com/office/powerpoint/2010/main" val="158891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lệnh </a:t>
            </a:r>
            <a: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b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vi-VN" sz="2400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Cú pháp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smtClean="0"/>
              <a:t>Lưu ý về mặt cú pháp</a:t>
            </a:r>
          </a:p>
          <a:p>
            <a:pPr lvl="1"/>
            <a:r>
              <a:rPr lang="vi-VN" smtClean="0"/>
              <a:t>Biến được khai báo trong </a:t>
            </a:r>
            <a:r>
              <a:rPr lang="vi-VN" smtClean="0">
                <a:solidFill>
                  <a:srgbClr val="0432FF"/>
                </a:solidFill>
              </a:rPr>
              <a:t>for</a:t>
            </a:r>
            <a:r>
              <a:rPr lang="vi-VN" smtClean="0"/>
              <a:t>.</a:t>
            </a:r>
          </a:p>
          <a:p>
            <a:pPr lvl="2"/>
            <a:r>
              <a:rPr lang="vi-VN" smtClean="0"/>
              <a:t>Chỉ được dùng trong </a:t>
            </a:r>
            <a:r>
              <a:rPr lang="vi-VN" smtClean="0">
                <a:solidFill>
                  <a:srgbClr val="0432FF"/>
                </a:solidFill>
              </a:rPr>
              <a:t>for</a:t>
            </a:r>
          </a:p>
          <a:p>
            <a:pPr lvl="2"/>
            <a:r>
              <a:rPr lang="vi-VN" smtClean="0"/>
              <a:t>Không nhìn thấy và không dùng được ở các lệnh theo sau </a:t>
            </a:r>
            <a:r>
              <a:rPr lang="vi-VN" smtClean="0">
                <a:solidFill>
                  <a:srgbClr val="0432FF"/>
                </a:solidFill>
              </a:rPr>
              <a:t>for</a:t>
            </a:r>
          </a:p>
          <a:p>
            <a:pPr lvl="1"/>
            <a:r>
              <a:rPr lang="en-US" smtClean="0">
                <a:solidFill>
                  <a:srgbClr val="0432FF"/>
                </a:solidFill>
              </a:rPr>
              <a:t>C</a:t>
            </a:r>
            <a:r>
              <a:rPr lang="vi-VN" smtClean="0">
                <a:solidFill>
                  <a:srgbClr val="0432FF"/>
                </a:solidFill>
              </a:rPr>
              <a:t>âu lệnh </a:t>
            </a:r>
            <a:r>
              <a:rPr lang="vi-VN" b="1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break</a:t>
            </a:r>
            <a:r>
              <a:rPr lang="vi-VN" b="1" smtClean="0">
                <a:solidFill>
                  <a:srgbClr val="0432FF"/>
                </a:solidFill>
              </a:rPr>
              <a:t>;</a:t>
            </a:r>
          </a:p>
          <a:p>
            <a:pPr lvl="2"/>
            <a:r>
              <a:rPr lang="vi-VN" smtClean="0"/>
              <a:t>Khi câu lệnh </a:t>
            </a:r>
            <a:r>
              <a:rPr lang="vi-VN" smtClean="0">
                <a:solidFill>
                  <a:srgbClr val="0432FF"/>
                </a:solidFill>
              </a:rPr>
              <a:t>for</a:t>
            </a:r>
            <a:r>
              <a:rPr lang="vi-VN" smtClean="0"/>
              <a:t> thực thi đến lệnh </a:t>
            </a:r>
            <a:r>
              <a:rPr lang="vi-VN" b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break</a:t>
            </a:r>
            <a:r>
              <a:rPr lang="vi-VN" smtClean="0"/>
              <a:t>; nó sẽ thoát khỏi vòng lặp ngay lập tức. Nghĩa là chương trình nhảy đến thực thi lệnh theo sau </a:t>
            </a:r>
            <a:r>
              <a:rPr lang="vi-VN" smtClean="0">
                <a:solidFill>
                  <a:srgbClr val="0432FF"/>
                </a:solidFill>
              </a:rPr>
              <a:t>for	</a:t>
            </a:r>
          </a:p>
          <a:p>
            <a:pPr lvl="1"/>
            <a:r>
              <a:rPr lang="vi-VN" smtClean="0">
                <a:solidFill>
                  <a:srgbClr val="0432FF"/>
                </a:solidFill>
              </a:rPr>
              <a:t>Câu lệnh </a:t>
            </a:r>
            <a:r>
              <a:rPr lang="vi-VN" b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continue</a:t>
            </a:r>
            <a:r>
              <a:rPr lang="vi-VN" smtClean="0">
                <a:solidFill>
                  <a:srgbClr val="0432FF"/>
                </a:solidFill>
              </a:rPr>
              <a:t>;</a:t>
            </a:r>
          </a:p>
          <a:p>
            <a:pPr lvl="2"/>
            <a:r>
              <a:rPr lang="vi-VN"/>
              <a:t>Khi câu lệnh </a:t>
            </a:r>
            <a:r>
              <a:rPr lang="vi-VN">
                <a:solidFill>
                  <a:srgbClr val="0432FF"/>
                </a:solidFill>
              </a:rPr>
              <a:t>for</a:t>
            </a:r>
            <a:r>
              <a:rPr lang="vi-VN"/>
              <a:t> thực thi đến lệnh </a:t>
            </a:r>
            <a:r>
              <a:rPr lang="vi-VN" b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continue</a:t>
            </a:r>
            <a:r>
              <a:rPr lang="vi-VN" smtClean="0"/>
              <a:t>; nó không thực thi các lệnh còn lại (theo sau </a:t>
            </a:r>
            <a:r>
              <a:rPr lang="vi-VN" b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continue</a:t>
            </a:r>
            <a:r>
              <a:rPr lang="vi-VN" smtClean="0"/>
              <a:t>) của vòng lặp hiện tại. Nó đi đến bước kiểm tra điều kiện để xem có thực thi vòng lặp kế tiếp hay không.</a:t>
            </a:r>
            <a:endParaRPr lang="vi-VN">
              <a:solidFill>
                <a:srgbClr val="0432FF"/>
              </a:solidFill>
            </a:endParaRPr>
          </a:p>
          <a:p>
            <a:pPr lvl="2"/>
            <a:endParaRPr lang="vi-VN" smtClean="0">
              <a:solidFill>
                <a:srgbClr val="0432FF"/>
              </a:solidFill>
            </a:endParaRPr>
          </a:p>
          <a:p>
            <a:pPr lvl="2"/>
            <a:endParaRPr lang="vi-VN" smtClean="0"/>
          </a:p>
        </p:txBody>
      </p:sp>
    </p:spTree>
    <p:extLst>
      <p:ext uri="{BB962C8B-B14F-4D97-AF65-F5344CB8AC3E}">
        <p14:creationId xmlns:p14="http://schemas.microsoft.com/office/powerpoint/2010/main" val="126500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lệnh </a:t>
            </a:r>
            <a: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b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vi-VN" sz="2400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Ví dụ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smtClean="0"/>
              <a:t>In ra bình phương các số nguyên chẵn 0,2, .., 8</a:t>
            </a:r>
          </a:p>
          <a:p>
            <a:endParaRPr lang="is-IS" smtClean="0"/>
          </a:p>
        </p:txBody>
      </p:sp>
      <p:sp>
        <p:nvSpPr>
          <p:cNvPr id="5" name="Rectangle 4"/>
          <p:cNvSpPr/>
          <p:nvPr/>
        </p:nvSpPr>
        <p:spPr>
          <a:xfrm>
            <a:off x="152400" y="1828800"/>
            <a:ext cx="4724400" cy="3970318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hu-HU">
                <a:latin typeface="Consolas" charset="0"/>
              </a:rPr>
              <a:t>	</a:t>
            </a:r>
            <a:r>
              <a:rPr lang="hu-HU">
                <a:solidFill>
                  <a:srgbClr val="0000FF"/>
                </a:solidFill>
                <a:latin typeface="Consolas" charset="0"/>
              </a:rPr>
              <a:t>int</a:t>
            </a:r>
            <a:r>
              <a:rPr lang="hu-HU">
                <a:solidFill>
                  <a:prstClr val="black"/>
                </a:solidFill>
                <a:latin typeface="Consolas" charset="0"/>
              </a:rPr>
              <a:t> i;</a:t>
            </a:r>
          </a:p>
          <a:p>
            <a:r>
              <a:rPr lang="en-US">
                <a:solidFill>
                  <a:prstClr val="black"/>
                </a:solidFill>
                <a:latin typeface="Consolas" charset="0"/>
              </a:rPr>
              <a:t>	</a:t>
            </a:r>
            <a:r>
              <a:rPr lang="en-US">
                <a:solidFill>
                  <a:srgbClr val="0000FF"/>
                </a:solidFill>
                <a:latin typeface="Consolas" charset="0"/>
              </a:rPr>
              <a:t>for</a:t>
            </a:r>
            <a:r>
              <a:rPr lang="en-US">
                <a:solidFill>
                  <a:prstClr val="black"/>
                </a:solidFill>
                <a:latin typeface="Consolas" charset="0"/>
              </a:rPr>
              <a:t>(i=0; i &lt; 10;  i+= 2){</a:t>
            </a:r>
          </a:p>
          <a:p>
            <a:r>
              <a:rPr lang="en-US">
                <a:solidFill>
                  <a:prstClr val="black"/>
                </a:solidFill>
                <a:latin typeface="Consolas" charset="0"/>
              </a:rPr>
              <a:t>		printf(</a:t>
            </a:r>
            <a:r>
              <a:rPr lang="en-US">
                <a:solidFill>
                  <a:srgbClr val="A31515"/>
                </a:solidFill>
                <a:latin typeface="Consolas" charset="0"/>
              </a:rPr>
              <a:t>"%-4d"</a:t>
            </a:r>
            <a:r>
              <a:rPr lang="en-US">
                <a:solidFill>
                  <a:prstClr val="black"/>
                </a:solidFill>
                <a:latin typeface="Consolas" charset="0"/>
              </a:rPr>
              <a:t>, i*i);</a:t>
            </a:r>
          </a:p>
          <a:p>
            <a:r>
              <a:rPr lang="en-US">
                <a:solidFill>
                  <a:prstClr val="black"/>
                </a:solidFill>
                <a:latin typeface="Consolas" charset="0"/>
              </a:rPr>
              <a:t>	}</a:t>
            </a:r>
          </a:p>
          <a:p>
            <a:r>
              <a:rPr lang="de-DE">
                <a:solidFill>
                  <a:prstClr val="black"/>
                </a:solidFill>
                <a:latin typeface="Consolas" charset="0"/>
              </a:rPr>
              <a:t>	printf(</a:t>
            </a:r>
            <a:r>
              <a:rPr lang="de-DE">
                <a:solidFill>
                  <a:srgbClr val="A31515"/>
                </a:solidFill>
                <a:latin typeface="Consolas" charset="0"/>
              </a:rPr>
              <a:t>"\n</a:t>
            </a:r>
            <a:r>
              <a:rPr lang="de-DE" smtClean="0">
                <a:solidFill>
                  <a:srgbClr val="A31515"/>
                </a:solidFill>
                <a:latin typeface="Consolas" charset="0"/>
              </a:rPr>
              <a:t>"</a:t>
            </a:r>
            <a:r>
              <a:rPr lang="de-DE" smtClean="0">
                <a:solidFill>
                  <a:prstClr val="black"/>
                </a:solidFill>
                <a:latin typeface="Consolas" charset="0"/>
              </a:rPr>
              <a:t>);</a:t>
            </a:r>
          </a:p>
          <a:p>
            <a:endParaRPr lang="de-DE">
              <a:solidFill>
                <a:prstClr val="black"/>
              </a:solidFill>
              <a:latin typeface="Consolas" charset="0"/>
            </a:endParaRPr>
          </a:p>
          <a:p>
            <a:endParaRPr lang="de-DE">
              <a:solidFill>
                <a:prstClr val="black"/>
              </a:solidFill>
              <a:latin typeface="Consolas" charset="0"/>
            </a:endParaRPr>
          </a:p>
          <a:p>
            <a:r>
              <a:rPr lang="uk-UA">
                <a:solidFill>
                  <a:prstClr val="black"/>
                </a:solidFill>
                <a:latin typeface="Consolas" charset="0"/>
              </a:rPr>
              <a:t>	i=0</a:t>
            </a:r>
            <a:r>
              <a:rPr lang="uk-UA" smtClean="0">
                <a:solidFill>
                  <a:prstClr val="black"/>
                </a:solidFill>
                <a:latin typeface="Consolas" charset="0"/>
              </a:rPr>
              <a:t>;</a:t>
            </a:r>
            <a:endParaRPr lang="uk-UA">
              <a:solidFill>
                <a:prstClr val="black"/>
              </a:solidFill>
              <a:latin typeface="Consolas" charset="0"/>
            </a:endParaRPr>
          </a:p>
          <a:p>
            <a:r>
              <a:rPr lang="is-IS">
                <a:solidFill>
                  <a:prstClr val="black"/>
                </a:solidFill>
                <a:latin typeface="Consolas" charset="0"/>
              </a:rPr>
              <a:t>	</a:t>
            </a:r>
            <a:r>
              <a:rPr lang="is-IS">
                <a:solidFill>
                  <a:srgbClr val="0000FF"/>
                </a:solidFill>
                <a:latin typeface="Consolas" charset="0"/>
              </a:rPr>
              <a:t>for</a:t>
            </a:r>
            <a:r>
              <a:rPr lang="is-IS">
                <a:solidFill>
                  <a:prstClr val="black"/>
                </a:solidFill>
                <a:latin typeface="Consolas" charset="0"/>
              </a:rPr>
              <a:t>(;;){</a:t>
            </a:r>
          </a:p>
          <a:p>
            <a:r>
              <a:rPr lang="en-US">
                <a:solidFill>
                  <a:prstClr val="black"/>
                </a:solidFill>
                <a:latin typeface="Consolas" charset="0"/>
              </a:rPr>
              <a:t>		printf(</a:t>
            </a:r>
            <a:r>
              <a:rPr lang="en-US">
                <a:solidFill>
                  <a:srgbClr val="A31515"/>
                </a:solidFill>
                <a:latin typeface="Consolas" charset="0"/>
              </a:rPr>
              <a:t>"%-4d"</a:t>
            </a:r>
            <a:r>
              <a:rPr lang="en-US">
                <a:solidFill>
                  <a:prstClr val="black"/>
                </a:solidFill>
                <a:latin typeface="Consolas" charset="0"/>
              </a:rPr>
              <a:t>, i*i);</a:t>
            </a:r>
          </a:p>
          <a:p>
            <a:r>
              <a:rPr lang="is-IS">
                <a:solidFill>
                  <a:prstClr val="black"/>
                </a:solidFill>
                <a:latin typeface="Consolas" charset="0"/>
              </a:rPr>
              <a:t>		i += 2;</a:t>
            </a:r>
          </a:p>
          <a:p>
            <a:r>
              <a:rPr lang="en-US">
                <a:solidFill>
                  <a:prstClr val="black"/>
                </a:solidFill>
                <a:latin typeface="Consolas" charset="0"/>
              </a:rPr>
              <a:t>		</a:t>
            </a:r>
            <a:r>
              <a:rPr lang="en-US">
                <a:solidFill>
                  <a:srgbClr val="0000FF"/>
                </a:solidFill>
                <a:latin typeface="Consolas" charset="0"/>
              </a:rPr>
              <a:t>if</a:t>
            </a:r>
            <a:r>
              <a:rPr lang="en-US">
                <a:solidFill>
                  <a:prstClr val="black"/>
                </a:solidFill>
                <a:latin typeface="Consolas" charset="0"/>
              </a:rPr>
              <a:t>(i &gt;= 10) </a:t>
            </a:r>
            <a:r>
              <a:rPr lang="en-US">
                <a:solidFill>
                  <a:srgbClr val="0000FF"/>
                </a:solidFill>
                <a:latin typeface="Consolas" charset="0"/>
              </a:rPr>
              <a:t>break</a:t>
            </a:r>
            <a:r>
              <a:rPr lang="en-US">
                <a:solidFill>
                  <a:prstClr val="black"/>
                </a:solidFill>
                <a:latin typeface="Consolas" charset="0"/>
              </a:rPr>
              <a:t>;</a:t>
            </a:r>
          </a:p>
          <a:p>
            <a:r>
              <a:rPr lang="en-US">
                <a:solidFill>
                  <a:prstClr val="black"/>
                </a:solidFill>
                <a:latin typeface="Consolas" charset="0"/>
              </a:rPr>
              <a:t>	}</a:t>
            </a:r>
          </a:p>
          <a:p>
            <a:r>
              <a:rPr lang="de-DE">
                <a:solidFill>
                  <a:prstClr val="black"/>
                </a:solidFill>
                <a:latin typeface="Consolas" charset="0"/>
              </a:rPr>
              <a:t>	printf(</a:t>
            </a:r>
            <a:r>
              <a:rPr lang="de-DE">
                <a:solidFill>
                  <a:srgbClr val="A31515"/>
                </a:solidFill>
                <a:latin typeface="Consolas" charset="0"/>
              </a:rPr>
              <a:t>"\n"</a:t>
            </a:r>
            <a:r>
              <a:rPr lang="de-DE">
                <a:solidFill>
                  <a:prstClr val="black"/>
                </a:solidFill>
                <a:latin typeface="Consolas" charset="0"/>
              </a:rPr>
              <a:t>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43600" y="2438400"/>
            <a:ext cx="199125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vi-VN" smtClean="0"/>
              <a:t>Cách 1: ngắn gọn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118761" y="4495800"/>
            <a:ext cx="3796639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vi-VN" smtClean="0"/>
              <a:t>Cách 2: </a:t>
            </a:r>
            <a: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for(;;) </a:t>
            </a:r>
          </a:p>
          <a:p>
            <a:r>
              <a:rPr lang="vi-VN" smtClean="0">
                <a:sym typeface="Wingdings"/>
              </a:rPr>
              <a:t> phải dùng </a:t>
            </a:r>
            <a: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  <a:sym typeface="Wingdings"/>
              </a:rPr>
              <a:t>break</a:t>
            </a:r>
            <a:r>
              <a:rPr lang="vi-VN" smtClean="0">
                <a:sym typeface="Wingdings"/>
              </a:rPr>
              <a:t>;</a:t>
            </a:r>
            <a:endParaRPr lang="en-US"/>
          </a:p>
        </p:txBody>
      </p:sp>
      <p:cxnSp>
        <p:nvCxnSpPr>
          <p:cNvPr id="9" name="Straight Arrow Connector 8"/>
          <p:cNvCxnSpPr>
            <a:endCxn id="6" idx="1"/>
          </p:cNvCxnSpPr>
          <p:nvPr/>
        </p:nvCxnSpPr>
        <p:spPr bwMode="auto">
          <a:xfrm flipV="1">
            <a:off x="4610100" y="2623066"/>
            <a:ext cx="1333500" cy="18466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4610100" y="1888867"/>
            <a:ext cx="0" cy="1441966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4610100" y="3959483"/>
            <a:ext cx="0" cy="1441966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>
            <a:endCxn id="7" idx="1"/>
          </p:cNvCxnSpPr>
          <p:nvPr/>
        </p:nvCxnSpPr>
        <p:spPr bwMode="auto">
          <a:xfrm>
            <a:off x="4609027" y="4337566"/>
            <a:ext cx="509734" cy="481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99605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lệnh </a:t>
            </a:r>
            <a: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b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vi-VN" sz="2400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Ví dụ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smtClean="0"/>
              <a:t>In ra bình phương các số nguyên chẵn 0,2, .., 8, theo thứ tự ngược lại</a:t>
            </a:r>
          </a:p>
          <a:p>
            <a:endParaRPr lang="is-IS" smtClean="0"/>
          </a:p>
        </p:txBody>
      </p:sp>
      <p:sp>
        <p:nvSpPr>
          <p:cNvPr id="4" name="Rectangle 3"/>
          <p:cNvSpPr/>
          <p:nvPr/>
        </p:nvSpPr>
        <p:spPr>
          <a:xfrm>
            <a:off x="126884" y="2251323"/>
            <a:ext cx="4572000" cy="3416320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>
            <a:spAutoFit/>
          </a:bodyPr>
          <a:lstStyle/>
          <a:p>
            <a:r>
              <a:rPr lang="tr-TR">
                <a:latin typeface="Consolas" charset="0"/>
              </a:rPr>
              <a:t>	</a:t>
            </a:r>
            <a:r>
              <a:rPr lang="tr-TR">
                <a:solidFill>
                  <a:srgbClr val="0000FF"/>
                </a:solidFill>
                <a:latin typeface="Consolas" charset="0"/>
              </a:rPr>
              <a:t>for</a:t>
            </a:r>
            <a:r>
              <a:rPr lang="tr-TR">
                <a:solidFill>
                  <a:prstClr val="black"/>
                </a:solidFill>
                <a:latin typeface="Consolas" charset="0"/>
              </a:rPr>
              <a:t>(</a:t>
            </a:r>
            <a:r>
              <a:rPr lang="tr-TR">
                <a:solidFill>
                  <a:srgbClr val="0000FF"/>
                </a:solidFill>
                <a:latin typeface="Consolas" charset="0"/>
              </a:rPr>
              <a:t>int</a:t>
            </a:r>
            <a:r>
              <a:rPr lang="tr-TR">
                <a:solidFill>
                  <a:prstClr val="black"/>
                </a:solidFill>
                <a:latin typeface="Consolas" charset="0"/>
              </a:rPr>
              <a:t> k=8; k &gt;=0; k-= 2){</a:t>
            </a:r>
          </a:p>
          <a:p>
            <a:r>
              <a:rPr lang="en-US">
                <a:solidFill>
                  <a:prstClr val="black"/>
                </a:solidFill>
                <a:latin typeface="Consolas" charset="0"/>
              </a:rPr>
              <a:t>		printf(</a:t>
            </a:r>
            <a:r>
              <a:rPr lang="en-US">
                <a:solidFill>
                  <a:srgbClr val="A31515"/>
                </a:solidFill>
                <a:latin typeface="Consolas" charset="0"/>
              </a:rPr>
              <a:t>"%-4d"</a:t>
            </a:r>
            <a:r>
              <a:rPr lang="en-US">
                <a:solidFill>
                  <a:prstClr val="black"/>
                </a:solidFill>
                <a:latin typeface="Consolas" charset="0"/>
              </a:rPr>
              <a:t>, k*k);</a:t>
            </a:r>
          </a:p>
          <a:p>
            <a:r>
              <a:rPr lang="en-US">
                <a:solidFill>
                  <a:prstClr val="black"/>
                </a:solidFill>
                <a:latin typeface="Consolas" charset="0"/>
              </a:rPr>
              <a:t>	}</a:t>
            </a:r>
          </a:p>
          <a:p>
            <a:r>
              <a:rPr lang="de-DE">
                <a:solidFill>
                  <a:prstClr val="black"/>
                </a:solidFill>
                <a:latin typeface="Consolas" charset="0"/>
              </a:rPr>
              <a:t>	printf(</a:t>
            </a:r>
            <a:r>
              <a:rPr lang="de-DE">
                <a:solidFill>
                  <a:srgbClr val="A31515"/>
                </a:solidFill>
                <a:latin typeface="Consolas" charset="0"/>
              </a:rPr>
              <a:t>"\n"</a:t>
            </a:r>
            <a:r>
              <a:rPr lang="de-DE">
                <a:solidFill>
                  <a:prstClr val="black"/>
                </a:solidFill>
                <a:latin typeface="Consolas" charset="0"/>
              </a:rPr>
              <a:t>);</a:t>
            </a:r>
          </a:p>
          <a:p>
            <a:endParaRPr lang="de-DE">
              <a:solidFill>
                <a:prstClr val="black"/>
              </a:solidFill>
              <a:latin typeface="Consolas" charset="0"/>
            </a:endParaRPr>
          </a:p>
          <a:p>
            <a:r>
              <a:rPr lang="uk-UA">
                <a:solidFill>
                  <a:prstClr val="black"/>
                </a:solidFill>
                <a:latin typeface="Consolas" charset="0"/>
              </a:rPr>
              <a:t>	i = 8;</a:t>
            </a:r>
          </a:p>
          <a:p>
            <a:r>
              <a:rPr lang="is-IS">
                <a:solidFill>
                  <a:prstClr val="black"/>
                </a:solidFill>
                <a:latin typeface="Consolas" charset="0"/>
              </a:rPr>
              <a:t>	</a:t>
            </a:r>
            <a:r>
              <a:rPr lang="is-IS">
                <a:solidFill>
                  <a:srgbClr val="0000FF"/>
                </a:solidFill>
                <a:latin typeface="Consolas" charset="0"/>
              </a:rPr>
              <a:t>for</a:t>
            </a:r>
            <a:r>
              <a:rPr lang="is-IS">
                <a:solidFill>
                  <a:prstClr val="black"/>
                </a:solidFill>
                <a:latin typeface="Consolas" charset="0"/>
              </a:rPr>
              <a:t>(;;){</a:t>
            </a:r>
          </a:p>
          <a:p>
            <a:r>
              <a:rPr lang="en-US">
                <a:solidFill>
                  <a:prstClr val="black"/>
                </a:solidFill>
                <a:latin typeface="Consolas" charset="0"/>
              </a:rPr>
              <a:t>		printf(</a:t>
            </a:r>
            <a:r>
              <a:rPr lang="en-US">
                <a:solidFill>
                  <a:srgbClr val="A31515"/>
                </a:solidFill>
                <a:latin typeface="Consolas" charset="0"/>
              </a:rPr>
              <a:t>"%-4d"</a:t>
            </a:r>
            <a:r>
              <a:rPr lang="en-US">
                <a:solidFill>
                  <a:prstClr val="black"/>
                </a:solidFill>
                <a:latin typeface="Consolas" charset="0"/>
              </a:rPr>
              <a:t>, i*i);</a:t>
            </a:r>
          </a:p>
          <a:p>
            <a:r>
              <a:rPr lang="it-IT">
                <a:solidFill>
                  <a:prstClr val="black"/>
                </a:solidFill>
                <a:latin typeface="Consolas" charset="0"/>
              </a:rPr>
              <a:t>		i -= 2;</a:t>
            </a:r>
          </a:p>
          <a:p>
            <a:r>
              <a:rPr lang="en-US">
                <a:solidFill>
                  <a:prstClr val="black"/>
                </a:solidFill>
                <a:latin typeface="Consolas" charset="0"/>
              </a:rPr>
              <a:t>		</a:t>
            </a:r>
            <a:r>
              <a:rPr lang="en-US">
                <a:solidFill>
                  <a:srgbClr val="0000FF"/>
                </a:solidFill>
                <a:latin typeface="Consolas" charset="0"/>
              </a:rPr>
              <a:t>if</a:t>
            </a:r>
            <a:r>
              <a:rPr lang="en-US">
                <a:solidFill>
                  <a:prstClr val="black"/>
                </a:solidFill>
                <a:latin typeface="Consolas" charset="0"/>
              </a:rPr>
              <a:t>(i &lt; 0) </a:t>
            </a:r>
            <a:r>
              <a:rPr lang="en-US">
                <a:solidFill>
                  <a:srgbClr val="0000FF"/>
                </a:solidFill>
                <a:latin typeface="Consolas" charset="0"/>
              </a:rPr>
              <a:t>break</a:t>
            </a:r>
            <a:r>
              <a:rPr lang="en-US">
                <a:solidFill>
                  <a:prstClr val="black"/>
                </a:solidFill>
                <a:latin typeface="Consolas" charset="0"/>
              </a:rPr>
              <a:t>;</a:t>
            </a:r>
          </a:p>
          <a:p>
            <a:r>
              <a:rPr lang="en-US">
                <a:solidFill>
                  <a:prstClr val="black"/>
                </a:solidFill>
                <a:latin typeface="Consolas" charset="0"/>
              </a:rPr>
              <a:t>	}</a:t>
            </a:r>
          </a:p>
          <a:p>
            <a:r>
              <a:rPr lang="de-DE">
                <a:solidFill>
                  <a:prstClr val="black"/>
                </a:solidFill>
                <a:latin typeface="Consolas" charset="0"/>
              </a:rPr>
              <a:t>	printf(</a:t>
            </a:r>
            <a:r>
              <a:rPr lang="de-DE">
                <a:solidFill>
                  <a:srgbClr val="A31515"/>
                </a:solidFill>
                <a:latin typeface="Consolas" charset="0"/>
              </a:rPr>
              <a:t>"\n\n"</a:t>
            </a:r>
            <a:r>
              <a:rPr lang="de-DE">
                <a:solidFill>
                  <a:prstClr val="black"/>
                </a:solidFill>
                <a:latin typeface="Consolas" charset="0"/>
              </a:rPr>
              <a:t>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30185" y="2800856"/>
            <a:ext cx="199125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vi-VN" smtClean="0"/>
              <a:t>Cách 1: ngắn gọn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105346" y="4858256"/>
            <a:ext cx="3796639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vi-VN" smtClean="0"/>
              <a:t>Cách 2: </a:t>
            </a:r>
            <a: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for(;;) </a:t>
            </a:r>
          </a:p>
          <a:p>
            <a:r>
              <a:rPr lang="vi-VN" smtClean="0">
                <a:sym typeface="Wingdings"/>
              </a:rPr>
              <a:t> phải dùng </a:t>
            </a:r>
            <a: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  <a:sym typeface="Wingdings"/>
              </a:rPr>
              <a:t>break</a:t>
            </a:r>
            <a:r>
              <a:rPr lang="vi-VN" smtClean="0">
                <a:sym typeface="Wingdings"/>
              </a:rPr>
              <a:t>;</a:t>
            </a:r>
            <a:endParaRPr lang="en-US"/>
          </a:p>
        </p:txBody>
      </p:sp>
      <p:cxnSp>
        <p:nvCxnSpPr>
          <p:cNvPr id="9" name="Straight Arrow Connector 8"/>
          <p:cNvCxnSpPr>
            <a:endCxn id="6" idx="1"/>
          </p:cNvCxnSpPr>
          <p:nvPr/>
        </p:nvCxnSpPr>
        <p:spPr bwMode="auto">
          <a:xfrm flipV="1">
            <a:off x="4596685" y="2985522"/>
            <a:ext cx="1333500" cy="18466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4596685" y="2251323"/>
            <a:ext cx="0" cy="1441966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4581660" y="3810000"/>
            <a:ext cx="0" cy="1694587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/>
          <p:cNvCxnSpPr>
            <a:endCxn id="7" idx="1"/>
          </p:cNvCxnSpPr>
          <p:nvPr/>
        </p:nvCxnSpPr>
        <p:spPr bwMode="auto">
          <a:xfrm>
            <a:off x="4595612" y="4700022"/>
            <a:ext cx="509734" cy="481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36268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lệnh </a:t>
            </a:r>
            <a: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b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vi-VN" sz="2400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Ví dụ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</a:t>
            </a:r>
            <a:r>
              <a:rPr lang="vi-VN" smtClean="0"/>
              <a:t>rường dùng nhiều biến</a:t>
            </a:r>
          </a:p>
          <a:p>
            <a:endParaRPr lang="is-IS" smtClean="0"/>
          </a:p>
        </p:txBody>
      </p:sp>
      <p:sp>
        <p:nvSpPr>
          <p:cNvPr id="8" name="Rectangle 7"/>
          <p:cNvSpPr/>
          <p:nvPr/>
        </p:nvSpPr>
        <p:spPr>
          <a:xfrm>
            <a:off x="394754" y="1791534"/>
            <a:ext cx="7467600" cy="2585323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>
                <a:latin typeface="Consolas" charset="0"/>
              </a:rPr>
              <a:t>	</a:t>
            </a:r>
            <a:r>
              <a:rPr lang="en-US">
                <a:solidFill>
                  <a:srgbClr val="0000FF"/>
                </a:solidFill>
                <a:latin typeface="Consolas" charset="0"/>
              </a:rPr>
              <a:t>for</a:t>
            </a:r>
            <a:r>
              <a:rPr lang="en-US">
                <a:solidFill>
                  <a:prstClr val="black"/>
                </a:solidFill>
                <a:latin typeface="Consolas" charset="0"/>
              </a:rPr>
              <a:t>(</a:t>
            </a:r>
            <a:r>
              <a:rPr lang="en-US">
                <a:solidFill>
                  <a:srgbClr val="0000FF"/>
                </a:solidFill>
                <a:latin typeface="Consolas" charset="0"/>
              </a:rPr>
              <a:t>int</a:t>
            </a:r>
            <a:r>
              <a:rPr lang="en-US">
                <a:solidFill>
                  <a:prstClr val="black"/>
                </a:solidFill>
                <a:latin typeface="Consolas" charset="0"/>
              </a:rPr>
              <a:t> i=0, k= 10; i &lt; k; i++, k--){</a:t>
            </a:r>
          </a:p>
          <a:p>
            <a:r>
              <a:rPr lang="en-US">
                <a:solidFill>
                  <a:prstClr val="black"/>
                </a:solidFill>
                <a:latin typeface="Consolas" charset="0"/>
              </a:rPr>
              <a:t>		printf(</a:t>
            </a:r>
            <a:r>
              <a:rPr lang="en-US">
                <a:solidFill>
                  <a:srgbClr val="A31515"/>
                </a:solidFill>
                <a:latin typeface="Consolas" charset="0"/>
              </a:rPr>
              <a:t>"%-4d"</a:t>
            </a:r>
            <a:r>
              <a:rPr lang="en-US">
                <a:solidFill>
                  <a:prstClr val="black"/>
                </a:solidFill>
                <a:latin typeface="Consolas" charset="0"/>
              </a:rPr>
              <a:t>, i*k);</a:t>
            </a:r>
          </a:p>
          <a:p>
            <a:r>
              <a:rPr lang="en-US">
                <a:solidFill>
                  <a:prstClr val="black"/>
                </a:solidFill>
                <a:latin typeface="Consolas" charset="0"/>
              </a:rPr>
              <a:t>	}</a:t>
            </a:r>
          </a:p>
          <a:p>
            <a:r>
              <a:rPr lang="de-DE">
                <a:solidFill>
                  <a:prstClr val="black"/>
                </a:solidFill>
                <a:latin typeface="Consolas" charset="0"/>
              </a:rPr>
              <a:t>	printf(</a:t>
            </a:r>
            <a:r>
              <a:rPr lang="de-DE">
                <a:solidFill>
                  <a:srgbClr val="A31515"/>
                </a:solidFill>
                <a:latin typeface="Consolas" charset="0"/>
              </a:rPr>
              <a:t>"\n\n"</a:t>
            </a:r>
            <a:r>
              <a:rPr lang="de-DE">
                <a:solidFill>
                  <a:prstClr val="black"/>
                </a:solidFill>
                <a:latin typeface="Consolas" charset="0"/>
              </a:rPr>
              <a:t>);</a:t>
            </a:r>
          </a:p>
          <a:p>
            <a:endParaRPr lang="de-DE">
              <a:solidFill>
                <a:prstClr val="black"/>
              </a:solidFill>
              <a:latin typeface="Consolas" charset="0"/>
            </a:endParaRPr>
          </a:p>
          <a:p>
            <a:r>
              <a:rPr lang="en-US">
                <a:solidFill>
                  <a:prstClr val="black"/>
                </a:solidFill>
                <a:latin typeface="Consolas" charset="0"/>
              </a:rPr>
              <a:t>	</a:t>
            </a:r>
            <a:r>
              <a:rPr lang="en-US">
                <a:solidFill>
                  <a:srgbClr val="0000FF"/>
                </a:solidFill>
                <a:latin typeface="Consolas" charset="0"/>
              </a:rPr>
              <a:t>for</a:t>
            </a:r>
            <a:r>
              <a:rPr lang="en-US">
                <a:solidFill>
                  <a:prstClr val="black"/>
                </a:solidFill>
                <a:latin typeface="Consolas" charset="0"/>
              </a:rPr>
              <a:t>(</a:t>
            </a:r>
            <a:r>
              <a:rPr lang="en-US">
                <a:solidFill>
                  <a:srgbClr val="0000FF"/>
                </a:solidFill>
                <a:latin typeface="Consolas" charset="0"/>
              </a:rPr>
              <a:t>int</a:t>
            </a:r>
            <a:r>
              <a:rPr lang="en-US">
                <a:solidFill>
                  <a:prstClr val="black"/>
                </a:solidFill>
                <a:latin typeface="Consolas" charset="0"/>
              </a:rPr>
              <a:t> i=0, k= 10, n=0; n &lt; 10; i++, k--, n++){</a:t>
            </a:r>
          </a:p>
          <a:p>
            <a:r>
              <a:rPr lang="en-US">
                <a:solidFill>
                  <a:prstClr val="black"/>
                </a:solidFill>
                <a:latin typeface="Consolas" charset="0"/>
              </a:rPr>
              <a:t>		printf(</a:t>
            </a:r>
            <a:r>
              <a:rPr lang="en-US">
                <a:solidFill>
                  <a:srgbClr val="A31515"/>
                </a:solidFill>
                <a:latin typeface="Consolas" charset="0"/>
              </a:rPr>
              <a:t>"%-4d"</a:t>
            </a:r>
            <a:r>
              <a:rPr lang="en-US">
                <a:solidFill>
                  <a:prstClr val="black"/>
                </a:solidFill>
                <a:latin typeface="Consolas" charset="0"/>
              </a:rPr>
              <a:t>, i*k);</a:t>
            </a:r>
          </a:p>
          <a:p>
            <a:r>
              <a:rPr lang="en-US">
                <a:solidFill>
                  <a:prstClr val="black"/>
                </a:solidFill>
                <a:latin typeface="Consolas" charset="0"/>
              </a:rPr>
              <a:t>	}</a:t>
            </a:r>
          </a:p>
          <a:p>
            <a:r>
              <a:rPr lang="de-DE">
                <a:solidFill>
                  <a:prstClr val="black"/>
                </a:solidFill>
                <a:latin typeface="Consolas" charset="0"/>
              </a:rPr>
              <a:t>	printf(</a:t>
            </a:r>
            <a:r>
              <a:rPr lang="de-DE">
                <a:solidFill>
                  <a:srgbClr val="A31515"/>
                </a:solidFill>
                <a:latin typeface="Consolas" charset="0"/>
              </a:rPr>
              <a:t>"\n"</a:t>
            </a:r>
            <a:r>
              <a:rPr lang="de-DE">
                <a:solidFill>
                  <a:prstClr val="black"/>
                </a:solidFill>
                <a:latin typeface="Consolas" charset="0"/>
              </a:rPr>
              <a:t>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0" y="4605457"/>
            <a:ext cx="6338354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vi-VN" smtClean="0">
                <a:sym typeface="Wingdings"/>
              </a:rPr>
              <a:t>Hai đoạn chương trình trên in ra gì, vì sao?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19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lệnh </a:t>
            </a:r>
            <a: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b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vi-VN" sz="2400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Ví dụ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smtClean="0"/>
              <a:t>Viết chương trình</a:t>
            </a:r>
          </a:p>
          <a:p>
            <a:pPr lvl="1"/>
            <a:r>
              <a:rPr lang="vi-VN" smtClean="0">
                <a:solidFill>
                  <a:srgbClr val="0432FF"/>
                </a:solidFill>
              </a:rPr>
              <a:t>Nhâp vào số nguyên N &gt; 0</a:t>
            </a:r>
          </a:p>
          <a:p>
            <a:pPr lvl="1"/>
            <a:r>
              <a:rPr lang="vi-VN" smtClean="0">
                <a:solidFill>
                  <a:srgbClr val="0432FF"/>
                </a:solidFill>
              </a:rPr>
              <a:t>Chương trình sinh ngẫu nhiên N điểm ( từ 0 đến 10)</a:t>
            </a:r>
          </a:p>
          <a:p>
            <a:pPr lvl="1"/>
            <a:r>
              <a:rPr lang="vi-VN" smtClean="0">
                <a:solidFill>
                  <a:srgbClr val="0432FF"/>
                </a:solidFill>
              </a:rPr>
              <a:t>Chương trình in ra điểm và loại tương ứng như hình vẽ</a:t>
            </a:r>
          </a:p>
          <a:p>
            <a:pPr lvl="2"/>
            <a:endParaRPr lang="vi-VN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895600"/>
            <a:ext cx="5359400" cy="271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922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lệnh </a:t>
            </a:r>
            <a: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b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vi-VN" sz="2400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Ví dụ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endParaRPr lang="vi-VN" smtClean="0">
              <a:solidFill>
                <a:srgbClr val="0432FF"/>
              </a:solidFill>
            </a:endParaRPr>
          </a:p>
          <a:p>
            <a:pPr lvl="2"/>
            <a:endParaRPr lang="vi-VN" smtClean="0"/>
          </a:p>
        </p:txBody>
      </p:sp>
      <p:sp>
        <p:nvSpPr>
          <p:cNvPr id="4" name="Rectangle 3"/>
          <p:cNvSpPr/>
          <p:nvPr/>
        </p:nvSpPr>
        <p:spPr>
          <a:xfrm>
            <a:off x="76200" y="1001332"/>
            <a:ext cx="9067800" cy="5355312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0000FF"/>
                </a:solidFill>
                <a:latin typeface="Consolas" charset="0"/>
              </a:rPr>
              <a:t>#include</a:t>
            </a:r>
            <a:r>
              <a:rPr lang="en-US">
                <a:solidFill>
                  <a:prstClr val="black"/>
                </a:solidFill>
                <a:latin typeface="Consolas" charset="0"/>
              </a:rPr>
              <a:t> </a:t>
            </a:r>
            <a:r>
              <a:rPr lang="en-US">
                <a:solidFill>
                  <a:srgbClr val="A31515"/>
                </a:solidFill>
                <a:latin typeface="Consolas" charset="0"/>
              </a:rPr>
              <a:t>&lt;stdio.h&gt;</a:t>
            </a:r>
            <a:endParaRPr lang="en-US">
              <a:solidFill>
                <a:prstClr val="black"/>
              </a:solidFill>
              <a:latin typeface="Consolas" charset="0"/>
            </a:endParaRPr>
          </a:p>
          <a:p>
            <a:r>
              <a:rPr lang="en-US">
                <a:solidFill>
                  <a:srgbClr val="0000FF"/>
                </a:solidFill>
                <a:latin typeface="Consolas" charset="0"/>
              </a:rPr>
              <a:t>#include</a:t>
            </a:r>
            <a:r>
              <a:rPr lang="en-US">
                <a:solidFill>
                  <a:prstClr val="black"/>
                </a:solidFill>
                <a:latin typeface="Consolas" charset="0"/>
              </a:rPr>
              <a:t> </a:t>
            </a:r>
            <a:r>
              <a:rPr lang="en-US">
                <a:solidFill>
                  <a:srgbClr val="A31515"/>
                </a:solidFill>
                <a:latin typeface="Consolas" charset="0"/>
              </a:rPr>
              <a:t>&lt;stdlib.h&gt;</a:t>
            </a:r>
            <a:endParaRPr lang="en-US">
              <a:solidFill>
                <a:prstClr val="black"/>
              </a:solidFill>
              <a:latin typeface="Consolas" charset="0"/>
            </a:endParaRPr>
          </a:p>
          <a:p>
            <a:r>
              <a:rPr lang="en-US">
                <a:solidFill>
                  <a:srgbClr val="0000FF"/>
                </a:solidFill>
                <a:latin typeface="Consolas" charset="0"/>
              </a:rPr>
              <a:t>#include</a:t>
            </a:r>
            <a:r>
              <a:rPr lang="en-US">
                <a:solidFill>
                  <a:prstClr val="black"/>
                </a:solidFill>
                <a:latin typeface="Consolas" charset="0"/>
              </a:rPr>
              <a:t> </a:t>
            </a:r>
            <a:r>
              <a:rPr lang="en-US">
                <a:solidFill>
                  <a:srgbClr val="A31515"/>
                </a:solidFill>
                <a:latin typeface="Consolas" charset="0"/>
              </a:rPr>
              <a:t>&lt;time.h&gt;</a:t>
            </a:r>
            <a:endParaRPr lang="en-US">
              <a:solidFill>
                <a:prstClr val="black"/>
              </a:solidFill>
              <a:latin typeface="Consolas" charset="0"/>
            </a:endParaRPr>
          </a:p>
          <a:p>
            <a:endParaRPr lang="en-US">
              <a:solidFill>
                <a:prstClr val="black"/>
              </a:solidFill>
              <a:latin typeface="Consolas" charset="0"/>
            </a:endParaRPr>
          </a:p>
          <a:p>
            <a:r>
              <a:rPr lang="en-US">
                <a:solidFill>
                  <a:srgbClr val="0000FF"/>
                </a:solidFill>
                <a:latin typeface="Consolas" charset="0"/>
              </a:rPr>
              <a:t>int</a:t>
            </a:r>
            <a:r>
              <a:rPr lang="en-US">
                <a:solidFill>
                  <a:prstClr val="black"/>
                </a:solidFill>
                <a:latin typeface="Consolas" charset="0"/>
              </a:rPr>
              <a:t> main(){</a:t>
            </a:r>
          </a:p>
          <a:p>
            <a:r>
              <a:rPr lang="hu-HU">
                <a:solidFill>
                  <a:prstClr val="black"/>
                </a:solidFill>
                <a:latin typeface="Consolas" charset="0"/>
              </a:rPr>
              <a:t>	</a:t>
            </a:r>
            <a:r>
              <a:rPr lang="hu-HU">
                <a:solidFill>
                  <a:srgbClr val="0000FF"/>
                </a:solidFill>
                <a:latin typeface="Consolas" charset="0"/>
              </a:rPr>
              <a:t>int</a:t>
            </a:r>
            <a:r>
              <a:rPr lang="hu-HU">
                <a:solidFill>
                  <a:prstClr val="black"/>
                </a:solidFill>
                <a:latin typeface="Consolas" charset="0"/>
              </a:rPr>
              <a:t> N;</a:t>
            </a:r>
          </a:p>
          <a:p>
            <a:r>
              <a:rPr lang="en-US">
                <a:solidFill>
                  <a:prstClr val="black"/>
                </a:solidFill>
                <a:latin typeface="Consolas" charset="0"/>
              </a:rPr>
              <a:t>	printf(</a:t>
            </a:r>
            <a:r>
              <a:rPr lang="en-US">
                <a:solidFill>
                  <a:srgbClr val="A31515"/>
                </a:solidFill>
                <a:latin typeface="Consolas" charset="0"/>
              </a:rPr>
              <a:t>"Nhap so nguyen &gt;0:"</a:t>
            </a:r>
            <a:r>
              <a:rPr lang="en-US">
                <a:solidFill>
                  <a:prstClr val="black"/>
                </a:solidFill>
                <a:latin typeface="Consolas" charset="0"/>
              </a:rPr>
              <a:t>);</a:t>
            </a:r>
          </a:p>
          <a:p>
            <a:r>
              <a:rPr lang="es-ES_tradnl">
                <a:solidFill>
                  <a:prstClr val="black"/>
                </a:solidFill>
                <a:latin typeface="Consolas" charset="0"/>
              </a:rPr>
              <a:t>	scanf(</a:t>
            </a:r>
            <a:r>
              <a:rPr lang="es-ES_tradnl">
                <a:solidFill>
                  <a:srgbClr val="A31515"/>
                </a:solidFill>
                <a:latin typeface="Consolas" charset="0"/>
              </a:rPr>
              <a:t>"%d"</a:t>
            </a:r>
            <a:r>
              <a:rPr lang="es-ES_tradnl">
                <a:solidFill>
                  <a:prstClr val="black"/>
                </a:solidFill>
                <a:latin typeface="Consolas" charset="0"/>
              </a:rPr>
              <a:t>, &amp;N);</a:t>
            </a:r>
          </a:p>
          <a:p>
            <a:r>
              <a:rPr lang="hr-HR">
                <a:solidFill>
                  <a:prstClr val="black"/>
                </a:solidFill>
                <a:latin typeface="Consolas" charset="0"/>
              </a:rPr>
              <a:t>	</a:t>
            </a:r>
            <a:r>
              <a:rPr lang="hr-HR">
                <a:solidFill>
                  <a:srgbClr val="0000FF"/>
                </a:solidFill>
                <a:latin typeface="Consolas" charset="0"/>
              </a:rPr>
              <a:t>if</a:t>
            </a:r>
            <a:r>
              <a:rPr lang="hr-HR">
                <a:solidFill>
                  <a:prstClr val="black"/>
                </a:solidFill>
                <a:latin typeface="Consolas" charset="0"/>
              </a:rPr>
              <a:t>(N &lt;= 0)</a:t>
            </a:r>
          </a:p>
          <a:p>
            <a:r>
              <a:rPr lang="en-US">
                <a:solidFill>
                  <a:prstClr val="black"/>
                </a:solidFill>
                <a:latin typeface="Consolas" charset="0"/>
              </a:rPr>
              <a:t>		printf(</a:t>
            </a:r>
            <a:r>
              <a:rPr lang="en-US">
                <a:solidFill>
                  <a:srgbClr val="A31515"/>
                </a:solidFill>
                <a:latin typeface="Consolas" charset="0"/>
              </a:rPr>
              <a:t>"Chuong trinh khong lam viec voi so am\n"</a:t>
            </a:r>
            <a:r>
              <a:rPr lang="en-US">
                <a:solidFill>
                  <a:prstClr val="black"/>
                </a:solidFill>
                <a:latin typeface="Consolas" charset="0"/>
              </a:rPr>
              <a:t>);</a:t>
            </a:r>
          </a:p>
          <a:p>
            <a:r>
              <a:rPr lang="en-US">
                <a:solidFill>
                  <a:prstClr val="black"/>
                </a:solidFill>
                <a:latin typeface="Consolas" charset="0"/>
              </a:rPr>
              <a:t>	</a:t>
            </a:r>
            <a:r>
              <a:rPr lang="en-US">
                <a:solidFill>
                  <a:srgbClr val="0000FF"/>
                </a:solidFill>
                <a:latin typeface="Consolas" charset="0"/>
              </a:rPr>
              <a:t>else</a:t>
            </a:r>
            <a:r>
              <a:rPr lang="en-US" smtClean="0">
                <a:solidFill>
                  <a:prstClr val="black"/>
                </a:solidFill>
                <a:latin typeface="Consolas" charset="0"/>
              </a:rPr>
              <a:t>{</a:t>
            </a:r>
          </a:p>
          <a:p>
            <a:r>
              <a:rPr lang="en-US">
                <a:solidFill>
                  <a:prstClr val="black"/>
                </a:solidFill>
                <a:latin typeface="Consolas" charset="0"/>
              </a:rPr>
              <a:t>	</a:t>
            </a:r>
            <a:r>
              <a:rPr lang="en-US" smtClean="0">
                <a:solidFill>
                  <a:prstClr val="black"/>
                </a:solidFill>
                <a:latin typeface="Consolas" charset="0"/>
              </a:rPr>
              <a:t>	</a:t>
            </a:r>
            <a:r>
              <a:rPr lang="en-US" b="1" smtClean="0">
                <a:solidFill>
                  <a:srgbClr val="0432FF"/>
                </a:solidFill>
                <a:latin typeface="Consolas" charset="0"/>
              </a:rPr>
              <a:t>//</a:t>
            </a:r>
            <a:r>
              <a:rPr lang="vi-VN" b="1" smtClean="0">
                <a:solidFill>
                  <a:srgbClr val="0432FF"/>
                </a:solidFill>
                <a:latin typeface="Consolas" charset="0"/>
              </a:rPr>
              <a:t>Đoạn chương trình trang sau nằm ở đây</a:t>
            </a:r>
            <a:endParaRPr lang="en-US" b="1">
              <a:solidFill>
                <a:srgbClr val="0432FF"/>
              </a:solidFill>
              <a:latin typeface="Consolas" charset="0"/>
            </a:endParaRPr>
          </a:p>
          <a:p>
            <a:r>
              <a:rPr lang="en-US">
                <a:solidFill>
                  <a:prstClr val="black"/>
                </a:solidFill>
                <a:latin typeface="Consolas" charset="0"/>
              </a:rPr>
              <a:t>	</a:t>
            </a:r>
            <a:r>
              <a:rPr lang="en-US" smtClean="0">
                <a:solidFill>
                  <a:prstClr val="black"/>
                </a:solidFill>
                <a:latin typeface="Consolas" charset="0"/>
              </a:rPr>
              <a:t>}</a:t>
            </a:r>
            <a:r>
              <a:rPr lang="en-US" smtClean="0">
                <a:solidFill>
                  <a:srgbClr val="008000"/>
                </a:solidFill>
                <a:latin typeface="Consolas" charset="0"/>
              </a:rPr>
              <a:t>//</a:t>
            </a:r>
            <a:r>
              <a:rPr lang="en-US">
                <a:solidFill>
                  <a:srgbClr val="008000"/>
                </a:solidFill>
                <a:latin typeface="Consolas" charset="0"/>
              </a:rPr>
              <a:t>end if</a:t>
            </a:r>
            <a:endParaRPr lang="en-US">
              <a:solidFill>
                <a:prstClr val="black"/>
              </a:solidFill>
              <a:latin typeface="Consolas" charset="0"/>
            </a:endParaRPr>
          </a:p>
          <a:p>
            <a:endParaRPr lang="en-US">
              <a:solidFill>
                <a:prstClr val="black"/>
              </a:solidFill>
              <a:latin typeface="Consolas" charset="0"/>
            </a:endParaRPr>
          </a:p>
          <a:p>
            <a:endParaRPr lang="en-US">
              <a:solidFill>
                <a:prstClr val="black"/>
              </a:solidFill>
              <a:latin typeface="Consolas" charset="0"/>
            </a:endParaRPr>
          </a:p>
          <a:p>
            <a:r>
              <a:rPr lang="de-DE">
                <a:solidFill>
                  <a:prstClr val="black"/>
                </a:solidFill>
                <a:latin typeface="Consolas" charset="0"/>
              </a:rPr>
              <a:t>	printf(</a:t>
            </a:r>
            <a:r>
              <a:rPr lang="de-DE">
                <a:solidFill>
                  <a:srgbClr val="A31515"/>
                </a:solidFill>
                <a:latin typeface="Consolas" charset="0"/>
              </a:rPr>
              <a:t>"\n\n"</a:t>
            </a:r>
            <a:r>
              <a:rPr lang="de-DE">
                <a:solidFill>
                  <a:prstClr val="black"/>
                </a:solidFill>
                <a:latin typeface="Consolas" charset="0"/>
              </a:rPr>
              <a:t>);</a:t>
            </a:r>
          </a:p>
          <a:p>
            <a:r>
              <a:rPr lang="de-DE">
                <a:solidFill>
                  <a:prstClr val="black"/>
                </a:solidFill>
                <a:latin typeface="Consolas" charset="0"/>
              </a:rPr>
              <a:t>	system(</a:t>
            </a:r>
            <a:r>
              <a:rPr lang="de-DE">
                <a:solidFill>
                  <a:srgbClr val="A31515"/>
                </a:solidFill>
                <a:latin typeface="Consolas" charset="0"/>
              </a:rPr>
              <a:t>"pause"</a:t>
            </a:r>
            <a:r>
              <a:rPr lang="de-DE">
                <a:solidFill>
                  <a:prstClr val="black"/>
                </a:solidFill>
                <a:latin typeface="Consolas" charset="0"/>
              </a:rPr>
              <a:t>);</a:t>
            </a:r>
          </a:p>
          <a:p>
            <a:r>
              <a:rPr lang="de-DE">
                <a:solidFill>
                  <a:prstClr val="black"/>
                </a:solidFill>
                <a:latin typeface="Consolas" charset="0"/>
              </a:rPr>
              <a:t>	</a:t>
            </a:r>
            <a:r>
              <a:rPr lang="de-DE">
                <a:solidFill>
                  <a:srgbClr val="0000FF"/>
                </a:solidFill>
                <a:latin typeface="Consolas" charset="0"/>
              </a:rPr>
              <a:t>return</a:t>
            </a:r>
            <a:r>
              <a:rPr lang="de-DE">
                <a:solidFill>
                  <a:prstClr val="black"/>
                </a:solidFill>
                <a:latin typeface="Consolas" charset="0"/>
              </a:rPr>
              <a:t> 0;</a:t>
            </a:r>
          </a:p>
          <a:p>
            <a:r>
              <a:rPr lang="de-DE">
                <a:solidFill>
                  <a:prstClr val="black"/>
                </a:solidFill>
                <a:latin typeface="Consolas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0720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lệnh </a:t>
            </a:r>
            <a: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b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vi-VN" sz="2400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Ví dụ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endParaRPr lang="vi-VN" smtClean="0">
              <a:solidFill>
                <a:srgbClr val="0432FF"/>
              </a:solidFill>
            </a:endParaRPr>
          </a:p>
          <a:p>
            <a:pPr lvl="2"/>
            <a:endParaRPr lang="vi-VN" smtClean="0"/>
          </a:p>
        </p:txBody>
      </p:sp>
      <p:sp>
        <p:nvSpPr>
          <p:cNvPr id="5" name="Rectangle 4"/>
          <p:cNvSpPr/>
          <p:nvPr/>
        </p:nvSpPr>
        <p:spPr>
          <a:xfrm>
            <a:off x="106251" y="904741"/>
            <a:ext cx="8809149" cy="5416868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>
            <a:spAutoFit/>
          </a:bodyPr>
          <a:lstStyle/>
          <a:p>
            <a:r>
              <a:rPr lang="en-US" sz="1600" smtClean="0">
                <a:solidFill>
                  <a:prstClr val="black"/>
                </a:solidFill>
                <a:latin typeface="Consolas" charset="0"/>
              </a:rPr>
              <a:t>		time_t </a:t>
            </a:r>
            <a:r>
              <a:rPr lang="en-US" sz="1600">
                <a:solidFill>
                  <a:prstClr val="black"/>
                </a:solidFill>
                <a:latin typeface="Consolas" charset="0"/>
              </a:rPr>
              <a:t>t;</a:t>
            </a:r>
          </a:p>
          <a:p>
            <a:r>
              <a:rPr lang="en-US" sz="1600">
                <a:solidFill>
                  <a:prstClr val="black"/>
                </a:solidFill>
                <a:latin typeface="Consolas" charset="0"/>
              </a:rPr>
              <a:t>		srand((</a:t>
            </a:r>
            <a:r>
              <a:rPr lang="en-US" sz="1600">
                <a:solidFill>
                  <a:srgbClr val="0000FF"/>
                </a:solidFill>
                <a:latin typeface="Consolas" charset="0"/>
              </a:rPr>
              <a:t>unsigned</a:t>
            </a:r>
            <a:r>
              <a:rPr lang="en-US" sz="1600">
                <a:solidFill>
                  <a:prstClr val="black"/>
                </a:solidFill>
                <a:latin typeface="Consolas" charset="0"/>
              </a:rPr>
              <a:t>) time(&amp;t));</a:t>
            </a:r>
          </a:p>
          <a:p>
            <a:r>
              <a:rPr lang="en-US" sz="1600">
                <a:solidFill>
                  <a:prstClr val="black"/>
                </a:solidFill>
                <a:latin typeface="Consolas" charset="0"/>
              </a:rPr>
              <a:t>		</a:t>
            </a:r>
            <a:r>
              <a:rPr lang="en-US" sz="1600">
                <a:solidFill>
                  <a:srgbClr val="0000FF"/>
                </a:solidFill>
                <a:latin typeface="Consolas" charset="0"/>
              </a:rPr>
              <a:t>for</a:t>
            </a:r>
            <a:r>
              <a:rPr lang="en-US" sz="1600">
                <a:solidFill>
                  <a:prstClr val="black"/>
                </a:solidFill>
                <a:latin typeface="Consolas" charset="0"/>
              </a:rPr>
              <a:t>(</a:t>
            </a:r>
            <a:r>
              <a:rPr lang="en-US" sz="1600">
                <a:solidFill>
                  <a:srgbClr val="0000FF"/>
                </a:solidFill>
                <a:latin typeface="Consolas" charset="0"/>
              </a:rPr>
              <a:t>int</a:t>
            </a:r>
            <a:r>
              <a:rPr lang="en-US" sz="1600">
                <a:solidFill>
                  <a:prstClr val="black"/>
                </a:solidFill>
                <a:latin typeface="Consolas" charset="0"/>
              </a:rPr>
              <a:t> i=0; i&lt;N; i++){</a:t>
            </a:r>
          </a:p>
          <a:p>
            <a:r>
              <a:rPr lang="en-US" sz="1600">
                <a:solidFill>
                  <a:prstClr val="black"/>
                </a:solidFill>
                <a:latin typeface="Consolas" charset="0"/>
              </a:rPr>
              <a:t>			</a:t>
            </a:r>
            <a:r>
              <a:rPr lang="en-US" sz="1600">
                <a:solidFill>
                  <a:srgbClr val="0000FF"/>
                </a:solidFill>
                <a:latin typeface="Consolas" charset="0"/>
              </a:rPr>
              <a:t>float</a:t>
            </a:r>
            <a:r>
              <a:rPr lang="en-US" sz="1600">
                <a:solidFill>
                  <a:prstClr val="black"/>
                </a:solidFill>
                <a:latin typeface="Consolas" charset="0"/>
              </a:rPr>
              <a:t> diem = ((</a:t>
            </a:r>
            <a:r>
              <a:rPr lang="en-US" sz="1600">
                <a:solidFill>
                  <a:srgbClr val="0000FF"/>
                </a:solidFill>
                <a:latin typeface="Consolas" charset="0"/>
              </a:rPr>
              <a:t>float</a:t>
            </a:r>
            <a:r>
              <a:rPr lang="en-US" sz="1600">
                <a:solidFill>
                  <a:prstClr val="black"/>
                </a:solidFill>
                <a:latin typeface="Consolas" charset="0"/>
              </a:rPr>
              <a:t>)rand() / RAND_MAX)*10;</a:t>
            </a:r>
          </a:p>
          <a:p>
            <a:endParaRPr lang="en-US" sz="1600">
              <a:solidFill>
                <a:prstClr val="black"/>
              </a:solidFill>
              <a:latin typeface="Consolas" charset="0"/>
            </a:endParaRPr>
          </a:p>
          <a:p>
            <a:r>
              <a:rPr lang="pl-PL" sz="1600">
                <a:solidFill>
                  <a:prstClr val="black"/>
                </a:solidFill>
                <a:latin typeface="Consolas" charset="0"/>
              </a:rPr>
              <a:t>			</a:t>
            </a:r>
            <a:r>
              <a:rPr lang="pl-PL" sz="1600">
                <a:solidFill>
                  <a:srgbClr val="0000FF"/>
                </a:solidFill>
                <a:latin typeface="Consolas" charset="0"/>
              </a:rPr>
              <a:t>if</a:t>
            </a:r>
            <a:r>
              <a:rPr lang="pl-PL" sz="1600">
                <a:solidFill>
                  <a:prstClr val="black"/>
                </a:solidFill>
                <a:latin typeface="Consolas" charset="0"/>
              </a:rPr>
              <a:t>(diem &lt; 5.0f){</a:t>
            </a:r>
          </a:p>
          <a:p>
            <a:r>
              <a:rPr lang="de-DE" sz="1600">
                <a:solidFill>
                  <a:prstClr val="black"/>
                </a:solidFill>
                <a:latin typeface="Consolas" charset="0"/>
              </a:rPr>
              <a:t>				printf(</a:t>
            </a:r>
            <a:r>
              <a:rPr lang="de-DE" sz="1600">
                <a:solidFill>
                  <a:srgbClr val="A31515"/>
                </a:solidFill>
                <a:latin typeface="Consolas" charset="0"/>
              </a:rPr>
              <a:t>"%-5.1f:%s\n"</a:t>
            </a:r>
            <a:r>
              <a:rPr lang="de-DE" sz="1600">
                <a:solidFill>
                  <a:prstClr val="black"/>
                </a:solidFill>
                <a:latin typeface="Consolas" charset="0"/>
              </a:rPr>
              <a:t>, diem, </a:t>
            </a:r>
            <a:r>
              <a:rPr lang="de-DE" sz="1600">
                <a:solidFill>
                  <a:srgbClr val="A31515"/>
                </a:solidFill>
                <a:latin typeface="Consolas" charset="0"/>
              </a:rPr>
              <a:t>"YEU"</a:t>
            </a:r>
            <a:r>
              <a:rPr lang="de-DE" sz="1600">
                <a:solidFill>
                  <a:prstClr val="black"/>
                </a:solidFill>
                <a:latin typeface="Consolas" charset="0"/>
              </a:rPr>
              <a:t>);</a:t>
            </a:r>
          </a:p>
          <a:p>
            <a:r>
              <a:rPr lang="de-DE" sz="1600">
                <a:solidFill>
                  <a:prstClr val="black"/>
                </a:solidFill>
                <a:latin typeface="Consolas" charset="0"/>
              </a:rPr>
              <a:t>			}</a:t>
            </a:r>
          </a:p>
          <a:p>
            <a:r>
              <a:rPr lang="nb-NO" sz="1600">
                <a:solidFill>
                  <a:prstClr val="black"/>
                </a:solidFill>
                <a:latin typeface="Consolas" charset="0"/>
              </a:rPr>
              <a:t>			</a:t>
            </a:r>
            <a:r>
              <a:rPr lang="nb-NO" sz="1600">
                <a:solidFill>
                  <a:srgbClr val="0000FF"/>
                </a:solidFill>
                <a:latin typeface="Consolas" charset="0"/>
              </a:rPr>
              <a:t>else</a:t>
            </a:r>
            <a:r>
              <a:rPr lang="nb-NO" sz="1600">
                <a:solidFill>
                  <a:prstClr val="black"/>
                </a:solidFill>
                <a:latin typeface="Consolas" charset="0"/>
              </a:rPr>
              <a:t> </a:t>
            </a:r>
            <a:r>
              <a:rPr lang="nb-NO" sz="1600">
                <a:solidFill>
                  <a:srgbClr val="0000FF"/>
                </a:solidFill>
                <a:latin typeface="Consolas" charset="0"/>
              </a:rPr>
              <a:t>if</a:t>
            </a:r>
            <a:r>
              <a:rPr lang="nb-NO" sz="1600">
                <a:solidFill>
                  <a:prstClr val="black"/>
                </a:solidFill>
                <a:latin typeface="Consolas" charset="0"/>
              </a:rPr>
              <a:t>(diem &lt; 6.5f){</a:t>
            </a:r>
          </a:p>
          <a:p>
            <a:r>
              <a:rPr lang="de-DE" sz="1600">
                <a:solidFill>
                  <a:prstClr val="black"/>
                </a:solidFill>
                <a:latin typeface="Consolas" charset="0"/>
              </a:rPr>
              <a:t>				printf(</a:t>
            </a:r>
            <a:r>
              <a:rPr lang="de-DE" sz="1600">
                <a:solidFill>
                  <a:srgbClr val="A31515"/>
                </a:solidFill>
                <a:latin typeface="Consolas" charset="0"/>
              </a:rPr>
              <a:t>"%-5.1f:%s\n"</a:t>
            </a:r>
            <a:r>
              <a:rPr lang="de-DE" sz="1600">
                <a:solidFill>
                  <a:prstClr val="black"/>
                </a:solidFill>
                <a:latin typeface="Consolas" charset="0"/>
              </a:rPr>
              <a:t>, diem, </a:t>
            </a:r>
            <a:r>
              <a:rPr lang="de-DE" sz="1600">
                <a:solidFill>
                  <a:srgbClr val="A31515"/>
                </a:solidFill>
                <a:latin typeface="Consolas" charset="0"/>
              </a:rPr>
              <a:t>"TRUNG BINH"</a:t>
            </a:r>
            <a:r>
              <a:rPr lang="de-DE" sz="1600">
                <a:solidFill>
                  <a:prstClr val="black"/>
                </a:solidFill>
                <a:latin typeface="Consolas" charset="0"/>
              </a:rPr>
              <a:t>);</a:t>
            </a:r>
          </a:p>
          <a:p>
            <a:r>
              <a:rPr lang="de-DE" sz="1600">
                <a:solidFill>
                  <a:prstClr val="black"/>
                </a:solidFill>
                <a:latin typeface="Consolas" charset="0"/>
              </a:rPr>
              <a:t>			}</a:t>
            </a:r>
          </a:p>
          <a:p>
            <a:r>
              <a:rPr lang="nb-NO" sz="1600">
                <a:solidFill>
                  <a:prstClr val="black"/>
                </a:solidFill>
                <a:latin typeface="Consolas" charset="0"/>
              </a:rPr>
              <a:t>			</a:t>
            </a:r>
            <a:r>
              <a:rPr lang="nb-NO" sz="1600">
                <a:solidFill>
                  <a:srgbClr val="0000FF"/>
                </a:solidFill>
                <a:latin typeface="Consolas" charset="0"/>
              </a:rPr>
              <a:t>else</a:t>
            </a:r>
            <a:r>
              <a:rPr lang="nb-NO" sz="1600">
                <a:solidFill>
                  <a:prstClr val="black"/>
                </a:solidFill>
                <a:latin typeface="Consolas" charset="0"/>
              </a:rPr>
              <a:t> </a:t>
            </a:r>
            <a:r>
              <a:rPr lang="nb-NO" sz="1600">
                <a:solidFill>
                  <a:srgbClr val="0000FF"/>
                </a:solidFill>
                <a:latin typeface="Consolas" charset="0"/>
              </a:rPr>
              <a:t>if</a:t>
            </a:r>
            <a:r>
              <a:rPr lang="nb-NO" sz="1600">
                <a:solidFill>
                  <a:prstClr val="black"/>
                </a:solidFill>
                <a:latin typeface="Consolas" charset="0"/>
              </a:rPr>
              <a:t>(diem &lt; 8.5f){</a:t>
            </a:r>
          </a:p>
          <a:p>
            <a:r>
              <a:rPr lang="de-DE" sz="1600">
                <a:solidFill>
                  <a:prstClr val="black"/>
                </a:solidFill>
                <a:latin typeface="Consolas" charset="0"/>
              </a:rPr>
              <a:t>				printf(</a:t>
            </a:r>
            <a:r>
              <a:rPr lang="de-DE" sz="1600">
                <a:solidFill>
                  <a:srgbClr val="A31515"/>
                </a:solidFill>
                <a:latin typeface="Consolas" charset="0"/>
              </a:rPr>
              <a:t>"%-5.1f:%s\n"</a:t>
            </a:r>
            <a:r>
              <a:rPr lang="de-DE" sz="1600">
                <a:solidFill>
                  <a:prstClr val="black"/>
                </a:solidFill>
                <a:latin typeface="Consolas" charset="0"/>
              </a:rPr>
              <a:t>, diem, </a:t>
            </a:r>
            <a:r>
              <a:rPr lang="de-DE" sz="1600">
                <a:solidFill>
                  <a:srgbClr val="A31515"/>
                </a:solidFill>
                <a:latin typeface="Consolas" charset="0"/>
              </a:rPr>
              <a:t>"KHA"</a:t>
            </a:r>
            <a:r>
              <a:rPr lang="de-DE" sz="1600">
                <a:solidFill>
                  <a:prstClr val="black"/>
                </a:solidFill>
                <a:latin typeface="Consolas" charset="0"/>
              </a:rPr>
              <a:t>);</a:t>
            </a:r>
          </a:p>
          <a:p>
            <a:r>
              <a:rPr lang="de-DE" sz="1600">
                <a:solidFill>
                  <a:prstClr val="black"/>
                </a:solidFill>
                <a:latin typeface="Consolas" charset="0"/>
              </a:rPr>
              <a:t>			}</a:t>
            </a:r>
          </a:p>
          <a:p>
            <a:r>
              <a:rPr lang="nb-NO" sz="1600">
                <a:solidFill>
                  <a:prstClr val="black"/>
                </a:solidFill>
                <a:latin typeface="Consolas" charset="0"/>
              </a:rPr>
              <a:t>			</a:t>
            </a:r>
            <a:r>
              <a:rPr lang="nb-NO" sz="1600">
                <a:solidFill>
                  <a:srgbClr val="0000FF"/>
                </a:solidFill>
                <a:latin typeface="Consolas" charset="0"/>
              </a:rPr>
              <a:t>else</a:t>
            </a:r>
            <a:r>
              <a:rPr lang="nb-NO" sz="1600">
                <a:solidFill>
                  <a:prstClr val="black"/>
                </a:solidFill>
                <a:latin typeface="Consolas" charset="0"/>
              </a:rPr>
              <a:t> </a:t>
            </a:r>
            <a:r>
              <a:rPr lang="nb-NO" sz="1600">
                <a:solidFill>
                  <a:srgbClr val="0000FF"/>
                </a:solidFill>
                <a:latin typeface="Consolas" charset="0"/>
              </a:rPr>
              <a:t>if</a:t>
            </a:r>
            <a:r>
              <a:rPr lang="nb-NO" sz="1600">
                <a:solidFill>
                  <a:prstClr val="black"/>
                </a:solidFill>
                <a:latin typeface="Consolas" charset="0"/>
              </a:rPr>
              <a:t>(diem &lt; 9.5f){</a:t>
            </a:r>
          </a:p>
          <a:p>
            <a:r>
              <a:rPr lang="de-DE" sz="1600">
                <a:solidFill>
                  <a:prstClr val="black"/>
                </a:solidFill>
                <a:latin typeface="Consolas" charset="0"/>
              </a:rPr>
              <a:t>				printf(</a:t>
            </a:r>
            <a:r>
              <a:rPr lang="de-DE" sz="1600">
                <a:solidFill>
                  <a:srgbClr val="A31515"/>
                </a:solidFill>
                <a:latin typeface="Consolas" charset="0"/>
              </a:rPr>
              <a:t>"%-5.1f:%s\n"</a:t>
            </a:r>
            <a:r>
              <a:rPr lang="de-DE" sz="1600">
                <a:solidFill>
                  <a:prstClr val="black"/>
                </a:solidFill>
                <a:latin typeface="Consolas" charset="0"/>
              </a:rPr>
              <a:t>, diem, </a:t>
            </a:r>
            <a:r>
              <a:rPr lang="de-DE" sz="1600">
                <a:solidFill>
                  <a:srgbClr val="A31515"/>
                </a:solidFill>
                <a:latin typeface="Consolas" charset="0"/>
              </a:rPr>
              <a:t>"GIOI"</a:t>
            </a:r>
            <a:r>
              <a:rPr lang="de-DE" sz="1600">
                <a:solidFill>
                  <a:prstClr val="black"/>
                </a:solidFill>
                <a:latin typeface="Consolas" charset="0"/>
              </a:rPr>
              <a:t>);</a:t>
            </a:r>
          </a:p>
          <a:p>
            <a:r>
              <a:rPr lang="de-DE" sz="1600">
                <a:solidFill>
                  <a:prstClr val="black"/>
                </a:solidFill>
                <a:latin typeface="Consolas" charset="0"/>
              </a:rPr>
              <a:t>			}</a:t>
            </a:r>
          </a:p>
          <a:p>
            <a:r>
              <a:rPr lang="da-DK" sz="1600">
                <a:solidFill>
                  <a:prstClr val="black"/>
                </a:solidFill>
                <a:latin typeface="Consolas" charset="0"/>
              </a:rPr>
              <a:t>			</a:t>
            </a:r>
            <a:r>
              <a:rPr lang="da-DK" sz="1600">
                <a:solidFill>
                  <a:srgbClr val="0000FF"/>
                </a:solidFill>
                <a:latin typeface="Consolas" charset="0"/>
              </a:rPr>
              <a:t>else</a:t>
            </a:r>
            <a:r>
              <a:rPr lang="da-DK" sz="1600">
                <a:solidFill>
                  <a:prstClr val="black"/>
                </a:solidFill>
                <a:latin typeface="Consolas" charset="0"/>
              </a:rPr>
              <a:t>{</a:t>
            </a:r>
          </a:p>
          <a:p>
            <a:r>
              <a:rPr lang="de-DE" sz="1600">
                <a:solidFill>
                  <a:prstClr val="black"/>
                </a:solidFill>
                <a:latin typeface="Consolas" charset="0"/>
              </a:rPr>
              <a:t>				printf(</a:t>
            </a:r>
            <a:r>
              <a:rPr lang="de-DE" sz="1600">
                <a:solidFill>
                  <a:srgbClr val="A31515"/>
                </a:solidFill>
                <a:latin typeface="Consolas" charset="0"/>
              </a:rPr>
              <a:t>"%-5.1f:%s\n"</a:t>
            </a:r>
            <a:r>
              <a:rPr lang="de-DE" sz="1600">
                <a:solidFill>
                  <a:prstClr val="black"/>
                </a:solidFill>
                <a:latin typeface="Consolas" charset="0"/>
              </a:rPr>
              <a:t>, diem, </a:t>
            </a:r>
            <a:r>
              <a:rPr lang="de-DE" sz="1600">
                <a:solidFill>
                  <a:srgbClr val="A31515"/>
                </a:solidFill>
                <a:latin typeface="Consolas" charset="0"/>
              </a:rPr>
              <a:t>"XUAT SAC"</a:t>
            </a:r>
            <a:r>
              <a:rPr lang="de-DE" sz="1600">
                <a:solidFill>
                  <a:prstClr val="black"/>
                </a:solidFill>
                <a:latin typeface="Consolas" charset="0"/>
              </a:rPr>
              <a:t>);</a:t>
            </a:r>
          </a:p>
          <a:p>
            <a:r>
              <a:rPr lang="de-DE" sz="1600">
                <a:solidFill>
                  <a:prstClr val="black"/>
                </a:solidFill>
                <a:latin typeface="Consolas" charset="0"/>
              </a:rPr>
              <a:t>			}</a:t>
            </a:r>
          </a:p>
          <a:p>
            <a:r>
              <a:rPr lang="en-US" sz="1600">
                <a:solidFill>
                  <a:prstClr val="black"/>
                </a:solidFill>
                <a:latin typeface="Consolas" charset="0"/>
              </a:rPr>
              <a:t>		}</a:t>
            </a:r>
            <a:r>
              <a:rPr lang="en-US" sz="1600">
                <a:solidFill>
                  <a:srgbClr val="008000"/>
                </a:solidFill>
                <a:latin typeface="Consolas" charset="0"/>
              </a:rPr>
              <a:t>//end for</a:t>
            </a:r>
            <a:endParaRPr lang="en-US" sz="1600">
              <a:solidFill>
                <a:prstClr val="black"/>
              </a:solidFill>
              <a:latin typeface="Consolas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2057400" y="1676400"/>
            <a:ext cx="0" cy="41910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74054" y="3249209"/>
            <a:ext cx="19050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vi-VN" smtClean="0"/>
              <a:t>Câu lệnh lặp for</a:t>
            </a:r>
            <a:endParaRPr lang="en-US"/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2743200" y="1676400"/>
            <a:ext cx="0" cy="3810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2743200" y="2286000"/>
            <a:ext cx="0" cy="35814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106251" y="1373609"/>
            <a:ext cx="19050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vi-VN" smtClean="0"/>
              <a:t>Sinh điểm ngẫu nhiên</a:t>
            </a:r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06251" y="4800600"/>
            <a:ext cx="190500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vi-VN" smtClean="0"/>
              <a:t>Xếp loại &amp; in</a:t>
            </a:r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1979054" y="1866900"/>
            <a:ext cx="76414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V="1">
            <a:off x="1600200" y="3771900"/>
            <a:ext cx="1143000" cy="121336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7778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Nội dung</a:t>
            </a:r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smtClean="0"/>
              <a:t>Ứng dụng của cấu trúc lặp</a:t>
            </a:r>
            <a:endParaRPr lang="en-US" smtClean="0"/>
          </a:p>
          <a:p>
            <a:r>
              <a:rPr lang="vi-VN" smtClean="0"/>
              <a:t>Câu lệnh </a:t>
            </a:r>
            <a: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</a:p>
          <a:p>
            <a:r>
              <a:rPr lang="vi-VN"/>
              <a:t>Câu lệnh </a:t>
            </a:r>
            <a: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while</a:t>
            </a:r>
            <a:endParaRPr lang="vi-VN">
              <a:solidFill>
                <a:srgbClr val="0432FF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vi-VN"/>
              <a:t>Câu lệnh </a:t>
            </a:r>
            <a: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do</a:t>
            </a:r>
            <a:r>
              <a:rPr lang="is-IS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…</a:t>
            </a:r>
            <a: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while</a:t>
            </a:r>
            <a:endParaRPr lang="vi-VN">
              <a:solidFill>
                <a:srgbClr val="0432FF"/>
              </a:solidFill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mtClean="0"/>
              <a:t>Hiểu được vai trò của thuật toán trong giải quyết bài toán</a:t>
            </a:r>
          </a:p>
          <a:p>
            <a:r>
              <a:rPr lang="en-US" smtClean="0"/>
              <a:t>Một số lỗi thường gặp trong sử dụng vòng lặp</a:t>
            </a:r>
          </a:p>
          <a:p>
            <a:r>
              <a:rPr lang="en-US" smtClean="0"/>
              <a:t>Bài tập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05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lệnh </a:t>
            </a:r>
            <a: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for lồng nhau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smtClean="0"/>
              <a:t>Ứng dụng</a:t>
            </a:r>
          </a:p>
          <a:p>
            <a:pPr lvl="1"/>
            <a:r>
              <a:rPr lang="en-US" smtClean="0"/>
              <a:t>Được sử dụng khi cần xử lý mảng nhiều chiều</a:t>
            </a:r>
          </a:p>
          <a:p>
            <a:pPr lvl="1"/>
            <a:r>
              <a:rPr lang="en-US"/>
              <a:t>Khi cần truy cập những dữ liệu có trúc mảng trong mảng</a:t>
            </a:r>
            <a:br>
              <a:rPr lang="en-US"/>
            </a:br>
            <a:r>
              <a:rPr lang="en-US"/>
              <a:t>Ví dụ: khi cần truy cập thông tin sinh viên, ta có thể truy cập theo:</a:t>
            </a:r>
            <a:br>
              <a:rPr lang="en-US"/>
            </a:br>
            <a:r>
              <a:rPr lang="en-US"/>
              <a:t>    - Duyệt qua tất cả các lớp</a:t>
            </a:r>
            <a:br>
              <a:rPr lang="en-US"/>
            </a:br>
            <a:r>
              <a:rPr lang="en-US"/>
              <a:t>    - Ứng với mỗi lớp, truy cập thông tin của từng sinh viên</a:t>
            </a:r>
          </a:p>
          <a:p>
            <a:pPr lvl="1"/>
            <a:r>
              <a:rPr lang="en-US" smtClean="0"/>
              <a:t>V.v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35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lệnh </a:t>
            </a:r>
            <a: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while</a:t>
            </a:r>
            <a:b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vi-VN" sz="2400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Ý tưởng</a:t>
            </a:r>
            <a:endParaRPr lang="en-US"/>
          </a:p>
        </p:txBody>
      </p:sp>
      <p:grpSp>
        <p:nvGrpSpPr>
          <p:cNvPr id="37" name="Group 36"/>
          <p:cNvGrpSpPr/>
          <p:nvPr/>
        </p:nvGrpSpPr>
        <p:grpSpPr>
          <a:xfrm>
            <a:off x="1676400" y="762000"/>
            <a:ext cx="4419600" cy="3469782"/>
            <a:chOff x="1295400" y="1981200"/>
            <a:chExt cx="4419600" cy="3469782"/>
          </a:xfrm>
        </p:grpSpPr>
        <p:sp>
          <p:nvSpPr>
            <p:cNvPr id="9" name="Rectangle 8"/>
            <p:cNvSpPr/>
            <p:nvPr/>
          </p:nvSpPr>
          <p:spPr bwMode="auto">
            <a:xfrm>
              <a:off x="2368095" y="3997818"/>
              <a:ext cx="2490585" cy="533400"/>
            </a:xfrm>
            <a:prstGeom prst="rect">
              <a:avLst/>
            </a:prstGeom>
            <a:solidFill>
              <a:srgbClr val="CCF7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nsolas" charset="0"/>
                  <a:ea typeface="Consolas" charset="0"/>
                  <a:cs typeface="Consolas" charset="0"/>
                </a:rPr>
                <a:t>&lt;</a:t>
              </a:r>
              <a:r>
                <a:rPr kumimoji="0" lang="vi-VN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nsolas" charset="0"/>
                  <a:ea typeface="Consolas" charset="0"/>
                  <a:cs typeface="Consolas" charset="0"/>
                </a:rPr>
                <a:t>câu lệnh</a:t>
              </a: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nsolas" charset="0"/>
                  <a:ea typeface="Consolas" charset="0"/>
                  <a:cs typeface="Consolas" charset="0"/>
                </a:rPr>
                <a:t>&gt;</a:t>
              </a:r>
            </a:p>
          </p:txBody>
        </p:sp>
        <p:sp>
          <p:nvSpPr>
            <p:cNvPr id="10" name="Diamond 9"/>
            <p:cNvSpPr/>
            <p:nvPr/>
          </p:nvSpPr>
          <p:spPr bwMode="auto">
            <a:xfrm>
              <a:off x="2297806" y="2814570"/>
              <a:ext cx="2466975" cy="762001"/>
            </a:xfrm>
            <a:prstGeom prst="diamond">
              <a:avLst/>
            </a:prstGeom>
            <a:solidFill>
              <a:srgbClr val="CCF7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>
              <a:off x="3502718" y="1981200"/>
              <a:ext cx="0" cy="83337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2" name="TextBox 11"/>
            <p:cNvSpPr txBox="1"/>
            <p:nvPr/>
          </p:nvSpPr>
          <p:spPr>
            <a:xfrm>
              <a:off x="2824550" y="2985077"/>
              <a:ext cx="15776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latin typeface="Consolas" charset="0"/>
                  <a:ea typeface="Consolas" charset="0"/>
                  <a:cs typeface="Consolas" charset="0"/>
                </a:rPr>
                <a:t>&lt;</a:t>
              </a:r>
              <a:r>
                <a:rPr lang="vi-VN" smtClean="0">
                  <a:latin typeface="Consolas" charset="0"/>
                  <a:ea typeface="Consolas" charset="0"/>
                  <a:cs typeface="Consolas" charset="0"/>
                </a:rPr>
                <a:t>điều kiện&gt;</a:t>
              </a:r>
              <a:endParaRPr lang="en-US">
                <a:latin typeface="Consolas" charset="0"/>
                <a:ea typeface="Consolas" charset="0"/>
                <a:cs typeface="Consolas" charset="0"/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 bwMode="auto">
            <a:xfrm>
              <a:off x="3502718" y="3576571"/>
              <a:ext cx="0" cy="3810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 bwMode="auto">
            <a:xfrm>
              <a:off x="1698995" y="4648200"/>
              <a:ext cx="1803723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>
              <a:off x="5251361" y="3169743"/>
              <a:ext cx="0" cy="1068948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 flipV="1">
              <a:off x="4764781" y="3195570"/>
              <a:ext cx="493019" cy="1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>
              <a:off x="1698995" y="3200400"/>
              <a:ext cx="587005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Arrow Connector 18"/>
            <p:cNvCxnSpPr/>
            <p:nvPr/>
          </p:nvCxnSpPr>
          <p:spPr bwMode="auto">
            <a:xfrm>
              <a:off x="1698995" y="3195571"/>
              <a:ext cx="0" cy="1452629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>
              <a:off x="3502718" y="4648200"/>
              <a:ext cx="0" cy="802782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2" name="Rectangle 21"/>
            <p:cNvSpPr/>
            <p:nvPr/>
          </p:nvSpPr>
          <p:spPr bwMode="auto">
            <a:xfrm>
              <a:off x="1295400" y="2362200"/>
              <a:ext cx="4419600" cy="2667000"/>
            </a:xfrm>
            <a:prstGeom prst="rect">
              <a:avLst/>
            </a:prstGeom>
            <a:noFill/>
            <a:ln w="28575" cap="flat" cmpd="sng" algn="ctr">
              <a:solidFill>
                <a:srgbClr val="0070C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711046" y="2780763"/>
              <a:ext cx="8178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mtClean="0">
                  <a:solidFill>
                    <a:srgbClr val="0432FF"/>
                  </a:solidFill>
                  <a:latin typeface="Consolas" charset="0"/>
                  <a:ea typeface="Consolas" charset="0"/>
                  <a:cs typeface="Consolas" charset="0"/>
                </a:rPr>
                <a:t>false</a:t>
              </a:r>
              <a:endParaRPr lang="en-US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477976" y="3582404"/>
              <a:ext cx="6912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mtClean="0">
                  <a:solidFill>
                    <a:srgbClr val="0432FF"/>
                  </a:solidFill>
                  <a:latin typeface="Consolas" charset="0"/>
                  <a:ea typeface="Consolas" charset="0"/>
                  <a:cs typeface="Consolas" charset="0"/>
                </a:rPr>
                <a:t>true</a:t>
              </a:r>
              <a:endParaRPr lang="en-US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endParaRPr>
            </a:p>
          </p:txBody>
        </p:sp>
        <p:cxnSp>
          <p:nvCxnSpPr>
            <p:cNvPr id="35" name="Straight Arrow Connector 34"/>
            <p:cNvCxnSpPr/>
            <p:nvPr/>
          </p:nvCxnSpPr>
          <p:spPr bwMode="auto">
            <a:xfrm>
              <a:off x="4858680" y="4264518"/>
              <a:ext cx="39912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8" name="TextBox 37"/>
          <p:cNvSpPr txBox="1"/>
          <p:nvPr/>
        </p:nvSpPr>
        <p:spPr>
          <a:xfrm>
            <a:off x="606127" y="4304226"/>
            <a:ext cx="7196912" cy="166199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vi-VN" sz="240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vi-VN" sz="240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điều kiện</a:t>
            </a:r>
            <a:r>
              <a:rPr lang="vi-VN" sz="2400">
                <a:latin typeface="Consolas" charset="0"/>
                <a:ea typeface="Consolas" charset="0"/>
                <a:cs typeface="Consolas" charset="0"/>
              </a:rPr>
              <a:t>&gt;:</a:t>
            </a:r>
          </a:p>
          <a:p>
            <a:pPr algn="ctr"/>
            <a:r>
              <a:rPr lang="vi-VN" smtClean="0"/>
              <a:t>Là biểu thức luận lý hay chuyển đổi qua luận lý được</a:t>
            </a:r>
          </a:p>
          <a:p>
            <a:pPr algn="ctr"/>
            <a:r>
              <a:rPr lang="en-US" sz="240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vi-VN" sz="240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câu lệnh</a:t>
            </a:r>
            <a:r>
              <a:rPr lang="en-US" sz="2400" smtClean="0">
                <a:latin typeface="Consolas" charset="0"/>
                <a:ea typeface="Consolas" charset="0"/>
                <a:cs typeface="Consolas" charset="0"/>
              </a:rPr>
              <a:t>&gt;:</a:t>
            </a:r>
            <a:endParaRPr lang="vi-VN" sz="2400"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vi-VN" smtClean="0"/>
              <a:t>Là câu lệnh đơn hay phức</a:t>
            </a:r>
          </a:p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01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lệnh </a:t>
            </a:r>
            <a: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while</a:t>
            </a:r>
            <a:b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vi-VN" sz="2400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Ý tưởng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smtClean="0"/>
              <a:t>Nguyên tắc thực thi</a:t>
            </a:r>
          </a:p>
          <a:p>
            <a:pPr lvl="1"/>
            <a:r>
              <a:rPr lang="vi-VN" smtClean="0"/>
              <a:t>Chương trình kiểm tra biểu thức điều kiện</a:t>
            </a:r>
          </a:p>
          <a:p>
            <a:pPr lvl="1"/>
            <a:r>
              <a:rPr lang="vi-VN" smtClean="0"/>
              <a:t>Nếu điều kiện là </a:t>
            </a:r>
            <a: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true</a:t>
            </a:r>
          </a:p>
          <a:p>
            <a:pPr lvl="2"/>
            <a:r>
              <a:rPr lang="vi-VN" smtClean="0"/>
              <a:t>Thực thi câu lệnh</a:t>
            </a:r>
          </a:p>
          <a:p>
            <a:pPr lvl="2"/>
            <a:r>
              <a:rPr lang="vi-VN" smtClean="0"/>
              <a:t>Đến kiểm tra điều kiện </a:t>
            </a:r>
          </a:p>
          <a:p>
            <a:pPr lvl="3"/>
            <a:r>
              <a:rPr lang="vi-VN" smtClean="0"/>
              <a:t>=&gt; Câu lệnh phải có phép toán thay đổi biểu thức điều kiện</a:t>
            </a:r>
            <a:r>
              <a:rPr lang="en-US" smtClean="0"/>
              <a:t> </a:t>
            </a:r>
            <a:r>
              <a:rPr lang="vi-VN" smtClean="0"/>
              <a:t>để chương trình không lặp vô hạn</a:t>
            </a:r>
          </a:p>
          <a:p>
            <a:pPr lvl="1"/>
            <a:r>
              <a:rPr lang="vi-VN" smtClean="0"/>
              <a:t>Ngược lại, (là </a:t>
            </a:r>
            <a: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false</a:t>
            </a:r>
            <a:r>
              <a:rPr lang="vi-VN" smtClean="0"/>
              <a:t>) chương trình đi đến phát biểu theo sau</a:t>
            </a:r>
          </a:p>
        </p:txBody>
      </p:sp>
    </p:spTree>
    <p:extLst>
      <p:ext uri="{BB962C8B-B14F-4D97-AF65-F5344CB8AC3E}">
        <p14:creationId xmlns:p14="http://schemas.microsoft.com/office/powerpoint/2010/main" val="128488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lệnh </a:t>
            </a:r>
            <a: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while</a:t>
            </a:r>
            <a:b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vi-VN" sz="2400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Cú pháp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05000" y="1219200"/>
            <a:ext cx="4953000" cy="830997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w</a:t>
            </a:r>
            <a:r>
              <a:rPr lang="vi-VN" sz="2400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hile</a:t>
            </a:r>
            <a:r>
              <a:rPr lang="vi-VN" sz="2400" smtClean="0">
                <a:latin typeface="Consolas" charset="0"/>
                <a:ea typeface="Consolas" charset="0"/>
                <a:cs typeface="Consolas" charset="0"/>
              </a:rPr>
              <a:t>(&lt;điều kiện&gt;)</a:t>
            </a:r>
          </a:p>
          <a:p>
            <a:r>
              <a:rPr lang="vi-VN" sz="2400" smtClean="0">
                <a:latin typeface="Consolas" charset="0"/>
                <a:ea typeface="Consolas" charset="0"/>
                <a:cs typeface="Consolas" charset="0"/>
              </a:rPr>
              <a:t>    &lt;câu lệnh&gt;</a:t>
            </a:r>
            <a:endParaRPr lang="en-US" sz="240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912513" y="3810000"/>
            <a:ext cx="4953000" cy="1938992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w</a:t>
            </a:r>
            <a:r>
              <a:rPr lang="vi-VN" sz="2400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hile</a:t>
            </a:r>
            <a:r>
              <a:rPr lang="vi-VN" sz="2400" smtClean="0">
                <a:latin typeface="Consolas" charset="0"/>
                <a:ea typeface="Consolas" charset="0"/>
                <a:cs typeface="Consolas" charset="0"/>
              </a:rPr>
              <a:t>(&lt;điều kiện&gt;){</a:t>
            </a:r>
          </a:p>
          <a:p>
            <a:r>
              <a:rPr lang="vi-VN" sz="2400" smtClean="0">
                <a:latin typeface="Consolas" charset="0"/>
                <a:ea typeface="Consolas" charset="0"/>
                <a:cs typeface="Consolas" charset="0"/>
              </a:rPr>
              <a:t>    &lt;câu lệnh 1&gt;</a:t>
            </a:r>
          </a:p>
          <a:p>
            <a:r>
              <a:rPr lang="vi-VN" sz="240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vi-VN" sz="2400" smtClean="0">
                <a:latin typeface="Consolas" charset="0"/>
                <a:ea typeface="Consolas" charset="0"/>
                <a:cs typeface="Consolas" charset="0"/>
              </a:rPr>
              <a:t>   &lt;</a:t>
            </a:r>
            <a:r>
              <a:rPr lang="vi-VN" sz="2400">
                <a:latin typeface="Consolas" charset="0"/>
                <a:ea typeface="Consolas" charset="0"/>
                <a:cs typeface="Consolas" charset="0"/>
              </a:rPr>
              <a:t>câu </a:t>
            </a:r>
            <a:r>
              <a:rPr lang="vi-VN" sz="2400" smtClean="0">
                <a:latin typeface="Consolas" charset="0"/>
                <a:ea typeface="Consolas" charset="0"/>
                <a:cs typeface="Consolas" charset="0"/>
              </a:rPr>
              <a:t>lệnh 2&gt;</a:t>
            </a:r>
          </a:p>
          <a:p>
            <a:r>
              <a:rPr lang="vi-VN" sz="240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vi-VN" sz="2400" smtClean="0">
                <a:latin typeface="Consolas" charset="0"/>
                <a:ea typeface="Consolas" charset="0"/>
                <a:cs typeface="Consolas" charset="0"/>
              </a:rPr>
              <a:t>   &lt;</a:t>
            </a:r>
            <a:r>
              <a:rPr lang="vi-VN" sz="2400">
                <a:latin typeface="Consolas" charset="0"/>
                <a:ea typeface="Consolas" charset="0"/>
                <a:cs typeface="Consolas" charset="0"/>
              </a:rPr>
              <a:t>câu </a:t>
            </a:r>
            <a:r>
              <a:rPr lang="vi-VN" sz="2400" smtClean="0">
                <a:latin typeface="Consolas" charset="0"/>
                <a:ea typeface="Consolas" charset="0"/>
                <a:cs typeface="Consolas" charset="0"/>
              </a:rPr>
              <a:t>lệnh N&gt;</a:t>
            </a:r>
          </a:p>
          <a:p>
            <a:r>
              <a:rPr lang="vi-VN" sz="240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240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57400" y="3440668"/>
            <a:ext cx="4328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mtClean="0"/>
              <a:t>Trường hợp triển khai cho câu lệnh phức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74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lệnh </a:t>
            </a:r>
            <a: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while</a:t>
            </a:r>
            <a:b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vi-VN" sz="2400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Cú pháp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smtClean="0"/>
              <a:t>Lưu ý với lệnh </a:t>
            </a:r>
            <a: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while</a:t>
            </a:r>
          </a:p>
          <a:p>
            <a:pPr lvl="1"/>
            <a:r>
              <a:rPr lang="vi-VN" smtClean="0"/>
              <a:t>Thông thường các câu lệnh trước (liền trước while) đã thực hiện phép gán sao cho điều kiện thực hiện được thoả mãn</a:t>
            </a:r>
          </a:p>
          <a:p>
            <a:pPr lvl="2"/>
            <a:r>
              <a:rPr lang="vi-VN" smtClean="0"/>
              <a:t>Có thể là gán biến điều khiển</a:t>
            </a:r>
            <a:endParaRPr lang="en-US" smtClean="0"/>
          </a:p>
          <a:p>
            <a:pPr lvl="2"/>
            <a:r>
              <a:rPr lang="vi-VN" smtClean="0"/>
              <a:t>Có thể là gán biến đếm chỉ số lần lặp</a:t>
            </a:r>
          </a:p>
          <a:p>
            <a:pPr lvl="2"/>
            <a:r>
              <a:rPr lang="en-US" smtClean="0"/>
              <a:t>V</a:t>
            </a:r>
            <a:r>
              <a:rPr lang="vi-VN" smtClean="0"/>
              <a:t>.v</a:t>
            </a:r>
          </a:p>
          <a:p>
            <a:pPr lvl="1"/>
            <a:r>
              <a:rPr lang="vi-VN" smtClean="0"/>
              <a:t>Có thể có trường hợp</a:t>
            </a:r>
          </a:p>
          <a:p>
            <a:pPr lvl="2"/>
            <a:r>
              <a:rPr lang="en-US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w</a:t>
            </a:r>
            <a: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hile</a:t>
            </a:r>
            <a:r>
              <a:rPr lang="vi-VN" smtClean="0">
                <a:latin typeface="Consolas" charset="0"/>
                <a:ea typeface="Consolas" charset="0"/>
                <a:cs typeface="Consolas" charset="0"/>
              </a:rPr>
              <a:t>(true){ </a:t>
            </a:r>
            <a:r>
              <a:rPr lang="is-IS" smtClean="0">
                <a:latin typeface="Consolas" charset="0"/>
                <a:ea typeface="Consolas" charset="0"/>
                <a:cs typeface="Consolas" charset="0"/>
              </a:rPr>
              <a:t>…}</a:t>
            </a:r>
          </a:p>
          <a:p>
            <a:pPr lvl="2"/>
            <a:r>
              <a:rPr lang="en-US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w</a:t>
            </a:r>
            <a: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hile</a:t>
            </a:r>
            <a:r>
              <a:rPr lang="vi-VN" smtClean="0">
                <a:latin typeface="Consolas" charset="0"/>
                <a:ea typeface="Consolas" charset="0"/>
                <a:cs typeface="Consolas" charset="0"/>
              </a:rPr>
              <a:t>(1){</a:t>
            </a:r>
            <a:r>
              <a:rPr lang="is-IS" smtClean="0">
                <a:latin typeface="Consolas" charset="0"/>
                <a:ea typeface="Consolas" charset="0"/>
                <a:cs typeface="Consolas" charset="0"/>
              </a:rPr>
              <a:t>…}</a:t>
            </a:r>
          </a:p>
          <a:p>
            <a:pPr lvl="3"/>
            <a:r>
              <a:rPr lang="vi-VN" smtClean="0">
                <a:latin typeface="Consolas" charset="0"/>
                <a:ea typeface="Consolas" charset="0"/>
                <a:cs typeface="Consolas" charset="0"/>
              </a:rPr>
              <a:t>Với các dạng này cần dùng </a:t>
            </a:r>
            <a: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break</a:t>
            </a:r>
            <a:r>
              <a:rPr lang="vi-VN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lvl="1"/>
            <a:r>
              <a:rPr lang="vi-VN" smtClean="0"/>
              <a:t>Ý nghĩa của câu lệnh </a:t>
            </a:r>
            <a: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break</a:t>
            </a:r>
            <a:r>
              <a:rPr lang="vi-VN" smtClean="0"/>
              <a:t> và </a:t>
            </a:r>
            <a: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continue</a:t>
            </a:r>
            <a:r>
              <a:rPr lang="vi-VN" smtClean="0"/>
              <a:t> như trình bày trong for.</a:t>
            </a:r>
            <a:endParaRPr lang="vi-VN" smtClean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2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lệnh </a:t>
            </a:r>
            <a: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while</a:t>
            </a:r>
            <a:b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vi-VN" sz="2400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Ví dụ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Ch</a:t>
            </a:r>
            <a:r>
              <a:rPr lang="vi-VN" smtClean="0"/>
              <a:t>ương in tổng bình phương từ 1 đến 10</a:t>
            </a:r>
          </a:p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1465" y="1748641"/>
            <a:ext cx="5029200" cy="3970318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>
            <a:spAutoFit/>
          </a:bodyPr>
          <a:lstStyle/>
          <a:p>
            <a:r>
              <a:rPr lang="en-US">
                <a:solidFill>
                  <a:srgbClr val="0000FF"/>
                </a:solidFill>
                <a:latin typeface="Consolas" charset="0"/>
              </a:rPr>
              <a:t>#include</a:t>
            </a:r>
            <a:r>
              <a:rPr lang="en-US">
                <a:solidFill>
                  <a:prstClr val="black"/>
                </a:solidFill>
                <a:latin typeface="Consolas" charset="0"/>
              </a:rPr>
              <a:t> </a:t>
            </a:r>
            <a:r>
              <a:rPr lang="en-US">
                <a:solidFill>
                  <a:srgbClr val="A31515"/>
                </a:solidFill>
                <a:latin typeface="Consolas" charset="0"/>
              </a:rPr>
              <a:t>&lt;stdio.h&gt;</a:t>
            </a:r>
            <a:endParaRPr lang="en-US">
              <a:solidFill>
                <a:prstClr val="black"/>
              </a:solidFill>
              <a:latin typeface="Consolas" charset="0"/>
            </a:endParaRPr>
          </a:p>
          <a:p>
            <a:r>
              <a:rPr lang="en-US">
                <a:solidFill>
                  <a:srgbClr val="0000FF"/>
                </a:solidFill>
                <a:latin typeface="Consolas" charset="0"/>
              </a:rPr>
              <a:t>#include</a:t>
            </a:r>
            <a:r>
              <a:rPr lang="en-US">
                <a:solidFill>
                  <a:prstClr val="black"/>
                </a:solidFill>
                <a:latin typeface="Consolas" charset="0"/>
              </a:rPr>
              <a:t> </a:t>
            </a:r>
            <a:r>
              <a:rPr lang="en-US">
                <a:solidFill>
                  <a:srgbClr val="A31515"/>
                </a:solidFill>
                <a:latin typeface="Consolas" charset="0"/>
              </a:rPr>
              <a:t>&lt;stdlib.h&gt;</a:t>
            </a:r>
            <a:endParaRPr lang="en-US">
              <a:solidFill>
                <a:prstClr val="black"/>
              </a:solidFill>
              <a:latin typeface="Consolas" charset="0"/>
            </a:endParaRPr>
          </a:p>
          <a:p>
            <a:endParaRPr lang="en-US">
              <a:solidFill>
                <a:prstClr val="black"/>
              </a:solidFill>
              <a:latin typeface="Consolas" charset="0"/>
            </a:endParaRPr>
          </a:p>
          <a:p>
            <a:r>
              <a:rPr lang="en-US">
                <a:solidFill>
                  <a:srgbClr val="0000FF"/>
                </a:solidFill>
                <a:latin typeface="Consolas" charset="0"/>
              </a:rPr>
              <a:t>int</a:t>
            </a:r>
            <a:r>
              <a:rPr lang="en-US">
                <a:solidFill>
                  <a:prstClr val="black"/>
                </a:solidFill>
                <a:latin typeface="Consolas" charset="0"/>
              </a:rPr>
              <a:t> main(){</a:t>
            </a:r>
          </a:p>
          <a:p>
            <a:r>
              <a:rPr lang="nb-NO">
                <a:solidFill>
                  <a:prstClr val="black"/>
                </a:solidFill>
                <a:latin typeface="Consolas" charset="0"/>
              </a:rPr>
              <a:t>	</a:t>
            </a:r>
            <a:r>
              <a:rPr lang="nb-NO">
                <a:solidFill>
                  <a:srgbClr val="0000FF"/>
                </a:solidFill>
                <a:latin typeface="Consolas" charset="0"/>
              </a:rPr>
              <a:t>int</a:t>
            </a:r>
            <a:r>
              <a:rPr lang="nb-NO">
                <a:solidFill>
                  <a:prstClr val="black"/>
                </a:solidFill>
                <a:latin typeface="Consolas" charset="0"/>
              </a:rPr>
              <a:t> i =0;</a:t>
            </a:r>
          </a:p>
          <a:p>
            <a:r>
              <a:rPr lang="en-US">
                <a:solidFill>
                  <a:prstClr val="black"/>
                </a:solidFill>
                <a:latin typeface="Consolas" charset="0"/>
              </a:rPr>
              <a:t>	</a:t>
            </a:r>
            <a:r>
              <a:rPr lang="en-US">
                <a:solidFill>
                  <a:srgbClr val="0000FF"/>
                </a:solidFill>
                <a:latin typeface="Consolas" charset="0"/>
              </a:rPr>
              <a:t>int</a:t>
            </a:r>
            <a:r>
              <a:rPr lang="en-US">
                <a:solidFill>
                  <a:prstClr val="black"/>
                </a:solidFill>
                <a:latin typeface="Consolas" charset="0"/>
              </a:rPr>
              <a:t> sum = 0;</a:t>
            </a:r>
          </a:p>
          <a:p>
            <a:r>
              <a:rPr lang="en-US">
                <a:solidFill>
                  <a:prstClr val="black"/>
                </a:solidFill>
                <a:latin typeface="Consolas" charset="0"/>
              </a:rPr>
              <a:t>	</a:t>
            </a:r>
            <a:r>
              <a:rPr lang="en-US">
                <a:solidFill>
                  <a:srgbClr val="0000FF"/>
                </a:solidFill>
                <a:latin typeface="Consolas" charset="0"/>
              </a:rPr>
              <a:t>while</a:t>
            </a:r>
            <a:r>
              <a:rPr lang="en-US">
                <a:solidFill>
                  <a:prstClr val="black"/>
                </a:solidFill>
                <a:latin typeface="Consolas" charset="0"/>
              </a:rPr>
              <a:t>(++i &lt;= 10){</a:t>
            </a:r>
          </a:p>
          <a:p>
            <a:r>
              <a:rPr lang="is-IS">
                <a:solidFill>
                  <a:prstClr val="black"/>
                </a:solidFill>
                <a:latin typeface="Consolas" charset="0"/>
              </a:rPr>
              <a:t>		sum += i*i;</a:t>
            </a:r>
          </a:p>
          <a:p>
            <a:r>
              <a:rPr lang="is-IS">
                <a:solidFill>
                  <a:prstClr val="black"/>
                </a:solidFill>
                <a:latin typeface="Consolas" charset="0"/>
              </a:rPr>
              <a:t>	}</a:t>
            </a:r>
          </a:p>
          <a:p>
            <a:r>
              <a:rPr lang="en-US">
                <a:solidFill>
                  <a:prstClr val="black"/>
                </a:solidFill>
                <a:latin typeface="Consolas" charset="0"/>
              </a:rPr>
              <a:t>	printf(</a:t>
            </a:r>
            <a:r>
              <a:rPr lang="en-US">
                <a:solidFill>
                  <a:srgbClr val="A31515"/>
                </a:solidFill>
                <a:latin typeface="Consolas" charset="0"/>
              </a:rPr>
              <a:t>"sum=%4d"</a:t>
            </a:r>
            <a:r>
              <a:rPr lang="en-US">
                <a:solidFill>
                  <a:prstClr val="black"/>
                </a:solidFill>
                <a:latin typeface="Consolas" charset="0"/>
              </a:rPr>
              <a:t>, sum);</a:t>
            </a:r>
          </a:p>
          <a:p>
            <a:endParaRPr lang="de-DE" smtClean="0">
              <a:solidFill>
                <a:prstClr val="black"/>
              </a:solidFill>
              <a:latin typeface="Consolas" charset="0"/>
            </a:endParaRPr>
          </a:p>
          <a:p>
            <a:r>
              <a:rPr lang="de-DE">
                <a:solidFill>
                  <a:prstClr val="black"/>
                </a:solidFill>
                <a:latin typeface="Consolas" charset="0"/>
              </a:rPr>
              <a:t>	system(</a:t>
            </a:r>
            <a:r>
              <a:rPr lang="de-DE">
                <a:solidFill>
                  <a:srgbClr val="A31515"/>
                </a:solidFill>
                <a:latin typeface="Consolas" charset="0"/>
              </a:rPr>
              <a:t>"pause"</a:t>
            </a:r>
            <a:r>
              <a:rPr lang="de-DE">
                <a:solidFill>
                  <a:prstClr val="black"/>
                </a:solidFill>
                <a:latin typeface="Consolas" charset="0"/>
              </a:rPr>
              <a:t>);</a:t>
            </a:r>
          </a:p>
          <a:p>
            <a:r>
              <a:rPr lang="de-DE">
                <a:solidFill>
                  <a:prstClr val="black"/>
                </a:solidFill>
                <a:latin typeface="Consolas" charset="0"/>
              </a:rPr>
              <a:t>	</a:t>
            </a:r>
            <a:r>
              <a:rPr lang="de-DE">
                <a:solidFill>
                  <a:srgbClr val="0000FF"/>
                </a:solidFill>
                <a:latin typeface="Consolas" charset="0"/>
              </a:rPr>
              <a:t>return</a:t>
            </a:r>
            <a:r>
              <a:rPr lang="de-DE">
                <a:solidFill>
                  <a:prstClr val="black"/>
                </a:solidFill>
                <a:latin typeface="Consolas" charset="0"/>
              </a:rPr>
              <a:t> 0;</a:t>
            </a:r>
          </a:p>
          <a:p>
            <a:r>
              <a:rPr lang="de-DE">
                <a:solidFill>
                  <a:prstClr val="black"/>
                </a:solidFill>
                <a:latin typeface="Consolas" charset="0"/>
              </a:rPr>
              <a:t>}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2667000" y="2895600"/>
            <a:ext cx="0" cy="4572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3429000" y="3505200"/>
            <a:ext cx="0" cy="7620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5334000" y="2286000"/>
            <a:ext cx="3581401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vi-VN" smtClean="0"/>
              <a:t>Phép khởi động trước vòng lặp là cần thiết và quan trọng</a:t>
            </a:r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 bwMode="auto">
          <a:xfrm flipV="1">
            <a:off x="2667000" y="2514600"/>
            <a:ext cx="2590800" cy="6096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5257800" y="3693017"/>
            <a:ext cx="3581401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vi-VN" smtClean="0"/>
              <a:t>Vòng lặp phải thay đổi biểu thức điều kiện</a:t>
            </a:r>
            <a:endParaRPr lang="en-US"/>
          </a:p>
        </p:txBody>
      </p:sp>
      <p:cxnSp>
        <p:nvCxnSpPr>
          <p:cNvPr id="16" name="Straight Arrow Connector 15"/>
          <p:cNvCxnSpPr>
            <a:endCxn id="14" idx="1"/>
          </p:cNvCxnSpPr>
          <p:nvPr/>
        </p:nvCxnSpPr>
        <p:spPr bwMode="auto">
          <a:xfrm>
            <a:off x="3429000" y="3733800"/>
            <a:ext cx="1828800" cy="28238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72244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lệnh </a:t>
            </a:r>
            <a: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while</a:t>
            </a:r>
            <a:b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vi-VN" sz="2400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Ví dụ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smtClean="0"/>
              <a:t>Chương trình xấp xỉ giá trị của các hàm phi tuyến</a:t>
            </a:r>
          </a:p>
          <a:p>
            <a:pPr lvl="1"/>
            <a:r>
              <a:rPr lang="vi-VN" smtClean="0"/>
              <a:t>Dùng Taylor Maclaurin</a:t>
            </a:r>
          </a:p>
          <a:p>
            <a:pPr lvl="1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238" y="1981200"/>
            <a:ext cx="6927761" cy="4789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4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lệnh </a:t>
            </a:r>
            <a: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do</a:t>
            </a:r>
            <a:r>
              <a:rPr lang="vi-VN" smtClean="0"/>
              <a:t> </a:t>
            </a:r>
            <a: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while</a:t>
            </a:r>
            <a:b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vi-VN" sz="2400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Ý tưởng</a:t>
            </a:r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1676400" y="762000"/>
            <a:ext cx="4419600" cy="3294309"/>
            <a:chOff x="1676400" y="762000"/>
            <a:chExt cx="4419600" cy="3294309"/>
          </a:xfrm>
        </p:grpSpPr>
        <p:sp>
          <p:nvSpPr>
            <p:cNvPr id="9" name="Rectangle 8"/>
            <p:cNvSpPr/>
            <p:nvPr/>
          </p:nvSpPr>
          <p:spPr bwMode="auto">
            <a:xfrm>
              <a:off x="2593556" y="1576858"/>
              <a:ext cx="2490585" cy="533400"/>
            </a:xfrm>
            <a:prstGeom prst="rect">
              <a:avLst/>
            </a:prstGeom>
            <a:solidFill>
              <a:srgbClr val="CCF7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nsolas" charset="0"/>
                  <a:ea typeface="Consolas" charset="0"/>
                  <a:cs typeface="Consolas" charset="0"/>
                </a:rPr>
                <a:t>&lt;</a:t>
              </a:r>
              <a:r>
                <a:rPr kumimoji="0" lang="vi-VN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nsolas" charset="0"/>
                  <a:ea typeface="Consolas" charset="0"/>
                  <a:cs typeface="Consolas" charset="0"/>
                </a:rPr>
                <a:t>câu lệnh</a:t>
              </a: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nsolas" charset="0"/>
                  <a:ea typeface="Consolas" charset="0"/>
                  <a:cs typeface="Consolas" charset="0"/>
                </a:rPr>
                <a:t>&gt;</a:t>
              </a:r>
            </a:p>
          </p:txBody>
        </p:sp>
        <p:sp>
          <p:nvSpPr>
            <p:cNvPr id="10" name="Diamond 9"/>
            <p:cNvSpPr/>
            <p:nvPr/>
          </p:nvSpPr>
          <p:spPr bwMode="auto">
            <a:xfrm>
              <a:off x="2636989" y="2491526"/>
              <a:ext cx="2466975" cy="762001"/>
            </a:xfrm>
            <a:prstGeom prst="diamond">
              <a:avLst/>
            </a:prstGeom>
            <a:solidFill>
              <a:srgbClr val="CCF7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>
              <a:off x="3883718" y="762000"/>
              <a:ext cx="0" cy="83337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2" name="TextBox 11"/>
            <p:cNvSpPr txBox="1"/>
            <p:nvPr/>
          </p:nvSpPr>
          <p:spPr>
            <a:xfrm>
              <a:off x="3036266" y="2695573"/>
              <a:ext cx="15776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latin typeface="Consolas" charset="0"/>
                  <a:ea typeface="Consolas" charset="0"/>
                  <a:cs typeface="Consolas" charset="0"/>
                </a:rPr>
                <a:t>&lt;</a:t>
              </a:r>
              <a:r>
                <a:rPr lang="vi-VN" smtClean="0">
                  <a:latin typeface="Consolas" charset="0"/>
                  <a:ea typeface="Consolas" charset="0"/>
                  <a:cs typeface="Consolas" charset="0"/>
                </a:rPr>
                <a:t>điều kiện&gt;</a:t>
              </a:r>
              <a:endParaRPr lang="en-US">
                <a:latin typeface="Consolas" charset="0"/>
                <a:ea typeface="Consolas" charset="0"/>
                <a:cs typeface="Consolas" charset="0"/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 bwMode="auto">
            <a:xfrm>
              <a:off x="3887349" y="2104017"/>
              <a:ext cx="0" cy="3810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>
              <a:off x="5632361" y="1295668"/>
              <a:ext cx="0" cy="1576858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 flipV="1">
              <a:off x="3928425" y="1295668"/>
              <a:ext cx="1703936" cy="2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>
              <a:off x="3870476" y="3253527"/>
              <a:ext cx="0" cy="802782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2" name="Rectangle 21"/>
            <p:cNvSpPr/>
            <p:nvPr/>
          </p:nvSpPr>
          <p:spPr bwMode="auto">
            <a:xfrm>
              <a:off x="1676400" y="1143000"/>
              <a:ext cx="4419600" cy="2667000"/>
            </a:xfrm>
            <a:prstGeom prst="rect">
              <a:avLst/>
            </a:prstGeom>
            <a:noFill/>
            <a:ln w="28575" cap="flat" cmpd="sng" algn="ctr">
              <a:solidFill>
                <a:srgbClr val="0070C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870476" y="3253527"/>
              <a:ext cx="8178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mtClean="0">
                  <a:solidFill>
                    <a:srgbClr val="0432FF"/>
                  </a:solidFill>
                  <a:latin typeface="Consolas" charset="0"/>
                  <a:ea typeface="Consolas" charset="0"/>
                  <a:cs typeface="Consolas" charset="0"/>
                </a:rPr>
                <a:t>false</a:t>
              </a:r>
              <a:endParaRPr lang="en-US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972506" y="2528573"/>
              <a:ext cx="6912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mtClean="0">
                  <a:solidFill>
                    <a:srgbClr val="0432FF"/>
                  </a:solidFill>
                  <a:latin typeface="Consolas" charset="0"/>
                  <a:ea typeface="Consolas" charset="0"/>
                  <a:cs typeface="Consolas" charset="0"/>
                </a:rPr>
                <a:t>true</a:t>
              </a:r>
              <a:endParaRPr lang="en-US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endParaRPr>
            </a:p>
          </p:txBody>
        </p:sp>
        <p:cxnSp>
          <p:nvCxnSpPr>
            <p:cNvPr id="35" name="Straight Arrow Connector 34"/>
            <p:cNvCxnSpPr/>
            <p:nvPr/>
          </p:nvCxnSpPr>
          <p:spPr bwMode="auto">
            <a:xfrm>
              <a:off x="5103964" y="2872526"/>
              <a:ext cx="528397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8" name="TextBox 37"/>
          <p:cNvSpPr txBox="1"/>
          <p:nvPr/>
        </p:nvSpPr>
        <p:spPr>
          <a:xfrm>
            <a:off x="606127" y="4304226"/>
            <a:ext cx="7196912" cy="166199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vi-VN" sz="240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vi-VN" sz="240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điều kiện</a:t>
            </a:r>
            <a:r>
              <a:rPr lang="vi-VN" sz="2400">
                <a:latin typeface="Consolas" charset="0"/>
                <a:ea typeface="Consolas" charset="0"/>
                <a:cs typeface="Consolas" charset="0"/>
              </a:rPr>
              <a:t>&gt;:</a:t>
            </a:r>
          </a:p>
          <a:p>
            <a:pPr algn="ctr"/>
            <a:r>
              <a:rPr lang="vi-VN" smtClean="0"/>
              <a:t>Là biểu thức luận lý hay chuyển đổi qua luận lý được</a:t>
            </a:r>
          </a:p>
          <a:p>
            <a:pPr algn="ctr"/>
            <a:r>
              <a:rPr lang="en-US" sz="240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vi-VN" sz="240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câu lệnh</a:t>
            </a:r>
            <a:r>
              <a:rPr lang="en-US" sz="2400" smtClean="0">
                <a:latin typeface="Consolas" charset="0"/>
                <a:ea typeface="Consolas" charset="0"/>
                <a:cs typeface="Consolas" charset="0"/>
              </a:rPr>
              <a:t>&gt;:</a:t>
            </a:r>
            <a:endParaRPr lang="vi-VN" sz="2400"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vi-VN" smtClean="0"/>
              <a:t>Là câu lệnh đơn hay phức</a:t>
            </a:r>
          </a:p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81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lệnh </a:t>
            </a:r>
            <a: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do</a:t>
            </a:r>
            <a:r>
              <a:rPr lang="vi-VN"/>
              <a:t> </a:t>
            </a:r>
            <a: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while</a:t>
            </a:r>
            <a:b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vi-VN" sz="240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Ý tưởng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smtClean="0"/>
              <a:t>Nguyên tắc thực thi</a:t>
            </a:r>
          </a:p>
          <a:p>
            <a:pPr lvl="1"/>
            <a:r>
              <a:rPr lang="vi-VN" smtClean="0"/>
              <a:t>(1) Chương trình thực thi ngay </a:t>
            </a:r>
            <a:r>
              <a:rPr lang="vi-VN" smtClean="0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câu lệnh</a:t>
            </a:r>
            <a:r>
              <a:rPr lang="vi-VN" smtClean="0">
                <a:latin typeface="Consolas" charset="0"/>
                <a:ea typeface="Consolas" charset="0"/>
                <a:cs typeface="Consolas" charset="0"/>
              </a:rPr>
              <a:t>&gt;</a:t>
            </a:r>
          </a:p>
          <a:p>
            <a:pPr lvl="2"/>
            <a:r>
              <a:rPr lang="vi-VN" smtClean="0"/>
              <a:t>Do đó, </a:t>
            </a:r>
            <a:r>
              <a:rPr lang="vi-VN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câu </a:t>
            </a:r>
            <a: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lệnh</a:t>
            </a:r>
            <a:r>
              <a:rPr lang="vi-VN" smtClean="0">
                <a:latin typeface="Consolas" charset="0"/>
                <a:ea typeface="Consolas" charset="0"/>
                <a:cs typeface="Consolas" charset="0"/>
              </a:rPr>
              <a:t>&gt; </a:t>
            </a:r>
            <a:r>
              <a:rPr lang="vi-VN" smtClean="0"/>
              <a:t>được thực thi ít nhất 01 lần</a:t>
            </a:r>
          </a:p>
          <a:p>
            <a:pPr lvl="2"/>
            <a:r>
              <a:rPr lang="vi-VN" smtClean="0"/>
              <a:t>Sau khi thực thi xong, chương trình đánh giá biểu thức điều kiện và kiểm tra</a:t>
            </a:r>
          </a:p>
          <a:p>
            <a:pPr lvl="1"/>
            <a:r>
              <a:rPr lang="vi-VN" smtClean="0"/>
              <a:t>(2) Nếu điều kiện là </a:t>
            </a:r>
            <a: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true</a:t>
            </a:r>
          </a:p>
          <a:p>
            <a:pPr lvl="2"/>
            <a:r>
              <a:rPr lang="vi-VN" smtClean="0"/>
              <a:t>Đi đến bước (1) để thực </a:t>
            </a:r>
            <a:r>
              <a:rPr lang="en-US" smtClean="0"/>
              <a:t>th</a:t>
            </a:r>
            <a:r>
              <a:rPr lang="vi-VN" smtClean="0"/>
              <a:t>i </a:t>
            </a:r>
            <a:r>
              <a:rPr lang="vi-VN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câu lệnh</a:t>
            </a:r>
            <a:r>
              <a:rPr lang="vi-VN">
                <a:latin typeface="Consolas" charset="0"/>
                <a:ea typeface="Consolas" charset="0"/>
                <a:cs typeface="Consolas" charset="0"/>
              </a:rPr>
              <a:t>&gt; </a:t>
            </a:r>
            <a:endParaRPr lang="vi-VN" smtClean="0"/>
          </a:p>
          <a:p>
            <a:pPr lvl="1"/>
            <a:r>
              <a:rPr lang="vi-VN" smtClean="0"/>
              <a:t>(3) Ngược lại, (</a:t>
            </a:r>
            <a:r>
              <a:rPr lang="vi-VN" smtClean="0">
                <a:solidFill>
                  <a:srgbClr val="0432FF"/>
                </a:solidFill>
              </a:rPr>
              <a:t>false</a:t>
            </a:r>
            <a:r>
              <a:rPr lang="vi-VN" smtClean="0"/>
              <a:t>) chương trình đi đến phát biểu theo sau</a:t>
            </a:r>
          </a:p>
        </p:txBody>
      </p:sp>
    </p:spTree>
    <p:extLst>
      <p:ext uri="{BB962C8B-B14F-4D97-AF65-F5344CB8AC3E}">
        <p14:creationId xmlns:p14="http://schemas.microsoft.com/office/powerpoint/2010/main" val="22380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lệnh </a:t>
            </a:r>
            <a: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do</a:t>
            </a:r>
            <a:r>
              <a:rPr lang="vi-VN"/>
              <a:t> </a:t>
            </a:r>
            <a: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while</a:t>
            </a:r>
            <a:b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vi-VN" sz="2400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Cú pháp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05000" y="1219200"/>
            <a:ext cx="4953000" cy="1569660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do</a:t>
            </a:r>
            <a:r>
              <a:rPr lang="vi-VN" sz="240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r>
              <a:rPr lang="vi-VN" sz="2400" smtClean="0">
                <a:latin typeface="Consolas" charset="0"/>
                <a:ea typeface="Consolas" charset="0"/>
                <a:cs typeface="Consolas" charset="0"/>
              </a:rPr>
              <a:t>    &lt;</a:t>
            </a:r>
            <a:r>
              <a:rPr lang="vi-VN" sz="2400">
                <a:latin typeface="Consolas" charset="0"/>
                <a:ea typeface="Consolas" charset="0"/>
                <a:cs typeface="Consolas" charset="0"/>
              </a:rPr>
              <a:t>câu lệnh&gt;</a:t>
            </a:r>
            <a:endParaRPr lang="en-US" sz="2400">
              <a:latin typeface="Consolas" charset="0"/>
              <a:ea typeface="Consolas" charset="0"/>
              <a:cs typeface="Consolas" charset="0"/>
            </a:endParaRPr>
          </a:p>
          <a:p>
            <a:r>
              <a:rPr lang="vi-VN" sz="2400" smtClean="0">
                <a:latin typeface="Consolas" charset="0"/>
                <a:ea typeface="Consolas" charset="0"/>
                <a:cs typeface="Consolas" charset="0"/>
              </a:rPr>
              <a:t>} </a:t>
            </a:r>
            <a:r>
              <a:rPr lang="vi-VN" sz="2400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while</a:t>
            </a:r>
            <a:r>
              <a:rPr lang="vi-VN" sz="2400" smtClean="0">
                <a:latin typeface="Consolas" charset="0"/>
                <a:ea typeface="Consolas" charset="0"/>
                <a:cs typeface="Consolas" charset="0"/>
              </a:rPr>
              <a:t> &lt;điều kiện&gt;)</a:t>
            </a:r>
          </a:p>
          <a:p>
            <a:r>
              <a:rPr lang="vi-VN" sz="2400" smtClean="0">
                <a:latin typeface="Consolas" charset="0"/>
                <a:ea typeface="Consolas" charset="0"/>
                <a:cs typeface="Consolas" charset="0"/>
              </a:rPr>
              <a:t>    </a:t>
            </a:r>
            <a:endParaRPr lang="en-US" sz="240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42563" y="3077561"/>
            <a:ext cx="4328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mtClean="0"/>
              <a:t>Trường hợp triển khai cho câu lệnh phức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905000" y="3523093"/>
            <a:ext cx="4953000" cy="2308324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vi-VN" sz="2400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do</a:t>
            </a:r>
            <a:r>
              <a:rPr lang="vi-VN" sz="2400" smtClean="0">
                <a:latin typeface="Consolas" charset="0"/>
                <a:ea typeface="Consolas" charset="0"/>
                <a:cs typeface="Consolas" charset="0"/>
              </a:rPr>
              <a:t>{</a:t>
            </a:r>
          </a:p>
          <a:p>
            <a:r>
              <a:rPr lang="vi-VN" sz="2400" smtClean="0">
                <a:latin typeface="Consolas" charset="0"/>
                <a:ea typeface="Consolas" charset="0"/>
                <a:cs typeface="Consolas" charset="0"/>
              </a:rPr>
              <a:t>    &lt;</a:t>
            </a:r>
            <a:r>
              <a:rPr lang="vi-VN" sz="2400">
                <a:latin typeface="Consolas" charset="0"/>
                <a:ea typeface="Consolas" charset="0"/>
                <a:cs typeface="Consolas" charset="0"/>
              </a:rPr>
              <a:t>câu </a:t>
            </a:r>
            <a:r>
              <a:rPr lang="vi-VN" sz="2400" smtClean="0">
                <a:latin typeface="Consolas" charset="0"/>
                <a:ea typeface="Consolas" charset="0"/>
                <a:cs typeface="Consolas" charset="0"/>
              </a:rPr>
              <a:t>lệnh 1&gt;</a:t>
            </a:r>
          </a:p>
          <a:p>
            <a:r>
              <a:rPr lang="vi-VN" sz="2400" smtClean="0">
                <a:latin typeface="Consolas" charset="0"/>
                <a:ea typeface="Consolas" charset="0"/>
                <a:cs typeface="Consolas" charset="0"/>
              </a:rPr>
              <a:t>    &lt;</a:t>
            </a:r>
            <a:r>
              <a:rPr lang="vi-VN" sz="2400">
                <a:latin typeface="Consolas" charset="0"/>
                <a:ea typeface="Consolas" charset="0"/>
                <a:cs typeface="Consolas" charset="0"/>
              </a:rPr>
              <a:t>câu </a:t>
            </a:r>
            <a:r>
              <a:rPr lang="vi-VN" sz="2400" smtClean="0">
                <a:latin typeface="Consolas" charset="0"/>
                <a:ea typeface="Consolas" charset="0"/>
                <a:cs typeface="Consolas" charset="0"/>
              </a:rPr>
              <a:t>lệnh 2&gt;</a:t>
            </a:r>
            <a:endParaRPr lang="en-US" sz="2400">
              <a:latin typeface="Consolas" charset="0"/>
              <a:ea typeface="Consolas" charset="0"/>
              <a:cs typeface="Consolas" charset="0"/>
            </a:endParaRPr>
          </a:p>
          <a:p>
            <a:r>
              <a:rPr lang="vi-VN" sz="2400" smtClean="0">
                <a:latin typeface="Consolas" charset="0"/>
                <a:ea typeface="Consolas" charset="0"/>
                <a:cs typeface="Consolas" charset="0"/>
              </a:rPr>
              <a:t>    &lt;</a:t>
            </a:r>
            <a:r>
              <a:rPr lang="vi-VN" sz="2400">
                <a:latin typeface="Consolas" charset="0"/>
                <a:ea typeface="Consolas" charset="0"/>
                <a:cs typeface="Consolas" charset="0"/>
              </a:rPr>
              <a:t>câu </a:t>
            </a:r>
            <a:r>
              <a:rPr lang="vi-VN" sz="2400" smtClean="0">
                <a:latin typeface="Consolas" charset="0"/>
                <a:ea typeface="Consolas" charset="0"/>
                <a:cs typeface="Consolas" charset="0"/>
              </a:rPr>
              <a:t>lệnh N&gt;</a:t>
            </a:r>
            <a:endParaRPr lang="en-US" sz="2400">
              <a:latin typeface="Consolas" charset="0"/>
              <a:ea typeface="Consolas" charset="0"/>
              <a:cs typeface="Consolas" charset="0"/>
            </a:endParaRPr>
          </a:p>
          <a:p>
            <a:endParaRPr lang="en-US" sz="2400">
              <a:latin typeface="Consolas" charset="0"/>
              <a:ea typeface="Consolas" charset="0"/>
              <a:cs typeface="Consolas" charset="0"/>
            </a:endParaRPr>
          </a:p>
          <a:p>
            <a:r>
              <a:rPr lang="vi-VN" sz="2400" smtClean="0">
                <a:latin typeface="Consolas" charset="0"/>
                <a:ea typeface="Consolas" charset="0"/>
                <a:cs typeface="Consolas" charset="0"/>
              </a:rPr>
              <a:t>} </a:t>
            </a:r>
            <a:r>
              <a:rPr lang="vi-VN" sz="2400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while</a:t>
            </a:r>
            <a:r>
              <a:rPr lang="vi-VN" sz="2400" smtClean="0">
                <a:latin typeface="Consolas" charset="0"/>
                <a:ea typeface="Consolas" charset="0"/>
                <a:cs typeface="Consolas" charset="0"/>
              </a:rPr>
              <a:t> &lt;điều kiện&gt;)</a:t>
            </a:r>
          </a:p>
        </p:txBody>
      </p:sp>
    </p:spTree>
    <p:extLst>
      <p:ext uri="{BB962C8B-B14F-4D97-AF65-F5344CB8AC3E}">
        <p14:creationId xmlns:p14="http://schemas.microsoft.com/office/powerpoint/2010/main" val="161119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Ứng dụng của cấu trúc lặp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smtClean="0"/>
              <a:t>Các kiểu điều khiển </a:t>
            </a:r>
          </a:p>
          <a:p>
            <a:pPr lvl="1"/>
            <a:r>
              <a:rPr lang="vi-VN" smtClean="0"/>
              <a:t>Tuần tự: </a:t>
            </a:r>
          </a:p>
          <a:p>
            <a:pPr lvl="2"/>
            <a:r>
              <a:rPr lang="vi-VN" smtClean="0"/>
              <a:t>bản chất của chương trình là tuần tự, hết lệnh này đến lệnh khác</a:t>
            </a:r>
          </a:p>
          <a:p>
            <a:pPr lvl="1"/>
            <a:r>
              <a:rPr lang="vi-VN" smtClean="0"/>
              <a:t>Rẽ nhánh</a:t>
            </a:r>
          </a:p>
          <a:p>
            <a:pPr lvl="2"/>
            <a:r>
              <a:rPr lang="vi-VN" smtClean="0"/>
              <a:t>Để chọn thực thi một số phát biểu</a:t>
            </a:r>
          </a:p>
          <a:p>
            <a:pPr lvl="2"/>
            <a:r>
              <a:rPr lang="vi-VN" smtClean="0"/>
              <a:t>Đã học – chương trước</a:t>
            </a:r>
          </a:p>
          <a:p>
            <a:pPr lvl="1"/>
            <a:r>
              <a:rPr lang="vi-VN" smtClean="0"/>
              <a:t>Lặp</a:t>
            </a:r>
          </a:p>
          <a:p>
            <a:pPr lvl="2"/>
            <a:r>
              <a:rPr lang="vi-VN" smtClean="0"/>
              <a:t>Thực thi một công việc (có tham số) nhiều lần.</a:t>
            </a:r>
          </a:p>
          <a:p>
            <a:pPr lvl="2"/>
            <a:endParaRPr lang="vi-VN" smtClean="0"/>
          </a:p>
          <a:p>
            <a:pPr lvl="1"/>
            <a:endParaRPr lang="vi-VN" smtClean="0"/>
          </a:p>
        </p:txBody>
      </p:sp>
    </p:spTree>
    <p:extLst>
      <p:ext uri="{BB962C8B-B14F-4D97-AF65-F5344CB8AC3E}">
        <p14:creationId xmlns:p14="http://schemas.microsoft.com/office/powerpoint/2010/main" val="335066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lệnh </a:t>
            </a:r>
            <a: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do</a:t>
            </a:r>
            <a:r>
              <a:rPr lang="vi-VN"/>
              <a:t> </a:t>
            </a:r>
            <a: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while</a:t>
            </a:r>
            <a:b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vi-VN" sz="2400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Cú pháp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smtClean="0"/>
              <a:t>Lưu ý với lệnh </a:t>
            </a:r>
            <a: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while</a:t>
            </a:r>
          </a:p>
          <a:p>
            <a:pPr lvl="1"/>
            <a:r>
              <a:rPr lang="vi-VN" smtClean="0"/>
              <a:t>Thông thường các câu lệnh trước (liền trước </a:t>
            </a:r>
            <a:r>
              <a:rPr lang="vi-VN" smtClean="0">
                <a:solidFill>
                  <a:srgbClr val="0432FF"/>
                </a:solidFill>
              </a:rPr>
              <a:t>do</a:t>
            </a:r>
            <a:r>
              <a:rPr lang="vi-VN" smtClean="0"/>
              <a:t>) đã thực hiện phép gán để xác định điều kiện đầu của bài toán</a:t>
            </a:r>
          </a:p>
          <a:p>
            <a:pPr lvl="2"/>
            <a:r>
              <a:rPr lang="vi-VN" smtClean="0"/>
              <a:t>Tổng ban đầu bằng 0</a:t>
            </a:r>
          </a:p>
          <a:p>
            <a:pPr lvl="2"/>
            <a:r>
              <a:rPr lang="vi-VN" smtClean="0"/>
              <a:t>Có thể là gán biến điều khiển</a:t>
            </a:r>
            <a:endParaRPr lang="en-US" smtClean="0"/>
          </a:p>
          <a:p>
            <a:pPr lvl="2"/>
            <a:r>
              <a:rPr lang="vi-VN" smtClean="0"/>
              <a:t>Có thể là gán biến đếm chỉ số lần lặp</a:t>
            </a:r>
          </a:p>
          <a:p>
            <a:pPr lvl="2"/>
            <a:r>
              <a:rPr lang="en-US" smtClean="0"/>
              <a:t>V</a:t>
            </a:r>
            <a:r>
              <a:rPr lang="vi-VN" smtClean="0"/>
              <a:t>.v</a:t>
            </a:r>
          </a:p>
          <a:p>
            <a:pPr lvl="1"/>
            <a:r>
              <a:rPr lang="vi-VN" smtClean="0"/>
              <a:t>Có thể có trường hợp</a:t>
            </a:r>
          </a:p>
          <a:p>
            <a:pPr lvl="2"/>
            <a:r>
              <a:rPr lang="en-US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d</a:t>
            </a:r>
            <a: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o </a:t>
            </a:r>
            <a:r>
              <a:rPr lang="vi-VN" smtClean="0">
                <a:latin typeface="Consolas" charset="0"/>
                <a:ea typeface="Consolas" charset="0"/>
                <a:cs typeface="Consolas" charset="0"/>
              </a:rPr>
              <a:t>{ </a:t>
            </a:r>
            <a:r>
              <a:rPr lang="is-IS" smtClean="0">
                <a:latin typeface="Consolas" charset="0"/>
                <a:ea typeface="Consolas" charset="0"/>
                <a:cs typeface="Consolas" charset="0"/>
              </a:rPr>
              <a:t>…} </a:t>
            </a:r>
            <a:r>
              <a:rPr lang="en-US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w</a:t>
            </a:r>
            <a: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hile</a:t>
            </a:r>
            <a:r>
              <a:rPr lang="vi-VN" smtClean="0">
                <a:latin typeface="Consolas" charset="0"/>
                <a:ea typeface="Consolas" charset="0"/>
                <a:cs typeface="Consolas" charset="0"/>
              </a:rPr>
              <a:t>(true)</a:t>
            </a:r>
            <a:endParaRPr lang="is-IS" smtClean="0">
              <a:latin typeface="Consolas" charset="0"/>
              <a:ea typeface="Consolas" charset="0"/>
              <a:cs typeface="Consolas" charset="0"/>
            </a:endParaRPr>
          </a:p>
          <a:p>
            <a:pPr lvl="2"/>
            <a:r>
              <a:rPr lang="en-US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d</a:t>
            </a:r>
            <a: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o </a:t>
            </a:r>
            <a:r>
              <a:rPr lang="vi-VN">
                <a:latin typeface="Consolas" charset="0"/>
                <a:ea typeface="Consolas" charset="0"/>
                <a:cs typeface="Consolas" charset="0"/>
              </a:rPr>
              <a:t>{ </a:t>
            </a:r>
            <a:r>
              <a:rPr lang="is-IS">
                <a:latin typeface="Consolas" charset="0"/>
                <a:ea typeface="Consolas" charset="0"/>
                <a:cs typeface="Consolas" charset="0"/>
              </a:rPr>
              <a:t>…} </a:t>
            </a:r>
            <a:r>
              <a:rPr lang="en-US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w</a:t>
            </a:r>
            <a: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hile</a:t>
            </a:r>
            <a:r>
              <a:rPr lang="vi-VN" smtClean="0">
                <a:latin typeface="Consolas" charset="0"/>
                <a:ea typeface="Consolas" charset="0"/>
                <a:cs typeface="Consolas" charset="0"/>
              </a:rPr>
              <a:t>(1)</a:t>
            </a:r>
            <a:endParaRPr lang="is-IS">
              <a:latin typeface="Consolas" charset="0"/>
              <a:ea typeface="Consolas" charset="0"/>
              <a:cs typeface="Consolas" charset="0"/>
            </a:endParaRPr>
          </a:p>
          <a:p>
            <a:pPr lvl="3"/>
            <a:r>
              <a:rPr lang="vi-VN" smtClean="0">
                <a:latin typeface="Consolas" charset="0"/>
                <a:ea typeface="Consolas" charset="0"/>
                <a:cs typeface="Consolas" charset="0"/>
              </a:rPr>
              <a:t>Với các dạng này cần dùng </a:t>
            </a:r>
            <a: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break</a:t>
            </a:r>
            <a:r>
              <a:rPr lang="vi-VN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lvl="1"/>
            <a:r>
              <a:rPr lang="vi-VN" smtClean="0"/>
              <a:t>Ý nghĩa của câu lệnh </a:t>
            </a:r>
            <a: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break</a:t>
            </a:r>
            <a:r>
              <a:rPr lang="vi-VN" smtClean="0"/>
              <a:t> và </a:t>
            </a:r>
            <a: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continue</a:t>
            </a:r>
            <a:r>
              <a:rPr lang="vi-VN" smtClean="0"/>
              <a:t> như trình bày trong for.</a:t>
            </a:r>
            <a:endParaRPr lang="vi-VN" smtClean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03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lệnh </a:t>
            </a:r>
            <a: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do</a:t>
            </a:r>
            <a:r>
              <a:rPr lang="vi-VN"/>
              <a:t> </a:t>
            </a:r>
            <a: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while</a:t>
            </a:r>
            <a:b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vi-VN" sz="2400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Cú pháp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smtClean="0"/>
              <a:t>Lưu ý với lệnh </a:t>
            </a:r>
            <a: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while</a:t>
            </a:r>
          </a:p>
          <a:p>
            <a:pPr lvl="1"/>
            <a:r>
              <a:rPr lang="en-US" smtClean="0">
                <a:ea typeface="Consolas" charset="0"/>
              </a:rPr>
              <a:t>C</a:t>
            </a:r>
            <a:r>
              <a:rPr lang="vi-VN" smtClean="0">
                <a:ea typeface="Consolas" charset="0"/>
              </a:rPr>
              <a:t>âu lệnh while và do while khá tương tự nhau</a:t>
            </a:r>
          </a:p>
          <a:p>
            <a:pPr lvl="2"/>
            <a:r>
              <a:rPr lang="en-US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w</a:t>
            </a:r>
            <a: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hile</a:t>
            </a:r>
            <a:r>
              <a:rPr lang="vi-VN" smtClean="0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lvl="3"/>
            <a:r>
              <a:rPr lang="vi-VN" smtClean="0">
                <a:ea typeface="Consolas" charset="0"/>
                <a:cs typeface="Consolas" charset="0"/>
              </a:rPr>
              <a:t>Câu lệnh có thể không được thực thi</a:t>
            </a:r>
          </a:p>
          <a:p>
            <a:pPr lvl="2"/>
            <a:r>
              <a:rPr lang="en-US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d</a:t>
            </a:r>
            <a: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o </a:t>
            </a:r>
            <a:r>
              <a:rPr lang="en-US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W</a:t>
            </a:r>
            <a: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hile</a:t>
            </a:r>
            <a:r>
              <a:rPr lang="vi-VN">
                <a:latin typeface="Consolas" charset="0"/>
                <a:ea typeface="Consolas" charset="0"/>
                <a:cs typeface="Consolas" charset="0"/>
              </a:rPr>
              <a:t>:</a:t>
            </a:r>
          </a:p>
          <a:p>
            <a:pPr lvl="3"/>
            <a:r>
              <a:rPr lang="vi-VN">
                <a:ea typeface="Consolas" charset="0"/>
                <a:cs typeface="Consolas" charset="0"/>
              </a:rPr>
              <a:t>Câu lệnh được thực thi ít nhất 01 lần</a:t>
            </a:r>
          </a:p>
          <a:p>
            <a:pPr lvl="3"/>
            <a:endParaRPr lang="vi-VN">
              <a:ea typeface="Consolas" charset="0"/>
              <a:cs typeface="Consolas" charset="0"/>
            </a:endParaRPr>
          </a:p>
          <a:p>
            <a:pPr lvl="1"/>
            <a:r>
              <a:rPr lang="vi-VN">
                <a:ea typeface="Consolas" charset="0"/>
              </a:rPr>
              <a:t>Các phép gán trước (liền trước) các câu lệnh while và do while là rất quan trọng để xác định điều kiện đầu của bài toán</a:t>
            </a:r>
          </a:p>
          <a:p>
            <a:pPr lvl="3"/>
            <a:endParaRPr lang="vi-VN">
              <a:latin typeface="Consolas" charset="0"/>
              <a:ea typeface="Consolas" charset="0"/>
              <a:cs typeface="Consolas" charset="0"/>
            </a:endParaRPr>
          </a:p>
          <a:p>
            <a:pPr lvl="3"/>
            <a:endParaRPr lang="vi-VN" smtClean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004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Một số lỗi hay gặp khi xử lý vòng lặp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4953000"/>
          </a:xfrm>
        </p:spPr>
        <p:txBody>
          <a:bodyPr/>
          <a:lstStyle/>
          <a:p>
            <a:r>
              <a:rPr lang="en-US" smtClean="0"/>
              <a:t>Lặp vô hạn</a:t>
            </a:r>
          </a:p>
          <a:p>
            <a:pPr lvl="1"/>
            <a:r>
              <a:rPr lang="vi-VN" smtClean="0"/>
              <a:t>Chương trình không “chạm” đến điều kiện dừng</a:t>
            </a:r>
          </a:p>
          <a:p>
            <a:pPr lvl="1"/>
            <a:r>
              <a:rPr lang="vi-VN" smtClean="0"/>
              <a:t>Chương trình “chạm” đến được nhưng biểu thức điều kiện không đáp ứng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2613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Một số lỗi hay gặp khi xử lý vòng lặp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4953000"/>
          </a:xfrm>
        </p:spPr>
        <p:txBody>
          <a:bodyPr/>
          <a:lstStyle/>
          <a:p>
            <a:r>
              <a:rPr lang="en-US" smtClean="0"/>
              <a:t>Lặp vô hạn</a:t>
            </a:r>
            <a:endParaRPr lang="en-US"/>
          </a:p>
          <a:p>
            <a:pPr marL="0" indent="0">
              <a:buNone/>
            </a:pPr>
            <a:r>
              <a:rPr lang="en-US"/>
              <a:t/>
            </a:r>
            <a:br>
              <a:rPr lang="en-US"/>
            </a:br>
            <a:endParaRPr lang="en-US" smtClean="0"/>
          </a:p>
        </p:txBody>
      </p:sp>
      <p:sp>
        <p:nvSpPr>
          <p:cNvPr id="4" name="TextBox 3"/>
          <p:cNvSpPr txBox="1"/>
          <p:nvPr/>
        </p:nvSpPr>
        <p:spPr>
          <a:xfrm>
            <a:off x="914400" y="1676400"/>
            <a:ext cx="6553200" cy="40934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nn-NO" sz="200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for</a:t>
            </a:r>
            <a:r>
              <a:rPr lang="nn-NO" sz="200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</a:t>
            </a:r>
            <a:r>
              <a:rPr lang="nn-NO" sz="200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nn-NO" sz="200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i = 0; i &lt; N; i++)</a:t>
            </a:r>
            <a:br>
              <a:rPr lang="nn-NO" sz="200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</a:br>
            <a:r>
              <a:rPr lang="en-US" sz="200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{</a:t>
            </a:r>
            <a:br>
              <a:rPr lang="en-US" sz="200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</a:br>
            <a:r>
              <a:rPr lang="en-US" sz="200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200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int</a:t>
            </a:r>
            <a:r>
              <a:rPr lang="en-US" sz="200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j = 2;</a:t>
            </a:r>
            <a:br>
              <a:rPr lang="en-US" sz="200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</a:br>
            <a:r>
              <a:rPr lang="en-US" sz="200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cout &lt;&lt; i &lt;&lt; </a:t>
            </a:r>
            <a:r>
              <a:rPr lang="en-US" sz="200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": "</a:t>
            </a:r>
            <a:r>
              <a:rPr lang="en-US" sz="200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br>
              <a:rPr lang="en-US" sz="200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</a:br>
            <a:r>
              <a:rPr lang="en-US" sz="200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</a:t>
            </a:r>
            <a:r>
              <a:rPr lang="en-US" sz="200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while</a:t>
            </a:r>
            <a:r>
              <a:rPr lang="en-US" sz="200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(j &lt; i) {</a:t>
            </a:r>
            <a:br>
              <a:rPr lang="en-US" sz="200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</a:br>
            <a:r>
              <a:rPr lang="en-US" sz="200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</a:t>
            </a:r>
            <a:r>
              <a:rPr lang="en-US" sz="2000">
                <a:solidFill>
                  <a:srgbClr val="0000FF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if</a:t>
            </a:r>
            <a:r>
              <a:rPr lang="en-US" sz="200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(i % j == 0)</a:t>
            </a:r>
            <a:br>
              <a:rPr lang="en-US" sz="200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</a:br>
            <a:r>
              <a:rPr lang="en-US" sz="200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{</a:t>
            </a:r>
            <a:br>
              <a:rPr lang="en-US" sz="200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</a:br>
            <a:r>
              <a:rPr lang="en-US" sz="200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cout &lt;&lt; j &lt;&lt; </a:t>
            </a:r>
            <a:r>
              <a:rPr lang="en-US" sz="2000">
                <a:solidFill>
                  <a:srgbClr val="A31515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" "</a:t>
            </a:r>
            <a:r>
              <a:rPr lang="en-US" sz="200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;</a:t>
            </a:r>
            <a:br>
              <a:rPr lang="en-US" sz="200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</a:br>
            <a:r>
              <a:rPr lang="en-US" sz="200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    j++;</a:t>
            </a:r>
            <a:br>
              <a:rPr lang="en-US" sz="200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</a:br>
            <a:r>
              <a:rPr lang="en-US" sz="200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    }</a:t>
            </a:r>
            <a:br>
              <a:rPr lang="en-US" sz="200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</a:br>
            <a:r>
              <a:rPr lang="en-US" sz="200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}</a:t>
            </a:r>
            <a:br>
              <a:rPr lang="en-US" sz="200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</a:br>
            <a:r>
              <a:rPr lang="en-US" sz="200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 cout &lt;&lt;endl;</a:t>
            </a:r>
            <a:br>
              <a:rPr lang="en-US" sz="200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</a:br>
            <a:r>
              <a:rPr lang="en-US" sz="200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}</a:t>
            </a:r>
            <a:endParaRPr lang="en-US" sz="2000"/>
          </a:p>
        </p:txBody>
      </p:sp>
      <p:sp>
        <p:nvSpPr>
          <p:cNvPr id="5" name="Striped Right Arrow 4"/>
          <p:cNvSpPr/>
          <p:nvPr/>
        </p:nvSpPr>
        <p:spPr bwMode="auto">
          <a:xfrm flipH="1">
            <a:off x="4343400" y="2514600"/>
            <a:ext cx="1828800" cy="533400"/>
          </a:xfrm>
          <a:prstGeom prst="stripedRightArrow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47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Bài tập 1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4953000"/>
          </a:xfrm>
        </p:spPr>
        <p:txBody>
          <a:bodyPr/>
          <a:lstStyle/>
          <a:p>
            <a:r>
              <a:rPr lang="en-US" smtClean="0"/>
              <a:t>Viết chương trình để xuất ra chuỗi sau</a:t>
            </a:r>
          </a:p>
          <a:p>
            <a:pPr lvl="1">
              <a:buClr>
                <a:schemeClr val="tx2"/>
              </a:buClr>
            </a:pPr>
            <a:r>
              <a:rPr lang="en-US" smtClean="0"/>
              <a:t>Đầu vào: N ( số dòng )</a:t>
            </a:r>
          </a:p>
          <a:p>
            <a:pPr lvl="1">
              <a:buClr>
                <a:schemeClr val="tx2"/>
              </a:buClr>
            </a:pPr>
            <a:r>
              <a:rPr lang="en-US" smtClean="0"/>
              <a:t>Đầu ra: chuỗi như hình vẽ dưới</a:t>
            </a:r>
            <a:br>
              <a:rPr lang="en-US" smtClean="0"/>
            </a:b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*</a:t>
            </a:r>
            <a:br>
              <a:rPr lang="en-US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</a:br>
            <a:r>
              <a:rPr lang="en-US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 * *</a:t>
            </a:r>
            <a:br>
              <a:rPr lang="en-US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</a:br>
            <a:r>
              <a:rPr lang="en-US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 * </a:t>
            </a: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* </a:t>
            </a:r>
            <a:r>
              <a:rPr lang="en-US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*</a:t>
            </a:r>
            <a:br>
              <a:rPr lang="en-US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</a:br>
            <a:r>
              <a:rPr lang="en-US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 * </a:t>
            </a: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* * </a:t>
            </a:r>
            <a:r>
              <a:rPr lang="en-US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*</a:t>
            </a:r>
            <a:br>
              <a:rPr lang="en-US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</a:br>
            <a:r>
              <a:rPr lang="en-US" smtClean="0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* </a:t>
            </a:r>
            <a:r>
              <a:rPr lang="en-US">
                <a:solidFill>
                  <a:srgbClr val="000000"/>
                </a:solidFill>
                <a:highlight>
                  <a:srgbClr val="FFFFFF"/>
                </a:highlight>
                <a:latin typeface="Consolas" panose="020B0609020204030204" pitchFamily="49" charset="0"/>
              </a:rPr>
              <a:t>* * * *</a:t>
            </a:r>
            <a:endParaRPr lang="en-US"/>
          </a:p>
          <a:p>
            <a:pPr marL="0" indent="0">
              <a:buNone/>
            </a:pPr>
            <a:r>
              <a:rPr lang="en-US"/>
              <a:t/>
            </a:r>
            <a:br>
              <a:rPr lang="en-US"/>
            </a:b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32099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Bài tập 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4953000"/>
          </a:xfrm>
        </p:spPr>
        <p:txBody>
          <a:bodyPr/>
          <a:lstStyle/>
          <a:p>
            <a:r>
              <a:rPr lang="en-US" smtClean="0"/>
              <a:t>Viết chương trình để xuất ra chuỗi sau</a:t>
            </a:r>
          </a:p>
          <a:p>
            <a:pPr lvl="1">
              <a:buClr>
                <a:schemeClr val="tx2"/>
              </a:buClr>
            </a:pPr>
            <a:r>
              <a:rPr lang="en-US" smtClean="0"/>
              <a:t>Đầu vào: N ( số dòng )</a:t>
            </a:r>
          </a:p>
          <a:p>
            <a:pPr lvl="1">
              <a:buClr>
                <a:schemeClr val="tx2"/>
              </a:buClr>
            </a:pPr>
            <a:r>
              <a:rPr lang="en-US" smtClean="0"/>
              <a:t>Đầu ra: chuỗi như hình vẽ dưới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*       *</a:t>
            </a:r>
            <a:b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**     **</a:t>
            </a:r>
            <a:b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***   ***</a:t>
            </a:r>
            <a:b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**** ****</a:t>
            </a:r>
            <a:b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*********</a:t>
            </a:r>
            <a:endParaRPr lang="en-US"/>
          </a:p>
          <a:p>
            <a:pPr marL="0" indent="0">
              <a:buNone/>
            </a:pPr>
            <a:r>
              <a:rPr lang="en-US"/>
              <a:t/>
            </a:r>
            <a:br>
              <a:rPr lang="en-US"/>
            </a:b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3353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Bài tập 3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4953000"/>
          </a:xfrm>
        </p:spPr>
        <p:txBody>
          <a:bodyPr/>
          <a:lstStyle/>
          <a:p>
            <a:r>
              <a:rPr lang="en-US" smtClean="0"/>
              <a:t>Viết chương trình để xuất ra như hình sau</a:t>
            </a:r>
          </a:p>
          <a:p>
            <a:pPr lvl="1">
              <a:buClr>
                <a:schemeClr val="tx2"/>
              </a:buClr>
            </a:pPr>
            <a:r>
              <a:rPr lang="en-US" smtClean="0"/>
              <a:t>Đầu vào: N ( số dòng của ma trận vuông )</a:t>
            </a:r>
          </a:p>
          <a:p>
            <a:pPr lvl="1">
              <a:buClr>
                <a:schemeClr val="tx2"/>
              </a:buClr>
            </a:pPr>
            <a:r>
              <a:rPr lang="en-US" smtClean="0"/>
              <a:t>Đầu ra: ma trận chứa các số theo hình xoắn ốc</a:t>
            </a:r>
          </a:p>
          <a:p>
            <a:pPr marL="457200" lvl="1" indent="0">
              <a:buClr>
                <a:schemeClr val="tx2"/>
              </a:buClr>
              <a:buNone/>
            </a:pPr>
            <a:r>
              <a:rPr lang="en-US" smtClean="0"/>
              <a:t>    Với N = 4, ta có ma trận</a:t>
            </a:r>
            <a:endParaRPr lang="en-US"/>
          </a:p>
          <a:p>
            <a:pPr marL="457200" lvl="1" indent="0">
              <a:buClr>
                <a:schemeClr val="tx2"/>
              </a:buClr>
              <a:buNone/>
            </a:pP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   1   2   3   4</a:t>
            </a:r>
            <a:b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  12  13  14   5</a:t>
            </a:r>
            <a:b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 11  16  15   6</a:t>
            </a:r>
            <a:b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mtClean="0">
                <a:latin typeface="Consolas" panose="020B0609020204030204" pitchFamily="49" charset="0"/>
                <a:cs typeface="Consolas" panose="020B0609020204030204" pitchFamily="49" charset="0"/>
              </a:rPr>
              <a:t> 10   9   8   7</a:t>
            </a:r>
          </a:p>
        </p:txBody>
      </p:sp>
    </p:spTree>
    <p:extLst>
      <p:ext uri="{BB962C8B-B14F-4D97-AF65-F5344CB8AC3E}">
        <p14:creationId xmlns:p14="http://schemas.microsoft.com/office/powerpoint/2010/main" val="68065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Bài tập 4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4953000"/>
          </a:xfrm>
        </p:spPr>
        <p:txBody>
          <a:bodyPr/>
          <a:lstStyle/>
          <a:p>
            <a:r>
              <a:rPr lang="en-US" smtClean="0"/>
              <a:t>Viết chương trình</a:t>
            </a:r>
          </a:p>
          <a:p>
            <a:pPr lvl="1">
              <a:buClr>
                <a:schemeClr val="tx2"/>
              </a:buClr>
            </a:pPr>
            <a:r>
              <a:rPr lang="en-US" smtClean="0"/>
              <a:t>Nhập vào số N và xuất ra dãy số chính phương không lớn hơn N</a:t>
            </a:r>
          </a:p>
          <a:p>
            <a:pPr lvl="1">
              <a:buClr>
                <a:schemeClr val="tx2"/>
              </a:buClr>
            </a:pPr>
            <a:r>
              <a:rPr lang="en-US" smtClean="0"/>
              <a:t>Nhập vào số N và xuất ra dãy số Fibonaci không lớn hơn N</a:t>
            </a:r>
            <a:br>
              <a:rPr lang="en-US" smtClean="0"/>
            </a:br>
            <a:r>
              <a:rPr lang="en-US" smtClean="0"/>
              <a:t>Ví dụ: với N = 20</a:t>
            </a:r>
            <a:br>
              <a:rPr lang="en-US" smtClean="0"/>
            </a:br>
            <a:r>
              <a:rPr lang="en-US" smtClean="0"/>
              <a:t>Dãy số chính phương không lớn hơn 20:</a:t>
            </a:r>
            <a:br>
              <a:rPr lang="en-US" smtClean="0"/>
            </a:br>
            <a:r>
              <a:rPr lang="en-US" smtClean="0"/>
              <a:t>    1, 4, 9, 16</a:t>
            </a:r>
            <a:br>
              <a:rPr lang="en-US" smtClean="0"/>
            </a:br>
            <a:r>
              <a:rPr lang="en-US" smtClean="0"/>
              <a:t>Dãy số Fibonaci không lớn hơn 20:</a:t>
            </a:r>
            <a:br>
              <a:rPr lang="en-US" smtClean="0"/>
            </a:br>
            <a:r>
              <a:rPr lang="en-US"/>
              <a:t> </a:t>
            </a:r>
            <a:r>
              <a:rPr lang="en-US" smtClean="0"/>
              <a:t>   1, 1, 2, 3, 5, 8, 13</a:t>
            </a:r>
          </a:p>
        </p:txBody>
      </p:sp>
    </p:spTree>
    <p:extLst>
      <p:ext uri="{BB962C8B-B14F-4D97-AF65-F5344CB8AC3E}">
        <p14:creationId xmlns:p14="http://schemas.microsoft.com/office/powerpoint/2010/main" val="107927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Tổng kết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10600" cy="4953000"/>
          </a:xfrm>
        </p:spPr>
        <p:txBody>
          <a:bodyPr/>
          <a:lstStyle/>
          <a:p>
            <a:r>
              <a:rPr lang="vi-VN" smtClean="0"/>
              <a:t>Hiểu nguyên tắc thực thi của các câu lệnh lặp</a:t>
            </a:r>
          </a:p>
          <a:p>
            <a:r>
              <a:rPr lang="vi-VN" smtClean="0"/>
              <a:t>Vận dụng được các câu lệnh để giải các bài toán thực tế</a:t>
            </a:r>
          </a:p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50241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Ứng dụng của cấu trúc lặp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smtClean="0"/>
              <a:t>Cấu trúc lặp được dùng nhiều, vì sao?</a:t>
            </a:r>
          </a:p>
          <a:p>
            <a:pPr lvl="1"/>
            <a:r>
              <a:rPr lang="vi-VN" smtClean="0"/>
              <a:t>Xử lý dữ liệu</a:t>
            </a:r>
          </a:p>
          <a:p>
            <a:pPr lvl="2"/>
            <a:r>
              <a:rPr lang="vi-VN" smtClean="0"/>
              <a:t>Dữ liệu trong thực tế rất nhiều</a:t>
            </a:r>
          </a:p>
          <a:p>
            <a:pPr lvl="2"/>
            <a:r>
              <a:rPr lang="vi-VN" smtClean="0"/>
              <a:t>Chương trình để xử lý ít nhất phải chạm đến tất cả các dữ liệu này</a:t>
            </a:r>
          </a:p>
          <a:p>
            <a:pPr lvl="3"/>
            <a:r>
              <a:rPr lang="vi-VN" smtClean="0"/>
              <a:t>Chạm đến tất cả hay nhóm sinh viên nào đó</a:t>
            </a:r>
          </a:p>
          <a:p>
            <a:pPr lvl="4"/>
            <a:r>
              <a:rPr lang="en-US" smtClean="0"/>
              <a:t>T</a:t>
            </a:r>
            <a:r>
              <a:rPr lang="vi-VN" smtClean="0"/>
              <a:t>rong quản lý sinh viên</a:t>
            </a:r>
          </a:p>
          <a:p>
            <a:pPr lvl="3"/>
            <a:r>
              <a:rPr lang="vi-VN"/>
              <a:t>Chạm đến tất cả hay nhóm </a:t>
            </a:r>
            <a:r>
              <a:rPr lang="vi-VN" smtClean="0"/>
              <a:t>sản phẩm nào </a:t>
            </a:r>
            <a:r>
              <a:rPr lang="vi-VN"/>
              <a:t>đó</a:t>
            </a:r>
          </a:p>
          <a:p>
            <a:pPr lvl="4"/>
            <a:r>
              <a:rPr lang="en-US"/>
              <a:t>T</a:t>
            </a:r>
            <a:r>
              <a:rPr lang="vi-VN"/>
              <a:t>rong quản lý </a:t>
            </a:r>
            <a:r>
              <a:rPr lang="vi-VN" smtClean="0"/>
              <a:t>hàng hoá</a:t>
            </a:r>
          </a:p>
          <a:p>
            <a:pPr lvl="3"/>
            <a:r>
              <a:rPr lang="vi-VN"/>
              <a:t>Chạm đến tất cả hay nhóm </a:t>
            </a:r>
            <a:r>
              <a:rPr lang="vi-VN" smtClean="0"/>
              <a:t>điểm ảnh nào </a:t>
            </a:r>
            <a:r>
              <a:rPr lang="vi-VN"/>
              <a:t>đó</a:t>
            </a:r>
          </a:p>
          <a:p>
            <a:pPr lvl="4"/>
            <a:r>
              <a:rPr lang="en-US"/>
              <a:t>T</a:t>
            </a:r>
            <a:r>
              <a:rPr lang="vi-VN"/>
              <a:t>rong </a:t>
            </a:r>
            <a:r>
              <a:rPr lang="vi-VN" smtClean="0"/>
              <a:t>xử lý điểm ảnh</a:t>
            </a:r>
          </a:p>
          <a:p>
            <a:pPr lvl="3"/>
            <a:r>
              <a:rPr lang="vi-VN"/>
              <a:t>Chạm đến tất cả hay nhóm </a:t>
            </a:r>
            <a:r>
              <a:rPr lang="vi-VN" smtClean="0"/>
              <a:t>bạn nào </a:t>
            </a:r>
            <a:r>
              <a:rPr lang="vi-VN"/>
              <a:t>đó</a:t>
            </a:r>
          </a:p>
          <a:p>
            <a:pPr lvl="4"/>
            <a:r>
              <a:rPr lang="en-US"/>
              <a:t>T</a:t>
            </a:r>
            <a:r>
              <a:rPr lang="vi-VN"/>
              <a:t>rong xử </a:t>
            </a:r>
            <a:r>
              <a:rPr lang="vi-VN" smtClean="0"/>
              <a:t>lý facebook</a:t>
            </a:r>
          </a:p>
        </p:txBody>
      </p:sp>
    </p:spTree>
    <p:extLst>
      <p:ext uri="{BB962C8B-B14F-4D97-AF65-F5344CB8AC3E}">
        <p14:creationId xmlns:p14="http://schemas.microsoft.com/office/powerpoint/2010/main" val="210139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Ứng dụng của cấu trúc lặp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smtClean="0"/>
              <a:t>Cấu trúc lặp được dùng nhiều, vì sao?</a:t>
            </a:r>
          </a:p>
          <a:p>
            <a:pPr lvl="1"/>
            <a:r>
              <a:rPr lang="vi-VN" smtClean="0"/>
              <a:t>Xử lý dữ liệu</a:t>
            </a:r>
          </a:p>
          <a:p>
            <a:pPr lvl="1"/>
            <a:r>
              <a:rPr lang="vi-VN" smtClean="0"/>
              <a:t>Thuật toán</a:t>
            </a:r>
          </a:p>
          <a:p>
            <a:pPr lvl="2"/>
            <a:r>
              <a:rPr lang="vi-VN" smtClean="0"/>
              <a:t>Nhiều thuật toán trong thực tế cần lặp</a:t>
            </a:r>
          </a:p>
          <a:p>
            <a:pPr lvl="3"/>
            <a:r>
              <a:rPr lang="vi-VN" smtClean="0"/>
              <a:t>Bài toán xấp xỉ các hàm phi tuyến: sin(x), cos(x), v.v.</a:t>
            </a:r>
          </a:p>
          <a:p>
            <a:pPr lvl="3"/>
            <a:r>
              <a:rPr lang="vi-VN" smtClean="0"/>
              <a:t>Bài toán tìm nghiệm của phương trình</a:t>
            </a:r>
          </a:p>
          <a:p>
            <a:pPr lvl="3"/>
            <a:r>
              <a:rPr lang="en-US" smtClean="0"/>
              <a:t>V</a:t>
            </a:r>
            <a:r>
              <a:rPr lang="vi-VN" smtClean="0"/>
              <a:t>.v</a:t>
            </a:r>
          </a:p>
        </p:txBody>
      </p:sp>
    </p:spTree>
    <p:extLst>
      <p:ext uri="{BB962C8B-B14F-4D97-AF65-F5344CB8AC3E}">
        <p14:creationId xmlns:p14="http://schemas.microsoft.com/office/powerpoint/2010/main" val="81090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lệnh </a:t>
            </a:r>
            <a:r>
              <a:rPr lang="vi-VN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smtClean="0"/>
              <a:t>Bài toán tiêu biểu dùng với câu lệnh </a:t>
            </a:r>
            <a:r>
              <a:rPr lang="vi-VN" smtClean="0">
                <a:solidFill>
                  <a:srgbClr val="0432FF"/>
                </a:solidFill>
              </a:rPr>
              <a:t>for</a:t>
            </a:r>
            <a:r>
              <a:rPr lang="vi-VN" smtClean="0"/>
              <a:t>.</a:t>
            </a:r>
          </a:p>
          <a:p>
            <a:pPr lvl="1"/>
            <a:r>
              <a:rPr lang="vi-VN" smtClean="0"/>
              <a:t>Rất phù hợp với bài toán cần lặp với số lần lặp xác định (số lần này là số nguyên)</a:t>
            </a:r>
          </a:p>
          <a:p>
            <a:pPr lvl="2"/>
            <a:r>
              <a:rPr lang="vi-VN" smtClean="0"/>
              <a:t>Rất nhiều bài toán trong kỹ thuật dùng mảng để lưu trữ dữ liệu</a:t>
            </a:r>
          </a:p>
          <a:p>
            <a:pPr lvl="3"/>
            <a:r>
              <a:rPr lang="vi-VN" smtClean="0"/>
              <a:t>Sẽ học mảng trong chương sau</a:t>
            </a:r>
          </a:p>
          <a:p>
            <a:pPr lvl="2"/>
            <a:r>
              <a:rPr lang="vi-VN" smtClean="0"/>
              <a:t>Để xử lý dữ liệu trên mảng (duyệt qua các phần tử), cấu trúc </a:t>
            </a:r>
            <a:r>
              <a:rPr lang="vi-VN" smtClean="0">
                <a:solidFill>
                  <a:srgbClr val="0432FF"/>
                </a:solidFill>
              </a:rPr>
              <a:t>for</a:t>
            </a:r>
            <a:r>
              <a:rPr lang="vi-VN" smtClean="0"/>
              <a:t> là phù hợp nhất.</a:t>
            </a:r>
          </a:p>
          <a:p>
            <a:pPr lvl="1"/>
            <a:endParaRPr lang="vi-VN"/>
          </a:p>
          <a:p>
            <a:pPr lvl="1"/>
            <a:r>
              <a:rPr lang="vi-VN" smtClean="0"/>
              <a:t>Câu lệnh </a:t>
            </a:r>
            <a:r>
              <a:rPr lang="vi-VN" smtClean="0">
                <a:solidFill>
                  <a:srgbClr val="0432FF"/>
                </a:solidFill>
              </a:rPr>
              <a:t>for</a:t>
            </a:r>
            <a:r>
              <a:rPr lang="vi-VN" smtClean="0"/>
              <a:t>, khi kết hợp </a:t>
            </a:r>
            <a: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break,</a:t>
            </a:r>
            <a:r>
              <a:rPr lang="vi-VN" smtClean="0"/>
              <a:t> cũng có thể dừng câu lệnh lặp</a:t>
            </a:r>
          </a:p>
          <a:p>
            <a:pPr lvl="2"/>
            <a:r>
              <a:rPr lang="en-US" smtClean="0"/>
              <a:t>f</a:t>
            </a:r>
            <a:r>
              <a:rPr lang="vi-VN" smtClean="0">
                <a:solidFill>
                  <a:srgbClr val="0432FF"/>
                </a:solidFill>
              </a:rPr>
              <a:t>or</a:t>
            </a:r>
            <a:r>
              <a:rPr lang="vi-VN" smtClean="0"/>
              <a:t> cũng dùng với các kiểu lặp khác</a:t>
            </a:r>
          </a:p>
          <a:p>
            <a:pPr lvl="2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0906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lệnh </a:t>
            </a:r>
            <a: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b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vi-VN" sz="2400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Ý tưởng</a:t>
            </a:r>
            <a:endParaRPr lang="vi-VN">
              <a:solidFill>
                <a:srgbClr val="0432FF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grpSp>
        <p:nvGrpSpPr>
          <p:cNvPr id="59" name="Group 58"/>
          <p:cNvGrpSpPr/>
          <p:nvPr/>
        </p:nvGrpSpPr>
        <p:grpSpPr>
          <a:xfrm>
            <a:off x="1295400" y="1295400"/>
            <a:ext cx="6629400" cy="4114800"/>
            <a:chOff x="152400" y="990600"/>
            <a:chExt cx="6629400" cy="4114800"/>
          </a:xfrm>
        </p:grpSpPr>
        <p:grpSp>
          <p:nvGrpSpPr>
            <p:cNvPr id="56" name="Group 55"/>
            <p:cNvGrpSpPr/>
            <p:nvPr/>
          </p:nvGrpSpPr>
          <p:grpSpPr>
            <a:xfrm>
              <a:off x="152400" y="990600"/>
              <a:ext cx="6629400" cy="4114800"/>
              <a:chOff x="762000" y="914400"/>
              <a:chExt cx="6629400" cy="4114800"/>
            </a:xfrm>
          </p:grpSpPr>
          <p:sp>
            <p:nvSpPr>
              <p:cNvPr id="4" name="Rectangle 3"/>
              <p:cNvSpPr/>
              <p:nvPr/>
            </p:nvSpPr>
            <p:spPr bwMode="auto">
              <a:xfrm>
                <a:off x="1752600" y="1524000"/>
                <a:ext cx="2490585" cy="528570"/>
              </a:xfrm>
              <a:prstGeom prst="rect">
                <a:avLst/>
              </a:prstGeom>
              <a:solidFill>
                <a:srgbClr val="CCF7FF"/>
              </a:solidFill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nsolas" charset="0"/>
                    <a:ea typeface="Consolas" charset="0"/>
                    <a:cs typeface="Consolas" charset="0"/>
                  </a:rPr>
                  <a:t>&lt;</a:t>
                </a:r>
                <a:r>
                  <a:rPr kumimoji="0" lang="vi-VN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nsolas" charset="0"/>
                    <a:ea typeface="Consolas" charset="0"/>
                    <a:cs typeface="Consolas" charset="0"/>
                  </a:rPr>
                  <a:t>khởi tạo&gt;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nsolas" charset="0"/>
                  <a:ea typeface="Consolas" charset="0"/>
                  <a:cs typeface="Consolas" charset="0"/>
                </a:endParaRPr>
              </a:p>
            </p:txBody>
          </p:sp>
          <p:sp>
            <p:nvSpPr>
              <p:cNvPr id="5" name="Rectangle 4"/>
              <p:cNvSpPr/>
              <p:nvPr/>
            </p:nvSpPr>
            <p:spPr bwMode="auto">
              <a:xfrm>
                <a:off x="1834695" y="3616818"/>
                <a:ext cx="2490585" cy="533400"/>
              </a:xfrm>
              <a:prstGeom prst="rect">
                <a:avLst/>
              </a:prstGeom>
              <a:solidFill>
                <a:srgbClr val="CCF7FF"/>
              </a:solidFill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nsolas" charset="0"/>
                    <a:ea typeface="Consolas" charset="0"/>
                    <a:cs typeface="Consolas" charset="0"/>
                  </a:rPr>
                  <a:t>&lt;</a:t>
                </a:r>
                <a:r>
                  <a:rPr kumimoji="0" lang="vi-VN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nsolas" charset="0"/>
                    <a:ea typeface="Consolas" charset="0"/>
                    <a:cs typeface="Consolas" charset="0"/>
                  </a:rPr>
                  <a:t>câu lệnh</a:t>
                </a: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nsolas" charset="0"/>
                    <a:ea typeface="Consolas" charset="0"/>
                    <a:cs typeface="Consolas" charset="0"/>
                  </a:rPr>
                  <a:t>&gt;</a:t>
                </a:r>
              </a:p>
            </p:txBody>
          </p:sp>
          <p:sp>
            <p:nvSpPr>
              <p:cNvPr id="8" name="Diamond 7"/>
              <p:cNvSpPr/>
              <p:nvPr/>
            </p:nvSpPr>
            <p:spPr bwMode="auto">
              <a:xfrm>
                <a:off x="1764406" y="2433570"/>
                <a:ext cx="2466975" cy="762001"/>
              </a:xfrm>
              <a:prstGeom prst="diamond">
                <a:avLst/>
              </a:prstGeom>
              <a:solidFill>
                <a:srgbClr val="CCF7FF"/>
              </a:solidFill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  <p:cxnSp>
            <p:nvCxnSpPr>
              <p:cNvPr id="14" name="Straight Arrow Connector 13"/>
              <p:cNvCxnSpPr/>
              <p:nvPr/>
            </p:nvCxnSpPr>
            <p:spPr bwMode="auto">
              <a:xfrm>
                <a:off x="2969318" y="2052570"/>
                <a:ext cx="0" cy="381000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30" name="TextBox 29"/>
              <p:cNvSpPr txBox="1"/>
              <p:nvPr/>
            </p:nvSpPr>
            <p:spPr>
              <a:xfrm>
                <a:off x="2291150" y="2604077"/>
                <a:ext cx="15776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mtClean="0">
                    <a:latin typeface="Consolas" charset="0"/>
                    <a:ea typeface="Consolas" charset="0"/>
                    <a:cs typeface="Consolas" charset="0"/>
                  </a:rPr>
                  <a:t>&lt;</a:t>
                </a:r>
                <a:r>
                  <a:rPr lang="vi-VN" smtClean="0">
                    <a:latin typeface="Consolas" charset="0"/>
                    <a:ea typeface="Consolas" charset="0"/>
                    <a:cs typeface="Consolas" charset="0"/>
                  </a:rPr>
                  <a:t>điều kiện&gt;</a:t>
                </a:r>
                <a:endParaRPr lang="en-US">
                  <a:latin typeface="Consolas" charset="0"/>
                  <a:ea typeface="Consolas" charset="0"/>
                  <a:cs typeface="Consolas" charset="0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 bwMode="auto">
              <a:xfrm>
                <a:off x="4648200" y="3616818"/>
                <a:ext cx="2466975" cy="533400"/>
              </a:xfrm>
              <a:prstGeom prst="rect">
                <a:avLst/>
              </a:prstGeom>
              <a:solidFill>
                <a:srgbClr val="CCF7FF"/>
              </a:solidFill>
              <a:ln w="952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nsolas" charset="0"/>
                    <a:ea typeface="Consolas" charset="0"/>
                    <a:cs typeface="Consolas" charset="0"/>
                  </a:rPr>
                  <a:t>&lt;</a:t>
                </a:r>
                <a:r>
                  <a:rPr kumimoji="0" lang="vi-VN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nsolas" charset="0"/>
                    <a:ea typeface="Consolas" charset="0"/>
                    <a:cs typeface="Consolas" charset="0"/>
                  </a:rPr>
                  <a:t>thay đổi giá trị</a:t>
                </a: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onsolas" charset="0"/>
                    <a:ea typeface="Consolas" charset="0"/>
                    <a:cs typeface="Consolas" charset="0"/>
                  </a:rPr>
                  <a:t>&gt;</a:t>
                </a:r>
              </a:p>
            </p:txBody>
          </p:sp>
          <p:cxnSp>
            <p:nvCxnSpPr>
              <p:cNvPr id="36" name="Straight Arrow Connector 35"/>
              <p:cNvCxnSpPr/>
              <p:nvPr/>
            </p:nvCxnSpPr>
            <p:spPr bwMode="auto">
              <a:xfrm>
                <a:off x="2969318" y="3195571"/>
                <a:ext cx="0" cy="381000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37" name="Straight Arrow Connector 36"/>
              <p:cNvCxnSpPr/>
              <p:nvPr/>
            </p:nvCxnSpPr>
            <p:spPr bwMode="auto">
              <a:xfrm>
                <a:off x="1165595" y="4267200"/>
                <a:ext cx="1803723" cy="0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39" name="Straight Arrow Connector 38"/>
              <p:cNvCxnSpPr/>
              <p:nvPr/>
            </p:nvCxnSpPr>
            <p:spPr bwMode="auto">
              <a:xfrm>
                <a:off x="5881284" y="2243070"/>
                <a:ext cx="0" cy="1373748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1" name="Straight Arrow Connector 40"/>
              <p:cNvCxnSpPr/>
              <p:nvPr/>
            </p:nvCxnSpPr>
            <p:spPr bwMode="auto">
              <a:xfrm>
                <a:off x="2997892" y="2243070"/>
                <a:ext cx="2883392" cy="0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0070C0"/>
                </a:solidFill>
                <a:prstDash val="solid"/>
                <a:round/>
                <a:headEnd type="triangle" w="med" len="med"/>
                <a:tailEnd type="none" w="med" len="med"/>
              </a:ln>
              <a:effectLst/>
            </p:spPr>
          </p:cxnSp>
          <p:cxnSp>
            <p:nvCxnSpPr>
              <p:cNvPr id="44" name="Straight Arrow Connector 43"/>
              <p:cNvCxnSpPr/>
              <p:nvPr/>
            </p:nvCxnSpPr>
            <p:spPr bwMode="auto">
              <a:xfrm>
                <a:off x="1165595" y="2819400"/>
                <a:ext cx="587005" cy="0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5" name="Straight Arrow Connector 44"/>
              <p:cNvCxnSpPr/>
              <p:nvPr/>
            </p:nvCxnSpPr>
            <p:spPr bwMode="auto">
              <a:xfrm>
                <a:off x="1165595" y="2814571"/>
                <a:ext cx="0" cy="1452629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7" name="Straight Arrow Connector 46"/>
              <p:cNvCxnSpPr/>
              <p:nvPr/>
            </p:nvCxnSpPr>
            <p:spPr bwMode="auto">
              <a:xfrm>
                <a:off x="2969318" y="914400"/>
                <a:ext cx="0" cy="609600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cxnSp>
            <p:nvCxnSpPr>
              <p:cNvPr id="49" name="Straight Arrow Connector 48"/>
              <p:cNvCxnSpPr/>
              <p:nvPr/>
            </p:nvCxnSpPr>
            <p:spPr bwMode="auto">
              <a:xfrm>
                <a:off x="2969318" y="4226418"/>
                <a:ext cx="0" cy="802782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55" name="Rectangle 54"/>
              <p:cNvSpPr/>
              <p:nvPr/>
            </p:nvSpPr>
            <p:spPr bwMode="auto">
              <a:xfrm>
                <a:off x="762000" y="1295400"/>
                <a:ext cx="6629400" cy="3352800"/>
              </a:xfrm>
              <a:prstGeom prst="rect">
                <a:avLst/>
              </a:prstGeom>
              <a:noFill/>
              <a:ln w="28575" cap="flat" cmpd="sng" algn="ctr">
                <a:solidFill>
                  <a:srgbClr val="0070C0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</a:endParaRPr>
              </a:p>
            </p:txBody>
          </p:sp>
          <p:cxnSp>
            <p:nvCxnSpPr>
              <p:cNvPr id="60" name="Straight Arrow Connector 59"/>
              <p:cNvCxnSpPr>
                <a:endCxn id="32" idx="1"/>
              </p:cNvCxnSpPr>
              <p:nvPr/>
            </p:nvCxnSpPr>
            <p:spPr bwMode="auto">
              <a:xfrm>
                <a:off x="4325280" y="3883518"/>
                <a:ext cx="322920" cy="0"/>
              </a:xfrm>
              <a:prstGeom prst="straightConnector1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57" name="TextBox 56"/>
            <p:cNvSpPr txBox="1"/>
            <p:nvPr/>
          </p:nvSpPr>
          <p:spPr>
            <a:xfrm>
              <a:off x="501142" y="2555919"/>
              <a:ext cx="8178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mtClean="0">
                  <a:solidFill>
                    <a:srgbClr val="0432FF"/>
                  </a:solidFill>
                  <a:latin typeface="Consolas" charset="0"/>
                  <a:ea typeface="Consolas" charset="0"/>
                  <a:cs typeface="Consolas" charset="0"/>
                </a:rPr>
                <a:t>false</a:t>
              </a:r>
              <a:endParaRPr lang="en-US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334976" y="3277604"/>
              <a:ext cx="6912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vi-VN" smtClean="0">
                  <a:solidFill>
                    <a:srgbClr val="0432FF"/>
                  </a:solidFill>
                  <a:latin typeface="Consolas" charset="0"/>
                  <a:ea typeface="Consolas" charset="0"/>
                  <a:cs typeface="Consolas" charset="0"/>
                </a:rPr>
                <a:t>true</a:t>
              </a:r>
              <a:endParaRPr lang="en-US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478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lệnh </a:t>
            </a:r>
            <a: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b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vi-VN" sz="2400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Ý tưởng</a:t>
            </a:r>
            <a:endParaRPr lang="vi-VN">
              <a:solidFill>
                <a:srgbClr val="0432FF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vi-VN">
                <a:latin typeface="Consolas" charset="0"/>
                <a:ea typeface="Consolas" charset="0"/>
                <a:cs typeface="Consolas" charset="0"/>
              </a:rPr>
              <a:t>khởi tạo</a:t>
            </a:r>
            <a:r>
              <a:rPr lang="vi-VN" smtClean="0">
                <a:latin typeface="Consolas" charset="0"/>
                <a:ea typeface="Consolas" charset="0"/>
                <a:cs typeface="Consolas" charset="0"/>
              </a:rPr>
              <a:t>&gt;</a:t>
            </a:r>
            <a:endParaRPr lang="vi-VN" smtClean="0"/>
          </a:p>
          <a:p>
            <a:pPr lvl="1"/>
            <a:r>
              <a:rPr lang="vi-VN" sz="1800" smtClean="0"/>
              <a:t>Công dụng:</a:t>
            </a:r>
          </a:p>
          <a:p>
            <a:pPr lvl="2"/>
            <a:r>
              <a:rPr lang="vi-VN" sz="1800" smtClean="0"/>
              <a:t>Khai báo biến: dùng trong chỉ câu lệnh lặp</a:t>
            </a:r>
          </a:p>
          <a:p>
            <a:pPr lvl="2"/>
            <a:r>
              <a:rPr lang="vi-VN" sz="1800" smtClean="0"/>
              <a:t>Khởi tạo các biến điều khiển</a:t>
            </a:r>
            <a:r>
              <a:rPr lang="en-US" sz="1800" smtClean="0"/>
              <a:t> </a:t>
            </a:r>
            <a:r>
              <a:rPr lang="vi-VN" sz="1800" smtClean="0"/>
              <a:t>câu lệnh lặp</a:t>
            </a:r>
          </a:p>
          <a:p>
            <a:pPr lvl="1"/>
            <a:r>
              <a:rPr lang="vi-VN" sz="1800" smtClean="0"/>
              <a:t>Số lượng:</a:t>
            </a:r>
          </a:p>
          <a:p>
            <a:pPr lvl="2"/>
            <a:r>
              <a:rPr lang="vi-VN" sz="1800" smtClean="0"/>
              <a:t>Không, một hay nhiều biến được khai báo (cùng kiểu) và khởi động</a:t>
            </a:r>
          </a:p>
          <a:p>
            <a:pPr lvl="2"/>
            <a:r>
              <a:rPr lang="vi-VN" sz="1800" smtClean="0"/>
              <a:t>Các phép khởi động cách nhau bởi dấu phẩy</a:t>
            </a:r>
          </a:p>
          <a:p>
            <a:r>
              <a:rPr lang="vi-VN" smtClean="0">
                <a:latin typeface="Consolas" charset="0"/>
                <a:ea typeface="Consolas" charset="0"/>
                <a:cs typeface="Consolas" charset="0"/>
              </a:rPr>
              <a:t>&lt;điều kiện&gt; </a:t>
            </a:r>
          </a:p>
          <a:p>
            <a:pPr lvl="1"/>
            <a:r>
              <a:rPr lang="vi-VN" sz="1800" smtClean="0"/>
              <a:t>Công dụng</a:t>
            </a:r>
            <a:r>
              <a:rPr lang="vi-VN" sz="1800"/>
              <a:t>:</a:t>
            </a:r>
          </a:p>
          <a:p>
            <a:pPr lvl="2"/>
            <a:r>
              <a:rPr lang="vi-VN" sz="1800"/>
              <a:t>Để kiểm tra điều kiện dừng của câu lệnh</a:t>
            </a:r>
          </a:p>
          <a:p>
            <a:pPr lvl="1"/>
            <a:r>
              <a:rPr lang="vi-VN" sz="1800" smtClean="0"/>
              <a:t>Số lượng</a:t>
            </a:r>
          </a:p>
          <a:p>
            <a:pPr lvl="2"/>
            <a:r>
              <a:rPr lang="vi-VN" sz="1800" smtClean="0"/>
              <a:t>Không, một hay nhiều biểu thức luận lý hoặc chuyển qua luận lý được</a:t>
            </a:r>
          </a:p>
          <a:p>
            <a:pPr lvl="2"/>
            <a:r>
              <a:rPr lang="vi-VN" sz="1800" smtClean="0"/>
              <a:t>Các biểu thức cách nhau bằng dấu phẩy</a:t>
            </a:r>
          </a:p>
          <a:p>
            <a:pPr lvl="2"/>
            <a:r>
              <a:rPr lang="vi-VN" sz="1800" smtClean="0"/>
              <a:t>Trường hợp, không có biểu thức nào thì điều kiện là </a:t>
            </a:r>
            <a:r>
              <a:rPr lang="vi-VN" sz="1800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true</a:t>
            </a:r>
            <a:r>
              <a:rPr lang="vi-VN" sz="1800" smtClean="0"/>
              <a:t>. Lúc đó, điều kiện dừng bên trong vòng lặp</a:t>
            </a:r>
          </a:p>
          <a:p>
            <a:pPr lvl="1"/>
            <a:endParaRPr lang="vi-VN" smtClean="0"/>
          </a:p>
        </p:txBody>
      </p:sp>
    </p:spTree>
    <p:extLst>
      <p:ext uri="{BB962C8B-B14F-4D97-AF65-F5344CB8AC3E}">
        <p14:creationId xmlns:p14="http://schemas.microsoft.com/office/powerpoint/2010/main" val="174357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Câu lệnh </a:t>
            </a:r>
            <a: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br>
              <a:rPr lang="vi-VN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vi-VN" sz="2400" smtClean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Ý tưởng</a:t>
            </a:r>
            <a:endParaRPr lang="vi-VN">
              <a:solidFill>
                <a:srgbClr val="0432FF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smtClean="0">
                <a:latin typeface="Consolas" charset="0"/>
                <a:ea typeface="Consolas" charset="0"/>
                <a:cs typeface="Consolas" charset="0"/>
              </a:rPr>
              <a:t>&lt;Thay đổi giá trị&gt;</a:t>
            </a:r>
          </a:p>
          <a:p>
            <a:pPr lvl="1"/>
            <a:r>
              <a:rPr lang="vi-VN" smtClean="0"/>
              <a:t>Cộng dụng</a:t>
            </a:r>
          </a:p>
          <a:p>
            <a:pPr lvl="2"/>
            <a:r>
              <a:rPr lang="vi-VN" smtClean="0"/>
              <a:t>Nhằm thay đổi giá trị của biến điều khiển</a:t>
            </a:r>
          </a:p>
          <a:p>
            <a:pPr lvl="3"/>
            <a:r>
              <a:rPr lang="vi-VN" smtClean="0"/>
              <a:t>Vì thường câu lệnh sẽ dừng khi biểu thức điều kiện được tính trên các giá trị này</a:t>
            </a:r>
          </a:p>
          <a:p>
            <a:pPr lvl="1"/>
            <a:r>
              <a:rPr lang="vi-VN" smtClean="0"/>
              <a:t>Số lượng	</a:t>
            </a:r>
            <a:endParaRPr lang="vi-VN"/>
          </a:p>
          <a:p>
            <a:pPr lvl="2"/>
            <a:r>
              <a:rPr lang="vi-VN" smtClean="0"/>
              <a:t>Không, một, hay nhiều phép thay đổi biến điều khiển</a:t>
            </a:r>
          </a:p>
          <a:p>
            <a:pPr lvl="2"/>
            <a:r>
              <a:rPr lang="vi-VN" smtClean="0"/>
              <a:t>Các phép cách </a:t>
            </a:r>
            <a:r>
              <a:rPr lang="vi-VN"/>
              <a:t>nhau bằng dấu </a:t>
            </a:r>
            <a:r>
              <a:rPr lang="vi-VN" smtClean="0"/>
              <a:t>phẩy</a:t>
            </a:r>
            <a:endParaRPr lang="vi-VN"/>
          </a:p>
          <a:p>
            <a:r>
              <a:rPr lang="vi-VN" smtClean="0">
                <a:latin typeface="Consolas" charset="0"/>
                <a:ea typeface="Consolas" charset="0"/>
                <a:cs typeface="Consolas" charset="0"/>
              </a:rPr>
              <a:t>&lt;Câu lệnh&gt;</a:t>
            </a:r>
          </a:p>
          <a:p>
            <a:pPr lvl="1"/>
            <a:r>
              <a:rPr lang="vi-VN" smtClean="0"/>
              <a:t>Là câu lệnh đơn hay phức bất kỳ</a:t>
            </a:r>
            <a:r>
              <a:rPr lang="vi-VN"/>
              <a:t>	</a:t>
            </a:r>
          </a:p>
          <a:p>
            <a:pPr lvl="1"/>
            <a:endParaRPr lang="vi-VN" smtClean="0"/>
          </a:p>
        </p:txBody>
      </p:sp>
    </p:spTree>
    <p:extLst>
      <p:ext uri="{BB962C8B-B14F-4D97-AF65-F5344CB8AC3E}">
        <p14:creationId xmlns:p14="http://schemas.microsoft.com/office/powerpoint/2010/main" val="8340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73f988fe6df8ae7d8013c6fd66a1c042d9bb9d"/>
</p:tagLst>
</file>

<file path=ppt/theme/theme1.xml><?xml version="1.0" encoding="utf-8"?>
<a:theme xmlns:a="http://schemas.openxmlformats.org/drawingml/2006/main" name="15_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5_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3690</TotalTime>
  <Words>2421</Words>
  <Application>Microsoft Macintosh PowerPoint</Application>
  <PresentationFormat>On-screen Show (4:3)</PresentationFormat>
  <Paragraphs>437</Paragraphs>
  <Slides>38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Arial</vt:lpstr>
      <vt:lpstr>Consolas</vt:lpstr>
      <vt:lpstr>Tahoma</vt:lpstr>
      <vt:lpstr>Wingdings</vt:lpstr>
      <vt:lpstr>15_Blends</vt:lpstr>
      <vt:lpstr>Chương 05 Cấu trúc lặp</vt:lpstr>
      <vt:lpstr>Nội dung</vt:lpstr>
      <vt:lpstr>Ứng dụng của cấu trúc lặp</vt:lpstr>
      <vt:lpstr>Ứng dụng của cấu trúc lặp</vt:lpstr>
      <vt:lpstr>Ứng dụng của cấu trúc lặp</vt:lpstr>
      <vt:lpstr>Câu lệnh for</vt:lpstr>
      <vt:lpstr>Câu lệnh for Ý tưởng</vt:lpstr>
      <vt:lpstr>Câu lệnh for Ý tưởng</vt:lpstr>
      <vt:lpstr>Câu lệnh for Ý tưởng</vt:lpstr>
      <vt:lpstr>Câu lệnh for Ý tưởng</vt:lpstr>
      <vt:lpstr>Câu lệnh for Cú pháp</vt:lpstr>
      <vt:lpstr>Câu lệnh for Cú pháp</vt:lpstr>
      <vt:lpstr>Câu lệnh for Cú pháp</vt:lpstr>
      <vt:lpstr>Câu lệnh for Ví dụ</vt:lpstr>
      <vt:lpstr>Câu lệnh for Ví dụ</vt:lpstr>
      <vt:lpstr>Câu lệnh for Ví dụ</vt:lpstr>
      <vt:lpstr>Câu lệnh for Ví dụ</vt:lpstr>
      <vt:lpstr>Câu lệnh for Ví dụ</vt:lpstr>
      <vt:lpstr>Câu lệnh for Ví dụ</vt:lpstr>
      <vt:lpstr>Câu lệnh for lồng nhau</vt:lpstr>
      <vt:lpstr>Câu lệnh while Ý tưởng</vt:lpstr>
      <vt:lpstr>Câu lệnh while Ý tưởng</vt:lpstr>
      <vt:lpstr>Câu lệnh while Cú pháp</vt:lpstr>
      <vt:lpstr>Câu lệnh while Cú pháp</vt:lpstr>
      <vt:lpstr>Câu lệnh while Ví dụ</vt:lpstr>
      <vt:lpstr>Câu lệnh while Ví dụ</vt:lpstr>
      <vt:lpstr>Câu lệnh do while Ý tưởng</vt:lpstr>
      <vt:lpstr>Câu lệnh do while Ý tưởng</vt:lpstr>
      <vt:lpstr>Câu lệnh do while Cú pháp</vt:lpstr>
      <vt:lpstr>Câu lệnh do while Cú pháp</vt:lpstr>
      <vt:lpstr>Câu lệnh do while Cú pháp</vt:lpstr>
      <vt:lpstr>Một số lỗi hay gặp khi xử lý vòng lặp</vt:lpstr>
      <vt:lpstr>Một số lỗi hay gặp khi xử lý vòng lặp</vt:lpstr>
      <vt:lpstr>Bài tập 1</vt:lpstr>
      <vt:lpstr>Bài tập 2</vt:lpstr>
      <vt:lpstr>Bài tập 3</vt:lpstr>
      <vt:lpstr>Bài tập 4</vt:lpstr>
      <vt:lpstr>Tổng kết</vt:lpstr>
    </vt:vector>
  </TitlesOfParts>
  <Company>Dai hoc Bach Khoa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Tran Quang</dc:creator>
  <cp:lastModifiedBy>Microsoft Office User</cp:lastModifiedBy>
  <cp:revision>660</cp:revision>
  <cp:lastPrinted>2017-03-12T22:03:30Z</cp:lastPrinted>
  <dcterms:created xsi:type="dcterms:W3CDTF">2010-12-08T09:26:28Z</dcterms:created>
  <dcterms:modified xsi:type="dcterms:W3CDTF">2018-04-27T00:08:05Z</dcterms:modified>
</cp:coreProperties>
</file>