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18" r:id="rId3"/>
    <p:sldId id="268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304" r:id="rId36"/>
    <p:sldId id="300" r:id="rId37"/>
    <p:sldId id="301" r:id="rId38"/>
    <p:sldId id="302" r:id="rId39"/>
    <p:sldId id="303" r:id="rId40"/>
    <p:sldId id="305" r:id="rId41"/>
    <p:sldId id="306" r:id="rId42"/>
    <p:sldId id="307" r:id="rId43"/>
    <p:sldId id="308" r:id="rId44"/>
    <p:sldId id="309" r:id="rId45"/>
    <p:sldId id="310" r:id="rId46"/>
    <p:sldId id="312" r:id="rId47"/>
    <p:sldId id="313" r:id="rId48"/>
    <p:sldId id="314" r:id="rId49"/>
    <p:sldId id="311" r:id="rId50"/>
    <p:sldId id="315" r:id="rId51"/>
    <p:sldId id="316" r:id="rId52"/>
    <p:sldId id="317" r:id="rId53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272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7" autoAdjust="0"/>
    <p:restoredTop sz="95673" autoAdjust="0"/>
  </p:normalViewPr>
  <p:slideViewPr>
    <p:cSldViewPr>
      <p:cViewPr>
        <p:scale>
          <a:sx n="125" d="100"/>
          <a:sy n="125" d="100"/>
        </p:scale>
        <p:origin x="256" y="1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5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78B6AB-DFD1-4CD7-9516-0A8D9DFD2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8A473A7-C3D2-489D-BF5C-7BF44E7D5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A473A7-C3D2-489D-BF5C-7BF44E7D5C48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533400" y="35496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2355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81000" y="609601"/>
            <a:ext cx="8305800" cy="2514599"/>
          </a:xfrm>
          <a:prstGeom prst="rect">
            <a:avLst/>
          </a:prstGeom>
        </p:spPr>
        <p:txBody>
          <a:bodyPr/>
          <a:lstStyle>
            <a:lvl1pPr algn="ctr">
              <a:defRPr sz="3600" smtClean="0">
                <a:latin typeface="Tahoma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2355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4583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22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66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265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36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46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9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>
            <a:lvl1pPr algn="l">
              <a:defRPr>
                <a:latin typeface="+mn-lt"/>
                <a:cs typeface="Tahoma" pitchFamily="34" charset="0"/>
              </a:defRPr>
            </a:lvl1pPr>
            <a:lvl2pPr algn="l">
              <a:defRPr>
                <a:latin typeface="+mn-lt"/>
                <a:cs typeface="Tahoma" pitchFamily="34" charset="0"/>
              </a:defRPr>
            </a:lvl2pPr>
            <a:lvl3pPr algn="l">
              <a:defRPr>
                <a:latin typeface="+mn-lt"/>
                <a:cs typeface="Tahoma" pitchFamily="34" charset="0"/>
              </a:defRPr>
            </a:lvl3pPr>
            <a:lvl4pPr algn="l">
              <a:defRPr>
                <a:latin typeface="+mn-lt"/>
                <a:cs typeface="Tahoma" pitchFamily="34" charset="0"/>
              </a:defRPr>
            </a:lvl4pPr>
            <a:lvl5pPr algn="l">
              <a:defRPr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1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8382000" cy="1447800"/>
          </a:xfrm>
          <a:prstGeom prst="rect">
            <a:avLst/>
          </a:prstGeom>
        </p:spPr>
        <p:txBody>
          <a:bodyPr/>
          <a:lstStyle>
            <a:lvl1pPr algn="ctr">
              <a:defRPr sz="3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1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4800600" y="1143000"/>
            <a:ext cx="411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8610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3733800"/>
            <a:ext cx="86106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0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4191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724400" y="1143000"/>
            <a:ext cx="4191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304800" y="3733800"/>
            <a:ext cx="4191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4724400" y="3733800"/>
            <a:ext cx="4191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8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82762"/>
            <a:ext cx="4191000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19264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782762"/>
            <a:ext cx="4192646" cy="43132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5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18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6137275"/>
            <a:ext cx="9144000" cy="7207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0" y="6194425"/>
            <a:ext cx="2941638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</a:t>
            </a:r>
            <a:r>
              <a:rPr lang="en-US" sz="11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Trường</a:t>
            </a:r>
            <a:r>
              <a:rPr lang="en-US" sz="1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Đại</a:t>
            </a:r>
            <a:r>
              <a:rPr lang="en-US" sz="1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Học</a:t>
            </a:r>
            <a:r>
              <a:rPr lang="en-US" sz="1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Bách</a:t>
            </a:r>
            <a:r>
              <a:rPr lang="en-US" sz="11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Khoa</a:t>
            </a:r>
            <a:endParaRPr lang="en-US" sz="11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US" sz="11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Trung</a:t>
            </a:r>
            <a:r>
              <a:rPr lang="en-US" sz="11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Tâm</a:t>
            </a:r>
            <a:r>
              <a:rPr lang="en-US" sz="1100" b="1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Kỹ</a:t>
            </a:r>
            <a:r>
              <a:rPr lang="en-US" sz="1100" b="1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Thuật</a:t>
            </a:r>
            <a:r>
              <a:rPr lang="en-US" sz="1100" b="1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Điện</a:t>
            </a:r>
            <a:r>
              <a:rPr lang="en-US" sz="1100" b="1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100" b="1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Toán</a:t>
            </a:r>
            <a:endParaRPr lang="en-US" sz="11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n-US" sz="1100" b="1" dirty="0">
                <a:solidFill>
                  <a:srgbClr val="199ACC"/>
                </a:solidFill>
              </a:rPr>
              <a:t>© </a:t>
            </a:r>
            <a:r>
              <a:rPr lang="en-US" sz="1100" b="1" dirty="0" smtClean="0">
                <a:solidFill>
                  <a:srgbClr val="199ACC"/>
                </a:solidFill>
              </a:rPr>
              <a:t>2016</a:t>
            </a:r>
            <a:endParaRPr lang="en-US" sz="1100" b="1" dirty="0">
              <a:solidFill>
                <a:srgbClr val="199ACC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3810000" y="6194425"/>
            <a:ext cx="533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vi-VN" sz="1100" b="1" dirty="0" smtClean="0">
                <a:solidFill>
                  <a:schemeClr val="bg1"/>
                </a:solidFill>
              </a:rPr>
              <a:t>Lập trình C/C++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 algn="r">
              <a:defRPr/>
            </a:pPr>
            <a:fld id="{7E361DEB-F8C4-493B-B5A8-8661C8DCD275}" type="slidenum">
              <a:rPr lang="en-US" sz="1100" b="1" smtClean="0">
                <a:solidFill>
                  <a:schemeClr val="bg1"/>
                </a:solidFill>
              </a:rPr>
              <a:pPr algn="r">
                <a:spcBef>
                  <a:spcPct val="20000"/>
                </a:spcBef>
                <a:defRPr/>
              </a:pPr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4" descr="D:\5. Work2013\giaovu\logotrungtam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risscrossEtching trans="15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542882" cy="454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52" r:id="rId6"/>
    <p:sldLayoutId id="2147484051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 smtClean="0"/>
              <a:t>Ch</a:t>
            </a:r>
            <a:r>
              <a:rPr lang="vi-VN" sz="2800" dirty="0" smtClean="0"/>
              <a:t>ương 07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CON TRỎ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vi-VN" smtClean="0"/>
              <a:t>Nguyễn Thanh Tùng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Tổ chức bộ nhớ thực thi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vi-VN" dirty="0" smtClean="0"/>
              <a:t>Vùng “STACK”</a:t>
            </a:r>
          </a:p>
          <a:p>
            <a:pPr lvl="1"/>
            <a:r>
              <a:rPr lang="vi-VN" dirty="0">
                <a:solidFill>
                  <a:srgbClr val="0432FF"/>
                </a:solidFill>
              </a:rPr>
              <a:t>Chứa</a:t>
            </a:r>
          </a:p>
          <a:p>
            <a:pPr lvl="2"/>
            <a:r>
              <a:rPr lang="en-US" dirty="0">
                <a:solidFill>
                  <a:srgbClr val="0432FF"/>
                </a:solidFill>
              </a:rPr>
              <a:t>C</a:t>
            </a:r>
            <a:r>
              <a:rPr lang="vi-VN" dirty="0">
                <a:solidFill>
                  <a:srgbClr val="0432FF"/>
                </a:solidFill>
              </a:rPr>
              <a:t>ác biến được khai báo trong chương trình</a:t>
            </a:r>
          </a:p>
          <a:p>
            <a:pPr lvl="2"/>
            <a:r>
              <a:rPr lang="vi-VN" dirty="0">
                <a:solidFill>
                  <a:srgbClr val="0432FF"/>
                </a:solidFill>
              </a:rPr>
              <a:t>Thông tin mỗi lần gọi hàm</a:t>
            </a:r>
          </a:p>
          <a:p>
            <a:pPr lvl="1"/>
            <a:endParaRPr lang="vi-VN" dirty="0">
              <a:solidFill>
                <a:srgbClr val="043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5173" y="5781613"/>
            <a:ext cx="321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(N</a:t>
            </a:r>
            <a:r>
              <a:rPr lang="vi-VN" sz="1600"/>
              <a:t>guồn: </a:t>
            </a:r>
            <a:r>
              <a:rPr lang="en-US" sz="1600"/>
              <a:t>http://chortle.ccsu.edu/)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8929"/>
          <a:stretch/>
        </p:blipFill>
        <p:spPr>
          <a:xfrm>
            <a:off x="4486883" y="948519"/>
            <a:ext cx="4405771" cy="473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5173" y="5781613"/>
            <a:ext cx="361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(N</a:t>
            </a:r>
            <a:r>
              <a:rPr lang="vi-VN" sz="1600"/>
              <a:t>guồn: </a:t>
            </a:r>
            <a:r>
              <a:rPr lang="en-US" sz="1600"/>
              <a:t>http://proprogramming.org/)</a:t>
            </a:r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3911410" y="2971800"/>
            <a:ext cx="698690" cy="1033494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Ứng dụng của con trỏ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Mảng trong C </a:t>
            </a:r>
          </a:p>
          <a:p>
            <a:pPr lvl="1"/>
            <a:r>
              <a:rPr lang="vi-VN" dirty="0" smtClean="0"/>
              <a:t>Phải biết trước số lượng phần tử tại thời điểm viết chương trình</a:t>
            </a:r>
          </a:p>
          <a:p>
            <a:pPr lvl="1"/>
            <a:r>
              <a:rPr lang="vi-VN" dirty="0"/>
              <a:t>Do đó, cần phải khai báo một số lượng lớn các ô nhớ để sẵn. Tuy nhiên, tại một thời điểm nào đó, chương trình có thể sẽ sử dụng ít hơn rất nhiều </a:t>
            </a:r>
            <a:r>
              <a:rPr lang="vi-VN" dirty="0">
                <a:sym typeface="Wingdings"/>
              </a:rPr>
              <a:t> lãng phí</a:t>
            </a:r>
          </a:p>
          <a:p>
            <a:pPr lvl="1"/>
            <a:endParaRPr lang="vi-VN" dirty="0" smtClean="0">
              <a:sym typeface="Wingdings"/>
            </a:endParaRPr>
          </a:p>
          <a:p>
            <a:pPr lvl="1"/>
            <a:r>
              <a:rPr lang="vi-VN" dirty="0" smtClean="0"/>
              <a:t>Yêu cầu: Có thể nào dùng mảng với số lượng phần tử chỉ cần biết lúc chương trình đang chạy?</a:t>
            </a:r>
          </a:p>
          <a:p>
            <a:pPr lvl="1"/>
            <a:r>
              <a:rPr lang="vi-VN" dirty="0"/>
              <a:t>=&gt; Cần con trỏ</a:t>
            </a:r>
            <a:endParaRPr lang="vi-VN" dirty="0" smtClean="0"/>
          </a:p>
          <a:p>
            <a:pPr lvl="1"/>
            <a:endParaRPr lang="vi-VN" dirty="0" smtClean="0"/>
          </a:p>
          <a:p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17759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Ứng dụng của con trỏ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Mảng trong C </a:t>
            </a:r>
          </a:p>
          <a:p>
            <a:pPr lvl="1"/>
            <a:r>
              <a:rPr lang="vi-VN" dirty="0" smtClean="0"/>
              <a:t>Khi thêm vào và lấy ra các phần tử trên mảng </a:t>
            </a:r>
          </a:p>
          <a:p>
            <a:pPr lvl="1"/>
            <a:r>
              <a:rPr lang="vi-VN" dirty="0" smtClean="0"/>
              <a:t>=&gt; cần phải dịch phải và trái nhiều phần tử </a:t>
            </a:r>
            <a:r>
              <a:rPr lang="vi-VN" dirty="0" smtClean="0">
                <a:sym typeface="Wingdings"/>
              </a:rPr>
              <a:t> tốn nhiều thời gian</a:t>
            </a:r>
          </a:p>
          <a:p>
            <a:pPr lvl="1"/>
            <a:endParaRPr lang="vi-VN" dirty="0">
              <a:sym typeface="Wingdings"/>
            </a:endParaRPr>
          </a:p>
          <a:p>
            <a:pPr lvl="1"/>
            <a:r>
              <a:rPr lang="vi-VN" dirty="0" smtClean="0">
                <a:sym typeface="Wingdings"/>
              </a:rPr>
              <a:t>Yêu cầu: Có cách tổ chức dữ liệu nào giúp các phép quản lý phần tử nói trên nhanh chóng</a:t>
            </a:r>
          </a:p>
          <a:p>
            <a:pPr lvl="1"/>
            <a:endParaRPr lang="vi-VN" dirty="0">
              <a:sym typeface="Wingdings"/>
            </a:endParaRPr>
          </a:p>
          <a:p>
            <a:pPr lvl="1"/>
            <a:r>
              <a:rPr lang="vi-VN" dirty="0" smtClean="0">
                <a:sym typeface="Wingdings"/>
              </a:rPr>
              <a:t>=&gt; Sử dụng danh sách liên kết</a:t>
            </a:r>
          </a:p>
          <a:p>
            <a:pPr lvl="1"/>
            <a:r>
              <a:rPr lang="vi-VN" dirty="0">
                <a:sym typeface="Wingdings"/>
              </a:rPr>
              <a:t>=&gt; Cần đến con trỏ</a:t>
            </a:r>
            <a:endParaRPr lang="vi-VN" dirty="0" smtClean="0"/>
          </a:p>
          <a:p>
            <a:pPr lvl="1"/>
            <a:endParaRPr lang="vi-VN" dirty="0" smtClean="0"/>
          </a:p>
          <a:p>
            <a:endParaRPr lang="vi-VN" dirty="0" smtClean="0"/>
          </a:p>
        </p:txBody>
      </p:sp>
    </p:spTree>
    <p:extLst>
      <p:ext uri="{BB962C8B-B14F-4D97-AF65-F5344CB8AC3E}">
        <p14:creationId xmlns:p14="http://schemas.microsoft.com/office/powerpoint/2010/main" val="11221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Mô hình của con trỏ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1524000" y="1676400"/>
            <a:ext cx="2895600" cy="6858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3914633"/>
            <a:ext cx="2895600" cy="6858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vi-VN">
                <a:solidFill>
                  <a:schemeClr val="bg1"/>
                </a:solidFill>
              </a:rPr>
              <a:t>0x1234 FFFF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3954102"/>
            <a:ext cx="4177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Biến p: là con trỏ</a:t>
            </a:r>
          </a:p>
          <a:p>
            <a:r>
              <a:rPr lang="vi-VN"/>
              <a:t>Chứa địa chỉ của biến x, nghĩa là giá trị</a:t>
            </a:r>
          </a:p>
          <a:p>
            <a:r>
              <a:rPr lang="vi-VN"/>
              <a:t>0x1234 FFFF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4178" y="1676400"/>
            <a:ext cx="4398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Biến a: là biến có kiểu nào đó bất kỳ</a:t>
            </a:r>
          </a:p>
          <a:p>
            <a:r>
              <a:rPr lang="vi-VN"/>
              <a:t>Ô nhớ bắt đầu của a có địa chỉ là: (ví dụ)</a:t>
            </a:r>
          </a:p>
          <a:p>
            <a:r>
              <a:rPr lang="vi-VN"/>
              <a:t>0x1234 FFFF</a:t>
            </a:r>
          </a:p>
        </p:txBody>
      </p:sp>
    </p:spTree>
    <p:extLst>
      <p:ext uri="{BB962C8B-B14F-4D97-AF65-F5344CB8AC3E}">
        <p14:creationId xmlns:p14="http://schemas.microsoft.com/office/powerpoint/2010/main" val="802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Mô hình của con trỏ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1524000" y="1676400"/>
            <a:ext cx="2895600" cy="6858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3914633"/>
            <a:ext cx="2895600" cy="6858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vi-VN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954102"/>
            <a:ext cx="4177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Biến p: là con trỏ</a:t>
            </a:r>
          </a:p>
          <a:p>
            <a:r>
              <a:rPr lang="vi-VN"/>
              <a:t>Chứa địa chỉ của biến x, nghĩa là giá trị</a:t>
            </a:r>
          </a:p>
          <a:p>
            <a:r>
              <a:rPr lang="vi-VN"/>
              <a:t>0x1234 FFFF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4178" y="1676400"/>
            <a:ext cx="4398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/>
              <a:t>Biến a: là biến có kiểu nào đó bất kỳ</a:t>
            </a:r>
          </a:p>
          <a:p>
            <a:r>
              <a:rPr lang="vi-VN"/>
              <a:t>Ô nhớ bắt đầu của a có địa chỉ là: (ví dụ)</a:t>
            </a:r>
          </a:p>
          <a:p>
            <a:r>
              <a:rPr lang="vi-VN"/>
              <a:t>0x1234 FFFF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895600" y="41148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>
            <a:stCxn id="2" idx="2"/>
          </p:cNvCxnSpPr>
          <p:nvPr/>
        </p:nvCxnSpPr>
        <p:spPr bwMode="auto">
          <a:xfrm flipH="1">
            <a:off x="685800" y="4229100"/>
            <a:ext cx="2209800" cy="381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" y="2133600"/>
            <a:ext cx="0" cy="2133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85800" y="2133600"/>
            <a:ext cx="838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4800" y="5211233"/>
            <a:ext cx="830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0432FF"/>
                </a:solidFill>
              </a:rPr>
              <a:t>Minh hoạ con trỏ bởi tên từ ô nhớ biến p </a:t>
            </a:r>
          </a:p>
          <a:p>
            <a:pPr algn="ctr"/>
            <a:r>
              <a:rPr lang="vi-VN" sz="2400">
                <a:solidFill>
                  <a:srgbClr val="FF0000"/>
                </a:solidFill>
              </a:rPr>
              <a:t>CHỈ ĐẾN (point to) </a:t>
            </a:r>
            <a:r>
              <a:rPr lang="vi-VN" sz="2400">
                <a:solidFill>
                  <a:srgbClr val="0432FF"/>
                </a:solidFill>
              </a:rPr>
              <a:t>ô nhớ biến x</a:t>
            </a:r>
            <a:br>
              <a:rPr lang="vi-VN" sz="2400">
                <a:solidFill>
                  <a:srgbClr val="0432FF"/>
                </a:solidFill>
              </a:rPr>
            </a:br>
            <a:endParaRPr lang="en-US" sz="240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Toán tử &amp;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Con trỏ lưu trữ địa chỉ của một ô nhớ (biến) khác </a:t>
            </a:r>
            <a:r>
              <a:rPr lang="vi-VN">
                <a:solidFill>
                  <a:srgbClr val="0432FF"/>
                </a:solidFill>
                <a:sym typeface="Wingdings"/>
              </a:rPr>
              <a:t> Bằng cách nào lấy địa chỉ của một biến hay ô nhớ để gán cho biến con trỏ</a:t>
            </a:r>
            <a:endParaRPr 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Toán tử &amp;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Con trỏ lưu trữ địa chỉ của một ô nhớ (biến) khác </a:t>
            </a:r>
            <a:r>
              <a:rPr lang="vi-VN">
                <a:solidFill>
                  <a:srgbClr val="0432FF"/>
                </a:solidFill>
                <a:sym typeface="Wingdings"/>
              </a:rPr>
              <a:t> Bằng cách nào lấy địa chỉ của một biến hay ô nhớ để gán cho biến con trỏ</a:t>
            </a:r>
          </a:p>
          <a:p>
            <a:endParaRPr lang="vi-VN">
              <a:solidFill>
                <a:srgbClr val="0432FF"/>
              </a:solidFill>
              <a:sym typeface="Wingdings"/>
            </a:endParaRPr>
          </a:p>
          <a:p>
            <a:pPr lvl="1"/>
            <a:r>
              <a:rPr lang="vi-VN">
                <a:solidFill>
                  <a:srgbClr val="0432FF"/>
                </a:solidFill>
                <a:sym typeface="Wingdings"/>
              </a:rPr>
              <a:t>Cách 1: Dùng toán tử &amp; để lấy địa chỉ của một biến đang có</a:t>
            </a:r>
          </a:p>
          <a:p>
            <a:pPr lvl="1"/>
            <a:endParaRPr lang="vi-VN">
              <a:solidFill>
                <a:srgbClr val="0432FF"/>
              </a:solidFill>
              <a:sym typeface="Wingdings"/>
            </a:endParaRPr>
          </a:p>
          <a:p>
            <a:pPr lvl="1"/>
            <a:r>
              <a:rPr lang="vi-VN">
                <a:solidFill>
                  <a:srgbClr val="0432FF"/>
                </a:solidFill>
              </a:rPr>
              <a:t>Cách 2: Xin cấp phát bộ nhớ động (phần sau)</a:t>
            </a:r>
            <a:endParaRPr 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Toán tử &amp;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Toán tử &amp; trả về địa chỉ của một biến</a:t>
            </a:r>
          </a:p>
          <a:p>
            <a:r>
              <a:rPr lang="vi-VN"/>
              <a:t>Ví dụ</a:t>
            </a:r>
          </a:p>
          <a:p>
            <a:endParaRPr lang="en-US">
              <a:solidFill>
                <a:srgbClr val="0432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438400"/>
            <a:ext cx="4572000" cy="34163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&lt;stdio.h&gt;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&lt;stdlib.h&gt;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main(){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a = 100;</a:t>
            </a:r>
          </a:p>
          <a:p>
            <a:r>
              <a:rPr lang="fr-FR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fr-FR">
                <a:solidFill>
                  <a:srgbClr val="A31515"/>
                </a:solidFill>
                <a:latin typeface="Consolas" charset="0"/>
              </a:rPr>
              <a:t>"%d\n"</a:t>
            </a:r>
            <a:r>
              <a:rPr lang="fr-FR">
                <a:solidFill>
                  <a:prstClr val="black"/>
                </a:solidFill>
                <a:latin typeface="Consolas" charset="0"/>
              </a:rPr>
              <a:t>, a);</a:t>
            </a:r>
          </a:p>
          <a:p>
            <a:endParaRPr lang="fr-FR">
              <a:solidFill>
                <a:prstClr val="black"/>
              </a:solidFill>
              <a:latin typeface="Consolas" charset="0"/>
            </a:endParaRP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de-DE">
                <a:solidFill>
                  <a:srgbClr val="A31515"/>
                </a:solidFill>
                <a:latin typeface="Consolas" charset="0"/>
              </a:rPr>
              <a:t>"%p\n"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, &amp;a);</a:t>
            </a:r>
          </a:p>
          <a:p>
            <a:endParaRPr lang="de-DE">
              <a:solidFill>
                <a:prstClr val="black"/>
              </a:solidFill>
              <a:latin typeface="Consolas" charset="0"/>
            </a:endParaRP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system(</a:t>
            </a:r>
            <a:r>
              <a:rPr lang="de-DE">
                <a:solidFill>
                  <a:srgbClr val="A31515"/>
                </a:solidFill>
                <a:latin typeface="Consolas" charset="0"/>
              </a:rPr>
              <a:t>"pause"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de-DE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 0;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377722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 ra </a:t>
            </a:r>
            <a:r>
              <a:rPr lang="vi-VN"/>
              <a:t>giá trị của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44196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 ra </a:t>
            </a:r>
            <a:r>
              <a:rPr lang="vi-VN"/>
              <a:t>địa chỉ của a</a:t>
            </a:r>
          </a:p>
        </p:txBody>
      </p:sp>
      <p:cxnSp>
        <p:nvCxnSpPr>
          <p:cNvPr id="5" name="Straight Arrow Connector 4"/>
          <p:cNvCxnSpPr>
            <a:stCxn id="7" idx="1"/>
          </p:cNvCxnSpPr>
          <p:nvPr/>
        </p:nvCxnSpPr>
        <p:spPr bwMode="auto">
          <a:xfrm flipH="1">
            <a:off x="4114800" y="4604266"/>
            <a:ext cx="1524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stCxn id="3" idx="1"/>
          </p:cNvCxnSpPr>
          <p:nvPr/>
        </p:nvCxnSpPr>
        <p:spPr bwMode="auto">
          <a:xfrm flipH="1">
            <a:off x="3962400" y="3961894"/>
            <a:ext cx="1676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025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Toán tử &amp;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Toán tử &amp; trả về địa chỉ của một biến</a:t>
            </a:r>
          </a:p>
          <a:p>
            <a:r>
              <a:rPr lang="vi-VN"/>
              <a:t>Ví dụ</a:t>
            </a:r>
          </a:p>
          <a:p>
            <a:endParaRPr lang="en-US">
              <a:solidFill>
                <a:srgbClr val="0432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972" y="2022901"/>
            <a:ext cx="6922827" cy="369331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&lt;stdio.h&gt;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&lt;stdlib.h&gt;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typedef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struct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sPoint3D{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x, y, z;} Point3D;</a:t>
            </a: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main(){</a:t>
            </a:r>
          </a:p>
          <a:p>
            <a:r>
              <a:rPr lang="hr-HR">
                <a:solidFill>
                  <a:prstClr val="black"/>
                </a:solidFill>
                <a:latin typeface="Consolas" charset="0"/>
              </a:rPr>
              <a:t>	Point3D p1 = {1.0f, 2.0f, 3.0f};</a:t>
            </a:r>
          </a:p>
          <a:p>
            <a:r>
              <a:rPr lang="ro-RO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ro-RO">
                <a:solidFill>
                  <a:srgbClr val="A31515"/>
                </a:solidFill>
                <a:latin typeface="Consolas" charset="0"/>
              </a:rPr>
              <a:t>"%-5.1f\n"</a:t>
            </a:r>
            <a:r>
              <a:rPr lang="ro-RO">
                <a:solidFill>
                  <a:prstClr val="black"/>
                </a:solidFill>
                <a:latin typeface="Consolas" charset="0"/>
              </a:rPr>
              <a:t>, p1.x);</a:t>
            </a:r>
          </a:p>
          <a:p>
            <a:r>
              <a:rPr lang="fr-FR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fr-FR">
                <a:solidFill>
                  <a:srgbClr val="A31515"/>
                </a:solidFill>
                <a:latin typeface="Consolas" charset="0"/>
              </a:rPr>
              <a:t>"%p\n"</a:t>
            </a:r>
            <a:r>
              <a:rPr lang="fr-FR">
                <a:solidFill>
                  <a:prstClr val="black"/>
                </a:solidFill>
                <a:latin typeface="Consolas" charset="0"/>
              </a:rPr>
              <a:t>, &amp;p1);</a:t>
            </a:r>
          </a:p>
          <a:p>
            <a:r>
              <a:rPr lang="ro-RO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ro-RO">
                <a:solidFill>
                  <a:srgbClr val="A31515"/>
                </a:solidFill>
                <a:latin typeface="Consolas" charset="0"/>
              </a:rPr>
              <a:t>"%p\n"</a:t>
            </a:r>
            <a:r>
              <a:rPr lang="ro-RO">
                <a:solidFill>
                  <a:prstClr val="black"/>
                </a:solidFill>
                <a:latin typeface="Consolas" charset="0"/>
              </a:rPr>
              <a:t>, &amp;p1.x);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pt-BR">
                <a:solidFill>
                  <a:srgbClr val="A31515"/>
                </a:solidFill>
                <a:latin typeface="Consolas" charset="0"/>
              </a:rPr>
              <a:t>"%p\n"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, &amp;p1.y);</a:t>
            </a:r>
          </a:p>
          <a:p>
            <a:r>
              <a:rPr lang="ro-RO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ro-RO">
                <a:solidFill>
                  <a:srgbClr val="A31515"/>
                </a:solidFill>
                <a:latin typeface="Consolas" charset="0"/>
              </a:rPr>
              <a:t>"%p\n"</a:t>
            </a:r>
            <a:r>
              <a:rPr lang="ro-RO">
                <a:solidFill>
                  <a:prstClr val="black"/>
                </a:solidFill>
                <a:latin typeface="Consolas" charset="0"/>
              </a:rPr>
              <a:t>, &amp;p1.z);</a:t>
            </a:r>
          </a:p>
          <a:p>
            <a:r>
              <a:rPr lang="ro-RO">
                <a:solidFill>
                  <a:prstClr val="black"/>
                </a:solidFill>
                <a:latin typeface="Consolas" charset="0"/>
              </a:rPr>
              <a:t>	system(</a:t>
            </a:r>
            <a:r>
              <a:rPr lang="ro-RO">
                <a:solidFill>
                  <a:srgbClr val="A31515"/>
                </a:solidFill>
                <a:latin typeface="Consolas" charset="0"/>
              </a:rPr>
              <a:t>"pause"</a:t>
            </a:r>
            <a:r>
              <a:rPr lang="ro-RO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ro-RO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ro-RO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ro-RO">
                <a:solidFill>
                  <a:prstClr val="black"/>
                </a:solidFill>
                <a:latin typeface="Consolas" charset="0"/>
              </a:rPr>
              <a:t> 0;</a:t>
            </a:r>
          </a:p>
          <a:p>
            <a:r>
              <a:rPr lang="ro-RO">
                <a:solidFill>
                  <a:prstClr val="black"/>
                </a:solidFill>
                <a:latin typeface="Consolas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84718" y="3425652"/>
            <a:ext cx="227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 ra </a:t>
            </a:r>
            <a:r>
              <a:rPr lang="vi-VN"/>
              <a:t>giá trị của p1.x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4718" y="385526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 ra </a:t>
            </a:r>
            <a:r>
              <a:rPr lang="vi-VN"/>
              <a:t>địa chỉ của p1</a:t>
            </a:r>
          </a:p>
        </p:txBody>
      </p:sp>
      <p:cxnSp>
        <p:nvCxnSpPr>
          <p:cNvPr id="5" name="Straight Arrow Connector 4"/>
          <p:cNvCxnSpPr>
            <a:stCxn id="7" idx="1"/>
          </p:cNvCxnSpPr>
          <p:nvPr/>
        </p:nvCxnSpPr>
        <p:spPr bwMode="auto">
          <a:xfrm flipH="1" flipV="1">
            <a:off x="3810000" y="3854239"/>
            <a:ext cx="2274718" cy="185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>
            <a:stCxn id="3" idx="1"/>
          </p:cNvCxnSpPr>
          <p:nvPr/>
        </p:nvCxnSpPr>
        <p:spPr bwMode="auto">
          <a:xfrm flipH="1">
            <a:off x="4408318" y="3610318"/>
            <a:ext cx="1676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84718" y="4268527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 ra </a:t>
            </a:r>
            <a:r>
              <a:rPr lang="vi-VN"/>
              <a:t>địa chỉ của p1.x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4718" y="465367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 ra </a:t>
            </a:r>
            <a:r>
              <a:rPr lang="vi-VN"/>
              <a:t>địa chỉ của p1.y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718" y="501306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 ra </a:t>
            </a:r>
            <a:r>
              <a:rPr lang="vi-VN"/>
              <a:t>địa chỉ của p1.z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4038600" y="4167776"/>
            <a:ext cx="2046118" cy="311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038600" y="4425074"/>
            <a:ext cx="2046118" cy="4098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4038600" y="4693862"/>
            <a:ext cx="2046118" cy="508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28" y="150632"/>
            <a:ext cx="31115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Khai báo con trỏ</a:t>
            </a:r>
            <a:br>
              <a:rPr lang="vi-VN" dirty="0" smtClean="0"/>
            </a:br>
            <a:r>
              <a:rPr lang="vi-VN" sz="2400" dirty="0">
                <a:solidFill>
                  <a:srgbClr val="0432FF"/>
                </a:solidFill>
              </a:rPr>
              <a:t>Cú pháp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349" y="1828800"/>
            <a:ext cx="8465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&lt;Tên kiểu&gt; * &lt;tên biến&gt;;</a:t>
            </a:r>
          </a:p>
          <a:p>
            <a:r>
              <a:rPr lang="vi-VN" sz="28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&lt;Tên kiểu&gt; * &lt;tên biến a&gt; = 0;</a:t>
            </a:r>
          </a:p>
          <a:p>
            <a:r>
              <a:rPr lang="vi-VN" sz="28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&lt;Tên kiểu&gt; * &lt;tên biến a&gt; = &amp;&lt;tên biến b&gt;;</a:t>
            </a:r>
            <a:endParaRPr lang="en-US" sz="28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1" y="36195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&lt;tên biến b&gt;: </a:t>
            </a:r>
            <a:r>
              <a:rPr lang="vi-VN" sz="2800">
                <a:latin typeface="Consolas" charset="0"/>
                <a:ea typeface="Consolas" charset="0"/>
                <a:cs typeface="Consolas" charset="0"/>
              </a:rPr>
              <a:t>Phải có kiểu &lt;Tên kiểu&gt;, hoặc có kiểu chuyển đổi qua được &lt;Tên kiểu&gt;</a:t>
            </a:r>
          </a:p>
          <a:p>
            <a:endParaRPr lang="vi-VN" sz="2800">
              <a:latin typeface="Consolas" charset="0"/>
              <a:ea typeface="Consolas" charset="0"/>
              <a:cs typeface="Consolas" charset="0"/>
            </a:endParaRPr>
          </a:p>
          <a:p>
            <a:r>
              <a:rPr lang="vi-VN" sz="28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0: </a:t>
            </a:r>
            <a:r>
              <a:rPr lang="vi-VN" sz="2800">
                <a:latin typeface="Consolas" charset="0"/>
                <a:ea typeface="Consolas" charset="0"/>
                <a:cs typeface="Consolas" charset="0"/>
              </a:rPr>
              <a:t>Hằng số, gọi là NULL</a:t>
            </a:r>
            <a:endParaRPr lang="en-US" sz="280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6955631" cy="531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Khai báo con trỏ</a:t>
            </a:r>
            <a:br>
              <a:rPr lang="vi-VN" dirty="0" smtClean="0"/>
            </a:br>
            <a:r>
              <a:rPr lang="vi-VN" sz="2400" dirty="0">
                <a:solidFill>
                  <a:srgbClr val="0432FF"/>
                </a:solidFill>
              </a:rPr>
              <a:t>Cú pháp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hu-HU">
                <a:solidFill>
                  <a:prstClr val="black"/>
                </a:solidFill>
                <a:latin typeface="Consolas" charset="0"/>
              </a:rPr>
              <a:t> a;</a:t>
            </a: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</a:t>
            </a:r>
            <a:r>
              <a:rPr lang="vi-VN">
                <a:solidFill>
                  <a:prstClr val="black"/>
                </a:solidFill>
                <a:latin typeface="Consolas" charset="0"/>
              </a:rPr>
              <a:t>1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;</a:t>
            </a: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*p2 = </a:t>
            </a:r>
            <a:r>
              <a:rPr lang="en-US">
                <a:solidFill>
                  <a:srgbClr val="0432FF"/>
                </a:solidFill>
                <a:latin typeface="Consolas" charset="0"/>
              </a:rPr>
              <a:t>0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;</a:t>
            </a:r>
          </a:p>
          <a:p>
            <a:r>
              <a:rPr lang="nl-NL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nl-NL">
                <a:solidFill>
                  <a:prstClr val="black"/>
                </a:solidFill>
                <a:latin typeface="Consolas" charset="0"/>
              </a:rPr>
              <a:t> *p3 = &amp;a;</a:t>
            </a:r>
          </a:p>
          <a:p>
            <a:endParaRPr lang="nl-NL">
              <a:solidFill>
                <a:prstClr val="black"/>
              </a:solidFill>
              <a:latin typeface="Consolas" charset="0"/>
            </a:endParaRPr>
          </a:p>
          <a:p>
            <a:r>
              <a:rPr lang="nl-NL">
                <a:solidFill>
                  <a:srgbClr val="0000FF"/>
                </a:solidFill>
                <a:latin typeface="Consolas" charset="0"/>
              </a:rPr>
              <a:t>double</a:t>
            </a:r>
            <a:r>
              <a:rPr lang="nl-NL">
                <a:solidFill>
                  <a:prstClr val="black"/>
                </a:solidFill>
                <a:latin typeface="Consolas" charset="0"/>
              </a:rPr>
              <a:t> d;</a:t>
            </a:r>
          </a:p>
          <a:p>
            <a:r>
              <a:rPr lang="nl-NL">
                <a:solidFill>
                  <a:srgbClr val="0000FF"/>
                </a:solidFill>
                <a:latin typeface="Consolas" charset="0"/>
              </a:rPr>
              <a:t>double</a:t>
            </a:r>
            <a:r>
              <a:rPr lang="nl-NL">
                <a:solidFill>
                  <a:prstClr val="black"/>
                </a:solidFill>
                <a:latin typeface="Consolas" charset="0"/>
              </a:rPr>
              <a:t> *pd1;</a:t>
            </a:r>
          </a:p>
          <a:p>
            <a:r>
              <a:rPr lang="nl-NL">
                <a:solidFill>
                  <a:srgbClr val="0000FF"/>
                </a:solidFill>
                <a:latin typeface="Consolas" charset="0"/>
              </a:rPr>
              <a:t>double</a:t>
            </a:r>
            <a:r>
              <a:rPr lang="nl-NL">
                <a:solidFill>
                  <a:prstClr val="black"/>
                </a:solidFill>
                <a:latin typeface="Consolas" charset="0"/>
              </a:rPr>
              <a:t> *pd2 = </a:t>
            </a:r>
            <a:r>
              <a:rPr lang="nl-NL">
                <a:solidFill>
                  <a:srgbClr val="0432FF"/>
                </a:solidFill>
                <a:latin typeface="Consolas" charset="0"/>
              </a:rPr>
              <a:t>0</a:t>
            </a:r>
            <a:r>
              <a:rPr lang="nl-NL">
                <a:solidFill>
                  <a:prstClr val="black"/>
                </a:solidFill>
                <a:latin typeface="Consolas" charset="0"/>
              </a:rPr>
              <a:t>;</a:t>
            </a: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double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*pd3 = &amp;d;</a:t>
            </a:r>
          </a:p>
          <a:p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f;</a:t>
            </a: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*pf1;</a:t>
            </a: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*pf2 = </a:t>
            </a:r>
            <a:r>
              <a:rPr lang="en-US">
                <a:solidFill>
                  <a:srgbClr val="0432FF"/>
                </a:solidFill>
                <a:latin typeface="Consolas" charset="0"/>
              </a:rPr>
              <a:t>0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;</a:t>
            </a: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*pf3 = &amp;d;</a:t>
            </a:r>
          </a:p>
          <a:p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hr-HR">
                <a:solidFill>
                  <a:srgbClr val="0432FF"/>
                </a:solidFill>
                <a:latin typeface="Consolas" charset="0"/>
              </a:rPr>
              <a:t>Point3D</a:t>
            </a:r>
            <a:r>
              <a:rPr lang="hr-HR">
                <a:latin typeface="Consolas" charset="0"/>
              </a:rPr>
              <a:t> p1 = {1.0f, 2.0f, 3.0f};</a:t>
            </a:r>
          </a:p>
          <a:p>
            <a:r>
              <a:rPr lang="en-US">
                <a:solidFill>
                  <a:srgbClr val="0432FF"/>
                </a:solidFill>
                <a:latin typeface="Consolas" charset="0"/>
              </a:rPr>
              <a:t>Point3D</a:t>
            </a:r>
            <a:r>
              <a:rPr lang="en-US">
                <a:latin typeface="Consolas" charset="0"/>
              </a:rPr>
              <a:t> *pp1;</a:t>
            </a:r>
          </a:p>
          <a:p>
            <a:r>
              <a:rPr lang="en-US">
                <a:solidFill>
                  <a:srgbClr val="0432FF"/>
                </a:solidFill>
                <a:latin typeface="Consolas" charset="0"/>
              </a:rPr>
              <a:t>Point3D</a:t>
            </a:r>
            <a:r>
              <a:rPr lang="en-US">
                <a:latin typeface="Consolas" charset="0"/>
              </a:rPr>
              <a:t> *pp2 = </a:t>
            </a:r>
            <a:r>
              <a:rPr lang="en-US">
                <a:solidFill>
                  <a:srgbClr val="0432FF"/>
                </a:solidFill>
                <a:latin typeface="Consolas" charset="0"/>
              </a:rPr>
              <a:t>0</a:t>
            </a:r>
            <a:r>
              <a:rPr lang="en-US">
                <a:latin typeface="Consolas" charset="0"/>
              </a:rPr>
              <a:t>;</a:t>
            </a:r>
          </a:p>
          <a:p>
            <a:r>
              <a:rPr lang="en-US">
                <a:solidFill>
                  <a:srgbClr val="0432FF"/>
                </a:solidFill>
                <a:latin typeface="Consolas" charset="0"/>
              </a:rPr>
              <a:t>Point3D</a:t>
            </a:r>
            <a:r>
              <a:rPr lang="en-US">
                <a:latin typeface="Consolas" charset="0"/>
              </a:rPr>
              <a:t> *pp3 = &amp;p1;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7620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0432FF"/>
                </a:solidFill>
              </a:rPr>
              <a:t>a</a:t>
            </a:r>
            <a:r>
              <a:rPr lang="vi-VN"/>
              <a:t>: là số nguyên</a:t>
            </a:r>
          </a:p>
          <a:p>
            <a:r>
              <a:rPr lang="en-US">
                <a:solidFill>
                  <a:srgbClr val="0432FF"/>
                </a:solidFill>
              </a:rPr>
              <a:t>p1</a:t>
            </a:r>
            <a:r>
              <a:rPr lang="vi-VN"/>
              <a:t>: con trỏ đến số nguyên, giá trị chưa xác định</a:t>
            </a:r>
          </a:p>
          <a:p>
            <a:r>
              <a:rPr lang="en-US">
                <a:solidFill>
                  <a:srgbClr val="0432FF"/>
                </a:solidFill>
              </a:rPr>
              <a:t>p</a:t>
            </a:r>
            <a:r>
              <a:rPr lang="vi-VN">
                <a:solidFill>
                  <a:srgbClr val="0432FF"/>
                </a:solidFill>
              </a:rPr>
              <a:t>2</a:t>
            </a:r>
            <a:r>
              <a:rPr lang="vi-VN"/>
              <a:t>: con trỏ đến số nguyên, giá trị là </a:t>
            </a:r>
            <a:r>
              <a:rPr lang="vi-VN">
                <a:solidFill>
                  <a:srgbClr val="0432FF"/>
                </a:solidFill>
              </a:rPr>
              <a:t>NULL</a:t>
            </a:r>
          </a:p>
          <a:p>
            <a:r>
              <a:rPr lang="en-US">
                <a:solidFill>
                  <a:srgbClr val="0432FF"/>
                </a:solidFill>
              </a:rPr>
              <a:t>p</a:t>
            </a:r>
            <a:r>
              <a:rPr lang="vi-VN">
                <a:solidFill>
                  <a:srgbClr val="0432FF"/>
                </a:solidFill>
              </a:rPr>
              <a:t>3</a:t>
            </a:r>
            <a:r>
              <a:rPr lang="vi-VN"/>
              <a:t>: con trỏ đến số nguyên, giá trị chính là địa chỉ của số nhớ </a:t>
            </a:r>
            <a:r>
              <a:rPr lang="vi-VN">
                <a:solidFill>
                  <a:srgbClr val="0432FF"/>
                </a:solidFill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3528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0432FF"/>
                </a:solidFill>
              </a:rPr>
              <a:t>f</a:t>
            </a:r>
            <a:r>
              <a:rPr lang="vi-VN"/>
              <a:t>: là số </a:t>
            </a:r>
            <a:r>
              <a:rPr lang="vi-VN">
                <a:solidFill>
                  <a:srgbClr val="0432FF"/>
                </a:solidFill>
              </a:rPr>
              <a:t>float</a:t>
            </a:r>
          </a:p>
          <a:p>
            <a:r>
              <a:rPr lang="en-US">
                <a:solidFill>
                  <a:srgbClr val="0432FF"/>
                </a:solidFill>
              </a:rPr>
              <a:t>pf1</a:t>
            </a:r>
            <a:r>
              <a:rPr lang="vi-VN"/>
              <a:t>: con trỏ đến số </a:t>
            </a:r>
            <a:r>
              <a:rPr lang="vi-VN">
                <a:solidFill>
                  <a:srgbClr val="0432FF"/>
                </a:solidFill>
              </a:rPr>
              <a:t>float</a:t>
            </a:r>
            <a:r>
              <a:rPr lang="vi-VN"/>
              <a:t>, giá trị chưa xác định</a:t>
            </a:r>
          </a:p>
          <a:p>
            <a:r>
              <a:rPr lang="en-US">
                <a:solidFill>
                  <a:srgbClr val="0432FF"/>
                </a:solidFill>
              </a:rPr>
              <a:t>pf</a:t>
            </a:r>
            <a:r>
              <a:rPr lang="vi-VN">
                <a:solidFill>
                  <a:srgbClr val="0432FF"/>
                </a:solidFill>
              </a:rPr>
              <a:t>2</a:t>
            </a:r>
            <a:r>
              <a:rPr lang="vi-VN"/>
              <a:t>: con trỏ đến số </a:t>
            </a:r>
            <a:r>
              <a:rPr lang="vi-VN">
                <a:solidFill>
                  <a:srgbClr val="0432FF"/>
                </a:solidFill>
              </a:rPr>
              <a:t>float</a:t>
            </a:r>
            <a:r>
              <a:rPr lang="vi-VN"/>
              <a:t>, giá trị là </a:t>
            </a:r>
            <a:r>
              <a:rPr lang="vi-VN">
                <a:solidFill>
                  <a:srgbClr val="0432FF"/>
                </a:solidFill>
              </a:rPr>
              <a:t>NULL</a:t>
            </a:r>
          </a:p>
          <a:p>
            <a:r>
              <a:rPr lang="en-US">
                <a:solidFill>
                  <a:srgbClr val="0432FF"/>
                </a:solidFill>
              </a:rPr>
              <a:t>pf</a:t>
            </a:r>
            <a:r>
              <a:rPr lang="vi-VN">
                <a:solidFill>
                  <a:srgbClr val="0432FF"/>
                </a:solidFill>
              </a:rPr>
              <a:t>3</a:t>
            </a:r>
            <a:r>
              <a:rPr lang="vi-VN"/>
              <a:t>: con trỏ đến số </a:t>
            </a:r>
            <a:r>
              <a:rPr lang="vi-VN">
                <a:solidFill>
                  <a:srgbClr val="0432FF"/>
                </a:solidFill>
              </a:rPr>
              <a:t>float</a:t>
            </a:r>
            <a:r>
              <a:rPr lang="vi-VN"/>
              <a:t>, giá trị chính là địa chỉ của số nhớ </a:t>
            </a:r>
            <a:r>
              <a:rPr lang="vi-VN">
                <a:solidFill>
                  <a:srgbClr val="0432FF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70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Toán tử *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Toán tử * lấy giá trị (tham khảo) tại một địa chỉ</a:t>
            </a:r>
          </a:p>
          <a:p>
            <a:endParaRPr lang="en-US"/>
          </a:p>
          <a:p>
            <a:r>
              <a:rPr lang="vi-VN"/>
              <a:t>Toán tử &amp; lấy địa chỉ của biến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Toán tử *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981200"/>
            <a:ext cx="5471615" cy="3693319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&lt;stdio.h&gt;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&lt;stdlib.h&gt;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main(){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a = 100;</a:t>
            </a:r>
          </a:p>
          <a:p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fr-FR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fr-FR">
                <a:solidFill>
                  <a:srgbClr val="A31515"/>
                </a:solidFill>
                <a:latin typeface="Consolas" charset="0"/>
              </a:rPr>
              <a:t>"a=%d\n"</a:t>
            </a:r>
            <a:r>
              <a:rPr lang="fr-FR">
                <a:solidFill>
                  <a:prstClr val="black"/>
                </a:solidFill>
                <a:latin typeface="Consolas" charset="0"/>
              </a:rPr>
              <a:t>, a);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de-DE">
                <a:solidFill>
                  <a:srgbClr val="A31515"/>
                </a:solidFill>
                <a:latin typeface="Consolas" charset="0"/>
              </a:rPr>
              <a:t>"*&amp;a=%d\n"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, *&amp;a);</a:t>
            </a:r>
          </a:p>
          <a:p>
            <a:r>
              <a:rPr lang="uk-UA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uk-UA">
                <a:solidFill>
                  <a:srgbClr val="A31515"/>
                </a:solidFill>
                <a:latin typeface="Consolas" charset="0"/>
              </a:rPr>
              <a:t>"*&amp;*&amp;a=%d\n"</a:t>
            </a:r>
            <a:r>
              <a:rPr lang="uk-UA">
                <a:solidFill>
                  <a:prstClr val="black"/>
                </a:solidFill>
                <a:latin typeface="Consolas" charset="0"/>
              </a:rPr>
              <a:t>, *&amp;*&amp;a);</a:t>
            </a:r>
          </a:p>
          <a:p>
            <a:r>
              <a:rPr lang="uk-UA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uk-UA">
                <a:solidFill>
                  <a:srgbClr val="A31515"/>
                </a:solidFill>
                <a:latin typeface="Consolas" charset="0"/>
              </a:rPr>
              <a:t>"*&amp;*&amp;*&amp;a=%d\n"</a:t>
            </a:r>
            <a:r>
              <a:rPr lang="uk-UA">
                <a:solidFill>
                  <a:prstClr val="black"/>
                </a:solidFill>
                <a:latin typeface="Consolas" charset="0"/>
              </a:rPr>
              <a:t>, *&amp;*&amp;*&amp;a);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endParaRPr lang="uk-UA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system(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"pause"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0;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}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04800"/>
            <a:ext cx="3924300" cy="22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Các phép toán trên con trỏ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Tăng và Giảm: ++, --</a:t>
            </a:r>
          </a:p>
          <a:p>
            <a:r>
              <a:rPr lang="vi-VN"/>
              <a:t>Cộng và trừ: +, -</a:t>
            </a:r>
          </a:p>
          <a:p>
            <a:r>
              <a:rPr lang="vi-VN"/>
              <a:t>Cộng và trừ kết hợp gán: +=, -=</a:t>
            </a:r>
          </a:p>
          <a:p>
            <a:r>
              <a:rPr lang="vi-VN"/>
              <a:t>So sanh: ==, !=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7848600" cy="101566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000"/>
              <a:t>Gọi p là con trỏ có kiểu T: </a:t>
            </a:r>
            <a:r>
              <a:rPr lang="vi-VN" sz="2000" b="1">
                <a:solidFill>
                  <a:srgbClr val="0432FF"/>
                </a:solidFill>
              </a:rPr>
              <a:t>T *p;</a:t>
            </a:r>
          </a:p>
          <a:p>
            <a:r>
              <a:rPr lang="vi-VN" sz="2000"/>
              <a:t>Các phép cộng và trừ: làm con trỏ p tăng hay giảm một bội số của kích thước kiểu T.</a:t>
            </a:r>
          </a:p>
        </p:txBody>
      </p:sp>
    </p:spTree>
    <p:extLst>
      <p:ext uri="{BB962C8B-B14F-4D97-AF65-F5344CB8AC3E}">
        <p14:creationId xmlns:p14="http://schemas.microsoft.com/office/powerpoint/2010/main" val="6393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mảng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Con trỏ và mảng có nhiều điểm giống nhau</a:t>
            </a:r>
          </a:p>
          <a:p>
            <a:pPr lvl="1"/>
            <a:r>
              <a:rPr lang="vi-VN"/>
              <a:t>Con trỏ &amp; mảng: giữ địa chỉ của ô nhớ</a:t>
            </a:r>
          </a:p>
          <a:p>
            <a:pPr lvl="2"/>
            <a:r>
              <a:rPr lang="vi-VN"/>
              <a:t>Con trỏ: </a:t>
            </a:r>
            <a:r>
              <a:rPr lang="vi-VN">
                <a:solidFill>
                  <a:srgbClr val="0432FF"/>
                </a:solidFill>
              </a:rPr>
              <a:t>giữa địa chỉ của ô nhớ nào đó (của biến khác, của bộ nhớ động)</a:t>
            </a:r>
          </a:p>
          <a:p>
            <a:pPr lvl="2"/>
            <a:r>
              <a:rPr lang="vi-VN"/>
              <a:t>Mảng: </a:t>
            </a:r>
            <a:r>
              <a:rPr lang="vi-VN">
                <a:solidFill>
                  <a:srgbClr val="0432FF"/>
                </a:solidFill>
              </a:rPr>
              <a:t>giữ địa chỉ của phần tử đầu tiên</a:t>
            </a:r>
          </a:p>
          <a:p>
            <a:pPr lvl="2"/>
            <a:endParaRPr lang="vi-VN"/>
          </a:p>
          <a:p>
            <a:pPr lvl="2"/>
            <a:r>
              <a:rPr lang="vi-VN">
                <a:solidFill>
                  <a:srgbClr val="0432FF"/>
                </a:solidFill>
              </a:rPr>
              <a:t>=&gt; có thể gán mảng vào con trỏ</a:t>
            </a:r>
          </a:p>
          <a:p>
            <a:pPr lvl="2"/>
            <a:r>
              <a:rPr lang="vi-VN"/>
              <a:t>Tuy nhiên, gán con trỏ vào mảng là không được</a:t>
            </a:r>
          </a:p>
        </p:txBody>
      </p:sp>
    </p:spTree>
    <p:extLst>
      <p:ext uri="{BB962C8B-B14F-4D97-AF65-F5344CB8AC3E}">
        <p14:creationId xmlns:p14="http://schemas.microsoft.com/office/powerpoint/2010/main" val="6060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mảng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645" y="1295400"/>
            <a:ext cx="4572000" cy="34163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&lt;stdio.h&gt;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&lt;stdlib.h&gt;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main(){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a[5];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 = a;</a:t>
            </a:r>
          </a:p>
          <a:p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pt-BR">
                <a:solidFill>
                  <a:srgbClr val="A31515"/>
                </a:solidFill>
                <a:latin typeface="Consolas" charset="0"/>
              </a:rPr>
              <a:t>"a =%p\n"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, a);</a:t>
            </a:r>
          </a:p>
          <a:p>
            <a:r>
              <a:rPr lang="fr-FR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fr-FR">
                <a:solidFill>
                  <a:srgbClr val="A31515"/>
                </a:solidFill>
                <a:latin typeface="Consolas" charset="0"/>
              </a:rPr>
              <a:t>"p =%p\n"</a:t>
            </a:r>
            <a:r>
              <a:rPr lang="fr-FR">
                <a:solidFill>
                  <a:prstClr val="black"/>
                </a:solidFill>
                <a:latin typeface="Consolas" charset="0"/>
              </a:rPr>
              <a:t>, p);</a:t>
            </a:r>
          </a:p>
          <a:p>
            <a:endParaRPr lang="fr-FR">
              <a:solidFill>
                <a:prstClr val="black"/>
              </a:solidFill>
              <a:latin typeface="Consolas" charset="0"/>
            </a:endParaRP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system(</a:t>
            </a:r>
            <a:r>
              <a:rPr lang="de-DE">
                <a:solidFill>
                  <a:srgbClr val="A31515"/>
                </a:solidFill>
                <a:latin typeface="Consolas" charset="0"/>
              </a:rPr>
              <a:t>"pause"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de-DE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 0;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2954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rgbClr val="0432FF"/>
                </a:solidFill>
              </a:rPr>
              <a:t>Có thể gán con trỏ mảng vào con trỏ</a:t>
            </a:r>
          </a:p>
          <a:p>
            <a:r>
              <a:rPr lang="vi-VN">
                <a:solidFill>
                  <a:srgbClr val="0432FF"/>
                </a:solidFill>
              </a:rPr>
              <a:t>=&gt;</a:t>
            </a:r>
          </a:p>
          <a:p>
            <a:r>
              <a:rPr lang="en-US">
                <a:solidFill>
                  <a:srgbClr val="0432FF"/>
                </a:solidFill>
              </a:rPr>
              <a:t>A</a:t>
            </a:r>
            <a:r>
              <a:rPr lang="vi-VN">
                <a:solidFill>
                  <a:srgbClr val="0432FF"/>
                </a:solidFill>
              </a:rPr>
              <a:t> và p có giữ cùng địa chỉ: địa chỉ của ô đầu tiên trên mảng</a:t>
            </a:r>
            <a:endParaRPr lang="en-US">
              <a:solidFill>
                <a:srgbClr val="0432FF"/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2819400" y="2172563"/>
            <a:ext cx="2286000" cy="342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08020"/>
            <a:ext cx="34290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mảng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Con trỏ và mảng có nhiều điểm giống nhau</a:t>
            </a:r>
          </a:p>
          <a:p>
            <a:pPr lvl="1"/>
            <a:r>
              <a:rPr lang="vi-VN"/>
              <a:t>Có cùng cách truỳ cập các ô nhớ</a:t>
            </a:r>
          </a:p>
          <a:p>
            <a:pPr lvl="2"/>
            <a:r>
              <a:rPr lang="vi-VN"/>
              <a:t>Dùng toán tử [ ]</a:t>
            </a:r>
          </a:p>
          <a:p>
            <a:pPr lvl="2"/>
            <a:r>
              <a:rPr lang="vi-VN"/>
              <a:t>Dùng toán tử * và +</a:t>
            </a:r>
          </a:p>
          <a:p>
            <a:pPr lvl="2"/>
            <a:endParaRPr lang="vi-VN"/>
          </a:p>
          <a:p>
            <a:pPr lvl="2"/>
            <a:endParaRPr lang="vi-VN"/>
          </a:p>
          <a:p>
            <a:pPr lvl="1"/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12761" y="3048000"/>
            <a:ext cx="3810000" cy="258532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a[5];</a:t>
            </a: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 = a;</a:t>
            </a:r>
          </a:p>
          <a:p>
            <a:r>
              <a:rPr lang="hu-HU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hu-HU">
                <a:solidFill>
                  <a:prstClr val="black"/>
                </a:solidFill>
                <a:latin typeface="Consolas" charset="0"/>
              </a:rPr>
              <a:t> id = 2;</a:t>
            </a:r>
          </a:p>
          <a:p>
            <a:endParaRPr lang="hu-HU">
              <a:solidFill>
                <a:prstClr val="black"/>
              </a:solidFill>
              <a:latin typeface="Consolas" charset="0"/>
            </a:endParaRP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a[id] = 100;</a:t>
            </a:r>
          </a:p>
          <a:p>
            <a:r>
              <a:rPr lang="is-IS">
                <a:solidFill>
                  <a:prstClr val="black"/>
                </a:solidFill>
                <a:latin typeface="Consolas" charset="0"/>
              </a:rPr>
              <a:t>p[id] = 100;</a:t>
            </a:r>
          </a:p>
          <a:p>
            <a:endParaRPr lang="is-IS">
              <a:solidFill>
                <a:prstClr val="black"/>
              </a:solidFill>
              <a:latin typeface="Consolas" charset="0"/>
            </a:endParaRPr>
          </a:p>
          <a:p>
            <a:r>
              <a:rPr lang="is-IS">
                <a:solidFill>
                  <a:prstClr val="black"/>
                </a:solidFill>
                <a:latin typeface="Consolas" charset="0"/>
              </a:rPr>
              <a:t>*(a + id) = 100;</a:t>
            </a:r>
          </a:p>
          <a:p>
            <a:r>
              <a:rPr lang="is-IS">
                <a:solidFill>
                  <a:prstClr val="black"/>
                </a:solidFill>
                <a:latin typeface="Consolas" charset="0"/>
              </a:rPr>
              <a:t>*(p + id) = 100;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3971329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432FF"/>
                </a:solidFill>
              </a:rPr>
              <a:t>Giống nhau</a:t>
            </a:r>
            <a:endParaRPr lang="en-US" sz="2800">
              <a:solidFill>
                <a:srgbClr val="0432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81200" y="4191000"/>
            <a:ext cx="76200" cy="5334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14600" y="5056601"/>
            <a:ext cx="76200" cy="5334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 bwMode="auto">
          <a:xfrm flipH="1">
            <a:off x="2057400" y="4232939"/>
            <a:ext cx="3276600" cy="261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4" idx="1"/>
          </p:cNvCxnSpPr>
          <p:nvPr/>
        </p:nvCxnSpPr>
        <p:spPr bwMode="auto">
          <a:xfrm flipH="1">
            <a:off x="2590800" y="4232939"/>
            <a:ext cx="2743200" cy="10903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409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mảng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Con trỏ và mảng cũng có điểm khác nhau</a:t>
            </a:r>
          </a:p>
          <a:p>
            <a:pPr lvl="1"/>
            <a:r>
              <a:rPr lang="vi-VN"/>
              <a:t>Mảng: các phần tử của mảng nằm trên STACK của chương trình</a:t>
            </a:r>
          </a:p>
          <a:p>
            <a:pPr lvl="1"/>
            <a:r>
              <a:rPr lang="vi-VN"/>
              <a:t>Con trỏ: Các phần tử mảng con trỏ chỉ đến có thể trên STACK hay HEAP</a:t>
            </a:r>
          </a:p>
          <a:p>
            <a:pPr lvl="2"/>
            <a:endParaRPr lang="vi-VN"/>
          </a:p>
          <a:p>
            <a:pPr lvl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8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Cấp phát bộ nhớ động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Giúp người lập trình tạo ra mảng động. Không cần xác định số lượng phần tử của mảng động tại thời điểm biên dịch như mảng tĩnh</a:t>
            </a:r>
          </a:p>
          <a:p>
            <a:endParaRPr lang="vi-VN"/>
          </a:p>
          <a:p>
            <a:r>
              <a:rPr lang="vi-VN"/>
              <a:t>Mảng động sẽ được cấp phát trên HEAP</a:t>
            </a:r>
          </a:p>
          <a:p>
            <a:pPr lvl="1"/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14675" y="4495800"/>
            <a:ext cx="9190850" cy="95410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Mỗi khi xin cấp phát bộ nhớ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</a:rPr>
              <a:t>CẦN PHẢI </a:t>
            </a:r>
            <a:r>
              <a:rPr lang="vi-VN" sz="2800">
                <a:solidFill>
                  <a:srgbClr val="FF0000"/>
                </a:solidFill>
              </a:rPr>
              <a:t>giải phóng vùng nhớ xin được khi dùng xong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Cấp phát bộ nhớ động</a:t>
            </a:r>
            <a:endParaRPr lang="en-US" sz="2400" dirty="0" smtClean="0">
              <a:solidFill>
                <a:srgbClr val="0432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Hàm xin bộ nhớ</a:t>
            </a:r>
          </a:p>
          <a:p>
            <a:pPr lvl="1"/>
            <a:r>
              <a:rPr lang="en-U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m</a:t>
            </a:r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</a:p>
          <a:p>
            <a:pPr lvl="1"/>
            <a:r>
              <a:rPr lang="en-U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</a:p>
          <a:p>
            <a:pPr lvl="1"/>
            <a:r>
              <a:rPr lang="en-U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r</a:t>
            </a:r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ealloc</a:t>
            </a:r>
          </a:p>
          <a:p>
            <a:r>
              <a:rPr lang="vi-VN"/>
              <a:t>Hàm giải phóng bộ nhớ</a:t>
            </a:r>
          </a:p>
          <a:p>
            <a:pPr lvl="1"/>
            <a:r>
              <a:rPr lang="en-U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f</a:t>
            </a:r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ree</a:t>
            </a:r>
          </a:p>
          <a:p>
            <a:pPr lvl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93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Nội dung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1800" dirty="0"/>
              <a:t>Tổ chức bộ nhớ thực thi</a:t>
            </a:r>
          </a:p>
          <a:p>
            <a:r>
              <a:rPr lang="vi-VN" sz="1800" dirty="0"/>
              <a:t>Ứng dụng của con trỏ</a:t>
            </a:r>
          </a:p>
          <a:p>
            <a:r>
              <a:rPr lang="vi-VN" sz="1800" dirty="0" smtClean="0"/>
              <a:t>Mô hình của con trỏ</a:t>
            </a:r>
          </a:p>
          <a:p>
            <a:r>
              <a:rPr lang="vi-VN" sz="1800" dirty="0"/>
              <a:t>Toán tử </a:t>
            </a:r>
            <a:r>
              <a:rPr lang="vi-VN" sz="1800" b="1" dirty="0">
                <a:solidFill>
                  <a:srgbClr val="0432FF"/>
                </a:solidFill>
              </a:rPr>
              <a:t>&amp;</a:t>
            </a:r>
            <a:endParaRPr lang="vi-VN" sz="1800" b="1" dirty="0" smtClean="0">
              <a:solidFill>
                <a:srgbClr val="0432FF"/>
              </a:solidFill>
            </a:endParaRPr>
          </a:p>
          <a:p>
            <a:r>
              <a:rPr lang="vi-VN" sz="1800" dirty="0" smtClean="0"/>
              <a:t>Khai báo trỏ</a:t>
            </a:r>
          </a:p>
          <a:p>
            <a:r>
              <a:rPr lang="vi-VN" sz="1800" dirty="0"/>
              <a:t>Toán tử </a:t>
            </a:r>
            <a:r>
              <a:rPr lang="vi-VN" sz="1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*</a:t>
            </a:r>
          </a:p>
          <a:p>
            <a:r>
              <a:rPr lang="vi-VN" sz="1800" dirty="0" smtClean="0"/>
              <a:t>Các phép toán trên con trỏ</a:t>
            </a:r>
          </a:p>
          <a:p>
            <a:r>
              <a:rPr lang="vi-VN" sz="1800" dirty="0"/>
              <a:t>Con trỏ và mảng</a:t>
            </a:r>
          </a:p>
          <a:p>
            <a:r>
              <a:rPr lang="vi-VN" sz="1800" dirty="0"/>
              <a:t>Cấp phát bộ nhớ động</a:t>
            </a:r>
          </a:p>
          <a:p>
            <a:r>
              <a:rPr lang="vi-VN" sz="1800" dirty="0"/>
              <a:t>Con trỏ và cấu trúc, toán tử </a:t>
            </a:r>
            <a:r>
              <a:rPr lang="vi-VN" sz="1800" b="1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-&gt;</a:t>
            </a:r>
            <a:endParaRPr lang="vi-VN" sz="1800" dirty="0"/>
          </a:p>
          <a:p>
            <a:r>
              <a:rPr lang="vi-VN" sz="1800" dirty="0"/>
              <a:t>Các chủ đề nâng cao với con trỏ</a:t>
            </a:r>
          </a:p>
          <a:p>
            <a:pPr lvl="1"/>
            <a:r>
              <a:rPr lang="vi-VN" sz="1600" dirty="0"/>
              <a:t>Thứ tự đánh giá </a:t>
            </a:r>
            <a:r>
              <a:rPr lang="vi-VN" sz="16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* và ++, --</a:t>
            </a:r>
          </a:p>
          <a:p>
            <a:pPr lvl="1"/>
            <a:r>
              <a:rPr lang="vi-VN" sz="1600" dirty="0"/>
              <a:t>Con trỏ và const</a:t>
            </a:r>
          </a:p>
          <a:p>
            <a:pPr lvl="1"/>
            <a:r>
              <a:rPr lang="vi-VN" sz="1600" dirty="0"/>
              <a:t>Con trỏ đến con trỏ</a:t>
            </a:r>
          </a:p>
          <a:p>
            <a:pPr lvl="1"/>
            <a:r>
              <a:rPr lang="vi-VN" sz="1600" dirty="0"/>
              <a:t>Con trỏ void</a:t>
            </a:r>
          </a:p>
        </p:txBody>
      </p:sp>
    </p:spTree>
    <p:extLst>
      <p:ext uri="{BB962C8B-B14F-4D97-AF65-F5344CB8AC3E}">
        <p14:creationId xmlns:p14="http://schemas.microsoft.com/office/powerpoint/2010/main" val="41000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vi-VN" dirty="0" smtClean="0"/>
              <a:t>Cấp phát bộ nhớ động</a:t>
            </a:r>
            <a:br>
              <a:rPr lang="vi-VN" dirty="0" smtClean="0"/>
            </a:br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m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endParaRPr lang="en-US" sz="1800" dirty="0" smtClean="0">
              <a:solidFill>
                <a:srgbClr val="0432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2" y="1066800"/>
            <a:ext cx="7086600" cy="4524315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&lt;stdio.h&gt;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&lt;stdlib.h&gt;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typedef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struct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sPoint3D{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x, y, z;} Point3D;</a:t>
            </a: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main(){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*p1;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*p2;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Point3D *p3;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num = 100;</a:t>
            </a:r>
          </a:p>
          <a:p>
            <a:endParaRPr lang="pt-BR">
              <a:solidFill>
                <a:prstClr val="black"/>
              </a:solidFill>
              <a:latin typeface="Consolas" charset="0"/>
            </a:endParaRP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p1 = 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*)malloc(num*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));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p2 = 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*)malloc(num*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));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p3 = (Point3D*)malloc(num*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(Point3D));</a:t>
            </a:r>
          </a:p>
          <a:p>
            <a:endParaRPr lang="pt-BR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free(p1); free(p2); free(p3);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de-DE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 0;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599" y="2209800"/>
            <a:ext cx="108857" cy="762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3691171"/>
            <a:ext cx="108857" cy="762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4456" y="2406134"/>
            <a:ext cx="189417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vi-VN"/>
              <a:t>Các biến con trỏ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2971800"/>
            <a:ext cx="17075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vi-VN"/>
              <a:t>Xin cấp bộ nhớ</a:t>
            </a:r>
            <a:endParaRPr lang="en-US"/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 bwMode="auto">
          <a:xfrm flipH="1">
            <a:off x="892629" y="3328957"/>
            <a:ext cx="4288971" cy="3622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724400" y="4648200"/>
            <a:ext cx="20553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vi-VN"/>
              <a:t>Giải phóng bộ nhớ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vi-VN" dirty="0" smtClean="0"/>
              <a:t>Cấp phát bộ nhớ động</a:t>
            </a:r>
            <a:br>
              <a:rPr lang="vi-VN" dirty="0" smtClean="0"/>
            </a:br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m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endParaRPr lang="en-US" sz="1800" dirty="0" smtClean="0">
              <a:solidFill>
                <a:srgbClr val="0432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427" y="1434524"/>
            <a:ext cx="8610600" cy="107721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>
                <a:solidFill>
                  <a:prstClr val="black"/>
                </a:solidFill>
                <a:latin typeface="Consolas" charset="0"/>
              </a:rPr>
              <a:t>p1 = (</a:t>
            </a:r>
            <a:r>
              <a:rPr lang="pt-BR" sz="32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 sz="3200">
                <a:solidFill>
                  <a:prstClr val="black"/>
                </a:solidFill>
                <a:latin typeface="Consolas" charset="0"/>
              </a:rPr>
              <a:t>*)malloc(num*</a:t>
            </a:r>
            <a:r>
              <a:rPr lang="pt-BR" sz="3200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 sz="3200">
                <a:solidFill>
                  <a:prstClr val="black"/>
                </a:solidFill>
                <a:latin typeface="Consolas" charset="0"/>
              </a:rPr>
              <a:t>(</a:t>
            </a:r>
            <a:r>
              <a:rPr lang="pt-BR" sz="32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 sz="3200">
                <a:solidFill>
                  <a:prstClr val="black"/>
                </a:solidFill>
                <a:latin typeface="Consolas" charset="0"/>
              </a:rPr>
              <a:t>));</a:t>
            </a:r>
          </a:p>
          <a:p>
            <a:endParaRPr lang="pt-BR" sz="3200">
              <a:solidFill>
                <a:prstClr val="black"/>
              </a:solidFill>
              <a:latin typeface="Consola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 flipH="1">
            <a:off x="6111241" y="403860"/>
            <a:ext cx="45719" cy="32766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031866"/>
            <a:ext cx="77616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>
                <a:solidFill>
                  <a:srgbClr val="0432FF"/>
                </a:solidFill>
                <a:latin typeface="Consolas" charset="0"/>
              </a:rPr>
              <a:t>num</a:t>
            </a:r>
            <a:r>
              <a:rPr lang="vi-VN" sz="2800"/>
              <a:t>: số con số int cần xin</a:t>
            </a:r>
          </a:p>
          <a:p>
            <a:r>
              <a:rPr lang="pt-BR" sz="2800">
                <a:solidFill>
                  <a:srgbClr val="0432FF"/>
                </a:solidFill>
                <a:latin typeface="Consolas" charset="0"/>
              </a:rPr>
              <a:t>sizeof(int)</a:t>
            </a:r>
            <a:r>
              <a:rPr lang="vi-VN" sz="2800"/>
              <a:t>: kích thước của mỗi số nguyên.</a:t>
            </a:r>
          </a:p>
          <a:p>
            <a:r>
              <a:rPr lang="vi-VN" sz="2800">
                <a:sym typeface="Wingdings"/>
              </a:rPr>
              <a:t> </a:t>
            </a:r>
            <a:r>
              <a:rPr lang="pt-BR" sz="2800">
                <a:solidFill>
                  <a:srgbClr val="0432FF"/>
                </a:solidFill>
                <a:latin typeface="Consolas" charset="0"/>
              </a:rPr>
              <a:t>num*sizeof(int)</a:t>
            </a:r>
            <a:r>
              <a:rPr lang="vi-VN" sz="2800">
                <a:sym typeface="Wingdings"/>
              </a:rPr>
              <a:t>: số bytes cần thiết để xin</a:t>
            </a:r>
            <a:endParaRPr lang="en-US" sz="2800"/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 bwMode="auto">
          <a:xfrm flipV="1">
            <a:off x="4642839" y="2019300"/>
            <a:ext cx="1224561" cy="10125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083519" y="5105400"/>
            <a:ext cx="6824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</a:rPr>
              <a:t>(Đối số truyền vào hàm malloc là số bytes bộ nhớ cần xin)</a:t>
            </a:r>
            <a:endParaRPr 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vi-VN" dirty="0" smtClean="0"/>
              <a:t>Cấp phát bộ nhớ động</a:t>
            </a:r>
            <a:br>
              <a:rPr lang="vi-VN" dirty="0" smtClean="0"/>
            </a:br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m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endParaRPr lang="en-US" sz="1800" dirty="0" smtClean="0">
              <a:solidFill>
                <a:srgbClr val="0432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427" y="1434524"/>
            <a:ext cx="8610600" cy="1077218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pt-BR" sz="3200">
                <a:solidFill>
                  <a:prstClr val="black"/>
                </a:solidFill>
                <a:latin typeface="Consolas" charset="0"/>
              </a:rPr>
              <a:t>p1 = (</a:t>
            </a:r>
            <a:r>
              <a:rPr lang="pt-BR" sz="32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 sz="3200">
                <a:solidFill>
                  <a:prstClr val="black"/>
                </a:solidFill>
                <a:latin typeface="Consolas" charset="0"/>
              </a:rPr>
              <a:t>*)malloc(num*</a:t>
            </a:r>
            <a:r>
              <a:rPr lang="pt-BR" sz="3200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 sz="3200">
                <a:solidFill>
                  <a:prstClr val="black"/>
                </a:solidFill>
                <a:latin typeface="Consolas" charset="0"/>
              </a:rPr>
              <a:t>(</a:t>
            </a:r>
            <a:r>
              <a:rPr lang="pt-BR" sz="32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 sz="3200">
                <a:solidFill>
                  <a:prstClr val="black"/>
                </a:solidFill>
                <a:latin typeface="Consolas" charset="0"/>
              </a:rPr>
              <a:t>));</a:t>
            </a:r>
          </a:p>
          <a:p>
            <a:endParaRPr lang="pt-BR" sz="3200">
              <a:solidFill>
                <a:prstClr val="black"/>
              </a:solidFill>
              <a:latin typeface="Consola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 flipH="1">
            <a:off x="2174025" y="1396786"/>
            <a:ext cx="45719" cy="124503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31866"/>
            <a:ext cx="8839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432FF"/>
                </a:solidFill>
                <a:latin typeface="Consolas" charset="0"/>
              </a:rPr>
              <a:t>Hàm malloc trả về kiểu void* (kiểu vô định). Cần ép vào kiểu của bên tay trái</a:t>
            </a:r>
          </a:p>
          <a:p>
            <a:r>
              <a:rPr lang="vi-VN" sz="2800">
                <a:solidFill>
                  <a:srgbClr val="0432FF"/>
                </a:solidFill>
                <a:latin typeface="Consolas" charset="0"/>
              </a:rPr>
              <a:t>p1: kiểu int* </a:t>
            </a:r>
            <a:r>
              <a:rPr lang="vi-VN" sz="2800">
                <a:solidFill>
                  <a:srgbClr val="0432FF"/>
                </a:solidFill>
                <a:latin typeface="Consolas" charset="0"/>
                <a:sym typeface="Wingdings"/>
              </a:rPr>
              <a:t> ép vào int* bằng (int*)</a:t>
            </a:r>
            <a:endParaRPr lang="en-US" sz="2800"/>
          </a:p>
        </p:txBody>
      </p:sp>
      <p:cxnSp>
        <p:nvCxnSpPr>
          <p:cNvPr id="12" name="Straight Arrow Connector 11"/>
          <p:cNvCxnSpPr>
            <a:stCxn id="3" idx="0"/>
          </p:cNvCxnSpPr>
          <p:nvPr/>
        </p:nvCxnSpPr>
        <p:spPr bwMode="auto">
          <a:xfrm flipV="1">
            <a:off x="4724401" y="2019300"/>
            <a:ext cx="1142999" cy="10125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225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vi-VN" dirty="0" smtClean="0"/>
              <a:t>Cấp phát bộ nhớ động</a:t>
            </a:r>
            <a:br>
              <a:rPr lang="vi-VN" dirty="0" smtClean="0"/>
            </a:br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m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endParaRPr lang="en-US" sz="1800" dirty="0" smtClean="0">
              <a:solidFill>
                <a:srgbClr val="0432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66800"/>
            <a:ext cx="6629400" cy="424731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&lt;stdio.h&gt;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#include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&lt;stdlib.h&gt;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main(){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num = 100;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*p1 = 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*)malloc(num*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));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(p1 == NULL){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	printf(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"Xin khong duoc!\n"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is-IS">
                <a:solidFill>
                  <a:prstClr val="black"/>
                </a:solidFill>
                <a:latin typeface="Consolas" charset="0"/>
              </a:rPr>
              <a:t>		exit(1);</a:t>
            </a:r>
          </a:p>
          <a:p>
            <a:r>
              <a:rPr lang="is-IS">
                <a:solidFill>
                  <a:prstClr val="black"/>
                </a:solidFill>
                <a:latin typeface="Consolas" charset="0"/>
              </a:rPr>
              <a:t>	}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else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{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	</a:t>
            </a:r>
            <a:r>
              <a:rPr lang="en-US">
                <a:solidFill>
                  <a:srgbClr val="008000"/>
                </a:solidFill>
                <a:latin typeface="Consolas" charset="0"/>
              </a:rPr>
              <a:t>//Thuc hien cong viec tai day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	free(p1);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}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de-DE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 0;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120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vi-VN" dirty="0" smtClean="0"/>
              <a:t>Cấp phát bộ nhớ động</a:t>
            </a:r>
            <a:br>
              <a:rPr lang="vi-VN" dirty="0" smtClean="0"/>
            </a:br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m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endParaRPr lang="en-US" sz="1800" dirty="0" smtClean="0">
              <a:solidFill>
                <a:srgbClr val="0432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6629400" cy="12003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*p1 = 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*)malloc(num*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));</a:t>
            </a:r>
          </a:p>
          <a:p>
            <a:endParaRPr lang="en-US">
              <a:solidFill>
                <a:srgbClr val="0000FF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if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(p1 == NULL){ ...</a:t>
            </a:r>
            <a:r>
              <a:rPr lang="is-IS">
                <a:solidFill>
                  <a:prstClr val="black"/>
                </a:solidFill>
                <a:latin typeface="Consolas" charset="0"/>
              </a:rPr>
              <a:t>} else { ...}</a:t>
            </a:r>
          </a:p>
          <a:p>
            <a:endParaRPr lang="is-IS">
              <a:solidFill>
                <a:prstClr val="black"/>
              </a:solidFill>
              <a:latin typeface="Consola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16200000">
            <a:off x="1615440" y="1844040"/>
            <a:ext cx="45719" cy="1143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910" y="3593009"/>
            <a:ext cx="8369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432FF"/>
                </a:solidFill>
              </a:rPr>
              <a:t>Hàm malloc trả về NULL nếu không xin được.</a:t>
            </a:r>
          </a:p>
          <a:p>
            <a:r>
              <a:rPr lang="vi-VN" sz="2000">
                <a:solidFill>
                  <a:srgbClr val="0432FF"/>
                </a:solidFill>
              </a:rPr>
              <a:t>Lúc đó, không thể dùng bộ nhớ được!</a:t>
            </a:r>
          </a:p>
          <a:p>
            <a:r>
              <a:rPr lang="vi-VN" sz="2000">
                <a:solidFill>
                  <a:srgbClr val="0432FF"/>
                </a:solidFill>
              </a:rPr>
              <a:t>Do đó, LUÔN LUÔN kiểm tra xem malloc có trả về NULL hay không</a:t>
            </a:r>
            <a:endParaRPr lang="en-US" sz="2000">
              <a:solidFill>
                <a:srgbClr val="0432FF"/>
              </a:solidFill>
            </a:endParaRPr>
          </a:p>
        </p:txBody>
      </p:sp>
      <p:cxnSp>
        <p:nvCxnSpPr>
          <p:cNvPr id="6" name="Straight Arrow Connector 5"/>
          <p:cNvCxnSpPr>
            <a:stCxn id="2" idx="0"/>
          </p:cNvCxnSpPr>
          <p:nvPr/>
        </p:nvCxnSpPr>
        <p:spPr bwMode="auto">
          <a:xfrm flipH="1" flipV="1">
            <a:off x="1981201" y="2438401"/>
            <a:ext cx="2749454" cy="11546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352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vi-VN" dirty="0" smtClean="0"/>
              <a:t>Cấp phát bộ nhớ động</a:t>
            </a:r>
            <a:br>
              <a:rPr lang="vi-VN" dirty="0" smtClean="0"/>
            </a:b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Ví dụ</a:t>
            </a:r>
            <a:endParaRPr lang="en-US" sz="1800" dirty="0" smtClean="0">
              <a:solidFill>
                <a:srgbClr val="0432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3" y="1295400"/>
            <a:ext cx="8724900" cy="480131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typedef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struct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{</a:t>
            </a:r>
          </a:p>
          <a:p>
            <a:r>
              <a:rPr lang="es-ES_tradnl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s-ES_tradnl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s-ES_tradnl">
                <a:solidFill>
                  <a:prstClr val="black"/>
                </a:solidFill>
                <a:latin typeface="Consolas" charset="0"/>
              </a:rPr>
              <a:t> x, y, z;</a:t>
            </a:r>
          </a:p>
          <a:p>
            <a:r>
              <a:rPr lang="es-ES_tradnl">
                <a:solidFill>
                  <a:prstClr val="black"/>
                </a:solidFill>
                <a:latin typeface="Consolas" charset="0"/>
              </a:rPr>
              <a:t>} Point3D;</a:t>
            </a:r>
          </a:p>
          <a:p>
            <a:r>
              <a:rPr lang="es-ES_tradnl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s-ES_tradnl">
                <a:solidFill>
                  <a:prstClr val="black"/>
                </a:solidFill>
                <a:latin typeface="Consolas" charset="0"/>
              </a:rPr>
              <a:t> main(){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num = 20;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*int_ptr = 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*)malloc(num*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));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char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*str = 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char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*)malloc(num*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char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));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double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 *double_ptr = 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double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*)malloc(num*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(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double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));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Point3D *p_ptr = (Point3D*)malloc(num*</a:t>
            </a:r>
            <a:r>
              <a:rPr lang="pt-BR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(Point3D));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pt-BR">
                <a:solidFill>
                  <a:srgbClr val="008000"/>
                </a:solidFill>
                <a:latin typeface="Consolas" charset="0"/>
              </a:rPr>
              <a:t>//Su dung</a:t>
            </a:r>
            <a:endParaRPr lang="pt-BR">
              <a:solidFill>
                <a:prstClr val="black"/>
              </a:solidFill>
              <a:latin typeface="Consolas" charset="0"/>
            </a:endParaRP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free(int_ptr);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free(str);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free(double_ptr);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free(p_ptr);</a:t>
            </a:r>
          </a:p>
          <a:p>
            <a:endParaRPr lang="pt-BR">
              <a:solidFill>
                <a:prstClr val="black"/>
              </a:solidFill>
              <a:latin typeface="Consolas" charset="0"/>
            </a:endParaRP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de-DE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 0;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4926" y="469232"/>
            <a:ext cx="4038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432FF"/>
                </a:solidFill>
              </a:rPr>
              <a:t>Khai </a:t>
            </a:r>
            <a:r>
              <a:rPr lang="vi-VN" sz="2000">
                <a:solidFill>
                  <a:srgbClr val="0432FF"/>
                </a:solidFill>
              </a:rPr>
              <a:t>báo biến con trỏ đến các kiểu +  xin cấp phát bộ nhớ động</a:t>
            </a:r>
            <a:endParaRPr lang="en-US" sz="2000">
              <a:solidFill>
                <a:srgbClr val="0432FF"/>
              </a:solidFill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8039100" y="2520973"/>
            <a:ext cx="381000" cy="1524000"/>
          </a:xfrm>
          <a:prstGeom prst="rightBrace">
            <a:avLst>
              <a:gd name="adj1" fmla="val 41082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V="1">
            <a:off x="8420100" y="1295400"/>
            <a:ext cx="328863" cy="1987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000500" y="5029200"/>
            <a:ext cx="496302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432FF"/>
                </a:solidFill>
              </a:rPr>
              <a:t>Gi</a:t>
            </a:r>
            <a:r>
              <a:rPr lang="vi-VN" sz="2000">
                <a:solidFill>
                  <a:srgbClr val="0432FF"/>
                </a:solidFill>
              </a:rPr>
              <a:t>ải phóng các vùng nhớ sau khi sử dụng</a:t>
            </a:r>
            <a:endParaRPr lang="en-US" sz="2000">
              <a:solidFill>
                <a:srgbClr val="0432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3476124" y="4785593"/>
            <a:ext cx="3005889" cy="2436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ight Brace 13"/>
          <p:cNvSpPr/>
          <p:nvPr/>
        </p:nvSpPr>
        <p:spPr bwMode="auto">
          <a:xfrm>
            <a:off x="3095124" y="3905310"/>
            <a:ext cx="381000" cy="1524000"/>
          </a:xfrm>
          <a:prstGeom prst="rightBrace">
            <a:avLst>
              <a:gd name="adj1" fmla="val 41082"/>
              <a:gd name="adj2" fmla="val 50000"/>
            </a:avLst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cấu trúc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Khai báo</a:t>
            </a:r>
            <a:endParaRPr lang="en-US" sz="2400" b="1" dirty="0" smtClean="0">
              <a:solidFill>
                <a:srgbClr val="0432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82868"/>
            <a:ext cx="3733800" cy="101566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FF"/>
                </a:solidFill>
                <a:latin typeface="Consolas" charset="0"/>
              </a:rPr>
              <a:t>typedef</a:t>
            </a:r>
            <a:r>
              <a:rPr lang="en-US" sz="2000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Consolas" charset="0"/>
              </a:rPr>
              <a:t>struct</a:t>
            </a:r>
            <a:r>
              <a:rPr lang="en-US" sz="2000">
                <a:solidFill>
                  <a:prstClr val="black"/>
                </a:solidFill>
                <a:latin typeface="Consolas" charset="0"/>
              </a:rPr>
              <a:t>{</a:t>
            </a:r>
          </a:p>
          <a:p>
            <a:r>
              <a:rPr lang="es-ES_tradnl" sz="2000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s-ES_tradnl" sz="2000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s-ES_tradnl" sz="2000">
                <a:solidFill>
                  <a:prstClr val="black"/>
                </a:solidFill>
                <a:latin typeface="Consolas" charset="0"/>
              </a:rPr>
              <a:t> x, y, z;</a:t>
            </a:r>
          </a:p>
          <a:p>
            <a:r>
              <a:rPr lang="es-ES_tradnl" sz="2000">
                <a:solidFill>
                  <a:prstClr val="black"/>
                </a:solidFill>
                <a:latin typeface="Consolas" charset="0"/>
              </a:rPr>
              <a:t>} Point3D;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842" y="2666999"/>
            <a:ext cx="7832558" cy="163121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>
                <a:latin typeface="Consolas" charset="0"/>
              </a:rPr>
              <a:t>Point3D *p_ptr = (Point3D*)malloc(</a:t>
            </a:r>
            <a:r>
              <a:rPr lang="en-US" sz="2000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en-US" sz="2000">
                <a:solidFill>
                  <a:prstClr val="black"/>
                </a:solidFill>
                <a:latin typeface="Consolas" charset="0"/>
              </a:rPr>
              <a:t>(Point3D));</a:t>
            </a:r>
          </a:p>
          <a:p>
            <a:endParaRPr lang="en-US" sz="2000">
              <a:solidFill>
                <a:prstClr val="black"/>
              </a:solidFill>
              <a:latin typeface="Consolas" charset="0"/>
            </a:endParaRPr>
          </a:p>
          <a:p>
            <a:r>
              <a:rPr lang="en-US" sz="2000" b="1">
                <a:solidFill>
                  <a:srgbClr val="0432FF"/>
                </a:solidFill>
                <a:latin typeface="Consolas" charset="0"/>
              </a:rPr>
              <a:t>//</a:t>
            </a:r>
            <a:r>
              <a:rPr lang="vi-VN" sz="2000" b="1">
                <a:solidFill>
                  <a:srgbClr val="0432FF"/>
                </a:solidFill>
              </a:rPr>
              <a:t> (4) </a:t>
            </a:r>
            <a:r>
              <a:rPr lang="en-US" sz="2000" b="1">
                <a:solidFill>
                  <a:srgbClr val="0432FF"/>
                </a:solidFill>
                <a:latin typeface="Consolas" charset="0"/>
              </a:rPr>
              <a:t>S</a:t>
            </a:r>
            <a:r>
              <a:rPr lang="vi-VN" sz="2000" b="1">
                <a:solidFill>
                  <a:srgbClr val="0432FF"/>
                </a:solidFill>
                <a:latin typeface="Consolas" charset="0"/>
              </a:rPr>
              <a:t>ử dụng</a:t>
            </a:r>
            <a:endParaRPr lang="en-US" sz="2000" b="1">
              <a:solidFill>
                <a:srgbClr val="0432FF"/>
              </a:solidFill>
              <a:latin typeface="Consolas" charset="0"/>
            </a:endParaRPr>
          </a:p>
          <a:p>
            <a:endParaRPr lang="en-US" sz="2000">
              <a:solidFill>
                <a:prstClr val="black"/>
              </a:solidFill>
              <a:latin typeface="Consolas" charset="0"/>
            </a:endParaRPr>
          </a:p>
          <a:p>
            <a:r>
              <a:rPr lang="en-US" sz="2000"/>
              <a:t>free(p_ptr);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4023" y="1590644"/>
            <a:ext cx="458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0432FF"/>
                </a:solidFill>
              </a:rPr>
              <a:t>(1) </a:t>
            </a:r>
            <a:r>
              <a:rPr lang="vi-VN" sz="2000"/>
              <a:t>Định nghĩa kiểu cấu trúc: </a:t>
            </a:r>
            <a:r>
              <a:rPr lang="vi-VN" sz="2000" b="1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Point3D</a:t>
            </a:r>
            <a:endParaRPr lang="en-US" sz="2000" b="1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7" name="Straight Arrow Connector 6"/>
          <p:cNvCxnSpPr>
            <a:stCxn id="5" idx="1"/>
            <a:endCxn id="2" idx="3"/>
          </p:cNvCxnSpPr>
          <p:nvPr/>
        </p:nvCxnSpPr>
        <p:spPr bwMode="auto">
          <a:xfrm flipH="1">
            <a:off x="4038600" y="1790699"/>
            <a:ext cx="43542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80250" y="4620463"/>
            <a:ext cx="4259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0432FF"/>
                </a:solidFill>
              </a:rPr>
              <a:t>(2) </a:t>
            </a:r>
            <a:r>
              <a:rPr lang="vi-VN" sz="2000"/>
              <a:t>Khai báo con trỏ đến một mảng</a:t>
            </a:r>
            <a:endParaRPr lang="en-US" sz="200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171700" y="2998839"/>
            <a:ext cx="1257300" cy="16678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810000" y="5066793"/>
            <a:ext cx="5189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0432FF"/>
                </a:solidFill>
              </a:rPr>
              <a:t>(3) </a:t>
            </a:r>
            <a:r>
              <a:rPr lang="vi-VN" sz="2000"/>
              <a:t>Xin cấp phát bộ nhớ trên HEAP,</a:t>
            </a:r>
          </a:p>
          <a:p>
            <a:r>
              <a:rPr lang="en-US" sz="2000" b="1">
                <a:solidFill>
                  <a:srgbClr val="0432FF"/>
                </a:solidFill>
                <a:latin typeface="Consolas" charset="0"/>
              </a:rPr>
              <a:t>p_ptr</a:t>
            </a:r>
            <a:r>
              <a:rPr lang="vi-VN" sz="2000"/>
              <a:t>: giữ địa chỉ của ô nhớ đầu tiên trong vùng được cấp</a:t>
            </a:r>
            <a:endParaRPr lang="en-US" sz="200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 bwMode="auto">
          <a:xfrm flipH="1" flipV="1">
            <a:off x="4753183" y="3001925"/>
            <a:ext cx="1651628" cy="2064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85800" y="5638800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>
                <a:solidFill>
                  <a:srgbClr val="0432FF"/>
                </a:solidFill>
              </a:rPr>
              <a:t>(5) </a:t>
            </a:r>
            <a:r>
              <a:rPr lang="vi-VN"/>
              <a:t>Giải phóng vùng nhớ</a:t>
            </a:r>
            <a:endParaRPr lang="en-US"/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838203" y="4298216"/>
            <a:ext cx="1212715" cy="13405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7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cấu trúc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Truy cập biến thành viên cấu trúc qua con trỏ</a:t>
            </a:r>
            <a:endParaRPr lang="en-US" sz="2400" b="1" dirty="0" smtClean="0">
              <a:solidFill>
                <a:srgbClr val="0432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8763000" cy="101566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nb-NO" sz="2000">
                <a:latin typeface="Consolas" charset="0"/>
              </a:rPr>
              <a:t>(*p_ptr).x = 4.5f; (*p_ptr).y = 5.5f; (*p_ptr).z = 6.5f; </a:t>
            </a:r>
          </a:p>
          <a:p>
            <a:endParaRPr lang="ro-RO" sz="2000">
              <a:latin typeface="Consolas" charset="0"/>
            </a:endParaRPr>
          </a:p>
          <a:p>
            <a:r>
              <a:rPr lang="ro-RO" sz="2000">
                <a:latin typeface="Consolas" charset="0"/>
              </a:rPr>
              <a:t>p_ptr-&gt;x = 7.5f; p_ptr-&gt;y = 8.5f; p_ptr-&gt;z = 9.5f;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447800"/>
            <a:ext cx="6065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/>
              <a:t>Ví dụ: gán các biến thành viên của cấu trúc Point3D</a:t>
            </a:r>
          </a:p>
        </p:txBody>
      </p:sp>
      <p:sp>
        <p:nvSpPr>
          <p:cNvPr id="9" name="Rectangle 8"/>
          <p:cNvSpPr/>
          <p:nvPr/>
        </p:nvSpPr>
        <p:spPr>
          <a:xfrm>
            <a:off x="-88831" y="3632503"/>
            <a:ext cx="9080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1">
                <a:solidFill>
                  <a:srgbClr val="0432FF"/>
                </a:solidFill>
                <a:latin typeface="Consolas" charset="0"/>
              </a:rPr>
              <a:t>p_ptr : </a:t>
            </a:r>
            <a:r>
              <a:rPr lang="vi-VN" sz="2000">
                <a:latin typeface="Consolas" charset="0"/>
              </a:rPr>
              <a:t>Ô nhớ (biến) chứa địa chỉ của một cấu trúc Point3D</a:t>
            </a:r>
          </a:p>
          <a:p>
            <a:r>
              <a:rPr lang="nb-NO" sz="2000" b="1">
                <a:solidFill>
                  <a:srgbClr val="0432FF"/>
                </a:solidFill>
                <a:latin typeface="Consolas" charset="0"/>
              </a:rPr>
              <a:t>(*p_ptr) : </a:t>
            </a:r>
            <a:r>
              <a:rPr lang="vi-VN" sz="2000">
                <a:latin typeface="Consolas" charset="0"/>
              </a:rPr>
              <a:t>Nghĩa là vùng nhớ của cấu trúc Point3D</a:t>
            </a:r>
          </a:p>
          <a:p>
            <a:r>
              <a:rPr lang="nb-NO" sz="2000" b="1">
                <a:solidFill>
                  <a:srgbClr val="0432FF"/>
                </a:solidFill>
                <a:latin typeface="Consolas" charset="0"/>
              </a:rPr>
              <a:t>(*p_ptr).</a:t>
            </a:r>
            <a:r>
              <a:rPr lang="vi-VN" sz="2000" b="1">
                <a:solidFill>
                  <a:srgbClr val="0432FF"/>
                </a:solidFill>
                <a:latin typeface="Consolas" charset="0"/>
              </a:rPr>
              <a:t>x :</a:t>
            </a:r>
            <a:r>
              <a:rPr lang="vi-VN" sz="2000">
                <a:latin typeface="Consolas" charset="0"/>
              </a:rPr>
              <a:t> Nghĩa là vùng nhớ chứa biến x của cấu trúc Point3D</a:t>
            </a:r>
          </a:p>
          <a:p>
            <a:r>
              <a:rPr lang="ro-RO" sz="2000" b="1">
                <a:solidFill>
                  <a:srgbClr val="0432FF"/>
                </a:solidFill>
                <a:latin typeface="Consolas" charset="0"/>
              </a:rPr>
              <a:t>p_ptr-&gt;x : </a:t>
            </a:r>
            <a:r>
              <a:rPr lang="vi-VN" sz="2000" b="1">
                <a:solidFill>
                  <a:srgbClr val="0432FF"/>
                </a:solidFill>
                <a:latin typeface="Consolas" charset="0"/>
              </a:rPr>
              <a:t> </a:t>
            </a:r>
            <a:r>
              <a:rPr lang="vi-VN" sz="2000">
                <a:latin typeface="Consolas" charset="0"/>
              </a:rPr>
              <a:t>Nghĩa là vùng nhớ chứa biến x của cấu trúc Point3D, truy cập thông qua toán tử </a:t>
            </a:r>
            <a:r>
              <a:rPr lang="vi-VN" sz="2000" b="1">
                <a:solidFill>
                  <a:srgbClr val="0432FF"/>
                </a:solidFill>
                <a:latin typeface="Consolas" charset="0"/>
              </a:rPr>
              <a:t>-&gt; </a:t>
            </a:r>
            <a:r>
              <a:rPr lang="vi-VN" sz="2000">
                <a:latin typeface="Consolas" charset="0"/>
              </a:rPr>
              <a:t>từ con trỏ </a:t>
            </a:r>
            <a:r>
              <a:rPr lang="vi-VN" sz="2000" b="1">
                <a:solidFill>
                  <a:srgbClr val="0432FF"/>
                </a:solidFill>
                <a:latin typeface="Consolas" charset="0"/>
              </a:rPr>
              <a:t>p_ptr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119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cấu trúc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Truy cập biến thành viên cấu trúc qua con trỏ</a:t>
            </a:r>
            <a:endParaRPr lang="en-US" sz="2400" b="1" dirty="0" smtClean="0">
              <a:solidFill>
                <a:srgbClr val="0432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133600"/>
            <a:ext cx="8763000" cy="101566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nb-NO" sz="2000">
                <a:latin typeface="Consolas" charset="0"/>
              </a:rPr>
              <a:t>(*p_ptr).x = 4.5f; (*p_ptr).y = 5.5f; (*p_ptr).z = 6.5f; </a:t>
            </a:r>
          </a:p>
          <a:p>
            <a:endParaRPr lang="ro-RO" sz="2000">
              <a:latin typeface="Consolas" charset="0"/>
            </a:endParaRPr>
          </a:p>
          <a:p>
            <a:r>
              <a:rPr lang="ro-RO" sz="2000">
                <a:latin typeface="Consolas" charset="0"/>
              </a:rPr>
              <a:t>p_ptr-&gt;x = 7.5f; p_ptr-&gt;y = 8.5f; p_ptr-&gt;z = 9.5f;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447800"/>
            <a:ext cx="6065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/>
              <a:t>Ví dụ: gán các biến thành viên của cấu trúc Point3D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8832" y="3581400"/>
            <a:ext cx="6794431" cy="255454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latin typeface="Tahoma" charset="0"/>
                <a:ea typeface="Tahoma" charset="0"/>
                <a:cs typeface="Tahoma" charset="0"/>
              </a:rPr>
              <a:t>Tổng quát:</a:t>
            </a:r>
          </a:p>
          <a:p>
            <a:endParaRPr lang="vi-VN" sz="2000" b="1">
              <a:solidFill>
                <a:srgbClr val="0432FF"/>
              </a:solidFill>
              <a:latin typeface="Consolas" charset="0"/>
            </a:endParaRPr>
          </a:p>
          <a:p>
            <a:r>
              <a:rPr lang="vi-VN" sz="2000" b="1">
                <a:latin typeface="Consolas" charset="0"/>
              </a:rPr>
              <a:t>&lt;con trỏ&gt; </a:t>
            </a:r>
            <a:r>
              <a:rPr lang="vi-VN" sz="3200" b="1">
                <a:solidFill>
                  <a:srgbClr val="0432FF"/>
                </a:solidFill>
                <a:latin typeface="Consolas" charset="0"/>
              </a:rPr>
              <a:t>-&gt;</a:t>
            </a:r>
            <a:r>
              <a:rPr lang="vi-VN" sz="2000" b="1">
                <a:solidFill>
                  <a:srgbClr val="0432FF"/>
                </a:solidFill>
                <a:latin typeface="Consolas" charset="0"/>
              </a:rPr>
              <a:t> </a:t>
            </a:r>
            <a:r>
              <a:rPr lang="vi-VN" sz="2000" b="1">
                <a:latin typeface="Consolas" charset="0"/>
              </a:rPr>
              <a:t>&lt;Biến thành viên của cấu trúc&gt;</a:t>
            </a:r>
          </a:p>
          <a:p>
            <a:endParaRPr lang="vi-VN" sz="2000" b="1">
              <a:solidFill>
                <a:srgbClr val="0432FF"/>
              </a:solidFill>
              <a:latin typeface="Consolas" charset="0"/>
            </a:endParaRPr>
          </a:p>
          <a:p>
            <a:r>
              <a:rPr lang="vi-VN" sz="2000" b="1">
                <a:latin typeface="Tahoma" charset="0"/>
                <a:ea typeface="Tahoma" charset="0"/>
                <a:cs typeface="Tahoma" charset="0"/>
              </a:rPr>
              <a:t>Như:</a:t>
            </a:r>
          </a:p>
          <a:p>
            <a:endParaRPr lang="vi-VN" sz="2000" b="1">
              <a:solidFill>
                <a:srgbClr val="0432FF"/>
              </a:solidFill>
              <a:latin typeface="Consolas" charset="0"/>
            </a:endParaRPr>
          </a:p>
          <a:p>
            <a:r>
              <a:rPr lang="en-US" sz="2000" b="1">
                <a:solidFill>
                  <a:srgbClr val="0432FF"/>
                </a:solidFill>
                <a:latin typeface="Consolas" charset="0"/>
              </a:rPr>
              <a:t>p</a:t>
            </a:r>
            <a:r>
              <a:rPr lang="vi-VN" sz="2000" b="1">
                <a:solidFill>
                  <a:srgbClr val="0432FF"/>
                </a:solidFill>
                <a:latin typeface="Consolas" charset="0"/>
              </a:rPr>
              <a:t>_ptr-&gt;x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69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cấu trúc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Chương trình minh hoạ</a:t>
            </a:r>
            <a:endParaRPr lang="en-US" sz="2400" b="1" dirty="0" smtClean="0">
              <a:solidFill>
                <a:srgbClr val="0432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914400"/>
            <a:ext cx="8506326" cy="590931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# 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&lt;stdio.h&gt;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# include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A31515"/>
                </a:solidFill>
                <a:latin typeface="Consolas" charset="0"/>
              </a:rPr>
              <a:t>&lt;stdlib.h&gt;</a:t>
            </a:r>
            <a:endParaRPr lang="en-US">
              <a:solidFill>
                <a:prstClr val="black"/>
              </a:solidFill>
              <a:latin typeface="Consolas" charset="0"/>
            </a:endParaRPr>
          </a:p>
          <a:p>
            <a:r>
              <a:rPr lang="en-US">
                <a:solidFill>
                  <a:srgbClr val="0000FF"/>
                </a:solidFill>
                <a:latin typeface="Consolas" charset="0"/>
              </a:rPr>
              <a:t>typedef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struct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{</a:t>
            </a:r>
          </a:p>
          <a:p>
            <a:r>
              <a:rPr lang="es-ES_tradnl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es-ES_tradnl">
                <a:solidFill>
                  <a:srgbClr val="0000FF"/>
                </a:solidFill>
                <a:latin typeface="Consolas" charset="0"/>
              </a:rPr>
              <a:t>float</a:t>
            </a:r>
            <a:r>
              <a:rPr lang="es-ES_tradnl">
                <a:solidFill>
                  <a:prstClr val="black"/>
                </a:solidFill>
                <a:latin typeface="Consolas" charset="0"/>
              </a:rPr>
              <a:t> x, y, z;</a:t>
            </a:r>
          </a:p>
          <a:p>
            <a:r>
              <a:rPr lang="es-ES_tradnl">
                <a:solidFill>
                  <a:prstClr val="black"/>
                </a:solidFill>
                <a:latin typeface="Consolas" charset="0"/>
              </a:rPr>
              <a:t>} Point3D;</a:t>
            </a:r>
          </a:p>
          <a:p>
            <a:r>
              <a:rPr lang="es-ES_tradnl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s-ES_tradnl">
                <a:solidFill>
                  <a:prstClr val="black"/>
                </a:solidFill>
                <a:latin typeface="Consolas" charset="0"/>
              </a:rPr>
              <a:t> main(){</a:t>
            </a:r>
          </a:p>
          <a:p>
            <a:r>
              <a:rPr lang="hr-HR">
                <a:solidFill>
                  <a:prstClr val="black"/>
                </a:solidFill>
                <a:latin typeface="Consolas" charset="0"/>
              </a:rPr>
              <a:t>	Point3D p = {1.5f, 2.5f, 3.5f};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Point3D *p_ptr = (Point3D*)malloc(</a:t>
            </a:r>
            <a:r>
              <a:rPr lang="en-US">
                <a:solidFill>
                  <a:srgbClr val="0000FF"/>
                </a:solidFill>
                <a:latin typeface="Consolas" charset="0"/>
              </a:rPr>
              <a:t>sizeof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(Point3D));</a:t>
            </a:r>
          </a:p>
          <a:p>
            <a:r>
              <a:rPr lang="nb-NO">
                <a:solidFill>
                  <a:prstClr val="black"/>
                </a:solidFill>
                <a:latin typeface="Consolas" charset="0"/>
              </a:rPr>
              <a:t>	(*p_ptr).x = 4.5f; (*p_ptr).y = 5.5f; (*p_ptr).z = 6.5f; </a:t>
            </a:r>
          </a:p>
          <a:p>
            <a:r>
              <a:rPr lang="ro-RO">
                <a:solidFill>
                  <a:prstClr val="black"/>
                </a:solidFill>
                <a:latin typeface="Consolas" charset="0"/>
              </a:rPr>
              <a:t>	p_ptr-&gt;x = 7.5f; p_ptr-&gt;y = 8.5f; p_ptr-&gt;z = 9.5f; </a:t>
            </a:r>
          </a:p>
          <a:p>
            <a:endParaRPr lang="ro-RO">
              <a:solidFill>
                <a:prstClr val="black"/>
              </a:solidFill>
              <a:latin typeface="Consolas" charset="0"/>
            </a:endParaRP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pt-BR">
                <a:solidFill>
                  <a:srgbClr val="A31515"/>
                </a:solidFill>
                <a:latin typeface="Consolas" charset="0"/>
              </a:rPr>
              <a:t>"p = [%-4.1f, %-4.1f, %4.1f]\n"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, </a:t>
            </a:r>
          </a:p>
          <a:p>
            <a:r>
              <a:rPr lang="it-IT">
                <a:solidFill>
                  <a:prstClr val="black"/>
                </a:solidFill>
                <a:latin typeface="Consolas" charset="0"/>
              </a:rPr>
              <a:t>			p.x, p.y, p.z);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pt-BR">
                <a:solidFill>
                  <a:srgbClr val="A31515"/>
                </a:solidFill>
                <a:latin typeface="Consolas" charset="0"/>
              </a:rPr>
              <a:t>"*p_ptr = [%-4.1f, %-4.1f, %4.1f]\n"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, </a:t>
            </a:r>
          </a:p>
          <a:p>
            <a:r>
              <a:rPr lang="en-US">
                <a:solidFill>
                  <a:prstClr val="black"/>
                </a:solidFill>
                <a:latin typeface="Consolas" charset="0"/>
              </a:rPr>
              <a:t>			(*p_ptr).x, (*p_ptr).y, (*p_ptr).z);</a:t>
            </a:r>
          </a:p>
          <a:p>
            <a:r>
              <a:rPr lang="pt-BR">
                <a:solidFill>
                  <a:prstClr val="black"/>
                </a:solidFill>
                <a:latin typeface="Consolas" charset="0"/>
              </a:rPr>
              <a:t>	printf(</a:t>
            </a:r>
            <a:r>
              <a:rPr lang="pt-BR">
                <a:solidFill>
                  <a:srgbClr val="A31515"/>
                </a:solidFill>
                <a:latin typeface="Consolas" charset="0"/>
              </a:rPr>
              <a:t>"*p_ptr = [%-4.1f, %-4.1f, %4.1f]\n"</a:t>
            </a:r>
            <a:r>
              <a:rPr lang="pt-BR">
                <a:solidFill>
                  <a:prstClr val="black"/>
                </a:solidFill>
                <a:latin typeface="Consolas" charset="0"/>
              </a:rPr>
              <a:t>, </a:t>
            </a:r>
          </a:p>
          <a:p>
            <a:r>
              <a:rPr lang="ro-RO">
                <a:solidFill>
                  <a:prstClr val="black"/>
                </a:solidFill>
                <a:latin typeface="Consolas" charset="0"/>
              </a:rPr>
              <a:t>			p_ptr-&gt;x, p_ptr-&gt;y, p_ptr-&gt;z);</a:t>
            </a:r>
          </a:p>
          <a:p>
            <a:r>
              <a:rPr lang="ro-RO">
                <a:solidFill>
                  <a:prstClr val="black"/>
                </a:solidFill>
                <a:latin typeface="Consolas" charset="0"/>
              </a:rPr>
              <a:t>	free(p_ptr);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system(</a:t>
            </a:r>
            <a:r>
              <a:rPr lang="de-DE">
                <a:solidFill>
                  <a:srgbClr val="A31515"/>
                </a:solidFill>
                <a:latin typeface="Consolas" charset="0"/>
              </a:rPr>
              <a:t>"pause"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);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	</a:t>
            </a:r>
            <a:r>
              <a:rPr lang="de-DE">
                <a:solidFill>
                  <a:srgbClr val="0000FF"/>
                </a:solidFill>
                <a:latin typeface="Consolas" charset="0"/>
              </a:rPr>
              <a:t>return</a:t>
            </a:r>
            <a:r>
              <a:rPr lang="de-DE">
                <a:solidFill>
                  <a:prstClr val="black"/>
                </a:solidFill>
                <a:latin typeface="Consolas" charset="0"/>
              </a:rPr>
              <a:t> 0;</a:t>
            </a:r>
          </a:p>
          <a:p>
            <a:r>
              <a:rPr lang="de-DE">
                <a:solidFill>
                  <a:prstClr val="black"/>
                </a:solidFill>
                <a:latin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15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Tổ chức bộ nhớ thực thi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vi-VN" dirty="0" smtClean="0"/>
              <a:t>Khi chương trình được lên bộ nhớ để thực thi, hệ thống tổ chức bộ nhớ như hình vẽ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5173" y="5781613"/>
            <a:ext cx="361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(N</a:t>
            </a:r>
            <a:r>
              <a:rPr lang="vi-VN" sz="1600"/>
              <a:t>guồn: </a:t>
            </a:r>
            <a:r>
              <a:rPr lang="en-US" sz="1600"/>
              <a:t>http://proprogramming.org/)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8929"/>
          <a:stretch/>
        </p:blipFill>
        <p:spPr>
          <a:xfrm>
            <a:off x="4486883" y="948519"/>
            <a:ext cx="4405771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Thứ tự các phép toán </a:t>
            </a:r>
            <a:r>
              <a:rPr lang="vi-VN" dirty="0" smtClean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*, ++ và --</a:t>
            </a:r>
            <a:endParaRPr lang="en-US" sz="24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de-DE" sz="2400">
                <a:solidFill>
                  <a:srgbClr val="323232"/>
                </a:solidFill>
                <a:latin typeface="Consolas" charset="0"/>
                <a:ea typeface="Consolas" charset="0"/>
                <a:cs typeface="Consolas" charset="0"/>
              </a:rPr>
              <a:t>*p++   // *(p++)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400">
                <a:solidFill>
                  <a:srgbClr val="323232"/>
                </a:solidFill>
                <a:latin typeface="Consolas" charset="0"/>
                <a:ea typeface="Consolas" charset="0"/>
                <a:cs typeface="Consolas" charset="0"/>
              </a:rPr>
              <a:t>*++p   // *(++p)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400">
                <a:solidFill>
                  <a:srgbClr val="323232"/>
                </a:solidFill>
                <a:latin typeface="Consolas" charset="0"/>
                <a:ea typeface="Consolas" charset="0"/>
                <a:cs typeface="Consolas" charset="0"/>
              </a:rPr>
              <a:t>++*p   // ++(*p)</a:t>
            </a:r>
          </a:p>
          <a:p>
            <a:pPr marL="285750" indent="-285750">
              <a:buFont typeface="Wingdings" charset="2"/>
              <a:buChar char="v"/>
            </a:pPr>
            <a:r>
              <a:rPr lang="de-DE" sz="2400">
                <a:solidFill>
                  <a:srgbClr val="323232"/>
                </a:solidFill>
                <a:latin typeface="Consolas" charset="0"/>
                <a:ea typeface="Consolas" charset="0"/>
                <a:cs typeface="Consolas" charset="0"/>
              </a:rPr>
              <a:t>(*p)++ // </a:t>
            </a:r>
            <a:r>
              <a:rPr lang="vi-VN" sz="2400">
                <a:solidFill>
                  <a:srgbClr val="323232"/>
                </a:solidFill>
                <a:latin typeface="Consolas" charset="0"/>
                <a:ea typeface="Consolas" charset="0"/>
                <a:cs typeface="Consolas" charset="0"/>
              </a:rPr>
              <a:t>Tăng vùng nhớ do con trỏ p chỉ đến</a:t>
            </a:r>
            <a:endParaRPr lang="de-DE" sz="2400">
              <a:solidFill>
                <a:srgbClr val="32323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891755"/>
            <a:ext cx="731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0432FF"/>
                </a:solidFill>
              </a:rPr>
              <a:t>Khi nghi ngờ, hoặc không nhớ </a:t>
            </a:r>
            <a:r>
              <a:rPr lang="is-IS" sz="2400">
                <a:solidFill>
                  <a:srgbClr val="0432FF"/>
                </a:solidFill>
              </a:rPr>
              <a:t>… </a:t>
            </a:r>
            <a:r>
              <a:rPr lang="vi-VN" sz="2400">
                <a:solidFill>
                  <a:srgbClr val="0432FF"/>
                </a:solidFill>
              </a:rPr>
              <a:t>hãy dùng toán tử () để phân giải độ ưu tiên</a:t>
            </a:r>
            <a:endParaRPr lang="en-US" sz="240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const</a:t>
            </a:r>
            <a:endParaRPr lang="en-US" sz="24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371600"/>
            <a:ext cx="5105400" cy="2677656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hu-HU" sz="2400">
                <a:solidFill>
                  <a:prstClr val="black"/>
                </a:solidFill>
                <a:latin typeface="Consolas" charset="0"/>
              </a:rPr>
              <a:t> a = 20, b = 30, c = 40;</a:t>
            </a:r>
          </a:p>
          <a:p>
            <a:endParaRPr lang="hu-HU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const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* ptr1 = &amp;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;</a:t>
            </a:r>
          </a:p>
          <a:p>
            <a:r>
              <a:rPr lang="en-US" sz="2400">
                <a:solidFill>
                  <a:prstClr val="black"/>
                </a:solidFill>
                <a:latin typeface="Consolas" charset="0"/>
              </a:rPr>
              <a:t>//</a:t>
            </a:r>
            <a:r>
              <a:rPr lang="en-US" sz="2400">
                <a:solidFill>
                  <a:srgbClr val="0000FF"/>
                </a:solidFill>
                <a:latin typeface="Consolas" charset="0"/>
              </a:rPr>
              <a:t>int const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* ptr1 = &amp;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;</a:t>
            </a:r>
          </a:p>
          <a:p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* </a:t>
            </a:r>
            <a:r>
              <a:rPr lang="en-US" sz="2400">
                <a:solidFill>
                  <a:srgbClr val="0000FF"/>
                </a:solidFill>
                <a:latin typeface="Consolas" charset="0"/>
              </a:rPr>
              <a:t>const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ptr2 = &amp;b;</a:t>
            </a:r>
          </a:p>
          <a:p>
            <a:endParaRPr lang="en-US" sz="2400">
              <a:solidFill>
                <a:prstClr val="black"/>
              </a:solidFill>
              <a:latin typeface="Consola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5768" y="1752600"/>
            <a:ext cx="3848100" cy="12311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0432FF"/>
                </a:solidFill>
                <a:latin typeface="Consolas" charset="0"/>
              </a:rPr>
              <a:t>p</a:t>
            </a:r>
            <a:r>
              <a:rPr lang="en-US" sz="2000" b="1">
                <a:solidFill>
                  <a:srgbClr val="0432FF"/>
                </a:solidFill>
                <a:latin typeface="Consolas" charset="0"/>
              </a:rPr>
              <a:t>tr1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: </a:t>
            </a:r>
            <a:r>
              <a:rPr lang="vi-VN">
                <a:solidFill>
                  <a:prstClr val="black"/>
                </a:solidFill>
                <a:latin typeface="Consolas" charset="0"/>
              </a:rPr>
              <a:t>có thể thay đổi được.</a:t>
            </a:r>
          </a:p>
          <a:p>
            <a:endParaRPr lang="vi-VN"/>
          </a:p>
          <a:p>
            <a:r>
              <a:rPr lang="vi-VN"/>
              <a:t>Giá trị mà </a:t>
            </a:r>
            <a:r>
              <a:rPr lang="vi-VN" b="1">
                <a:solidFill>
                  <a:srgbClr val="0432FF"/>
                </a:solidFill>
                <a:latin typeface="Consolas" charset="0"/>
              </a:rPr>
              <a:t>p</a:t>
            </a:r>
            <a:r>
              <a:rPr lang="en-US" b="1">
                <a:solidFill>
                  <a:srgbClr val="0432FF"/>
                </a:solidFill>
                <a:latin typeface="Consolas" charset="0"/>
              </a:rPr>
              <a:t>tr1 </a:t>
            </a:r>
            <a:r>
              <a:rPr lang="vi-VN"/>
              <a:t>chỉ đến không thể thay đổi được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648200" y="2520552"/>
            <a:ext cx="62973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505200" y="3844230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5422106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648200" y="5715000"/>
            <a:ext cx="1752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6400800" y="4038600"/>
            <a:ext cx="0" cy="1676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791200" y="4038600"/>
            <a:ext cx="609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584881" y="553033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ptr1: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958" y="3915102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Ô nhớ ptr1 chỉ đến</a:t>
            </a:r>
            <a:endParaRPr lang="en-US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586" y="4377392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(</a:t>
            </a:r>
            <a:r>
              <a:rPr lang="vi-VN" b="1">
                <a:solidFill>
                  <a:srgbClr val="FF0000"/>
                </a:solidFill>
              </a:rPr>
              <a:t>Không thể thay đổi được thông qua ptr1)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4173039" y="2131041"/>
            <a:ext cx="381000" cy="786526"/>
          </a:xfrm>
          <a:prstGeom prst="rightBrac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const</a:t>
            </a:r>
            <a:endParaRPr lang="en-US" sz="24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371600"/>
            <a:ext cx="5105400" cy="2308324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hu-HU" sz="2400">
                <a:solidFill>
                  <a:prstClr val="black"/>
                </a:solidFill>
                <a:latin typeface="Consolas" charset="0"/>
              </a:rPr>
              <a:t> a = 20, b = 30, c = 40;</a:t>
            </a:r>
          </a:p>
          <a:p>
            <a:endParaRPr lang="hu-HU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const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* ptr1 = &amp;</a:t>
            </a:r>
            <a:r>
              <a:rPr lang="vi-VN" sz="2400">
                <a:solidFill>
                  <a:prstClr val="black"/>
                </a:solidFill>
                <a:latin typeface="Consolas" charset="0"/>
              </a:rPr>
              <a:t>a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;</a:t>
            </a:r>
          </a:p>
          <a:p>
            <a:endParaRPr lang="en-US" sz="2400">
              <a:solidFill>
                <a:prstClr val="black"/>
              </a:solidFill>
              <a:latin typeface="Consolas" charset="0"/>
            </a:endParaRPr>
          </a:p>
          <a:p>
            <a:r>
              <a:rPr lang="en-US" sz="2400">
                <a:solidFill>
                  <a:srgbClr val="0000FF"/>
                </a:solidFill>
                <a:latin typeface="Consolas" charset="0"/>
              </a:rPr>
              <a:t>int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* </a:t>
            </a:r>
            <a:r>
              <a:rPr lang="en-US" sz="2400">
                <a:solidFill>
                  <a:srgbClr val="0000FF"/>
                </a:solidFill>
                <a:latin typeface="Consolas" charset="0"/>
              </a:rPr>
              <a:t>const</a:t>
            </a:r>
            <a:r>
              <a:rPr lang="en-US" sz="2400">
                <a:solidFill>
                  <a:prstClr val="black"/>
                </a:solidFill>
                <a:latin typeface="Consolas" charset="0"/>
              </a:rPr>
              <a:t> ptr2 = &amp;b;</a:t>
            </a:r>
          </a:p>
          <a:p>
            <a:endParaRPr lang="en-US" sz="2400">
              <a:solidFill>
                <a:prstClr val="black"/>
              </a:solidFill>
              <a:latin typeface="Consola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7353" y="1399441"/>
            <a:ext cx="3848100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0432FF"/>
                </a:solidFill>
                <a:latin typeface="Consolas" charset="0"/>
              </a:rPr>
              <a:t>p</a:t>
            </a:r>
            <a:r>
              <a:rPr lang="en-US" sz="2000" b="1">
                <a:solidFill>
                  <a:srgbClr val="0432FF"/>
                </a:solidFill>
                <a:latin typeface="Consolas" charset="0"/>
              </a:rPr>
              <a:t>tr</a:t>
            </a:r>
            <a:r>
              <a:rPr lang="vi-VN" sz="2000" b="1">
                <a:solidFill>
                  <a:srgbClr val="0432FF"/>
                </a:solidFill>
                <a:latin typeface="Consolas" charset="0"/>
              </a:rPr>
              <a:t>2</a:t>
            </a:r>
            <a:r>
              <a:rPr lang="en-US">
                <a:solidFill>
                  <a:prstClr val="black"/>
                </a:solidFill>
                <a:latin typeface="Consolas" charset="0"/>
              </a:rPr>
              <a:t>: </a:t>
            </a:r>
            <a:r>
              <a:rPr lang="vi-VN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>Không thể thay đổi được giá trị của ptr2 = không thể làm ptr2 chỉ đến ô nhớ nào khác sau dòng này.</a:t>
            </a:r>
          </a:p>
          <a:p>
            <a:endParaRPr lang="vi-VN"/>
          </a:p>
          <a:p>
            <a:r>
              <a:rPr lang="vi-VN"/>
              <a:t>Giá trị mà </a:t>
            </a:r>
            <a:r>
              <a:rPr lang="vi-VN" b="1">
                <a:solidFill>
                  <a:srgbClr val="0432FF"/>
                </a:solidFill>
                <a:latin typeface="Consolas" charset="0"/>
              </a:rPr>
              <a:t>p</a:t>
            </a:r>
            <a:r>
              <a:rPr lang="en-US" b="1">
                <a:solidFill>
                  <a:srgbClr val="0432FF"/>
                </a:solidFill>
                <a:latin typeface="Consolas" charset="0"/>
              </a:rPr>
              <a:t>tr</a:t>
            </a:r>
            <a:r>
              <a:rPr lang="vi-VN" b="1">
                <a:solidFill>
                  <a:srgbClr val="0432FF"/>
                </a:solidFill>
                <a:latin typeface="Consolas" charset="0"/>
              </a:rPr>
              <a:t>2</a:t>
            </a:r>
            <a:r>
              <a:rPr lang="en-US" b="1">
                <a:solidFill>
                  <a:srgbClr val="0432FF"/>
                </a:solidFill>
                <a:latin typeface="Consolas" charset="0"/>
              </a:rPr>
              <a:t> </a:t>
            </a:r>
            <a:r>
              <a:rPr lang="vi-VN"/>
              <a:t>chỉ đến có thể thay đổi được qua </a:t>
            </a:r>
            <a:r>
              <a:rPr lang="en-US" b="1">
                <a:solidFill>
                  <a:srgbClr val="0432FF"/>
                </a:solidFill>
                <a:latin typeface="Consolas" charset="0"/>
              </a:rPr>
              <a:t>tr</a:t>
            </a:r>
            <a:r>
              <a:rPr lang="vi-VN"/>
              <a:t>.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810000" y="3071359"/>
            <a:ext cx="1219200" cy="59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505200" y="3844230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505200" y="5422106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48200" y="4038600"/>
            <a:ext cx="1752600" cy="1676400"/>
            <a:chOff x="4648200" y="4038600"/>
            <a:chExt cx="1752600" cy="1676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4648200" y="57150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6400800" y="4038600"/>
              <a:ext cx="0" cy="1676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5791200" y="4038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2584881" y="5530334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00958" y="3915102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Ô nhớ ptr2 chỉ đến</a:t>
            </a:r>
            <a:endParaRPr lang="en-US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5422106"/>
            <a:ext cx="23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(</a:t>
            </a:r>
            <a:r>
              <a:rPr lang="vi-VN" b="1">
                <a:solidFill>
                  <a:srgbClr val="FF0000"/>
                </a:solidFill>
              </a:rPr>
              <a:t>Không thể thay đổi được ptr2)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const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Các lỗi thông dụng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7239000" cy="24765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1100" y="40005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432FF"/>
                </a:solidFill>
              </a:rPr>
              <a:t>Ptr3: l</a:t>
            </a:r>
            <a:r>
              <a:rPr lang="vi-VN" sz="2000">
                <a:solidFill>
                  <a:srgbClr val="0432FF"/>
                </a:solidFill>
              </a:rPr>
              <a:t>à con trỏ hằng nhưng không được khởi động tương tự như cho ptr2</a:t>
            </a:r>
            <a:endParaRPr lang="en-US" sz="200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const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Các lỗi thông dụng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6159500" cy="2463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8091" y="4181901"/>
            <a:ext cx="8544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0432FF"/>
                </a:solidFill>
              </a:rPr>
              <a:t>Giá trị mà ptr1 chỉ đến không thay đổi được qua con trỏ ptr1.</a:t>
            </a:r>
          </a:p>
          <a:p>
            <a:r>
              <a:rPr lang="vi-VN" sz="2400">
                <a:solidFill>
                  <a:srgbClr val="0432FF"/>
                </a:solidFill>
              </a:rPr>
              <a:t>Do đó, nó không thể nằm bên trái biểu thức gán</a:t>
            </a:r>
            <a:endParaRPr lang="en-US" sz="240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const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Các lỗi thông dụng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091" y="4181901"/>
            <a:ext cx="77364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>
                <a:solidFill>
                  <a:srgbClr val="0432FF"/>
                </a:solidFill>
              </a:rPr>
              <a:t>Con trỏ ptr2 là hằng số, nó chỉ nhận giá trị khởi động</a:t>
            </a:r>
          </a:p>
          <a:p>
            <a:pPr algn="ctr"/>
            <a:r>
              <a:rPr lang="vi-VN" sz="2400">
                <a:solidFill>
                  <a:srgbClr val="0432FF"/>
                </a:solidFill>
              </a:rPr>
              <a:t>Sau đó, không thể làm ptr2 chỉ đến đối tượng nào khác</a:t>
            </a:r>
            <a:endParaRPr lang="en-US" sz="2400">
              <a:solidFill>
                <a:srgbClr val="0432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13718"/>
            <a:ext cx="5562600" cy="28448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69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const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Các lỗi thông dụng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378700" cy="2844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" y="3787274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ptr3: con </a:t>
            </a:r>
            <a:r>
              <a:rPr lang="vi-VN"/>
              <a:t>trỏ bình thường, thay đổi được nó và giá trị nó chỉ đến</a:t>
            </a:r>
          </a:p>
          <a:p>
            <a:endParaRPr lang="vi-VN"/>
          </a:p>
          <a:p>
            <a:r>
              <a:rPr lang="vi-VN"/>
              <a:t>Gán con trỏ ptr1 vào ptr3: khiến cho giá trị mà ptr1 chỉ đến có thể thay đổi được </a:t>
            </a:r>
          </a:p>
          <a:p>
            <a:r>
              <a:rPr lang="vi-VN">
                <a:sym typeface="Wingdings"/>
              </a:rPr>
              <a:t> bộ biên dich không cho phép.</a:t>
            </a:r>
          </a:p>
          <a:p>
            <a:r>
              <a:rPr lang="vi-VN">
                <a:solidFill>
                  <a:srgbClr val="0432FF"/>
                </a:solidFill>
              </a:rPr>
              <a:t>Vì nếu cho phép thì ý nghĩa của ptr1 không còn. </a:t>
            </a:r>
          </a:p>
          <a:p>
            <a:r>
              <a:rPr lang="vi-VN">
                <a:solidFill>
                  <a:srgbClr val="0432FF"/>
                </a:solidFill>
              </a:rPr>
              <a:t>Người lập trình luôn luôn có thể thay đổi nội dung mà ptr1 chỉ đến, bằng cáhch dùng con trỏ phụ.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const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Các lỗi thông dụng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378700" cy="2844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" y="3787274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ptr3: con </a:t>
            </a:r>
            <a:r>
              <a:rPr lang="vi-VN"/>
              <a:t>trỏ bình thường, thay đổi được nó và giá trị nó chỉ đến</a:t>
            </a:r>
          </a:p>
          <a:p>
            <a:endParaRPr lang="vi-VN"/>
          </a:p>
          <a:p>
            <a:r>
              <a:rPr lang="vi-VN"/>
              <a:t>Gán con trỏ ptr1 vào ptr3: khiến cho giá trị mà ptr1 chỉ đến có thể thay đổi được </a:t>
            </a:r>
          </a:p>
          <a:p>
            <a:r>
              <a:rPr lang="vi-VN">
                <a:sym typeface="Wingdings"/>
              </a:rPr>
              <a:t> bộ biên dich không cho phép.</a:t>
            </a:r>
          </a:p>
          <a:p>
            <a:r>
              <a:rPr lang="vi-VN">
                <a:solidFill>
                  <a:srgbClr val="0432FF"/>
                </a:solidFill>
              </a:rPr>
              <a:t>Vì nếu cho phép thì ý nghĩa của ptr1 không còn. </a:t>
            </a:r>
          </a:p>
          <a:p>
            <a:r>
              <a:rPr lang="vi-VN">
                <a:solidFill>
                  <a:srgbClr val="0432FF"/>
                </a:solidFill>
              </a:rPr>
              <a:t>Người lập trình luôn luôn có thể thay đổi nội dung mà ptr1 chỉ đến, bằng cáhch dùng con trỏ phụ.</a:t>
            </a:r>
          </a:p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251460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>
                <a:solidFill>
                  <a:srgbClr val="00B050"/>
                </a:solidFill>
              </a:rPr>
              <a:t>-&gt; OK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958" y="291200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>
                <a:solidFill>
                  <a:srgbClr val="00B050"/>
                </a:solidFill>
              </a:rPr>
              <a:t>-&gt; LỖI</a:t>
            </a:r>
            <a:endParaRPr lang="en-US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và const</a:t>
            </a:r>
            <a:br>
              <a:rPr lang="vi-VN" dirty="0" smtClean="0"/>
            </a:br>
            <a:r>
              <a:rPr lang="vi-VN" sz="2000" b="1" dirty="0">
                <a:solidFill>
                  <a:srgbClr val="0432FF"/>
                </a:solidFill>
              </a:rPr>
              <a:t>Các lỗi thông dụng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495800"/>
            <a:ext cx="758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432FF"/>
                </a:solidFill>
              </a:rPr>
              <a:t>ptr2: </a:t>
            </a:r>
            <a:r>
              <a:rPr lang="vi-VN">
                <a:solidFill>
                  <a:srgbClr val="0432FF"/>
                </a:solidFill>
              </a:rPr>
              <a:t>không thể thay đổi giá trị được</a:t>
            </a:r>
            <a:endParaRPr lang="en-US">
              <a:solidFill>
                <a:srgbClr val="0432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5308600" cy="32512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81400" y="372505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>
                <a:solidFill>
                  <a:srgbClr val="00B050"/>
                </a:solidFill>
              </a:rPr>
              <a:t>-&gt; OK</a:t>
            </a:r>
            <a:endParaRPr lang="en-US" b="1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9721" y="254000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>
                <a:solidFill>
                  <a:srgbClr val="00B050"/>
                </a:solidFill>
              </a:rPr>
              <a:t>-&gt; LỖI</a:t>
            </a:r>
            <a:endParaRPr lang="en-US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đến con trỏ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20716" y="1219200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20716" y="2394228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63716" y="1413570"/>
            <a:ext cx="1752600" cy="1253430"/>
            <a:chOff x="4648200" y="4038600"/>
            <a:chExt cx="1752600" cy="16764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4648200" y="57150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6400800" y="4038600"/>
              <a:ext cx="0" cy="1676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5791200" y="4038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817508" y="2418933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nt* px = &amp;x;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6936" y="1243905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 x;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63716" y="2861370"/>
            <a:ext cx="1752600" cy="1253430"/>
            <a:chOff x="4648200" y="4038600"/>
            <a:chExt cx="1752600" cy="1676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4648200" y="57150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400800" y="4038600"/>
              <a:ext cx="0" cy="1676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5791200" y="4038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8" name="Rectangle 17"/>
          <p:cNvSpPr/>
          <p:nvPr/>
        </p:nvSpPr>
        <p:spPr bwMode="auto">
          <a:xfrm>
            <a:off x="3320716" y="3859262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59705" y="4267200"/>
            <a:ext cx="1752600" cy="1253430"/>
            <a:chOff x="4648200" y="4038600"/>
            <a:chExt cx="1752600" cy="1676400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4648200" y="57150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6400800" y="4038600"/>
              <a:ext cx="0" cy="1676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5791200" y="4038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3" name="Rectangle 22"/>
          <p:cNvSpPr/>
          <p:nvPr/>
        </p:nvSpPr>
        <p:spPr bwMode="auto">
          <a:xfrm>
            <a:off x="3320716" y="5265092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753" y="3805535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nt** ppx = &amp;px;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2084" y="5325903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nt*** ppx = &amp;ppx;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Tổ chức bộ nhớ thực thi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vi-VN" dirty="0" smtClean="0"/>
              <a:t>Vùng “text”</a:t>
            </a:r>
          </a:p>
          <a:p>
            <a:pPr lvl="1"/>
            <a:r>
              <a:rPr lang="vi-VN" dirty="0">
                <a:solidFill>
                  <a:srgbClr val="0432FF"/>
                </a:solidFill>
              </a:rPr>
              <a:t>Chứa mã thực thi của chương trình</a:t>
            </a:r>
          </a:p>
          <a:p>
            <a:pPr lvl="1"/>
            <a:r>
              <a:rPr lang="vi-VN" dirty="0" smtClean="0"/>
              <a:t>Vùng này chỉ đọc</a:t>
            </a:r>
          </a:p>
          <a:p>
            <a:pPr lvl="1"/>
            <a:r>
              <a:rPr lang="vi-VN" dirty="0"/>
              <a:t>Vùng này có thể dùng chung trong trường hợp chương trình thực thi thường xuyên</a:t>
            </a:r>
            <a:endParaRPr lang="vi-VN" dirty="0" smtClean="0"/>
          </a:p>
        </p:txBody>
      </p:sp>
      <p:sp>
        <p:nvSpPr>
          <p:cNvPr id="3" name="Right Arrow 2"/>
          <p:cNvSpPr/>
          <p:nvPr/>
        </p:nvSpPr>
        <p:spPr bwMode="auto">
          <a:xfrm>
            <a:off x="3714086" y="4471245"/>
            <a:ext cx="698690" cy="14478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8929"/>
          <a:stretch/>
        </p:blipFill>
        <p:spPr>
          <a:xfrm>
            <a:off x="4486883" y="948519"/>
            <a:ext cx="4405771" cy="473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5173" y="5781613"/>
            <a:ext cx="361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(N</a:t>
            </a:r>
            <a:r>
              <a:rPr lang="vi-VN" sz="1600"/>
              <a:t>guồn: </a:t>
            </a:r>
            <a:r>
              <a:rPr lang="en-US" sz="1600"/>
              <a:t>http://proprogramming.org/)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đến con trỏ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20716" y="1219200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</a:rPr>
              <a:t>10</a:t>
            </a: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320716" y="2394228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63716" y="1413570"/>
            <a:ext cx="1752600" cy="1253430"/>
            <a:chOff x="4648200" y="4038600"/>
            <a:chExt cx="1752600" cy="16764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4648200" y="57150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6400800" y="4038600"/>
              <a:ext cx="0" cy="1676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5791200" y="4038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817508" y="2418933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nt* px = &amp;x;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6936" y="1243905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int x;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63716" y="2861370"/>
            <a:ext cx="1752600" cy="1253430"/>
            <a:chOff x="4648200" y="4038600"/>
            <a:chExt cx="1752600" cy="1676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4648200" y="57150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6400800" y="4038600"/>
              <a:ext cx="0" cy="1676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5791200" y="4038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8" name="Rectangle 17"/>
          <p:cNvSpPr/>
          <p:nvPr/>
        </p:nvSpPr>
        <p:spPr bwMode="auto">
          <a:xfrm>
            <a:off x="3320716" y="3859262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59705" y="4267200"/>
            <a:ext cx="1752600" cy="1253430"/>
            <a:chOff x="4648200" y="4038600"/>
            <a:chExt cx="1752600" cy="1676400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4648200" y="5715000"/>
              <a:ext cx="1752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6400800" y="4038600"/>
              <a:ext cx="0" cy="1676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5791200" y="40386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3" name="Rectangle 22"/>
          <p:cNvSpPr/>
          <p:nvPr/>
        </p:nvSpPr>
        <p:spPr bwMode="auto">
          <a:xfrm>
            <a:off x="3320716" y="5265092"/>
            <a:ext cx="2286000" cy="51107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753" y="3805535"/>
            <a:ext cx="2903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nt** ppx = &amp;px;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2084" y="5325903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nt*** ppx = &amp;ppx;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9396" y="1207444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x = 10;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9396" y="2503778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*px = 10;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69396" y="3960168"/>
            <a:ext cx="205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**ppx = 10;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9396" y="5325903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***pppx = 10;</a:t>
            </a:r>
            <a:endParaRPr lang="en-US" sz="240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Con trỏ void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vi-VN"/>
              <a:t>oid *ptr: là con trỏ chưa định kiểu</a:t>
            </a:r>
          </a:p>
          <a:p>
            <a:pPr lvl="1"/>
            <a:r>
              <a:rPr lang="vi-VN"/>
              <a:t>Có thể được ép kiểu về kiểu mong muốn</a:t>
            </a:r>
          </a:p>
          <a:p>
            <a:pPr lvl="1"/>
            <a:r>
              <a:rPr lang="vi-VN"/>
              <a:t>Như các hàm malloc và free</a:t>
            </a:r>
          </a:p>
          <a:p>
            <a:pPr lvl="1"/>
            <a:endParaRPr lang="vi-VN"/>
          </a:p>
          <a:p>
            <a:pPr lvl="1"/>
            <a:r>
              <a:rPr lang="vi-VN"/>
              <a:t>Con trỏ void giúp chương trình uyển chuyển,</a:t>
            </a:r>
          </a:p>
          <a:p>
            <a:pPr lvl="1"/>
            <a:r>
              <a:rPr lang="vi-VN"/>
              <a:t>Nhưng rủi ro đi kèm: bộ biên dịch không thể kiểm tra tương thích kiểu tại thời điểm biên dịch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Bài tập</a:t>
            </a:r>
            <a:endParaRPr lang="en-US" sz="1600" b="1" dirty="0" smtClean="0">
              <a:solidFill>
                <a:srgbClr val="0432FF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Hiện thực lại các bài tập về array nhưng dữ liệu các array nằm trên bộ nhớ HEAP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Tổ chức bộ nhớ thực thi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vi-VN" dirty="0" smtClean="0"/>
              <a:t>Vùng “Data”</a:t>
            </a:r>
          </a:p>
          <a:p>
            <a:pPr lvl="1"/>
            <a:r>
              <a:rPr lang="vi-VN" dirty="0"/>
              <a:t>Gồm:</a:t>
            </a:r>
          </a:p>
          <a:p>
            <a:pPr lvl="2"/>
            <a:r>
              <a:rPr lang="vi-VN" dirty="0" smtClean="0">
                <a:solidFill>
                  <a:srgbClr val="0432FF"/>
                </a:solidFill>
              </a:rPr>
              <a:t>Dữ liệu được khởi động </a:t>
            </a:r>
            <a:r>
              <a:rPr lang="vi-VN" dirty="0" smtClean="0"/>
              <a:t>(bởi người lập trình)</a:t>
            </a:r>
          </a:p>
          <a:p>
            <a:pPr lvl="2"/>
            <a:r>
              <a:rPr lang="vi-VN" dirty="0">
                <a:solidFill>
                  <a:srgbClr val="0432FF"/>
                </a:solidFill>
              </a:rPr>
              <a:t>Dữ liệu không được khởi động </a:t>
            </a:r>
            <a:br>
              <a:rPr lang="vi-VN" dirty="0">
                <a:solidFill>
                  <a:srgbClr val="0432FF"/>
                </a:solidFill>
              </a:rPr>
            </a:br>
            <a:r>
              <a:rPr lang="vi-VN" dirty="0"/>
              <a:t>(bởi người lập trình)</a:t>
            </a:r>
          </a:p>
          <a:p>
            <a:pPr lvl="2"/>
            <a:endParaRPr lang="vi-VN" dirty="0">
              <a:solidFill>
                <a:srgbClr val="0432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8929"/>
          <a:stretch/>
        </p:blipFill>
        <p:spPr>
          <a:xfrm>
            <a:off x="4486883" y="948519"/>
            <a:ext cx="4405771" cy="473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5173" y="5781613"/>
            <a:ext cx="361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(N</a:t>
            </a:r>
            <a:r>
              <a:rPr lang="vi-VN" sz="1600"/>
              <a:t>guồn: </a:t>
            </a:r>
            <a:r>
              <a:rPr lang="en-US" sz="1600"/>
              <a:t>http://proprogramming.org/)</a:t>
            </a:r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3754552" y="3505200"/>
            <a:ext cx="698690" cy="14478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Tổ chức bộ nhớ thực thi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vi-VN" dirty="0" smtClean="0"/>
              <a:t>Vùng “Data”</a:t>
            </a:r>
          </a:p>
          <a:p>
            <a:pPr lvl="1"/>
            <a:r>
              <a:rPr lang="vi-VN" dirty="0"/>
              <a:t>Gồm:</a:t>
            </a:r>
          </a:p>
          <a:p>
            <a:pPr lvl="2"/>
            <a:r>
              <a:rPr lang="vi-VN" sz="1800" dirty="0" smtClean="0">
                <a:solidFill>
                  <a:srgbClr val="0432FF"/>
                </a:solidFill>
              </a:rPr>
              <a:t>Dữ liệu được khởi động </a:t>
            </a:r>
            <a:r>
              <a:rPr lang="vi-VN" sz="1800" dirty="0" smtClean="0"/>
              <a:t>(bởi người lập trình)</a:t>
            </a:r>
          </a:p>
          <a:p>
            <a:pPr lvl="3"/>
            <a:r>
              <a:rPr lang="vi-VN" sz="1800" dirty="0"/>
              <a:t>Biến toàn cục</a:t>
            </a:r>
          </a:p>
          <a:p>
            <a:pPr lvl="3"/>
            <a:r>
              <a:rPr lang="vi-VN" sz="1800" dirty="0" smtClean="0"/>
              <a:t>Biến tĩnh (static)</a:t>
            </a:r>
          </a:p>
          <a:p>
            <a:pPr lvl="2"/>
            <a:r>
              <a:rPr lang="vi-VN" sz="1800" dirty="0"/>
              <a:t>Vùng này gồm hai vùng con:</a:t>
            </a:r>
          </a:p>
          <a:p>
            <a:pPr lvl="3"/>
            <a:r>
              <a:rPr lang="vi-VN" sz="1800" dirty="0" smtClean="0"/>
              <a:t>Chỉ đọc</a:t>
            </a:r>
          </a:p>
          <a:p>
            <a:pPr lvl="4"/>
            <a:r>
              <a:rPr lang="vi-VN" sz="1800" dirty="0" smtClean="0"/>
              <a:t>Ví dụ: </a:t>
            </a:r>
            <a:r>
              <a:rPr lang="en-US" sz="1800" dirty="0" smtClean="0"/>
              <a:t>H</a:t>
            </a:r>
            <a:r>
              <a:rPr lang="vi-VN" sz="1800" dirty="0" smtClean="0"/>
              <a:t>ằng chuỗi</a:t>
            </a:r>
          </a:p>
          <a:p>
            <a:pPr lvl="3"/>
            <a:r>
              <a:rPr lang="vi-VN" sz="1800" dirty="0"/>
              <a:t>Đọc/ghi</a:t>
            </a:r>
          </a:p>
          <a:p>
            <a:pPr lvl="4"/>
            <a:r>
              <a:rPr lang="en-US" sz="1800" dirty="0" smtClean="0"/>
              <a:t>C</a:t>
            </a:r>
            <a:r>
              <a:rPr lang="vi-VN" sz="1800" dirty="0" smtClean="0"/>
              <a:t>ác biến static và global không hằng</a:t>
            </a:r>
          </a:p>
          <a:p>
            <a:pPr lvl="4"/>
            <a:endParaRPr lang="vi-VN" dirty="0" smtClean="0"/>
          </a:p>
          <a:p>
            <a:pPr lvl="3"/>
            <a:endParaRPr lang="vi-VN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8929"/>
          <a:stretch/>
        </p:blipFill>
        <p:spPr>
          <a:xfrm>
            <a:off x="4486883" y="948519"/>
            <a:ext cx="4405771" cy="473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5173" y="5781613"/>
            <a:ext cx="361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(N</a:t>
            </a:r>
            <a:r>
              <a:rPr lang="vi-VN" sz="1600"/>
              <a:t>guồn: </a:t>
            </a:r>
            <a:r>
              <a:rPr lang="en-US" sz="1600"/>
              <a:t>http://proprogramming.org/)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Tổ chức bộ nhớ thực thi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vi-VN" dirty="0" smtClean="0"/>
              <a:t>Vùng “Data”</a:t>
            </a:r>
          </a:p>
          <a:p>
            <a:pPr lvl="1"/>
            <a:r>
              <a:rPr lang="vi-VN" dirty="0"/>
              <a:t>Gồm:</a:t>
            </a:r>
          </a:p>
          <a:p>
            <a:pPr lvl="2"/>
            <a:r>
              <a:rPr lang="vi-VN" dirty="0" smtClean="0">
                <a:solidFill>
                  <a:srgbClr val="0432FF"/>
                </a:solidFill>
              </a:rPr>
              <a:t>Dữ liệu được khởi động</a:t>
            </a:r>
          </a:p>
          <a:p>
            <a:pPr lvl="2"/>
            <a:r>
              <a:rPr lang="vi-VN" dirty="0">
                <a:solidFill>
                  <a:srgbClr val="0432FF"/>
                </a:solidFill>
              </a:rPr>
              <a:t>Dữ liệu không khởi động </a:t>
            </a:r>
            <a:r>
              <a:rPr lang="vi-VN" dirty="0"/>
              <a:t>bởi người lập trình</a:t>
            </a:r>
          </a:p>
          <a:p>
            <a:pPr lvl="3"/>
            <a:r>
              <a:rPr lang="vi-VN" dirty="0" smtClean="0">
                <a:solidFill>
                  <a:srgbClr val="0432FF"/>
                </a:solidFill>
              </a:rPr>
              <a:t>Biến toàn cục </a:t>
            </a:r>
          </a:p>
          <a:p>
            <a:pPr lvl="3"/>
            <a:r>
              <a:rPr lang="vi-VN" dirty="0">
                <a:solidFill>
                  <a:srgbClr val="0432FF"/>
                </a:solidFill>
              </a:rPr>
              <a:t>Biến tĩnh (static)</a:t>
            </a:r>
            <a:endParaRPr lang="vi-VN" dirty="0"/>
          </a:p>
          <a:p>
            <a:pPr lvl="3"/>
            <a:endParaRPr lang="vi-VN" dirty="0" smtClean="0"/>
          </a:p>
          <a:p>
            <a:pPr lvl="3"/>
            <a:r>
              <a:rPr lang="vi-VN" dirty="0"/>
              <a:t>Hệ thống khởi động về 0 (số) cho các biến không được người lập trình chủ động khởi động</a:t>
            </a:r>
            <a:endParaRPr lang="vi-VN" dirty="0" smtClean="0"/>
          </a:p>
          <a:p>
            <a:pPr lvl="3"/>
            <a:endParaRPr lang="vi-VN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8929"/>
          <a:stretch/>
        </p:blipFill>
        <p:spPr>
          <a:xfrm>
            <a:off x="4486883" y="948519"/>
            <a:ext cx="4405771" cy="473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5173" y="5781613"/>
            <a:ext cx="361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(N</a:t>
            </a:r>
            <a:r>
              <a:rPr lang="vi-VN" sz="1600"/>
              <a:t>guồn: </a:t>
            </a:r>
            <a:r>
              <a:rPr lang="en-US" sz="1600"/>
              <a:t>http://proprogramming.org/)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Tổ chức bộ nhớ thực thi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vi-VN" dirty="0" smtClean="0"/>
              <a:t>Vùng “HEAP”</a:t>
            </a:r>
          </a:p>
          <a:p>
            <a:pPr lvl="1"/>
            <a:r>
              <a:rPr lang="vi-VN" dirty="0">
                <a:solidFill>
                  <a:srgbClr val="0432FF"/>
                </a:solidFill>
              </a:rPr>
              <a:t>Chứa bộ nhớ xin cấp phát động bởi người lập trình</a:t>
            </a:r>
          </a:p>
          <a:p>
            <a:pPr lvl="1"/>
            <a:endParaRPr lang="vi-VN" dirty="0"/>
          </a:p>
          <a:p>
            <a:pPr lvl="1"/>
            <a:r>
              <a:rPr lang="vi-VN" dirty="0">
                <a:solidFill>
                  <a:srgbClr val="0432FF"/>
                </a:solidFill>
              </a:rPr>
              <a:t>Liên quan đến Kiểu dữ liệu con trỏ nói trong chương này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5173" y="5781613"/>
            <a:ext cx="321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(N</a:t>
            </a:r>
            <a:r>
              <a:rPr lang="vi-VN" sz="1600"/>
              <a:t>guồn: </a:t>
            </a:r>
            <a:r>
              <a:rPr lang="en-US" sz="1600"/>
              <a:t>http://chortle.ccsu.edu/)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8929"/>
          <a:stretch/>
        </p:blipFill>
        <p:spPr>
          <a:xfrm>
            <a:off x="4486883" y="948519"/>
            <a:ext cx="4405771" cy="473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5173" y="5781613"/>
            <a:ext cx="3610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(N</a:t>
            </a:r>
            <a:r>
              <a:rPr lang="vi-VN" sz="1600"/>
              <a:t>guồn: </a:t>
            </a:r>
            <a:r>
              <a:rPr lang="en-US" sz="1600"/>
              <a:t>http://proprogramming.org/)</a:t>
            </a:r>
            <a:endParaRPr lang="en-US"/>
          </a:p>
        </p:txBody>
      </p:sp>
      <p:sp>
        <p:nvSpPr>
          <p:cNvPr id="10" name="Right Arrow 9"/>
          <p:cNvSpPr/>
          <p:nvPr/>
        </p:nvSpPr>
        <p:spPr bwMode="auto">
          <a:xfrm>
            <a:off x="3911410" y="2971800"/>
            <a:ext cx="698690" cy="1033494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3f988fe6df8ae7d8013c6fd66a1c042d9bb9d"/>
</p:tagLst>
</file>

<file path=ppt/theme/theme1.xml><?xml version="1.0" encoding="utf-8"?>
<a:theme xmlns:a="http://schemas.openxmlformats.org/drawingml/2006/main" name="15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5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3481</TotalTime>
  <Words>2820</Words>
  <Application>Microsoft Macintosh PowerPoint</Application>
  <PresentationFormat>On-screen Show (4:3)</PresentationFormat>
  <Paragraphs>481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Consolas</vt:lpstr>
      <vt:lpstr>Tahoma</vt:lpstr>
      <vt:lpstr>Wingdings</vt:lpstr>
      <vt:lpstr>15_Blends</vt:lpstr>
      <vt:lpstr>Chương 07 CON TRỎ</vt:lpstr>
      <vt:lpstr>PowerPoint Presentation</vt:lpstr>
      <vt:lpstr>Nội dung</vt:lpstr>
      <vt:lpstr>Tổ chức bộ nhớ thực thi</vt:lpstr>
      <vt:lpstr>Tổ chức bộ nhớ thực thi</vt:lpstr>
      <vt:lpstr>Tổ chức bộ nhớ thực thi</vt:lpstr>
      <vt:lpstr>Tổ chức bộ nhớ thực thi</vt:lpstr>
      <vt:lpstr>Tổ chức bộ nhớ thực thi</vt:lpstr>
      <vt:lpstr>Tổ chức bộ nhớ thực thi</vt:lpstr>
      <vt:lpstr>Tổ chức bộ nhớ thực thi</vt:lpstr>
      <vt:lpstr>Ứng dụng của con trỏ</vt:lpstr>
      <vt:lpstr>Ứng dụng của con trỏ</vt:lpstr>
      <vt:lpstr>Mô hình của con trỏ</vt:lpstr>
      <vt:lpstr>Mô hình của con trỏ</vt:lpstr>
      <vt:lpstr>Toán tử &amp;</vt:lpstr>
      <vt:lpstr>Toán tử &amp;</vt:lpstr>
      <vt:lpstr>Toán tử &amp;</vt:lpstr>
      <vt:lpstr>Toán tử &amp;</vt:lpstr>
      <vt:lpstr>Khai báo con trỏ Cú pháp</vt:lpstr>
      <vt:lpstr>Khai báo con trỏ Cú pháp</vt:lpstr>
      <vt:lpstr>Toán tử *</vt:lpstr>
      <vt:lpstr>Toán tử *</vt:lpstr>
      <vt:lpstr>Các phép toán trên con trỏ</vt:lpstr>
      <vt:lpstr>Con trỏ và mảng</vt:lpstr>
      <vt:lpstr>Con trỏ và mảng</vt:lpstr>
      <vt:lpstr>Con trỏ và mảng</vt:lpstr>
      <vt:lpstr>Con trỏ và mảng</vt:lpstr>
      <vt:lpstr>Cấp phát bộ nhớ động</vt:lpstr>
      <vt:lpstr>Cấp phát bộ nhớ động</vt:lpstr>
      <vt:lpstr>Cấp phát bộ nhớ động malloc</vt:lpstr>
      <vt:lpstr>Cấp phát bộ nhớ động malloc</vt:lpstr>
      <vt:lpstr>Cấp phát bộ nhớ động malloc</vt:lpstr>
      <vt:lpstr>Cấp phát bộ nhớ động malloc</vt:lpstr>
      <vt:lpstr>Cấp phát bộ nhớ động malloc</vt:lpstr>
      <vt:lpstr>Cấp phát bộ nhớ động Ví dụ</vt:lpstr>
      <vt:lpstr>Con trỏ và cấu trúc Khai báo</vt:lpstr>
      <vt:lpstr>Con trỏ và cấu trúc Truy cập biến thành viên cấu trúc qua con trỏ</vt:lpstr>
      <vt:lpstr>Con trỏ và cấu trúc Truy cập biến thành viên cấu trúc qua con trỏ</vt:lpstr>
      <vt:lpstr>Con trỏ và cấu trúc Chương trình minh hoạ</vt:lpstr>
      <vt:lpstr>Thứ tự các phép toán *, ++ và --</vt:lpstr>
      <vt:lpstr>Con trỏ và const</vt:lpstr>
      <vt:lpstr>Con trỏ và const</vt:lpstr>
      <vt:lpstr>Con trỏ và const Các lỗi thông dụng</vt:lpstr>
      <vt:lpstr>Con trỏ và const Các lỗi thông dụng</vt:lpstr>
      <vt:lpstr>Con trỏ và const Các lỗi thông dụng</vt:lpstr>
      <vt:lpstr>Con trỏ và const Các lỗi thông dụng</vt:lpstr>
      <vt:lpstr>Con trỏ và const Các lỗi thông dụng</vt:lpstr>
      <vt:lpstr>Con trỏ và const Các lỗi thông dụng</vt:lpstr>
      <vt:lpstr>Con trỏ đến con trỏ</vt:lpstr>
      <vt:lpstr>Con trỏ đến con trỏ</vt:lpstr>
      <vt:lpstr>Con trỏ void</vt:lpstr>
      <vt:lpstr>Bài tập</vt:lpstr>
    </vt:vector>
  </TitlesOfParts>
  <Company>Dai hoc Bach Khoa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Quang</dc:creator>
  <cp:lastModifiedBy>Microsoft Office User</cp:lastModifiedBy>
  <cp:revision>771</cp:revision>
  <cp:lastPrinted>2016-07-27T21:47:52Z</cp:lastPrinted>
  <dcterms:created xsi:type="dcterms:W3CDTF">2010-12-08T09:26:28Z</dcterms:created>
  <dcterms:modified xsi:type="dcterms:W3CDTF">2018-05-03T13:54:02Z</dcterms:modified>
</cp:coreProperties>
</file>