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3" r:id="rId3"/>
    <p:sldId id="262" r:id="rId4"/>
    <p:sldId id="263" r:id="rId5"/>
    <p:sldId id="334" r:id="rId6"/>
    <p:sldId id="258" r:id="rId7"/>
    <p:sldId id="264" r:id="rId8"/>
    <p:sldId id="349" r:id="rId9"/>
    <p:sldId id="350" r:id="rId10"/>
    <p:sldId id="259" r:id="rId11"/>
    <p:sldId id="260" r:id="rId12"/>
    <p:sldId id="265" r:id="rId13"/>
    <p:sldId id="266" r:id="rId14"/>
    <p:sldId id="267" r:id="rId15"/>
    <p:sldId id="336" r:id="rId16"/>
    <p:sldId id="337" r:id="rId17"/>
    <p:sldId id="343" r:id="rId18"/>
    <p:sldId id="344" r:id="rId19"/>
    <p:sldId id="347" r:id="rId20"/>
    <p:sldId id="345" r:id="rId21"/>
    <p:sldId id="346" r:id="rId22"/>
    <p:sldId id="338" r:id="rId23"/>
    <p:sldId id="339" r:id="rId24"/>
    <p:sldId id="340" r:id="rId25"/>
    <p:sldId id="341" r:id="rId26"/>
    <p:sldId id="34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28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660"/>
  </p:normalViewPr>
  <p:slideViewPr>
    <p:cSldViewPr>
      <p:cViewPr varScale="1">
        <p:scale>
          <a:sx n="68" d="100"/>
          <a:sy n="68" d="100"/>
        </p:scale>
        <p:origin x="150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D71151-F357-482B-8434-DC64CF8C676E}"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E036A-721A-404F-A4C8-6CFC3D5A4B79}" type="slidenum">
              <a:rPr lang="en-US" smtClean="0"/>
              <a:t>‹#›</a:t>
            </a:fld>
            <a:endParaRPr lang="en-US"/>
          </a:p>
        </p:txBody>
      </p:sp>
    </p:spTree>
    <p:extLst>
      <p:ext uri="{BB962C8B-B14F-4D97-AF65-F5344CB8AC3E}">
        <p14:creationId xmlns:p14="http://schemas.microsoft.com/office/powerpoint/2010/main" val="32499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71151-F357-482B-8434-DC64CF8C676E}"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E036A-721A-404F-A4C8-6CFC3D5A4B79}" type="slidenum">
              <a:rPr lang="en-US" smtClean="0"/>
              <a:t>‹#›</a:t>
            </a:fld>
            <a:endParaRPr lang="en-US"/>
          </a:p>
        </p:txBody>
      </p:sp>
    </p:spTree>
    <p:extLst>
      <p:ext uri="{BB962C8B-B14F-4D97-AF65-F5344CB8AC3E}">
        <p14:creationId xmlns:p14="http://schemas.microsoft.com/office/powerpoint/2010/main" val="47573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71151-F357-482B-8434-DC64CF8C676E}"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E036A-721A-404F-A4C8-6CFC3D5A4B79}" type="slidenum">
              <a:rPr lang="en-US" smtClean="0"/>
              <a:t>‹#›</a:t>
            </a:fld>
            <a:endParaRPr lang="en-US"/>
          </a:p>
        </p:txBody>
      </p:sp>
    </p:spTree>
    <p:extLst>
      <p:ext uri="{BB962C8B-B14F-4D97-AF65-F5344CB8AC3E}">
        <p14:creationId xmlns:p14="http://schemas.microsoft.com/office/powerpoint/2010/main" val="2040820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71151-F357-482B-8434-DC64CF8C676E}"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E036A-721A-404F-A4C8-6CFC3D5A4B79}" type="slidenum">
              <a:rPr lang="en-US" smtClean="0"/>
              <a:t>‹#›</a:t>
            </a:fld>
            <a:endParaRPr lang="en-US"/>
          </a:p>
        </p:txBody>
      </p:sp>
    </p:spTree>
    <p:extLst>
      <p:ext uri="{BB962C8B-B14F-4D97-AF65-F5344CB8AC3E}">
        <p14:creationId xmlns:p14="http://schemas.microsoft.com/office/powerpoint/2010/main" val="69678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D71151-F357-482B-8434-DC64CF8C676E}"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E036A-721A-404F-A4C8-6CFC3D5A4B79}" type="slidenum">
              <a:rPr lang="en-US" smtClean="0"/>
              <a:t>‹#›</a:t>
            </a:fld>
            <a:endParaRPr lang="en-US"/>
          </a:p>
        </p:txBody>
      </p:sp>
    </p:spTree>
    <p:extLst>
      <p:ext uri="{BB962C8B-B14F-4D97-AF65-F5344CB8AC3E}">
        <p14:creationId xmlns:p14="http://schemas.microsoft.com/office/powerpoint/2010/main" val="228492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D71151-F357-482B-8434-DC64CF8C676E}"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E036A-721A-404F-A4C8-6CFC3D5A4B79}" type="slidenum">
              <a:rPr lang="en-US" smtClean="0"/>
              <a:t>‹#›</a:t>
            </a:fld>
            <a:endParaRPr lang="en-US"/>
          </a:p>
        </p:txBody>
      </p:sp>
    </p:spTree>
    <p:extLst>
      <p:ext uri="{BB962C8B-B14F-4D97-AF65-F5344CB8AC3E}">
        <p14:creationId xmlns:p14="http://schemas.microsoft.com/office/powerpoint/2010/main" val="213827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D71151-F357-482B-8434-DC64CF8C676E}" type="datetimeFigureOut">
              <a:rPr lang="en-US" smtClean="0"/>
              <a:t>4/29/2017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E036A-721A-404F-A4C8-6CFC3D5A4B79}" type="slidenum">
              <a:rPr lang="en-US" smtClean="0"/>
              <a:t>‹#›</a:t>
            </a:fld>
            <a:endParaRPr lang="en-US"/>
          </a:p>
        </p:txBody>
      </p:sp>
    </p:spTree>
    <p:extLst>
      <p:ext uri="{BB962C8B-B14F-4D97-AF65-F5344CB8AC3E}">
        <p14:creationId xmlns:p14="http://schemas.microsoft.com/office/powerpoint/2010/main" val="236662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D71151-F357-482B-8434-DC64CF8C676E}" type="datetimeFigureOut">
              <a:rPr lang="en-US" smtClean="0"/>
              <a:t>4/29/2017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E036A-721A-404F-A4C8-6CFC3D5A4B79}" type="slidenum">
              <a:rPr lang="en-US" smtClean="0"/>
              <a:t>‹#›</a:t>
            </a:fld>
            <a:endParaRPr lang="en-US"/>
          </a:p>
        </p:txBody>
      </p:sp>
    </p:spTree>
    <p:extLst>
      <p:ext uri="{BB962C8B-B14F-4D97-AF65-F5344CB8AC3E}">
        <p14:creationId xmlns:p14="http://schemas.microsoft.com/office/powerpoint/2010/main" val="164682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71151-F357-482B-8434-DC64CF8C676E}" type="datetimeFigureOut">
              <a:rPr lang="en-US" smtClean="0"/>
              <a:t>4/29/2017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E036A-721A-404F-A4C8-6CFC3D5A4B79}" type="slidenum">
              <a:rPr lang="en-US" smtClean="0"/>
              <a:t>‹#›</a:t>
            </a:fld>
            <a:endParaRPr lang="en-US"/>
          </a:p>
        </p:txBody>
      </p:sp>
    </p:spTree>
    <p:extLst>
      <p:ext uri="{BB962C8B-B14F-4D97-AF65-F5344CB8AC3E}">
        <p14:creationId xmlns:p14="http://schemas.microsoft.com/office/powerpoint/2010/main" val="317096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D71151-F357-482B-8434-DC64CF8C676E}"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E036A-721A-404F-A4C8-6CFC3D5A4B79}" type="slidenum">
              <a:rPr lang="en-US" smtClean="0"/>
              <a:t>‹#›</a:t>
            </a:fld>
            <a:endParaRPr lang="en-US"/>
          </a:p>
        </p:txBody>
      </p:sp>
    </p:spTree>
    <p:extLst>
      <p:ext uri="{BB962C8B-B14F-4D97-AF65-F5344CB8AC3E}">
        <p14:creationId xmlns:p14="http://schemas.microsoft.com/office/powerpoint/2010/main" val="1476517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D71151-F357-482B-8434-DC64CF8C676E}"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E036A-721A-404F-A4C8-6CFC3D5A4B79}" type="slidenum">
              <a:rPr lang="en-US" smtClean="0"/>
              <a:t>‹#›</a:t>
            </a:fld>
            <a:endParaRPr lang="en-US"/>
          </a:p>
        </p:txBody>
      </p:sp>
    </p:spTree>
    <p:extLst>
      <p:ext uri="{BB962C8B-B14F-4D97-AF65-F5344CB8AC3E}">
        <p14:creationId xmlns:p14="http://schemas.microsoft.com/office/powerpoint/2010/main" val="272645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71151-F357-482B-8434-DC64CF8C676E}" type="datetimeFigureOut">
              <a:rPr lang="en-US" smtClean="0"/>
              <a:t>4/29/2017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E036A-721A-404F-A4C8-6CFC3D5A4B79}" type="slidenum">
              <a:rPr lang="en-US" smtClean="0"/>
              <a:t>‹#›</a:t>
            </a:fld>
            <a:endParaRPr lang="en-US"/>
          </a:p>
        </p:txBody>
      </p:sp>
    </p:spTree>
    <p:extLst>
      <p:ext uri="{BB962C8B-B14F-4D97-AF65-F5344CB8AC3E}">
        <p14:creationId xmlns:p14="http://schemas.microsoft.com/office/powerpoint/2010/main" val="106277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prepros.io/" TargetMode="External"/><Relationship Id="rId3" Type="http://schemas.openxmlformats.org/officeDocument/2006/relationships/hyperlink" Target="http://compass.handlino.com/" TargetMode="External"/><Relationship Id="rId7" Type="http://schemas.openxmlformats.org/officeDocument/2006/relationships/hyperlink" Target="http://livereload.com/" TargetMode="External"/><Relationship Id="rId2" Type="http://schemas.openxmlformats.org/officeDocument/2006/relationships/hyperlink" Target="http://incident57.com/codekit/" TargetMode="External"/><Relationship Id="rId1" Type="http://schemas.openxmlformats.org/officeDocument/2006/relationships/slideLayout" Target="../slideLayouts/slideLayout2.xml"/><Relationship Id="rId6" Type="http://schemas.openxmlformats.org/officeDocument/2006/relationships/hyperlink" Target="http://koala-app.com/" TargetMode="External"/><Relationship Id="rId5" Type="http://schemas.openxmlformats.org/officeDocument/2006/relationships/hyperlink" Target="http://hammerformac.com/" TargetMode="External"/><Relationship Id="rId4" Type="http://schemas.openxmlformats.org/officeDocument/2006/relationships/hyperlink" Target="http://www.vanamco.com/ghostlab/" TargetMode="External"/><Relationship Id="rId9" Type="http://schemas.openxmlformats.org/officeDocument/2006/relationships/hyperlink" Target="http://mhs.github.io/scout-app/"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astaxie.gitbooks.io/build-web-application-with-golang/en/02.0.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36912"/>
            <a:ext cx="8229600" cy="1143000"/>
          </a:xfrm>
        </p:spPr>
        <p:txBody>
          <a:bodyPr>
            <a:noAutofit/>
          </a:bodyPr>
          <a:lstStyle/>
          <a:p>
            <a:r>
              <a:rPr lang="en-SG" sz="4500" dirty="0">
                <a:latin typeface="Andalus" panose="02020603050405020304" pitchFamily="18" charset="-78"/>
                <a:cs typeface="Andalus" panose="02020603050405020304" pitchFamily="18" charset="-78"/>
              </a:rPr>
              <a:t>Xin </a:t>
            </a:r>
            <a:r>
              <a:rPr lang="en-SG" sz="4500" dirty="0" err="1">
                <a:latin typeface="Andalus" panose="02020603050405020304" pitchFamily="18" charset="-78"/>
                <a:cs typeface="Andalus" panose="02020603050405020304" pitchFamily="18" charset="-78"/>
              </a:rPr>
              <a:t>chào</a:t>
            </a:r>
            <a:r>
              <a:rPr lang="en-SG" sz="4500" dirty="0">
                <a:latin typeface="Andalus" panose="02020603050405020304" pitchFamily="18" charset="-78"/>
                <a:cs typeface="Andalus" panose="02020603050405020304" pitchFamily="18" charset="-78"/>
              </a:rPr>
              <a:t> </a:t>
            </a:r>
            <a:r>
              <a:rPr lang="en-SG" sz="4500" dirty="0" err="1">
                <a:latin typeface="Andalus" panose="02020603050405020304" pitchFamily="18" charset="-78"/>
                <a:cs typeface="Andalus" panose="02020603050405020304" pitchFamily="18" charset="-78"/>
              </a:rPr>
              <a:t>thầy</a:t>
            </a:r>
            <a:r>
              <a:rPr lang="en-SG" sz="4500" dirty="0">
                <a:latin typeface="Andalus" panose="02020603050405020304" pitchFamily="18" charset="-78"/>
                <a:cs typeface="Andalus" panose="02020603050405020304" pitchFamily="18" charset="-78"/>
              </a:rPr>
              <a:t> </a:t>
            </a:r>
            <a:r>
              <a:rPr lang="en-SG" sz="4500" dirty="0" err="1">
                <a:latin typeface="Andalus" panose="02020603050405020304" pitchFamily="18" charset="-78"/>
                <a:cs typeface="Andalus" panose="02020603050405020304" pitchFamily="18" charset="-78"/>
              </a:rPr>
              <a:t>cô</a:t>
            </a:r>
            <a:r>
              <a:rPr lang="en-SG" sz="4500" dirty="0">
                <a:latin typeface="Andalus" panose="02020603050405020304" pitchFamily="18" charset="-78"/>
                <a:cs typeface="Andalus" panose="02020603050405020304" pitchFamily="18" charset="-78"/>
              </a:rPr>
              <a:t> </a:t>
            </a:r>
            <a:r>
              <a:rPr lang="en-SG" sz="4500" dirty="0" err="1">
                <a:latin typeface="Andalus" panose="02020603050405020304" pitchFamily="18" charset="-78"/>
                <a:cs typeface="Andalus" panose="02020603050405020304" pitchFamily="18" charset="-78"/>
              </a:rPr>
              <a:t>và</a:t>
            </a:r>
            <a:r>
              <a:rPr lang="en-SG" sz="4500" dirty="0">
                <a:latin typeface="Andalus" panose="02020603050405020304" pitchFamily="18" charset="-78"/>
                <a:cs typeface="Andalus" panose="02020603050405020304" pitchFamily="18" charset="-78"/>
              </a:rPr>
              <a:t> </a:t>
            </a:r>
            <a:r>
              <a:rPr lang="en-SG" sz="4500" dirty="0" err="1">
                <a:latin typeface="Andalus" panose="02020603050405020304" pitchFamily="18" charset="-78"/>
                <a:cs typeface="Andalus" panose="02020603050405020304" pitchFamily="18" charset="-78"/>
              </a:rPr>
              <a:t>các</a:t>
            </a:r>
            <a:r>
              <a:rPr lang="en-SG" sz="4500" dirty="0">
                <a:latin typeface="Andalus" panose="02020603050405020304" pitchFamily="18" charset="-78"/>
                <a:cs typeface="Andalus" panose="02020603050405020304" pitchFamily="18" charset="-78"/>
              </a:rPr>
              <a:t> </a:t>
            </a:r>
            <a:r>
              <a:rPr lang="en-SG" sz="4500" dirty="0" err="1">
                <a:latin typeface="Andalus" panose="02020603050405020304" pitchFamily="18" charset="-78"/>
                <a:cs typeface="Andalus" panose="02020603050405020304" pitchFamily="18" charset="-78"/>
              </a:rPr>
              <a:t>bạn</a:t>
            </a:r>
            <a:r>
              <a:rPr lang="en-SG" sz="4500" dirty="0">
                <a:latin typeface="Andalus" panose="02020603050405020304" pitchFamily="18" charset="-78"/>
                <a:cs typeface="Andalus" panose="02020603050405020304" pitchFamily="18" charset="-78"/>
              </a:rPr>
              <a:t> </a:t>
            </a:r>
            <a:r>
              <a:rPr lang="en-SG" sz="4500" dirty="0" err="1">
                <a:latin typeface="Andalus" panose="02020603050405020304" pitchFamily="18" charset="-78"/>
                <a:cs typeface="Andalus" panose="02020603050405020304" pitchFamily="18" charset="-78"/>
              </a:rPr>
              <a:t>đến</a:t>
            </a:r>
            <a:r>
              <a:rPr lang="en-SG" sz="4500" dirty="0">
                <a:latin typeface="Andalus" panose="02020603050405020304" pitchFamily="18" charset="-78"/>
                <a:cs typeface="Andalus" panose="02020603050405020304" pitchFamily="18" charset="-78"/>
              </a:rPr>
              <a:t> </a:t>
            </a:r>
            <a:r>
              <a:rPr lang="en-SG" sz="4500" dirty="0" err="1">
                <a:latin typeface="Andalus" panose="02020603050405020304" pitchFamily="18" charset="-78"/>
                <a:cs typeface="Andalus" panose="02020603050405020304" pitchFamily="18" charset="-78"/>
              </a:rPr>
              <a:t>với</a:t>
            </a:r>
            <a:r>
              <a:rPr lang="en-SG" sz="4500" dirty="0">
                <a:latin typeface="Andalus" panose="02020603050405020304" pitchFamily="18" charset="-78"/>
                <a:cs typeface="Andalus" panose="02020603050405020304" pitchFamily="18" charset="-78"/>
              </a:rPr>
              <a:t> </a:t>
            </a:r>
            <a:r>
              <a:rPr lang="en-SG" sz="4500" dirty="0" err="1">
                <a:latin typeface="Andalus" panose="02020603050405020304" pitchFamily="18" charset="-78"/>
                <a:cs typeface="Andalus" panose="02020603050405020304" pitchFamily="18" charset="-78"/>
              </a:rPr>
              <a:t>bài</a:t>
            </a:r>
            <a:r>
              <a:rPr lang="en-SG" sz="4500" dirty="0">
                <a:latin typeface="Andalus" panose="02020603050405020304" pitchFamily="18" charset="-78"/>
                <a:cs typeface="Andalus" panose="02020603050405020304" pitchFamily="18" charset="-78"/>
              </a:rPr>
              <a:t> </a:t>
            </a:r>
            <a:r>
              <a:rPr lang="en-SG" sz="4500" dirty="0" err="1">
                <a:latin typeface="Andalus" panose="02020603050405020304" pitchFamily="18" charset="-78"/>
                <a:cs typeface="Andalus" panose="02020603050405020304" pitchFamily="18" charset="-78"/>
              </a:rPr>
              <a:t>thuyết</a:t>
            </a:r>
            <a:r>
              <a:rPr lang="en-SG" sz="4500" dirty="0">
                <a:latin typeface="Andalus" panose="02020603050405020304" pitchFamily="18" charset="-78"/>
                <a:cs typeface="Andalus" panose="02020603050405020304" pitchFamily="18" charset="-78"/>
              </a:rPr>
              <a:t> </a:t>
            </a:r>
            <a:r>
              <a:rPr lang="en-SG" sz="4500" dirty="0" err="1">
                <a:latin typeface="Andalus" panose="02020603050405020304" pitchFamily="18" charset="-78"/>
                <a:cs typeface="Andalus" panose="02020603050405020304" pitchFamily="18" charset="-78"/>
              </a:rPr>
              <a:t>trình</a:t>
            </a:r>
            <a:r>
              <a:rPr lang="en-SG" sz="4500" dirty="0">
                <a:latin typeface="Andalus" panose="02020603050405020304" pitchFamily="18" charset="-78"/>
                <a:cs typeface="Andalus" panose="02020603050405020304" pitchFamily="18" charset="-78"/>
              </a:rPr>
              <a:t> </a:t>
            </a:r>
            <a:r>
              <a:rPr lang="en-SG" sz="4500" dirty="0" err="1">
                <a:latin typeface="Andalus" panose="02020603050405020304" pitchFamily="18" charset="-78"/>
                <a:cs typeface="Andalus" panose="02020603050405020304" pitchFamily="18" charset="-78"/>
              </a:rPr>
              <a:t>của</a:t>
            </a:r>
            <a:r>
              <a:rPr lang="en-SG" sz="4500" dirty="0">
                <a:latin typeface="Andalus" panose="02020603050405020304" pitchFamily="18" charset="-78"/>
                <a:cs typeface="Andalus" panose="02020603050405020304" pitchFamily="18" charset="-78"/>
              </a:rPr>
              <a:t> </a:t>
            </a:r>
            <a:r>
              <a:rPr lang="en-SG" sz="4500" dirty="0" err="1">
                <a:latin typeface="Andalus" panose="02020603050405020304" pitchFamily="18" charset="-78"/>
                <a:cs typeface="Andalus" panose="02020603050405020304" pitchFamily="18" charset="-78"/>
              </a:rPr>
              <a:t>nhóm</a:t>
            </a:r>
            <a:endParaRPr lang="en-US" sz="45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48249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b="1" dirty="0">
                <a:latin typeface="Andalus" panose="02020603050405020304" pitchFamily="18" charset="-78"/>
                <a:cs typeface="Andalus" panose="02020603050405020304" pitchFamily="18" charset="-78"/>
              </a:rPr>
              <a:t>3. </a:t>
            </a:r>
            <a:r>
              <a:rPr lang="en-US" sz="3200" b="1" dirty="0" err="1">
                <a:latin typeface="Andalus" panose="02020603050405020304" pitchFamily="18" charset="-78"/>
                <a:cs typeface="Andalus" panose="02020603050405020304" pitchFamily="18" charset="-78"/>
              </a:rPr>
              <a:t>Mô</a:t>
            </a:r>
            <a:r>
              <a:rPr lang="en-US" sz="3200" b="1" dirty="0">
                <a:latin typeface="Andalus" panose="02020603050405020304" pitchFamily="18" charset="-78"/>
                <a:cs typeface="Andalus" panose="02020603050405020304" pitchFamily="18" charset="-78"/>
              </a:rPr>
              <a:t> </a:t>
            </a:r>
            <a:r>
              <a:rPr lang="en-US" sz="3200" b="1" dirty="0" err="1">
                <a:latin typeface="Andalus" panose="02020603050405020304" pitchFamily="18" charset="-78"/>
                <a:cs typeface="Andalus" panose="02020603050405020304" pitchFamily="18" charset="-78"/>
              </a:rPr>
              <a:t>hình</a:t>
            </a:r>
            <a:r>
              <a:rPr lang="en-US" sz="3200" b="1" dirty="0">
                <a:latin typeface="Andalus" panose="02020603050405020304" pitchFamily="18" charset="-78"/>
                <a:cs typeface="Andalus" panose="02020603050405020304" pitchFamily="18" charset="-78"/>
              </a:rPr>
              <a:t> </a:t>
            </a:r>
            <a:r>
              <a:rPr lang="en-US" sz="3200" b="1" dirty="0" err="1">
                <a:latin typeface="Andalus" panose="02020603050405020304" pitchFamily="18" charset="-78"/>
                <a:cs typeface="Andalus" panose="02020603050405020304" pitchFamily="18" charset="-78"/>
              </a:rPr>
              <a:t>dữ</a:t>
            </a:r>
            <a:r>
              <a:rPr lang="en-US" sz="3200" b="1" dirty="0">
                <a:latin typeface="Andalus" panose="02020603050405020304" pitchFamily="18" charset="-78"/>
                <a:cs typeface="Andalus" panose="02020603050405020304" pitchFamily="18" charset="-78"/>
              </a:rPr>
              <a:t> </a:t>
            </a:r>
            <a:r>
              <a:rPr lang="en-US" sz="3200" b="1" dirty="0" err="1">
                <a:latin typeface="Andalus" panose="02020603050405020304" pitchFamily="18" charset="-78"/>
                <a:cs typeface="Andalus" panose="02020603050405020304" pitchFamily="18" charset="-78"/>
              </a:rPr>
              <a:t>liệu</a:t>
            </a:r>
            <a:r>
              <a:rPr lang="en-US" sz="3200" b="1" dirty="0">
                <a:latin typeface="Andalus" panose="02020603050405020304" pitchFamily="18" charset="-78"/>
                <a:cs typeface="Andalus" panose="02020603050405020304" pitchFamily="18" charset="-78"/>
              </a:rPr>
              <a:t> </a:t>
            </a:r>
            <a:r>
              <a:rPr lang="en-US" sz="3200" b="1" dirty="0" err="1">
                <a:latin typeface="Andalus" panose="02020603050405020304" pitchFamily="18" charset="-78"/>
                <a:cs typeface="Andalus" panose="02020603050405020304" pitchFamily="18" charset="-78"/>
              </a:rPr>
              <a:t>trong</a:t>
            </a:r>
            <a:r>
              <a:rPr lang="en-US" sz="3200" b="1" dirty="0">
                <a:latin typeface="Andalus" panose="02020603050405020304" pitchFamily="18" charset="-78"/>
                <a:cs typeface="Andalus" panose="02020603050405020304" pitchFamily="18" charset="-78"/>
              </a:rPr>
              <a:t> Cassandra </a:t>
            </a:r>
            <a:endParaRPr lang="en-US" sz="3200"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467544" y="1196752"/>
            <a:ext cx="8229600" cy="4525963"/>
          </a:xfrm>
        </p:spPr>
        <p:txBody>
          <a:bodyPr/>
          <a:lstStyle/>
          <a:p>
            <a:pPr lvl="0"/>
            <a:r>
              <a:rPr lang="en-US" dirty="0" err="1">
                <a:latin typeface="Andalus" panose="02020603050405020304" pitchFamily="18" charset="-78"/>
                <a:cs typeface="Andalus" panose="02020603050405020304" pitchFamily="18" charset="-78"/>
              </a:rPr>
              <a:t>Cơ</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sở</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dữ</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liệu</a:t>
            </a:r>
            <a:r>
              <a:rPr lang="en-US" dirty="0">
                <a:latin typeface="Andalus" panose="02020603050405020304" pitchFamily="18" charset="-78"/>
                <a:cs typeface="Andalus" panose="02020603050405020304" pitchFamily="18" charset="-78"/>
              </a:rPr>
              <a:t> Cassandra </a:t>
            </a:r>
            <a:r>
              <a:rPr lang="en-US" dirty="0" err="1">
                <a:latin typeface="Andalus" panose="02020603050405020304" pitchFamily="18" charset="-78"/>
                <a:cs typeface="Andalus" panose="02020603050405020304" pitchFamily="18" charset="-78"/>
              </a:rPr>
              <a:t>được</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phân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tán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trên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nhiều</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máy</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hoạt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động</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với</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nhau</a:t>
            </a:r>
            <a:r>
              <a:rPr lang="en-US" dirty="0">
                <a:latin typeface="Andalus" panose="02020603050405020304" pitchFamily="18" charset="-78"/>
                <a:cs typeface="Andalus" panose="02020603050405020304" pitchFamily="18" charset="-78"/>
              </a:rPr>
              <a:t> (cluster). Cassandra </a:t>
            </a:r>
            <a:r>
              <a:rPr lang="en-US" dirty="0" err="1">
                <a:latin typeface="Andalus" panose="02020603050405020304" pitchFamily="18" charset="-78"/>
                <a:cs typeface="Andalus" panose="02020603050405020304" pitchFamily="18" charset="-78"/>
              </a:rPr>
              <a:t>sắp</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xếp</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các</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nút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trong</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một</a:t>
            </a:r>
            <a:r>
              <a:rPr lang="en-US" dirty="0">
                <a:latin typeface="Andalus" panose="02020603050405020304" pitchFamily="18" charset="-78"/>
                <a:cs typeface="Andalus" panose="02020603050405020304" pitchFamily="18" charset="-78"/>
              </a:rPr>
              <a:t> cluster </a:t>
            </a:r>
            <a:r>
              <a:rPr lang="en-US" dirty="0" err="1">
                <a:latin typeface="Andalus" panose="02020603050405020304" pitchFamily="18" charset="-78"/>
                <a:cs typeface="Andalus" panose="02020603050405020304" pitchFamily="18" charset="-78"/>
              </a:rPr>
              <a:t>theo</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định</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dạng</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vòng</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và</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gán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dữ</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liệu</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cho</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chúng</a:t>
            </a:r>
            <a:r>
              <a:rPr lang="en-US" dirty="0">
                <a:latin typeface="Andalus" panose="02020603050405020304" pitchFamily="18" charset="-78"/>
                <a:cs typeface="Andalus" panose="02020603050405020304" pitchFamily="18" charset="-78"/>
              </a:rPr>
              <a:t> .</a:t>
            </a:r>
          </a:p>
          <a:p>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7352861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229600" cy="1143000"/>
          </a:xfrm>
        </p:spPr>
        <p:txBody>
          <a:bodyPr>
            <a:normAutofit/>
          </a:bodyPr>
          <a:lstStyle/>
          <a:p>
            <a:pPr lvl="1" algn="ctr" rtl="0">
              <a:spcBef>
                <a:spcPct val="0"/>
              </a:spcBef>
            </a:pPr>
            <a:r>
              <a:rPr lang="en-US" sz="3200" b="1" dirty="0">
                <a:solidFill>
                  <a:schemeClr val="tx1"/>
                </a:solidFill>
                <a:latin typeface="Andalus" panose="02020603050405020304" pitchFamily="18" charset="-78"/>
                <a:cs typeface="Andalus" panose="02020603050405020304" pitchFamily="18" charset="-78"/>
              </a:rPr>
              <a:t>3.1 </a:t>
            </a:r>
            <a:r>
              <a:rPr lang="en-US" sz="3200" b="1" dirty="0" err="1">
                <a:solidFill>
                  <a:schemeClr val="tx1"/>
                </a:solidFill>
                <a:latin typeface="Andalus" panose="02020603050405020304" pitchFamily="18" charset="-78"/>
                <a:cs typeface="Andalus" panose="02020603050405020304" pitchFamily="18" charset="-78"/>
              </a:rPr>
              <a:t>Keyspace</a:t>
            </a:r>
            <a:r>
              <a:rPr lang="en-US" sz="3200" b="1" dirty="0">
                <a:solidFill>
                  <a:schemeClr val="tx1"/>
                </a:solidFill>
                <a:latin typeface="Andalus" panose="02020603050405020304" pitchFamily="18" charset="-78"/>
                <a:cs typeface="Andalus" panose="02020603050405020304" pitchFamily="18" charset="-78"/>
              </a:rPr>
              <a:t> </a:t>
            </a:r>
            <a:endParaRPr lang="en-US" sz="3200" dirty="0">
              <a:solidFill>
                <a:schemeClr val="tx1"/>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467544" y="976164"/>
            <a:ext cx="8229600" cy="4525963"/>
          </a:xfrm>
        </p:spPr>
        <p:txBody>
          <a:bodyPr>
            <a:normAutofit lnSpcReduction="10000"/>
          </a:bodyPr>
          <a:lstStyle/>
          <a:p>
            <a:pPr lvl="0"/>
            <a:r>
              <a:rPr lang="en-US" dirty="0" err="1">
                <a:latin typeface="Andalus" panose="02020603050405020304" pitchFamily="18" charset="-78"/>
                <a:cs typeface="Andalus" panose="02020603050405020304" pitchFamily="18" charset="-78"/>
              </a:rPr>
              <a:t>Keyspace</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là</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vỏ</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bọc</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ngoài</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cùng</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cho</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dữ</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liệu</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trong</a:t>
            </a:r>
            <a:r>
              <a:rPr lang="en-US" dirty="0">
                <a:latin typeface="Andalus" panose="02020603050405020304" pitchFamily="18" charset="-78"/>
                <a:cs typeface="Andalus" panose="02020603050405020304" pitchFamily="18" charset="-78"/>
              </a:rPr>
              <a:t> Cassandra .</a:t>
            </a:r>
          </a:p>
          <a:p>
            <a:pPr lvl="0"/>
            <a:r>
              <a:rPr lang="en-US" dirty="0" err="1">
                <a:latin typeface="Andalus" panose="02020603050405020304" pitchFamily="18" charset="-78"/>
                <a:cs typeface="Andalus" panose="02020603050405020304" pitchFamily="18" charset="-78"/>
              </a:rPr>
              <a:t>Các</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thuộc</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tính</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cơ</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bản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trong</a:t>
            </a:r>
            <a:r>
              <a:rPr lang="en-US" dirty="0">
                <a:latin typeface="Andalus" panose="02020603050405020304" pitchFamily="18" charset="-78"/>
                <a:cs typeface="Andalus" panose="02020603050405020304" pitchFamily="18" charset="-78"/>
              </a:rPr>
              <a:t> Cassandra :</a:t>
            </a:r>
          </a:p>
          <a:p>
            <a:pPr lvl="1">
              <a:buFont typeface="Wingdings" panose="05000000000000000000" pitchFamily="2" charset="2"/>
              <a:buChar char="q"/>
            </a:pPr>
            <a:r>
              <a:rPr lang="en-US" sz="3200" dirty="0" err="1">
                <a:latin typeface="Andalus" panose="02020603050405020304" pitchFamily="18" charset="-78"/>
                <a:cs typeface="Andalus" panose="02020603050405020304" pitchFamily="18" charset="-78"/>
              </a:rPr>
              <a:t>Yếu</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tố</a:t>
            </a:r>
            <a:r>
              <a:rPr lang="en-US" sz="3200" dirty="0">
                <a:latin typeface="Andalus" panose="02020603050405020304" pitchFamily="18" charset="-78"/>
                <a:cs typeface="Andalus" panose="02020603050405020304" pitchFamily="18" charset="-78"/>
              </a:rPr>
              <a:t> Replication : </a:t>
            </a:r>
            <a:r>
              <a:rPr lang="en-US" sz="3200" dirty="0" err="1">
                <a:latin typeface="Andalus" panose="02020603050405020304" pitchFamily="18" charset="-78"/>
                <a:cs typeface="Andalus" panose="02020603050405020304" pitchFamily="18" charset="-78"/>
              </a:rPr>
              <a:t>là</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số</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lượng</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máy</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trong</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một</a:t>
            </a:r>
            <a:r>
              <a:rPr lang="en-US" sz="3200" dirty="0">
                <a:latin typeface="Andalus" panose="02020603050405020304" pitchFamily="18" charset="-78"/>
                <a:cs typeface="Andalus" panose="02020603050405020304" pitchFamily="18" charset="-78"/>
              </a:rPr>
              <a:t> cluster </a:t>
            </a:r>
          </a:p>
          <a:p>
            <a:pPr lvl="1">
              <a:buFont typeface="Wingdings" panose="05000000000000000000" pitchFamily="2" charset="2"/>
              <a:buChar char="q"/>
            </a:pPr>
            <a:r>
              <a:rPr lang="en-US" sz="3200" dirty="0" err="1">
                <a:latin typeface="Andalus" panose="02020603050405020304" pitchFamily="18" charset="-78"/>
                <a:cs typeface="Andalus" panose="02020603050405020304" pitchFamily="18" charset="-78"/>
              </a:rPr>
              <a:t>Chiến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lược</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Relica</a:t>
            </a:r>
            <a:r>
              <a:rPr lang="en-US" sz="3200" dirty="0">
                <a:latin typeface="Andalus" panose="02020603050405020304" pitchFamily="18" charset="-78"/>
                <a:cs typeface="Andalus" panose="02020603050405020304" pitchFamily="18" charset="-78"/>
              </a:rPr>
              <a:t> : </a:t>
            </a:r>
            <a:r>
              <a:rPr lang="en-US" sz="3200" dirty="0" err="1">
                <a:latin typeface="Andalus" panose="02020603050405020304" pitchFamily="18" charset="-78"/>
                <a:cs typeface="Andalus" panose="02020603050405020304" pitchFamily="18" charset="-78"/>
              </a:rPr>
              <a:t>chiến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lược</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để</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đặt</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bản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sao</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trong</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vòng</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chiến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lược</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đơn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giản</a:t>
            </a:r>
            <a:r>
              <a:rPr lang="en-US" sz="3200" dirty="0">
                <a:latin typeface="Andalus" panose="02020603050405020304" pitchFamily="18" charset="-78"/>
                <a:cs typeface="Andalus" panose="02020603050405020304" pitchFamily="18" charset="-78"/>
              </a:rPr>
              <a:t> , </a:t>
            </a:r>
            <a:r>
              <a:rPr lang="en-US" sz="3200" dirty="0" err="1">
                <a:latin typeface="Andalus" panose="02020603050405020304" pitchFamily="18" charset="-78"/>
                <a:cs typeface="Andalus" panose="02020603050405020304" pitchFamily="18" charset="-78"/>
              </a:rPr>
              <a:t>chiến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lược</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cấu</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trúc</a:t>
            </a:r>
            <a:r>
              <a:rPr lang="en-US" sz="3200" dirty="0">
                <a:latin typeface="Andalus" panose="02020603050405020304" pitchFamily="18" charset="-78"/>
                <a:cs typeface="Andalus" panose="02020603050405020304" pitchFamily="18" charset="-78"/>
              </a:rPr>
              <a:t> , </a:t>
            </a:r>
            <a:r>
              <a:rPr lang="en-US" sz="3200" dirty="0" err="1">
                <a:latin typeface="Andalus" panose="02020603050405020304" pitchFamily="18" charset="-78"/>
                <a:cs typeface="Andalus" panose="02020603050405020304" pitchFamily="18" charset="-78"/>
              </a:rPr>
              <a:t>chiến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lược</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liên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kết</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mạng</a:t>
            </a:r>
            <a:r>
              <a:rPr lang="en-US" sz="3200" dirty="0">
                <a:latin typeface="Andalus" panose="02020603050405020304" pitchFamily="18" charset="-78"/>
                <a:cs typeface="Andalus" panose="02020603050405020304" pitchFamily="18" charset="-78"/>
              </a:rPr>
              <a:t> )</a:t>
            </a:r>
          </a:p>
          <a:p>
            <a:endParaRPr lang="en-US" dirty="0"/>
          </a:p>
        </p:txBody>
      </p:sp>
      <p:sp>
        <p:nvSpPr>
          <p:cNvPr id="4" name="Title 1"/>
          <p:cNvSpPr txBox="1">
            <a:spLocks/>
          </p:cNvSpPr>
          <p:nvPr/>
        </p:nvSpPr>
        <p:spPr>
          <a:xfrm>
            <a:off x="7740352" y="40466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ctr" rtl="0">
              <a:spcBef>
                <a:spcPct val="0"/>
              </a:spcBef>
            </a:pPr>
            <a:r>
              <a:rPr lang="en-US" sz="3200" b="1" kern="0" dirty="0">
                <a:solidFill>
                  <a:schemeClr val="bg1"/>
                </a:solidFill>
                <a:latin typeface="Andalus" panose="02020603050405020304" pitchFamily="18" charset="-78"/>
                <a:cs typeface="Andalus" panose="02020603050405020304" pitchFamily="18" charset="-78"/>
              </a:rPr>
              <a:t>3.2 Gia </a:t>
            </a:r>
            <a:r>
              <a:rPr lang="en-US" sz="3200" b="1" kern="0" dirty="0" err="1">
                <a:solidFill>
                  <a:schemeClr val="bg1"/>
                </a:solidFill>
                <a:latin typeface="Andalus" panose="02020603050405020304" pitchFamily="18" charset="-78"/>
                <a:cs typeface="Andalus" panose="02020603050405020304" pitchFamily="18" charset="-78"/>
              </a:rPr>
              <a:t>đình</a:t>
            </a:r>
            <a:r>
              <a:rPr lang="en-US" sz="3200" b="1" kern="0" dirty="0">
                <a:solidFill>
                  <a:schemeClr val="bg1"/>
                </a:solidFill>
                <a:latin typeface="Andalus" panose="02020603050405020304" pitchFamily="18" charset="-78"/>
                <a:cs typeface="Andalus" panose="02020603050405020304" pitchFamily="18" charset="-78"/>
              </a:rPr>
              <a:t> </a:t>
            </a:r>
            <a:r>
              <a:rPr lang="en-US" sz="3200" b="1" kern="0" dirty="0" err="1">
                <a:solidFill>
                  <a:schemeClr val="bg1"/>
                </a:solidFill>
                <a:latin typeface="Andalus" panose="02020603050405020304" pitchFamily="18" charset="-78"/>
                <a:cs typeface="Andalus" panose="02020603050405020304" pitchFamily="18" charset="-78"/>
              </a:rPr>
              <a:t>cột</a:t>
            </a:r>
            <a:endParaRPr lang="en-US" sz="3200" kern="0" dirty="0">
              <a:solidFill>
                <a:schemeClr val="bg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195569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3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3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3" dur="3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3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300" tmFilter="0,0; .5, 1; 1, 1"/>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3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3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2" dur="3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3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3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872219"/>
            <a:ext cx="8229600" cy="1143000"/>
          </a:xfrm>
        </p:spPr>
        <p:txBody>
          <a:bodyPr>
            <a:normAutofit/>
          </a:bodyPr>
          <a:lstStyle/>
          <a:p>
            <a:r>
              <a:rPr lang="en-US" sz="3200" dirty="0" err="1">
                <a:latin typeface="Andalus" panose="02020603050405020304" pitchFamily="18" charset="-78"/>
                <a:cs typeface="Andalus" panose="02020603050405020304" pitchFamily="18" charset="-78"/>
              </a:rPr>
              <a:t>Hình</a:t>
            </a:r>
            <a:r>
              <a:rPr lang="en-US" sz="3200" dirty="0">
                <a:latin typeface="Andalus" panose="02020603050405020304" pitchFamily="18" charset="-78"/>
                <a:cs typeface="Andalus" panose="02020603050405020304" pitchFamily="18" charset="-78"/>
              </a:rPr>
              <a:t> 1: </a:t>
            </a:r>
            <a:r>
              <a:rPr lang="en-US" sz="3200" dirty="0" err="1">
                <a:latin typeface="Andalus" panose="02020603050405020304" pitchFamily="18" charset="-78"/>
                <a:cs typeface="Andalus" panose="02020603050405020304" pitchFamily="18" charset="-78"/>
              </a:rPr>
              <a:t>Sơ</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đồ</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của</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một</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keyspace</a:t>
            </a:r>
            <a:br>
              <a:rPr lang="en-US" sz="3200" dirty="0">
                <a:latin typeface="Andalus" panose="02020603050405020304" pitchFamily="18" charset="-78"/>
                <a:cs typeface="Andalus" panose="02020603050405020304" pitchFamily="18" charset="-78"/>
              </a:rPr>
            </a:br>
            <a:endParaRPr lang="en-US" sz="3200" dirty="0">
              <a:latin typeface="Andalus" panose="02020603050405020304" pitchFamily="18" charset="-78"/>
              <a:cs typeface="Andalus" panose="02020603050405020304" pitchFamily="18" charset="-78"/>
            </a:endParaRPr>
          </a:p>
        </p:txBody>
      </p:sp>
      <p:pic>
        <p:nvPicPr>
          <p:cNvPr id="4" name="Content Placeholder 3"/>
          <p:cNvPicPr>
            <a:picLocks noGrp="1"/>
          </p:cNvPicPr>
          <p:nvPr>
            <p:ph idx="1"/>
          </p:nvPr>
        </p:nvPicPr>
        <p:blipFill>
          <a:blip r:embed="rId2"/>
          <a:stretch>
            <a:fillRect/>
          </a:stretch>
        </p:blipFill>
        <p:spPr>
          <a:xfrm>
            <a:off x="989990" y="973121"/>
            <a:ext cx="7272808" cy="4968552"/>
          </a:xfrm>
          <a:prstGeom prst="rect">
            <a:avLst/>
          </a:prstGeom>
        </p:spPr>
      </p:pic>
      <p:sp>
        <p:nvSpPr>
          <p:cNvPr id="8" name="Content Placeholder 2"/>
          <p:cNvSpPr txBox="1">
            <a:spLocks/>
          </p:cNvSpPr>
          <p:nvPr/>
        </p:nvSpPr>
        <p:spPr>
          <a:xfrm>
            <a:off x="295570" y="116632"/>
            <a:ext cx="8661648"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ctr">
              <a:buNone/>
            </a:pPr>
            <a:r>
              <a:rPr lang="en-US" sz="3200" b="1" dirty="0">
                <a:latin typeface="+mj-lt"/>
              </a:rPr>
              <a:t>3.2 Gia </a:t>
            </a:r>
            <a:r>
              <a:rPr lang="en-US" sz="3200" b="1" dirty="0" err="1">
                <a:latin typeface="+mj-lt"/>
              </a:rPr>
              <a:t>đình</a:t>
            </a:r>
            <a:r>
              <a:rPr lang="en-US" sz="3200" b="1" dirty="0">
                <a:latin typeface="+mj-lt"/>
              </a:rPr>
              <a:t> </a:t>
            </a:r>
            <a:r>
              <a:rPr lang="en-US" sz="3200" b="1" dirty="0" err="1">
                <a:latin typeface="+mj-lt"/>
              </a:rPr>
              <a:t>cột</a:t>
            </a:r>
            <a:r>
              <a:rPr lang="en-US" sz="3200" b="1" dirty="0">
                <a:latin typeface="+mj-lt"/>
              </a:rPr>
              <a:t> </a:t>
            </a:r>
          </a:p>
        </p:txBody>
      </p:sp>
      <p:sp>
        <p:nvSpPr>
          <p:cNvPr id="9" name="Content Placeholder 2"/>
          <p:cNvSpPr txBox="1">
            <a:spLocks/>
          </p:cNvSpPr>
          <p:nvPr/>
        </p:nvSpPr>
        <p:spPr>
          <a:xfrm>
            <a:off x="306380" y="512688"/>
            <a:ext cx="8229600" cy="45259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err="1">
                <a:latin typeface="Andalus" panose="02020603050405020304" pitchFamily="18" charset="-78"/>
                <a:cs typeface="Andalus" panose="02020603050405020304" pitchFamily="18" charset="-78"/>
              </a:rPr>
              <a:t>Một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số</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thuộc</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tính</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của</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gia</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đình</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cột</a:t>
            </a:r>
            <a:r>
              <a:rPr lang="en-US" dirty="0">
                <a:latin typeface="Andalus" panose="02020603050405020304" pitchFamily="18" charset="-78"/>
                <a:cs typeface="Andalus" panose="02020603050405020304" pitchFamily="18" charset="-78"/>
              </a:rPr>
              <a:t> Cassandra :</a:t>
            </a:r>
          </a:p>
          <a:p>
            <a:pPr lvl="1"/>
            <a:r>
              <a:rPr lang="en-US" sz="3200" dirty="0" err="1">
                <a:latin typeface="Andalus" panose="02020603050405020304" pitchFamily="18" charset="-78"/>
                <a:cs typeface="Andalus" panose="02020603050405020304" pitchFamily="18" charset="-78"/>
              </a:rPr>
              <a:t>Keys_cached</a:t>
            </a:r>
            <a:r>
              <a:rPr lang="en-US" sz="3200" dirty="0">
                <a:latin typeface="Andalus" panose="02020603050405020304" pitchFamily="18" charset="-78"/>
                <a:cs typeface="Andalus" panose="02020603050405020304" pitchFamily="18" charset="-78"/>
              </a:rPr>
              <a:t> : </a:t>
            </a:r>
            <a:r>
              <a:rPr lang="en-US" sz="3200" dirty="0" err="1">
                <a:latin typeface="Andalus" panose="02020603050405020304" pitchFamily="18" charset="-78"/>
                <a:cs typeface="Andalus" panose="02020603050405020304" pitchFamily="18" charset="-78"/>
              </a:rPr>
              <a:t>đại</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diện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cho</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số</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địa</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điểm</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để</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lưu</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trữ</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vào</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mỗi</a:t>
            </a:r>
            <a:r>
              <a:rPr lang="en-US" sz="3200" dirty="0">
                <a:latin typeface="Andalus" panose="02020603050405020304" pitchFamily="18" charset="-78"/>
                <a:cs typeface="Andalus" panose="02020603050405020304" pitchFamily="18" charset="-78"/>
              </a:rPr>
              <a:t> table </a:t>
            </a:r>
          </a:p>
          <a:p>
            <a:pPr lvl="1"/>
            <a:r>
              <a:rPr lang="en-US" sz="3200" dirty="0" err="1">
                <a:latin typeface="Andalus" panose="02020603050405020304" pitchFamily="18" charset="-78"/>
                <a:cs typeface="Andalus" panose="02020603050405020304" pitchFamily="18" charset="-78"/>
              </a:rPr>
              <a:t>Rows_cachced</a:t>
            </a:r>
            <a:r>
              <a:rPr lang="en-US" sz="3200" dirty="0">
                <a:latin typeface="Andalus" panose="02020603050405020304" pitchFamily="18" charset="-78"/>
                <a:cs typeface="Andalus" panose="02020603050405020304" pitchFamily="18" charset="-78"/>
              </a:rPr>
              <a:t> : </a:t>
            </a:r>
            <a:r>
              <a:rPr lang="en-US" sz="3200" dirty="0" err="1">
                <a:latin typeface="Andalus" panose="02020603050405020304" pitchFamily="18" charset="-78"/>
                <a:cs typeface="Andalus" panose="02020603050405020304" pitchFamily="18" charset="-78"/>
              </a:rPr>
              <a:t>đại</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diện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cho</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số</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hàng</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mà</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toàn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bộ</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nội</a:t>
            </a:r>
            <a:r>
              <a:rPr lang="en-US" sz="3200" dirty="0">
                <a:latin typeface="Andalus" panose="02020603050405020304" pitchFamily="18" charset="-78"/>
                <a:cs typeface="Andalus" panose="02020603050405020304" pitchFamily="18" charset="-78"/>
              </a:rPr>
              <a:t> dung </a:t>
            </a:r>
            <a:r>
              <a:rPr lang="en-US" sz="3200" dirty="0" err="1">
                <a:latin typeface="Andalus" panose="02020603050405020304" pitchFamily="18" charset="-78"/>
                <a:cs typeface="Andalus" panose="02020603050405020304" pitchFamily="18" charset="-78"/>
              </a:rPr>
              <a:t>sẽ</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được</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lưu</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trữ</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trong</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bộ</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nhớ</a:t>
            </a:r>
            <a:endParaRPr lang="en-US" sz="3200" dirty="0">
              <a:latin typeface="Andalus" panose="02020603050405020304" pitchFamily="18" charset="-78"/>
              <a:cs typeface="Andalus" panose="02020603050405020304" pitchFamily="18" charset="-78"/>
            </a:endParaRPr>
          </a:p>
          <a:p>
            <a:pPr lvl="1"/>
            <a:r>
              <a:rPr lang="en-US" sz="3200" dirty="0" err="1">
                <a:latin typeface="Andalus" panose="02020603050405020304" pitchFamily="18" charset="-78"/>
                <a:cs typeface="Andalus" panose="02020603050405020304" pitchFamily="18" charset="-78"/>
              </a:rPr>
              <a:t>Preload_row_cache</a:t>
            </a:r>
            <a:r>
              <a:rPr lang="en-US" sz="3200" dirty="0">
                <a:latin typeface="Andalus" panose="02020603050405020304" pitchFamily="18" charset="-78"/>
                <a:cs typeface="Andalus" panose="02020603050405020304" pitchFamily="18" charset="-78"/>
              </a:rPr>
              <a:t> : </a:t>
            </a:r>
            <a:r>
              <a:rPr lang="en-US" sz="3200" dirty="0" err="1">
                <a:latin typeface="Andalus" panose="02020603050405020304" pitchFamily="18" charset="-78"/>
                <a:cs typeface="Andalus" panose="02020603050405020304" pitchFamily="18" charset="-78"/>
              </a:rPr>
              <a:t>nó</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chỉ</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định</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cho</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dù</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bạn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muốn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tạo</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sẵn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các</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bộ</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nhớ</a:t>
            </a:r>
            <a:r>
              <a:rPr lang="en-US" sz="3200" dirty="0">
                <a:latin typeface="Andalus" panose="02020603050405020304" pitchFamily="18" charset="-78"/>
                <a:cs typeface="Andalus" panose="02020603050405020304" pitchFamily="18" charset="-78"/>
              </a:rPr>
              <a:t> cache </a:t>
            </a:r>
            <a:r>
              <a:rPr lang="en-US" sz="3200" dirty="0" err="1">
                <a:latin typeface="Andalus" panose="02020603050405020304" pitchFamily="18" charset="-78"/>
                <a:cs typeface="Andalus" panose="02020603050405020304" pitchFamily="18" charset="-78"/>
              </a:rPr>
              <a:t>hàng</a:t>
            </a:r>
            <a:r>
              <a:rPr lang="en-US" sz="3200" dirty="0">
                <a:latin typeface="Andalus" panose="02020603050405020304" pitchFamily="18" charset="-78"/>
                <a:cs typeface="Andalus" panose="02020603050405020304" pitchFamily="18" charset="-78"/>
              </a:rPr>
              <a:t> </a:t>
            </a:r>
          </a:p>
        </p:txBody>
      </p:sp>
      <p:pic>
        <p:nvPicPr>
          <p:cNvPr id="10" name="Picture 9"/>
          <p:cNvPicPr/>
          <p:nvPr/>
        </p:nvPicPr>
        <p:blipFill>
          <a:blip r:embed="rId3"/>
          <a:stretch>
            <a:fillRect/>
          </a:stretch>
        </p:blipFill>
        <p:spPr>
          <a:xfrm>
            <a:off x="1025994" y="949606"/>
            <a:ext cx="7200800" cy="4731274"/>
          </a:xfrm>
          <a:prstGeom prst="rect">
            <a:avLst/>
          </a:prstGeom>
        </p:spPr>
      </p:pic>
      <p:sp>
        <p:nvSpPr>
          <p:cNvPr id="11" name="Title 1"/>
          <p:cNvSpPr txBox="1">
            <a:spLocks/>
          </p:cNvSpPr>
          <p:nvPr/>
        </p:nvSpPr>
        <p:spPr>
          <a:xfrm>
            <a:off x="509254" y="567746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a:latin typeface="Andalus" panose="02020603050405020304" pitchFamily="18" charset="-78"/>
                <a:cs typeface="Andalus" panose="02020603050405020304" pitchFamily="18" charset="-78"/>
              </a:rPr>
              <a:t>Hình</a:t>
            </a:r>
            <a:r>
              <a:rPr lang="en-US" sz="3200" dirty="0">
                <a:latin typeface="Andalus" panose="02020603050405020304" pitchFamily="18" charset="-78"/>
                <a:cs typeface="Andalus" panose="02020603050405020304" pitchFamily="18" charset="-78"/>
              </a:rPr>
              <a:t> 2: </a:t>
            </a:r>
            <a:r>
              <a:rPr lang="en-US" sz="3200" dirty="0" err="1">
                <a:latin typeface="Andalus" panose="02020603050405020304" pitchFamily="18" charset="-78"/>
                <a:cs typeface="Andalus" panose="02020603050405020304" pitchFamily="18" charset="-78"/>
              </a:rPr>
              <a:t>Ví</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dụ</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về</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một</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gia</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đình</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cột</a:t>
            </a:r>
            <a:r>
              <a:rPr lang="en-US" sz="3200" dirty="0">
                <a:latin typeface="Andalus" panose="02020603050405020304" pitchFamily="18" charset="-78"/>
                <a:cs typeface="Andalus" panose="02020603050405020304" pitchFamily="18" charset="-78"/>
              </a:rPr>
              <a:t> </a:t>
            </a:r>
          </a:p>
        </p:txBody>
      </p:sp>
    </p:spTree>
    <p:extLst>
      <p:ext uri="{BB962C8B-B14F-4D97-AF65-F5344CB8AC3E}">
        <p14:creationId xmlns:p14="http://schemas.microsoft.com/office/powerpoint/2010/main" val="18350651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800" decel="100000"/>
                                        <p:tgtEl>
                                          <p:spTgt spid="9">
                                            <p:txEl>
                                              <p:pRg st="1" end="1"/>
                                            </p:txEl>
                                          </p:spTgt>
                                        </p:tgtEl>
                                      </p:cBhvr>
                                    </p:animEffect>
                                    <p:anim calcmode="lin" valueType="num">
                                      <p:cBhvr>
                                        <p:cTn id="13" dur="800" decel="100000" fill="hold"/>
                                        <p:tgtEl>
                                          <p:spTgt spid="9">
                                            <p:txEl>
                                              <p:pRg st="1" end="1"/>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9">
                                            <p:txEl>
                                              <p:pRg st="1" end="1"/>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9">
                                            <p:txEl>
                                              <p:pRg st="1" end="1"/>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9">
                                            <p:txEl>
                                              <p:pRg st="1" end="1"/>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9">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800" decel="100000"/>
                                        <p:tgtEl>
                                          <p:spTgt spid="9">
                                            <p:txEl>
                                              <p:pRg st="2" end="2"/>
                                            </p:txEl>
                                          </p:spTgt>
                                        </p:tgtEl>
                                      </p:cBhvr>
                                    </p:animEffect>
                                    <p:anim calcmode="lin" valueType="num">
                                      <p:cBhvr>
                                        <p:cTn id="23" dur="800" decel="100000" fill="hold"/>
                                        <p:tgtEl>
                                          <p:spTgt spid="9">
                                            <p:txEl>
                                              <p:pRg st="2" end="2"/>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9">
                                            <p:txEl>
                                              <p:pRg st="2" end="2"/>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9">
                                            <p:txEl>
                                              <p:pRg st="2" end="2"/>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xEl>
                                              <p:pRg st="2" end="2"/>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fade">
                                      <p:cBhvr>
                                        <p:cTn id="32" dur="800" decel="100000"/>
                                        <p:tgtEl>
                                          <p:spTgt spid="9">
                                            <p:txEl>
                                              <p:pRg st="3" end="3"/>
                                            </p:txEl>
                                          </p:spTgt>
                                        </p:tgtEl>
                                      </p:cBhvr>
                                    </p:animEffect>
                                    <p:anim calcmode="lin" valueType="num">
                                      <p:cBhvr>
                                        <p:cTn id="33" dur="800" decel="100000" fill="hold"/>
                                        <p:tgtEl>
                                          <p:spTgt spid="9">
                                            <p:txEl>
                                              <p:pRg st="3" end="3"/>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9">
                                            <p:txEl>
                                              <p:pRg st="3" end="3"/>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9">
                                            <p:txEl>
                                              <p:pRg st="3" end="3"/>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9">
                                            <p:txEl>
                                              <p:pRg st="3" end="3"/>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9">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xit" presetSubtype="0" fill="hold" grpId="0" nodeType="clickEffect">
                                  <p:stCondLst>
                                    <p:cond delay="0"/>
                                  </p:stCondLst>
                                  <p:childTnLst>
                                    <p:anim calcmode="lin" valueType="num">
                                      <p:cBhvr>
                                        <p:cTn id="41" dur="1000"/>
                                        <p:tgtEl>
                                          <p:spTgt spid="9">
                                            <p:txEl>
                                              <p:pRg st="0" end="0"/>
                                            </p:txEl>
                                          </p:spTgt>
                                        </p:tgtEl>
                                        <p:attrNameLst>
                                          <p:attrName>ppt_w</p:attrName>
                                        </p:attrNameLst>
                                      </p:cBhvr>
                                      <p:tavLst>
                                        <p:tav tm="0">
                                          <p:val>
                                            <p:strVal val="ppt_w"/>
                                          </p:val>
                                        </p:tav>
                                        <p:tav tm="100000">
                                          <p:val>
                                            <p:fltVal val="0"/>
                                          </p:val>
                                        </p:tav>
                                      </p:tavLst>
                                    </p:anim>
                                    <p:anim calcmode="lin" valueType="num">
                                      <p:cBhvr>
                                        <p:cTn id="42" dur="1000"/>
                                        <p:tgtEl>
                                          <p:spTgt spid="9">
                                            <p:txEl>
                                              <p:pRg st="0" end="0"/>
                                            </p:txEl>
                                          </p:spTgt>
                                        </p:tgtEl>
                                        <p:attrNameLst>
                                          <p:attrName>ppt_h</p:attrName>
                                        </p:attrNameLst>
                                      </p:cBhvr>
                                      <p:tavLst>
                                        <p:tav tm="0">
                                          <p:val>
                                            <p:strVal val="ppt_h"/>
                                          </p:val>
                                        </p:tav>
                                        <p:tav tm="100000">
                                          <p:val>
                                            <p:fltVal val="0"/>
                                          </p:val>
                                        </p:tav>
                                      </p:tavLst>
                                    </p:anim>
                                    <p:anim calcmode="lin" valueType="num">
                                      <p:cBhvr>
                                        <p:cTn id="43" dur="1000"/>
                                        <p:tgtEl>
                                          <p:spTgt spid="9">
                                            <p:txEl>
                                              <p:pRg st="0" end="0"/>
                                            </p:txEl>
                                          </p:spTgt>
                                        </p:tgtEl>
                                        <p:attrNameLst>
                                          <p:attrName>style.rotation</p:attrName>
                                        </p:attrNameLst>
                                      </p:cBhvr>
                                      <p:tavLst>
                                        <p:tav tm="0">
                                          <p:val>
                                            <p:fltVal val="0"/>
                                          </p:val>
                                        </p:tav>
                                        <p:tav tm="100000">
                                          <p:val>
                                            <p:fltVal val="90"/>
                                          </p:val>
                                        </p:tav>
                                      </p:tavLst>
                                    </p:anim>
                                    <p:animEffect transition="out" filter="fade">
                                      <p:cBhvr>
                                        <p:cTn id="44" dur="1000"/>
                                        <p:tgtEl>
                                          <p:spTgt spid="9">
                                            <p:txEl>
                                              <p:pRg st="0" end="0"/>
                                            </p:txEl>
                                          </p:spTgt>
                                        </p:tgtEl>
                                      </p:cBhvr>
                                    </p:animEffect>
                                    <p:set>
                                      <p:cBhvr>
                                        <p:cTn id="45" dur="1" fill="hold">
                                          <p:stCondLst>
                                            <p:cond delay="999"/>
                                          </p:stCondLst>
                                        </p:cTn>
                                        <p:tgtEl>
                                          <p:spTgt spid="9">
                                            <p:txEl>
                                              <p:pRg st="0" end="0"/>
                                            </p:txEl>
                                          </p:spTgt>
                                        </p:tgtEl>
                                        <p:attrNameLst>
                                          <p:attrName>style.visibility</p:attrName>
                                        </p:attrNameLst>
                                      </p:cBhvr>
                                      <p:to>
                                        <p:strVal val="hidden"/>
                                      </p:to>
                                    </p:set>
                                  </p:childTnLst>
                                </p:cTn>
                              </p:par>
                              <p:par>
                                <p:cTn id="46" presetID="31" presetClass="exit" presetSubtype="0" fill="hold" grpId="0" nodeType="withEffect">
                                  <p:stCondLst>
                                    <p:cond delay="0"/>
                                  </p:stCondLst>
                                  <p:childTnLst>
                                    <p:anim calcmode="lin" valueType="num">
                                      <p:cBhvr>
                                        <p:cTn id="47" dur="1000"/>
                                        <p:tgtEl>
                                          <p:spTgt spid="9">
                                            <p:txEl>
                                              <p:pRg st="1" end="1"/>
                                            </p:txEl>
                                          </p:spTgt>
                                        </p:tgtEl>
                                        <p:attrNameLst>
                                          <p:attrName>ppt_w</p:attrName>
                                        </p:attrNameLst>
                                      </p:cBhvr>
                                      <p:tavLst>
                                        <p:tav tm="0">
                                          <p:val>
                                            <p:strVal val="ppt_w"/>
                                          </p:val>
                                        </p:tav>
                                        <p:tav tm="100000">
                                          <p:val>
                                            <p:fltVal val="0"/>
                                          </p:val>
                                        </p:tav>
                                      </p:tavLst>
                                    </p:anim>
                                    <p:anim calcmode="lin" valueType="num">
                                      <p:cBhvr>
                                        <p:cTn id="48" dur="1000"/>
                                        <p:tgtEl>
                                          <p:spTgt spid="9">
                                            <p:txEl>
                                              <p:pRg st="1" end="1"/>
                                            </p:txEl>
                                          </p:spTgt>
                                        </p:tgtEl>
                                        <p:attrNameLst>
                                          <p:attrName>ppt_h</p:attrName>
                                        </p:attrNameLst>
                                      </p:cBhvr>
                                      <p:tavLst>
                                        <p:tav tm="0">
                                          <p:val>
                                            <p:strVal val="ppt_h"/>
                                          </p:val>
                                        </p:tav>
                                        <p:tav tm="100000">
                                          <p:val>
                                            <p:fltVal val="0"/>
                                          </p:val>
                                        </p:tav>
                                      </p:tavLst>
                                    </p:anim>
                                    <p:anim calcmode="lin" valueType="num">
                                      <p:cBhvr>
                                        <p:cTn id="49" dur="1000"/>
                                        <p:tgtEl>
                                          <p:spTgt spid="9">
                                            <p:txEl>
                                              <p:pRg st="1" end="1"/>
                                            </p:txEl>
                                          </p:spTgt>
                                        </p:tgtEl>
                                        <p:attrNameLst>
                                          <p:attrName>style.rotation</p:attrName>
                                        </p:attrNameLst>
                                      </p:cBhvr>
                                      <p:tavLst>
                                        <p:tav tm="0">
                                          <p:val>
                                            <p:fltVal val="0"/>
                                          </p:val>
                                        </p:tav>
                                        <p:tav tm="100000">
                                          <p:val>
                                            <p:fltVal val="90"/>
                                          </p:val>
                                        </p:tav>
                                      </p:tavLst>
                                    </p:anim>
                                    <p:animEffect transition="out" filter="fade">
                                      <p:cBhvr>
                                        <p:cTn id="50" dur="1000"/>
                                        <p:tgtEl>
                                          <p:spTgt spid="9">
                                            <p:txEl>
                                              <p:pRg st="1" end="1"/>
                                            </p:txEl>
                                          </p:spTgt>
                                        </p:tgtEl>
                                      </p:cBhvr>
                                    </p:animEffect>
                                    <p:set>
                                      <p:cBhvr>
                                        <p:cTn id="51" dur="1" fill="hold">
                                          <p:stCondLst>
                                            <p:cond delay="999"/>
                                          </p:stCondLst>
                                        </p:cTn>
                                        <p:tgtEl>
                                          <p:spTgt spid="9">
                                            <p:txEl>
                                              <p:pRg st="1" end="1"/>
                                            </p:txEl>
                                          </p:spTgt>
                                        </p:tgtEl>
                                        <p:attrNameLst>
                                          <p:attrName>style.visibility</p:attrName>
                                        </p:attrNameLst>
                                      </p:cBhvr>
                                      <p:to>
                                        <p:strVal val="hidden"/>
                                      </p:to>
                                    </p:set>
                                  </p:childTnLst>
                                </p:cTn>
                              </p:par>
                              <p:par>
                                <p:cTn id="52" presetID="31" presetClass="exit" presetSubtype="0" fill="hold" grpId="0" nodeType="withEffect">
                                  <p:stCondLst>
                                    <p:cond delay="0"/>
                                  </p:stCondLst>
                                  <p:childTnLst>
                                    <p:anim calcmode="lin" valueType="num">
                                      <p:cBhvr>
                                        <p:cTn id="53" dur="1000"/>
                                        <p:tgtEl>
                                          <p:spTgt spid="9">
                                            <p:txEl>
                                              <p:pRg st="2" end="2"/>
                                            </p:txEl>
                                          </p:spTgt>
                                        </p:tgtEl>
                                        <p:attrNameLst>
                                          <p:attrName>ppt_w</p:attrName>
                                        </p:attrNameLst>
                                      </p:cBhvr>
                                      <p:tavLst>
                                        <p:tav tm="0">
                                          <p:val>
                                            <p:strVal val="ppt_w"/>
                                          </p:val>
                                        </p:tav>
                                        <p:tav tm="100000">
                                          <p:val>
                                            <p:fltVal val="0"/>
                                          </p:val>
                                        </p:tav>
                                      </p:tavLst>
                                    </p:anim>
                                    <p:anim calcmode="lin" valueType="num">
                                      <p:cBhvr>
                                        <p:cTn id="54" dur="1000"/>
                                        <p:tgtEl>
                                          <p:spTgt spid="9">
                                            <p:txEl>
                                              <p:pRg st="2" end="2"/>
                                            </p:txEl>
                                          </p:spTgt>
                                        </p:tgtEl>
                                        <p:attrNameLst>
                                          <p:attrName>ppt_h</p:attrName>
                                        </p:attrNameLst>
                                      </p:cBhvr>
                                      <p:tavLst>
                                        <p:tav tm="0">
                                          <p:val>
                                            <p:strVal val="ppt_h"/>
                                          </p:val>
                                        </p:tav>
                                        <p:tav tm="100000">
                                          <p:val>
                                            <p:fltVal val="0"/>
                                          </p:val>
                                        </p:tav>
                                      </p:tavLst>
                                    </p:anim>
                                    <p:anim calcmode="lin" valueType="num">
                                      <p:cBhvr>
                                        <p:cTn id="55" dur="1000"/>
                                        <p:tgtEl>
                                          <p:spTgt spid="9">
                                            <p:txEl>
                                              <p:pRg st="2" end="2"/>
                                            </p:txEl>
                                          </p:spTgt>
                                        </p:tgtEl>
                                        <p:attrNameLst>
                                          <p:attrName>style.rotation</p:attrName>
                                        </p:attrNameLst>
                                      </p:cBhvr>
                                      <p:tavLst>
                                        <p:tav tm="0">
                                          <p:val>
                                            <p:fltVal val="0"/>
                                          </p:val>
                                        </p:tav>
                                        <p:tav tm="100000">
                                          <p:val>
                                            <p:fltVal val="90"/>
                                          </p:val>
                                        </p:tav>
                                      </p:tavLst>
                                    </p:anim>
                                    <p:animEffect transition="out" filter="fade">
                                      <p:cBhvr>
                                        <p:cTn id="56" dur="1000"/>
                                        <p:tgtEl>
                                          <p:spTgt spid="9">
                                            <p:txEl>
                                              <p:pRg st="2" end="2"/>
                                            </p:txEl>
                                          </p:spTgt>
                                        </p:tgtEl>
                                      </p:cBhvr>
                                    </p:animEffect>
                                    <p:set>
                                      <p:cBhvr>
                                        <p:cTn id="57" dur="1" fill="hold">
                                          <p:stCondLst>
                                            <p:cond delay="999"/>
                                          </p:stCondLst>
                                        </p:cTn>
                                        <p:tgtEl>
                                          <p:spTgt spid="9">
                                            <p:txEl>
                                              <p:pRg st="2" end="2"/>
                                            </p:txEl>
                                          </p:spTgt>
                                        </p:tgtEl>
                                        <p:attrNameLst>
                                          <p:attrName>style.visibility</p:attrName>
                                        </p:attrNameLst>
                                      </p:cBhvr>
                                      <p:to>
                                        <p:strVal val="hidden"/>
                                      </p:to>
                                    </p:set>
                                  </p:childTnLst>
                                </p:cTn>
                              </p:par>
                              <p:par>
                                <p:cTn id="58" presetID="31" presetClass="exit" presetSubtype="0" fill="hold" grpId="0" nodeType="withEffect">
                                  <p:stCondLst>
                                    <p:cond delay="0"/>
                                  </p:stCondLst>
                                  <p:childTnLst>
                                    <p:anim calcmode="lin" valueType="num">
                                      <p:cBhvr>
                                        <p:cTn id="59" dur="1000"/>
                                        <p:tgtEl>
                                          <p:spTgt spid="9">
                                            <p:txEl>
                                              <p:pRg st="3" end="3"/>
                                            </p:txEl>
                                          </p:spTgt>
                                        </p:tgtEl>
                                        <p:attrNameLst>
                                          <p:attrName>ppt_w</p:attrName>
                                        </p:attrNameLst>
                                      </p:cBhvr>
                                      <p:tavLst>
                                        <p:tav tm="0">
                                          <p:val>
                                            <p:strVal val="ppt_w"/>
                                          </p:val>
                                        </p:tav>
                                        <p:tav tm="100000">
                                          <p:val>
                                            <p:fltVal val="0"/>
                                          </p:val>
                                        </p:tav>
                                      </p:tavLst>
                                    </p:anim>
                                    <p:anim calcmode="lin" valueType="num">
                                      <p:cBhvr>
                                        <p:cTn id="60" dur="1000"/>
                                        <p:tgtEl>
                                          <p:spTgt spid="9">
                                            <p:txEl>
                                              <p:pRg st="3" end="3"/>
                                            </p:txEl>
                                          </p:spTgt>
                                        </p:tgtEl>
                                        <p:attrNameLst>
                                          <p:attrName>ppt_h</p:attrName>
                                        </p:attrNameLst>
                                      </p:cBhvr>
                                      <p:tavLst>
                                        <p:tav tm="0">
                                          <p:val>
                                            <p:strVal val="ppt_h"/>
                                          </p:val>
                                        </p:tav>
                                        <p:tav tm="100000">
                                          <p:val>
                                            <p:fltVal val="0"/>
                                          </p:val>
                                        </p:tav>
                                      </p:tavLst>
                                    </p:anim>
                                    <p:anim calcmode="lin" valueType="num">
                                      <p:cBhvr>
                                        <p:cTn id="61" dur="1000"/>
                                        <p:tgtEl>
                                          <p:spTgt spid="9">
                                            <p:txEl>
                                              <p:pRg st="3" end="3"/>
                                            </p:txEl>
                                          </p:spTgt>
                                        </p:tgtEl>
                                        <p:attrNameLst>
                                          <p:attrName>style.rotation</p:attrName>
                                        </p:attrNameLst>
                                      </p:cBhvr>
                                      <p:tavLst>
                                        <p:tav tm="0">
                                          <p:val>
                                            <p:fltVal val="0"/>
                                          </p:val>
                                        </p:tav>
                                        <p:tav tm="100000">
                                          <p:val>
                                            <p:fltVal val="90"/>
                                          </p:val>
                                        </p:tav>
                                      </p:tavLst>
                                    </p:anim>
                                    <p:animEffect transition="out" filter="fade">
                                      <p:cBhvr>
                                        <p:cTn id="62" dur="1000"/>
                                        <p:tgtEl>
                                          <p:spTgt spid="9">
                                            <p:txEl>
                                              <p:pRg st="3" end="3"/>
                                            </p:txEl>
                                          </p:spTgt>
                                        </p:tgtEl>
                                      </p:cBhvr>
                                    </p:animEffect>
                                    <p:set>
                                      <p:cBhvr>
                                        <p:cTn id="63" dur="1" fill="hold">
                                          <p:stCondLst>
                                            <p:cond delay="999"/>
                                          </p:stCondLst>
                                        </p:cTn>
                                        <p:tgtEl>
                                          <p:spTgt spid="9">
                                            <p:txEl>
                                              <p:pRg st="3" end="3"/>
                                            </p:txEl>
                                          </p:spTgt>
                                        </p:tgtEl>
                                        <p:attrNameLst>
                                          <p:attrName>style.visibility</p:attrName>
                                        </p:attrNameLst>
                                      </p:cBhvr>
                                      <p:to>
                                        <p:strVal val="hidden"/>
                                      </p:to>
                                    </p:set>
                                  </p:childTnLst>
                                </p:cTn>
                              </p:par>
                            </p:childTnLst>
                          </p:cTn>
                        </p:par>
                        <p:par>
                          <p:cTn id="64" fill="hold">
                            <p:stCondLst>
                              <p:cond delay="10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par>
                                <p:cTn id="70" presetID="26" presetClass="entr" presetSubtype="0" fill="hold" grpId="1"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down)">
                                      <p:cBhvr>
                                        <p:cTn id="72" dur="580">
                                          <p:stCondLst>
                                            <p:cond delay="0"/>
                                          </p:stCondLst>
                                        </p:cTn>
                                        <p:tgtEl>
                                          <p:spTgt spid="2"/>
                                        </p:tgtEl>
                                      </p:cBhvr>
                                    </p:animEffect>
                                    <p:anim calcmode="lin" valueType="num">
                                      <p:cBhvr>
                                        <p:cTn id="7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78" dur="26">
                                          <p:stCondLst>
                                            <p:cond delay="650"/>
                                          </p:stCondLst>
                                        </p:cTn>
                                        <p:tgtEl>
                                          <p:spTgt spid="2"/>
                                        </p:tgtEl>
                                      </p:cBhvr>
                                      <p:to x="100000" y="60000"/>
                                    </p:animScale>
                                    <p:animScale>
                                      <p:cBhvr>
                                        <p:cTn id="79" dur="166" decel="50000">
                                          <p:stCondLst>
                                            <p:cond delay="676"/>
                                          </p:stCondLst>
                                        </p:cTn>
                                        <p:tgtEl>
                                          <p:spTgt spid="2"/>
                                        </p:tgtEl>
                                      </p:cBhvr>
                                      <p:to x="100000" y="100000"/>
                                    </p:animScale>
                                    <p:animScale>
                                      <p:cBhvr>
                                        <p:cTn id="80" dur="26">
                                          <p:stCondLst>
                                            <p:cond delay="1312"/>
                                          </p:stCondLst>
                                        </p:cTn>
                                        <p:tgtEl>
                                          <p:spTgt spid="2"/>
                                        </p:tgtEl>
                                      </p:cBhvr>
                                      <p:to x="100000" y="80000"/>
                                    </p:animScale>
                                    <p:animScale>
                                      <p:cBhvr>
                                        <p:cTn id="81" dur="166" decel="50000">
                                          <p:stCondLst>
                                            <p:cond delay="1338"/>
                                          </p:stCondLst>
                                        </p:cTn>
                                        <p:tgtEl>
                                          <p:spTgt spid="2"/>
                                        </p:tgtEl>
                                      </p:cBhvr>
                                      <p:to x="100000" y="100000"/>
                                    </p:animScale>
                                    <p:animScale>
                                      <p:cBhvr>
                                        <p:cTn id="82" dur="26">
                                          <p:stCondLst>
                                            <p:cond delay="1642"/>
                                          </p:stCondLst>
                                        </p:cTn>
                                        <p:tgtEl>
                                          <p:spTgt spid="2"/>
                                        </p:tgtEl>
                                      </p:cBhvr>
                                      <p:to x="100000" y="90000"/>
                                    </p:animScale>
                                    <p:animScale>
                                      <p:cBhvr>
                                        <p:cTn id="83" dur="166" decel="50000">
                                          <p:stCondLst>
                                            <p:cond delay="1668"/>
                                          </p:stCondLst>
                                        </p:cTn>
                                        <p:tgtEl>
                                          <p:spTgt spid="2"/>
                                        </p:tgtEl>
                                      </p:cBhvr>
                                      <p:to x="100000" y="100000"/>
                                    </p:animScale>
                                    <p:animScale>
                                      <p:cBhvr>
                                        <p:cTn id="84" dur="26">
                                          <p:stCondLst>
                                            <p:cond delay="1808"/>
                                          </p:stCondLst>
                                        </p:cTn>
                                        <p:tgtEl>
                                          <p:spTgt spid="2"/>
                                        </p:tgtEl>
                                      </p:cBhvr>
                                      <p:to x="100000" y="95000"/>
                                    </p:animScale>
                                    <p:animScale>
                                      <p:cBhvr>
                                        <p:cTn id="85" dur="166" decel="50000">
                                          <p:stCondLst>
                                            <p:cond delay="1834"/>
                                          </p:stCondLst>
                                        </p:cTn>
                                        <p:tgtEl>
                                          <p:spTgt spid="2"/>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3" presetClass="exit" presetSubtype="32" fill="hold" nodeType="clickEffect">
                                  <p:stCondLst>
                                    <p:cond delay="0"/>
                                  </p:stCondLst>
                                  <p:childTnLst>
                                    <p:anim calcmode="lin" valueType="num">
                                      <p:cBhvr>
                                        <p:cTn id="89" dur="500"/>
                                        <p:tgtEl>
                                          <p:spTgt spid="4"/>
                                        </p:tgtEl>
                                        <p:attrNameLst>
                                          <p:attrName>ppt_w</p:attrName>
                                        </p:attrNameLst>
                                      </p:cBhvr>
                                      <p:tavLst>
                                        <p:tav tm="0">
                                          <p:val>
                                            <p:strVal val="ppt_w"/>
                                          </p:val>
                                        </p:tav>
                                        <p:tav tm="100000">
                                          <p:val>
                                            <p:fltVal val="0"/>
                                          </p:val>
                                        </p:tav>
                                      </p:tavLst>
                                    </p:anim>
                                    <p:anim calcmode="lin" valueType="num">
                                      <p:cBhvr>
                                        <p:cTn id="90" dur="500"/>
                                        <p:tgtEl>
                                          <p:spTgt spid="4"/>
                                        </p:tgtEl>
                                        <p:attrNameLst>
                                          <p:attrName>ppt_h</p:attrName>
                                        </p:attrNameLst>
                                      </p:cBhvr>
                                      <p:tavLst>
                                        <p:tav tm="0">
                                          <p:val>
                                            <p:strVal val="ppt_h"/>
                                          </p:val>
                                        </p:tav>
                                        <p:tav tm="100000">
                                          <p:val>
                                            <p:fltVal val="0"/>
                                          </p:val>
                                        </p:tav>
                                      </p:tavLst>
                                    </p:anim>
                                    <p:set>
                                      <p:cBhvr>
                                        <p:cTn id="91" dur="1" fill="hold">
                                          <p:stCondLst>
                                            <p:cond delay="499"/>
                                          </p:stCondLst>
                                        </p:cTn>
                                        <p:tgtEl>
                                          <p:spTgt spid="4"/>
                                        </p:tgtEl>
                                        <p:attrNameLst>
                                          <p:attrName>style.visibility</p:attrName>
                                        </p:attrNameLst>
                                      </p:cBhvr>
                                      <p:to>
                                        <p:strVal val="hidden"/>
                                      </p:to>
                                    </p:set>
                                  </p:childTnLst>
                                </p:cTn>
                              </p:par>
                              <p:par>
                                <p:cTn id="92" presetID="23" presetClass="exit" presetSubtype="32" fill="hold" grpId="2" nodeType="withEffect">
                                  <p:stCondLst>
                                    <p:cond delay="0"/>
                                  </p:stCondLst>
                                  <p:childTnLst>
                                    <p:anim calcmode="lin" valueType="num">
                                      <p:cBhvr>
                                        <p:cTn id="93" dur="500"/>
                                        <p:tgtEl>
                                          <p:spTgt spid="2"/>
                                        </p:tgtEl>
                                        <p:attrNameLst>
                                          <p:attrName>ppt_w</p:attrName>
                                        </p:attrNameLst>
                                      </p:cBhvr>
                                      <p:tavLst>
                                        <p:tav tm="0">
                                          <p:val>
                                            <p:strVal val="ppt_w"/>
                                          </p:val>
                                        </p:tav>
                                        <p:tav tm="100000">
                                          <p:val>
                                            <p:fltVal val="0"/>
                                          </p:val>
                                        </p:tav>
                                      </p:tavLst>
                                    </p:anim>
                                    <p:anim calcmode="lin" valueType="num">
                                      <p:cBhvr>
                                        <p:cTn id="94" dur="500"/>
                                        <p:tgtEl>
                                          <p:spTgt spid="2"/>
                                        </p:tgtEl>
                                        <p:attrNameLst>
                                          <p:attrName>ppt_h</p:attrName>
                                        </p:attrNameLst>
                                      </p:cBhvr>
                                      <p:tavLst>
                                        <p:tav tm="0">
                                          <p:val>
                                            <p:strVal val="ppt_h"/>
                                          </p:val>
                                        </p:tav>
                                        <p:tav tm="100000">
                                          <p:val>
                                            <p:fltVal val="0"/>
                                          </p:val>
                                        </p:tav>
                                      </p:tavLst>
                                    </p:anim>
                                    <p:set>
                                      <p:cBhvr>
                                        <p:cTn id="95" dur="1" fill="hold">
                                          <p:stCondLst>
                                            <p:cond delay="499"/>
                                          </p:stCondLst>
                                        </p:cTn>
                                        <p:tgtEl>
                                          <p:spTgt spid="2"/>
                                        </p:tgtEl>
                                        <p:attrNameLst>
                                          <p:attrName>style.visibility</p:attrName>
                                        </p:attrNameLst>
                                      </p:cBhvr>
                                      <p:to>
                                        <p:strVal val="hidden"/>
                                      </p:to>
                                    </p:set>
                                  </p:childTnLst>
                                </p:cTn>
                              </p:par>
                            </p:childTnLst>
                          </p:cTn>
                        </p:par>
                        <p:par>
                          <p:cTn id="96" fill="hold">
                            <p:stCondLst>
                              <p:cond delay="500"/>
                            </p:stCondLst>
                            <p:childTnLst>
                              <p:par>
                                <p:cTn id="97" presetID="53" presetClass="entr" presetSubtype="1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p:cTn id="99" dur="500" fill="hold"/>
                                        <p:tgtEl>
                                          <p:spTgt spid="10"/>
                                        </p:tgtEl>
                                        <p:attrNameLst>
                                          <p:attrName>ppt_w</p:attrName>
                                        </p:attrNameLst>
                                      </p:cBhvr>
                                      <p:tavLst>
                                        <p:tav tm="0">
                                          <p:val>
                                            <p:fltVal val="0"/>
                                          </p:val>
                                        </p:tav>
                                        <p:tav tm="100000">
                                          <p:val>
                                            <p:strVal val="#ppt_w"/>
                                          </p:val>
                                        </p:tav>
                                      </p:tavLst>
                                    </p:anim>
                                    <p:anim calcmode="lin" valueType="num">
                                      <p:cBhvr>
                                        <p:cTn id="100" dur="500" fill="hold"/>
                                        <p:tgtEl>
                                          <p:spTgt spid="10"/>
                                        </p:tgtEl>
                                        <p:attrNameLst>
                                          <p:attrName>ppt_h</p:attrName>
                                        </p:attrNameLst>
                                      </p:cBhvr>
                                      <p:tavLst>
                                        <p:tav tm="0">
                                          <p:val>
                                            <p:fltVal val="0"/>
                                          </p:val>
                                        </p:tav>
                                        <p:tav tm="100000">
                                          <p:val>
                                            <p:strVal val="#ppt_h"/>
                                          </p:val>
                                        </p:tav>
                                      </p:tavLst>
                                    </p:anim>
                                    <p:animEffect transition="in" filter="fade">
                                      <p:cBhvr>
                                        <p:cTn id="101" dur="500"/>
                                        <p:tgtEl>
                                          <p:spTgt spid="10"/>
                                        </p:tgtEl>
                                      </p:cBhvr>
                                    </p:animEffect>
                                  </p:childTnLst>
                                </p:cTn>
                              </p:par>
                              <p:par>
                                <p:cTn id="102" presetID="26" presetClass="entr" presetSubtype="0"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wipe(down)">
                                      <p:cBhvr>
                                        <p:cTn id="104" dur="580">
                                          <p:stCondLst>
                                            <p:cond delay="0"/>
                                          </p:stCondLst>
                                        </p:cTn>
                                        <p:tgtEl>
                                          <p:spTgt spid="11"/>
                                        </p:tgtEl>
                                      </p:cBhvr>
                                    </p:animEffect>
                                    <p:anim calcmode="lin" valueType="num">
                                      <p:cBhvr>
                                        <p:cTn id="10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0" dur="26">
                                          <p:stCondLst>
                                            <p:cond delay="650"/>
                                          </p:stCondLst>
                                        </p:cTn>
                                        <p:tgtEl>
                                          <p:spTgt spid="11"/>
                                        </p:tgtEl>
                                      </p:cBhvr>
                                      <p:to x="100000" y="60000"/>
                                    </p:animScale>
                                    <p:animScale>
                                      <p:cBhvr>
                                        <p:cTn id="111" dur="166" decel="50000">
                                          <p:stCondLst>
                                            <p:cond delay="676"/>
                                          </p:stCondLst>
                                        </p:cTn>
                                        <p:tgtEl>
                                          <p:spTgt spid="11"/>
                                        </p:tgtEl>
                                      </p:cBhvr>
                                      <p:to x="100000" y="100000"/>
                                    </p:animScale>
                                    <p:animScale>
                                      <p:cBhvr>
                                        <p:cTn id="112" dur="26">
                                          <p:stCondLst>
                                            <p:cond delay="1312"/>
                                          </p:stCondLst>
                                        </p:cTn>
                                        <p:tgtEl>
                                          <p:spTgt spid="11"/>
                                        </p:tgtEl>
                                      </p:cBhvr>
                                      <p:to x="100000" y="80000"/>
                                    </p:animScale>
                                    <p:animScale>
                                      <p:cBhvr>
                                        <p:cTn id="113" dur="166" decel="50000">
                                          <p:stCondLst>
                                            <p:cond delay="1338"/>
                                          </p:stCondLst>
                                        </p:cTn>
                                        <p:tgtEl>
                                          <p:spTgt spid="11"/>
                                        </p:tgtEl>
                                      </p:cBhvr>
                                      <p:to x="100000" y="100000"/>
                                    </p:animScale>
                                    <p:animScale>
                                      <p:cBhvr>
                                        <p:cTn id="114" dur="26">
                                          <p:stCondLst>
                                            <p:cond delay="1642"/>
                                          </p:stCondLst>
                                        </p:cTn>
                                        <p:tgtEl>
                                          <p:spTgt spid="11"/>
                                        </p:tgtEl>
                                      </p:cBhvr>
                                      <p:to x="100000" y="90000"/>
                                    </p:animScale>
                                    <p:animScale>
                                      <p:cBhvr>
                                        <p:cTn id="115" dur="166" decel="50000">
                                          <p:stCondLst>
                                            <p:cond delay="1668"/>
                                          </p:stCondLst>
                                        </p:cTn>
                                        <p:tgtEl>
                                          <p:spTgt spid="11"/>
                                        </p:tgtEl>
                                      </p:cBhvr>
                                      <p:to x="100000" y="100000"/>
                                    </p:animScale>
                                    <p:animScale>
                                      <p:cBhvr>
                                        <p:cTn id="116" dur="26">
                                          <p:stCondLst>
                                            <p:cond delay="1808"/>
                                          </p:stCondLst>
                                        </p:cTn>
                                        <p:tgtEl>
                                          <p:spTgt spid="11"/>
                                        </p:tgtEl>
                                      </p:cBhvr>
                                      <p:to x="100000" y="95000"/>
                                    </p:animScale>
                                    <p:animScale>
                                      <p:cBhvr>
                                        <p:cTn id="11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P spid="9" grpId="0" uiExpand="1" build="allAtOnce"/>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200" b="1" dirty="0">
                <a:solidFill>
                  <a:schemeClr val="tx1"/>
                </a:solidFill>
                <a:latin typeface="Andalus" panose="02020603050405020304" pitchFamily="18" charset="-78"/>
                <a:cs typeface="Andalus" panose="02020603050405020304" pitchFamily="18" charset="-78"/>
              </a:rPr>
              <a:t>3.3 </a:t>
            </a:r>
            <a:r>
              <a:rPr lang="en-US" sz="3200" b="1" dirty="0" err="1">
                <a:solidFill>
                  <a:schemeClr val="tx1"/>
                </a:solidFill>
                <a:latin typeface="Andalus" panose="02020603050405020304" pitchFamily="18" charset="-78"/>
                <a:cs typeface="Andalus" panose="02020603050405020304" pitchFamily="18" charset="-78"/>
              </a:rPr>
              <a:t>Cột</a:t>
            </a:r>
            <a:endParaRPr lang="en-US" sz="3200" dirty="0">
              <a:solidFill>
                <a:schemeClr val="tx1"/>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539552" y="1200652"/>
            <a:ext cx="8229600" cy="4525963"/>
          </a:xfrm>
        </p:spPr>
        <p:txBody>
          <a:bodyPr/>
          <a:lstStyle/>
          <a:p>
            <a:pPr lvl="0"/>
            <a:r>
              <a:rPr lang="en-US" dirty="0" err="1">
                <a:latin typeface="Andalus" panose="02020603050405020304" pitchFamily="18" charset="-78"/>
                <a:cs typeface="Andalus" panose="02020603050405020304" pitchFamily="18" charset="-78"/>
              </a:rPr>
              <a:t>Cột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là</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cấu</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trúc</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dữ</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liệu</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cơ</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bản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của</a:t>
            </a:r>
            <a:r>
              <a:rPr lang="en-US" dirty="0">
                <a:latin typeface="Andalus" panose="02020603050405020304" pitchFamily="18" charset="-78"/>
                <a:cs typeface="Andalus" panose="02020603050405020304" pitchFamily="18" charset="-78"/>
              </a:rPr>
              <a:t> Cassandra </a:t>
            </a:r>
            <a:r>
              <a:rPr lang="en-US" dirty="0" err="1">
                <a:latin typeface="Andalus" panose="02020603050405020304" pitchFamily="18" charset="-78"/>
                <a:cs typeface="Andalus" panose="02020603050405020304" pitchFamily="18" charset="-78"/>
              </a:rPr>
              <a:t>với</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ba</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giá</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trị</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cụ</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thể</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là</a:t>
            </a:r>
            <a:r>
              <a:rPr lang="en-US" dirty="0">
                <a:latin typeface="Andalus" panose="02020603050405020304" pitchFamily="18" charset="-78"/>
                <a:cs typeface="Andalus" panose="02020603050405020304" pitchFamily="18" charset="-78"/>
              </a:rPr>
              <a:t> key </a:t>
            </a:r>
            <a:r>
              <a:rPr lang="en-US" dirty="0" err="1">
                <a:latin typeface="Andalus" panose="02020603050405020304" pitchFamily="18" charset="-78"/>
                <a:cs typeface="Andalus" panose="02020603050405020304" pitchFamily="18" charset="-78"/>
              </a:rPr>
              <a:t>hoặc</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tên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cột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giá</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trị</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và</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một</a:t>
            </a:r>
            <a:r>
              <a:rPr lang="en-US" dirty="0">
                <a:latin typeface="Andalus" panose="02020603050405020304" pitchFamily="18" charset="-78"/>
                <a:cs typeface="Andalus" panose="02020603050405020304" pitchFamily="18" charset="-78"/>
              </a:rPr>
              <a:t> tem </a:t>
            </a:r>
            <a:r>
              <a:rPr lang="en-US" dirty="0" err="1">
                <a:latin typeface="Andalus" panose="02020603050405020304" pitchFamily="18" charset="-78"/>
                <a:cs typeface="Andalus" panose="02020603050405020304" pitchFamily="18" charset="-78"/>
              </a:rPr>
              <a:t>thời</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gian</a:t>
            </a:r>
            <a:r>
              <a:rPr lang="en-US" dirty="0">
                <a:latin typeface="Andalus" panose="02020603050405020304" pitchFamily="18" charset="-78"/>
                <a:cs typeface="Andalus" panose="02020603050405020304" pitchFamily="18" charset="-78"/>
              </a:rPr>
              <a:t> (clock) </a:t>
            </a:r>
          </a:p>
          <a:p>
            <a:endParaRPr lang="en-US" dirty="0">
              <a:latin typeface="Andalus" panose="02020603050405020304" pitchFamily="18" charset="-78"/>
              <a:cs typeface="Andalus" panose="02020603050405020304" pitchFamily="18" charset="-78"/>
            </a:endParaRPr>
          </a:p>
        </p:txBody>
      </p:sp>
      <p:pic>
        <p:nvPicPr>
          <p:cNvPr id="5" name="Picture 4"/>
          <p:cNvPicPr/>
          <p:nvPr/>
        </p:nvPicPr>
        <p:blipFill>
          <a:blip r:embed="rId2"/>
          <a:stretch>
            <a:fillRect/>
          </a:stretch>
        </p:blipFill>
        <p:spPr>
          <a:xfrm>
            <a:off x="1742463" y="3216651"/>
            <a:ext cx="5688631" cy="1117494"/>
          </a:xfrm>
          <a:prstGeom prst="rect">
            <a:avLst/>
          </a:prstGeom>
        </p:spPr>
      </p:pic>
      <p:sp>
        <p:nvSpPr>
          <p:cNvPr id="6" name="TextBox 5"/>
          <p:cNvSpPr txBox="1"/>
          <p:nvPr/>
        </p:nvSpPr>
        <p:spPr>
          <a:xfrm>
            <a:off x="1727684" y="4793024"/>
            <a:ext cx="5688631" cy="1077218"/>
          </a:xfrm>
          <a:prstGeom prst="rect">
            <a:avLst/>
          </a:prstGeom>
          <a:noFill/>
        </p:spPr>
        <p:txBody>
          <a:bodyPr wrap="square" rtlCol="0">
            <a:spAutoFit/>
          </a:bodyPr>
          <a:lstStyle/>
          <a:p>
            <a:r>
              <a:rPr lang="en-US" sz="3200" dirty="0" err="1">
                <a:latin typeface="Andalus" panose="02020603050405020304" pitchFamily="18" charset="-78"/>
                <a:cs typeface="Andalus" panose="02020603050405020304" pitchFamily="18" charset="-78"/>
              </a:rPr>
              <a:t>Hình</a:t>
            </a:r>
            <a:r>
              <a:rPr lang="en-US" sz="3200" dirty="0">
                <a:latin typeface="Andalus" panose="02020603050405020304" pitchFamily="18" charset="-78"/>
                <a:cs typeface="Andalus" panose="02020603050405020304" pitchFamily="18" charset="-78"/>
              </a:rPr>
              <a:t> 3 : </a:t>
            </a:r>
            <a:r>
              <a:rPr lang="en-US" sz="3200" dirty="0" err="1">
                <a:latin typeface="Andalus" panose="02020603050405020304" pitchFamily="18" charset="-78"/>
                <a:cs typeface="Andalus" panose="02020603050405020304" pitchFamily="18" charset="-78"/>
              </a:rPr>
              <a:t>Cấu</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trúc</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của</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một</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cột</a:t>
            </a:r>
            <a:r>
              <a:rPr lang="en-US" sz="3200" dirty="0">
                <a:latin typeface="Andalus" panose="02020603050405020304" pitchFamily="18" charset="-78"/>
                <a:cs typeface="Andalus" panose="02020603050405020304" pitchFamily="18" charset="-78"/>
              </a:rPr>
              <a:t> </a:t>
            </a:r>
          </a:p>
          <a:p>
            <a:endParaRPr lang="en-US" sz="32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7758288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Scale>
                                      <p:cBhvr>
                                        <p:cTn id="1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gtEl>
                                        <p:attrNameLst>
                                          <p:attrName>ppt_x</p:attrName>
                                          <p:attrName>ppt_y</p:attrName>
                                        </p:attrNameLst>
                                      </p:cBhvr>
                                    </p:animMotion>
                                    <p:animEffect transition="in" filter="fade">
                                      <p:cBhvr>
                                        <p:cTn id="17" dur="1000"/>
                                        <p:tgtEl>
                                          <p:spTgt spid="5"/>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Scale>
                                      <p:cBhvr>
                                        <p:cTn id="2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6"/>
                                        </p:tgtEl>
                                        <p:attrNameLst>
                                          <p:attrName>ppt_x</p:attrName>
                                          <p:attrName>ppt_y</p:attrName>
                                        </p:attrNameLst>
                                      </p:cBhvr>
                                    </p:animMotion>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SG" sz="3200" dirty="0">
                <a:solidFill>
                  <a:schemeClr val="tx1"/>
                </a:solidFill>
                <a:latin typeface="Andalus" panose="02020603050405020304" pitchFamily="18" charset="-78"/>
                <a:cs typeface="Andalus" panose="02020603050405020304" pitchFamily="18" charset="-78"/>
              </a:rPr>
              <a:t>3.4 </a:t>
            </a:r>
            <a:r>
              <a:rPr lang="en-US" sz="3200" b="1" dirty="0" err="1">
                <a:solidFill>
                  <a:schemeClr val="tx1"/>
                </a:solidFill>
                <a:latin typeface="Andalus" panose="02020603050405020304" pitchFamily="18" charset="-78"/>
                <a:cs typeface="Andalus" panose="02020603050405020304" pitchFamily="18" charset="-78"/>
              </a:rPr>
              <a:t>SuperColumn</a:t>
            </a:r>
            <a:br>
              <a:rPr lang="en-US" sz="3200" b="1" dirty="0">
                <a:solidFill>
                  <a:schemeClr val="tx1"/>
                </a:solidFill>
                <a:latin typeface="Andalus" panose="02020603050405020304" pitchFamily="18" charset="-78"/>
                <a:cs typeface="Andalus" panose="02020603050405020304" pitchFamily="18" charset="-78"/>
              </a:rPr>
            </a:br>
            <a:endParaRPr lang="en-US" sz="3200" dirty="0">
              <a:solidFill>
                <a:schemeClr val="tx1"/>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467544" y="919261"/>
            <a:ext cx="8229600" cy="4525963"/>
          </a:xfrm>
        </p:spPr>
        <p:txBody>
          <a:bodyPr/>
          <a:lstStyle/>
          <a:p>
            <a:pPr lvl="0"/>
            <a:r>
              <a:rPr lang="en-US" dirty="0" err="1">
                <a:latin typeface="Andalus" panose="02020603050405020304" pitchFamily="18" charset="-78"/>
                <a:cs typeface="Andalus" panose="02020603050405020304" pitchFamily="18" charset="-78"/>
              </a:rPr>
              <a:t>Một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siêu</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cột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là</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một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cột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đặc</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biệt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là</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một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cặp</a:t>
            </a:r>
            <a:r>
              <a:rPr lang="en-US" dirty="0">
                <a:latin typeface="Andalus" panose="02020603050405020304" pitchFamily="18" charset="-78"/>
                <a:cs typeface="Andalus" panose="02020603050405020304" pitchFamily="18" charset="-78"/>
              </a:rPr>
              <a:t> “key-value”</a:t>
            </a:r>
          </a:p>
          <a:p>
            <a:pPr lvl="0"/>
            <a:r>
              <a:rPr lang="en-US" dirty="0" err="1">
                <a:latin typeface="Andalus" panose="02020603050405020304" pitchFamily="18" charset="-78"/>
                <a:cs typeface="Andalus" panose="02020603050405020304" pitchFamily="18" charset="-78"/>
              </a:rPr>
              <a:t>Một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siêu</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cột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lưu</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trữ</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một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bản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đồ</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của</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các</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cột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phụ</a:t>
            </a:r>
            <a:endParaRPr lang="en-US"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pic>
        <p:nvPicPr>
          <p:cNvPr id="4" name="Picture 3"/>
          <p:cNvPicPr/>
          <p:nvPr/>
        </p:nvPicPr>
        <p:blipFill>
          <a:blip r:embed="rId2"/>
          <a:stretch>
            <a:fillRect/>
          </a:stretch>
        </p:blipFill>
        <p:spPr>
          <a:xfrm>
            <a:off x="2339752" y="3081857"/>
            <a:ext cx="5184576" cy="1440160"/>
          </a:xfrm>
          <a:prstGeom prst="rect">
            <a:avLst/>
          </a:prstGeom>
        </p:spPr>
      </p:pic>
      <p:sp>
        <p:nvSpPr>
          <p:cNvPr id="5" name="TextBox 4"/>
          <p:cNvSpPr txBox="1"/>
          <p:nvPr/>
        </p:nvSpPr>
        <p:spPr>
          <a:xfrm>
            <a:off x="1979712" y="4625090"/>
            <a:ext cx="6120679" cy="1077218"/>
          </a:xfrm>
          <a:prstGeom prst="rect">
            <a:avLst/>
          </a:prstGeom>
          <a:noFill/>
        </p:spPr>
        <p:txBody>
          <a:bodyPr wrap="square" rtlCol="0">
            <a:spAutoFit/>
          </a:bodyPr>
          <a:lstStyle/>
          <a:p>
            <a:r>
              <a:rPr lang="en-US" sz="3200" dirty="0" err="1">
                <a:latin typeface="Andalus" panose="02020603050405020304" pitchFamily="18" charset="-78"/>
                <a:cs typeface="Andalus" panose="02020603050405020304" pitchFamily="18" charset="-78"/>
              </a:rPr>
              <a:t>Hình</a:t>
            </a:r>
            <a:r>
              <a:rPr lang="en-US" sz="3200" dirty="0">
                <a:latin typeface="Andalus" panose="02020603050405020304" pitchFamily="18" charset="-78"/>
                <a:cs typeface="Andalus" panose="02020603050405020304" pitchFamily="18" charset="-78"/>
              </a:rPr>
              <a:t> 4 : </a:t>
            </a:r>
            <a:r>
              <a:rPr lang="en-US" sz="3200" dirty="0" err="1">
                <a:latin typeface="Andalus" panose="02020603050405020304" pitchFamily="18" charset="-78"/>
                <a:cs typeface="Andalus" panose="02020603050405020304" pitchFamily="18" charset="-78"/>
              </a:rPr>
              <a:t>Cấu</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trúc</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của</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một</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siêu</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cột</a:t>
            </a:r>
            <a:r>
              <a:rPr lang="en-US" sz="3200" dirty="0">
                <a:latin typeface="Andalus" panose="02020603050405020304" pitchFamily="18" charset="-78"/>
                <a:cs typeface="Andalus" panose="02020603050405020304" pitchFamily="18" charset="-78"/>
              </a:rPr>
              <a:t> </a:t>
            </a:r>
          </a:p>
          <a:p>
            <a:endParaRPr lang="en-US" sz="32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5423778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3">
                                            <p:txEl>
                                              <p:pRg st="0" end="0"/>
                                            </p:txEl>
                                          </p:spTgt>
                                        </p:tgtEl>
                                        <p:attrNameLst>
                                          <p:attrName>ppt_w</p:attrName>
                                        </p:attrNameLst>
                                      </p:cBhvr>
                                    </p:anim>
                                    <p:anim by="(#ppt_w*0.50)" calcmode="lin" valueType="num">
                                      <p:cBhvr>
                                        <p:cTn id="8" dur="250" decel="50000" autoRev="1" fill="hold">
                                          <p:stCondLst>
                                            <p:cond delay="0"/>
                                          </p:stCondLst>
                                        </p:cTn>
                                        <p:tgtEl>
                                          <p:spTgt spid="3">
                                            <p:txEl>
                                              <p:pRg st="0" end="0"/>
                                            </p:txEl>
                                          </p:spTgt>
                                        </p:tgtEl>
                                        <p:attrNameLst>
                                          <p:attrName>ppt_x</p:attrName>
                                        </p:attrNameLst>
                                      </p:cBhvr>
                                    </p:anim>
                                    <p:anim from="(-#ppt_h/2)" to="(#ppt_y)" calcmode="lin" valueType="num">
                                      <p:cBhvr>
                                        <p:cTn id="9" dur="500" fill="hold">
                                          <p:stCondLst>
                                            <p:cond delay="0"/>
                                          </p:stCondLst>
                                        </p:cTn>
                                        <p:tgtEl>
                                          <p:spTgt spid="3">
                                            <p:txEl>
                                              <p:pRg st="0" end="0"/>
                                            </p:txEl>
                                          </p:spTgt>
                                        </p:tgtEl>
                                        <p:attrNameLst>
                                          <p:attrName>ppt_y</p:attrName>
                                        </p:attrNameLst>
                                      </p:cBhvr>
                                    </p:anim>
                                    <p:animRot by="21600000">
                                      <p:cBhvr>
                                        <p:cTn id="10" dur="500" fill="hold">
                                          <p:stCondLst>
                                            <p:cond delay="0"/>
                                          </p:stCondLst>
                                        </p:cTn>
                                        <p:tgtEl>
                                          <p:spTgt spid="3">
                                            <p:txEl>
                                              <p:pRg st="0" end="0"/>
                                            </p:txEl>
                                          </p:spTgt>
                                        </p:tgtEl>
                                        <p:attrNameLst>
                                          <p:attrName>r</p:attrName>
                                        </p:attrNameLst>
                                      </p:cBhvr>
                                    </p:animRot>
                                  </p:childTnLst>
                                </p:cTn>
                              </p:par>
                            </p:childTnLst>
                          </p:cTn>
                        </p:par>
                        <p:par>
                          <p:cTn id="11" fill="hold">
                            <p:stCondLst>
                              <p:cond delay="2700"/>
                            </p:stCondLst>
                            <p:childTnLst>
                              <p:par>
                                <p:cTn id="12" presetID="56" presetClass="entr" presetSubtype="0" fill="hold" nodeType="afterEffect">
                                  <p:stCondLst>
                                    <p:cond delay="150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 by="(-#ppt_w*2)" calcmode="lin" valueType="num">
                                      <p:cBhvr rctx="PPT">
                                        <p:cTn id="14" dur="250" autoRev="1" fill="hold">
                                          <p:stCondLst>
                                            <p:cond delay="0"/>
                                          </p:stCondLst>
                                        </p:cTn>
                                        <p:tgtEl>
                                          <p:spTgt spid="3">
                                            <p:txEl>
                                              <p:pRg st="1" end="1"/>
                                            </p:txEl>
                                          </p:spTgt>
                                        </p:tgtEl>
                                        <p:attrNameLst>
                                          <p:attrName>ppt_w</p:attrName>
                                        </p:attrNameLst>
                                      </p:cBhvr>
                                    </p:anim>
                                    <p:anim by="(#ppt_w*0.50)" calcmode="lin" valueType="num">
                                      <p:cBhvr>
                                        <p:cTn id="15" dur="250" decel="50000" autoRev="1" fill="hold">
                                          <p:stCondLst>
                                            <p:cond delay="0"/>
                                          </p:stCondLst>
                                        </p:cTn>
                                        <p:tgtEl>
                                          <p:spTgt spid="3">
                                            <p:txEl>
                                              <p:pRg st="1" end="1"/>
                                            </p:txEl>
                                          </p:spTgt>
                                        </p:tgtEl>
                                        <p:attrNameLst>
                                          <p:attrName>ppt_x</p:attrName>
                                        </p:attrNameLst>
                                      </p:cBhvr>
                                    </p:anim>
                                    <p:anim from="(-#ppt_h/2)" to="(#ppt_y)" calcmode="lin" valueType="num">
                                      <p:cBhvr>
                                        <p:cTn id="16" dur="500" fill="hold">
                                          <p:stCondLst>
                                            <p:cond delay="0"/>
                                          </p:stCondLst>
                                        </p:cTn>
                                        <p:tgtEl>
                                          <p:spTgt spid="3">
                                            <p:txEl>
                                              <p:pRg st="1" end="1"/>
                                            </p:txEl>
                                          </p:spTgt>
                                        </p:tgtEl>
                                        <p:attrNameLst>
                                          <p:attrName>ppt_y</p:attrName>
                                        </p:attrNameLst>
                                      </p:cBhvr>
                                    </p:anim>
                                    <p:animRot by="21600000">
                                      <p:cBhvr>
                                        <p:cTn id="17" dur="500" fill="hold">
                                          <p:stCondLst>
                                            <p:cond delay="0"/>
                                          </p:stCondLst>
                                        </p:cTn>
                                        <p:tgtEl>
                                          <p:spTgt spid="3">
                                            <p:txEl>
                                              <p:pRg st="1" end="1"/>
                                            </p:txEl>
                                          </p:spTgt>
                                        </p:tgtEl>
                                        <p:attrNameLst>
                                          <p:attrName>r</p:attrName>
                                        </p:attrNameLst>
                                      </p:cBhvr>
                                    </p:animRot>
                                  </p:childTnLst>
                                </p:cTn>
                              </p:par>
                            </p:childTnLst>
                          </p:cTn>
                        </p:par>
                        <p:par>
                          <p:cTn id="18" fill="hold">
                            <p:stCondLst>
                              <p:cond delay="6450"/>
                            </p:stCondLst>
                            <p:childTnLst>
                              <p:par>
                                <p:cTn id="19" presetID="31" presetClass="entr" presetSubtype="0" fill="hold" nodeType="afterEffect">
                                  <p:stCondLst>
                                    <p:cond delay="200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grpId="0" nodeType="withEffect">
                                  <p:stCondLst>
                                    <p:cond delay="200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7508C-D11F-47A9-89CE-A4889145403E}"/>
              </a:ext>
            </a:extLst>
          </p:cNvPr>
          <p:cNvSpPr>
            <a:spLocks noGrp="1"/>
          </p:cNvSpPr>
          <p:nvPr>
            <p:ph idx="1"/>
          </p:nvPr>
        </p:nvSpPr>
        <p:spPr>
          <a:xfrm>
            <a:off x="539552" y="2852936"/>
            <a:ext cx="8229600" cy="1036712"/>
          </a:xfrm>
        </p:spPr>
        <p:txBody>
          <a:bodyPr>
            <a:normAutofit/>
          </a:bodyPr>
          <a:lstStyle/>
          <a:p>
            <a:pPr marL="0" indent="0" algn="ctr">
              <a:buNone/>
            </a:pPr>
            <a:r>
              <a:rPr lang="en-US" sz="4400" dirty="0"/>
              <a:t>SCSS</a:t>
            </a:r>
          </a:p>
        </p:txBody>
      </p:sp>
    </p:spTree>
    <p:extLst>
      <p:ext uri="{BB962C8B-B14F-4D97-AF65-F5344CB8AC3E}">
        <p14:creationId xmlns:p14="http://schemas.microsoft.com/office/powerpoint/2010/main" val="3299834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784976" cy="4525963"/>
          </a:xfrm>
        </p:spPr>
        <p:txBody>
          <a:bodyPr>
            <a:noAutofit/>
          </a:bodyPr>
          <a:lstStyle/>
          <a:p>
            <a:pPr lvl="0">
              <a:buFont typeface="Wingdings" panose="05000000000000000000" pitchFamily="2" charset="2"/>
              <a:buChar char="q"/>
            </a:pPr>
            <a:r>
              <a:rPr lang="en-US" dirty="0">
                <a:latin typeface="Andalus" panose="02020603050405020304" pitchFamily="18" charset="-78"/>
                <a:cs typeface="Andalus" panose="02020603050405020304" pitchFamily="18" charset="-78"/>
              </a:rPr>
              <a:t>SCSS </a:t>
            </a:r>
            <a:r>
              <a:rPr lang="en-US" dirty="0" err="1">
                <a:latin typeface="Andalus" panose="02020603050405020304" pitchFamily="18" charset="-78"/>
                <a:cs typeface="Andalus" panose="02020603050405020304" pitchFamily="18" charset="-78"/>
              </a:rPr>
              <a:t>là</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một</a:t>
            </a:r>
            <a:r>
              <a:rPr lang="en-US" dirty="0">
                <a:latin typeface="Andalus" panose="02020603050405020304" pitchFamily="18" charset="-78"/>
                <a:cs typeface="Andalus" panose="02020603050405020304" pitchFamily="18" charset="-78"/>
              </a:rPr>
              <a:t> CSS processor </a:t>
            </a:r>
            <a:r>
              <a:rPr lang="en-US" dirty="0" err="1">
                <a:latin typeface="Andalus" panose="02020603050405020304" pitchFamily="18" charset="-78"/>
                <a:cs typeface="Andalus" panose="02020603050405020304" pitchFamily="18" charset="-78"/>
              </a:rPr>
              <a:t>hỗ</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trợ</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trong</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việc</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quản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lí</a:t>
            </a:r>
            <a:r>
              <a:rPr lang="en-US" dirty="0">
                <a:latin typeface="Andalus" panose="02020603050405020304" pitchFamily="18" charset="-78"/>
                <a:cs typeface="Andalus" panose="02020603050405020304" pitchFamily="18" charset="-78"/>
              </a:rPr>
              <a:t> code CSS. Code </a:t>
            </a:r>
            <a:r>
              <a:rPr lang="en-US" dirty="0" err="1">
                <a:latin typeface="Andalus" panose="02020603050405020304" pitchFamily="18" charset="-78"/>
                <a:cs typeface="Andalus" panose="02020603050405020304" pitchFamily="18" charset="-78"/>
              </a:rPr>
              <a:t>của</a:t>
            </a:r>
            <a:r>
              <a:rPr lang="en-US" dirty="0">
                <a:latin typeface="Andalus" panose="02020603050405020304" pitchFamily="18" charset="-78"/>
                <a:cs typeface="Andalus" panose="02020603050405020304" pitchFamily="18" charset="-78"/>
              </a:rPr>
              <a:t> SCSS </a:t>
            </a:r>
            <a:r>
              <a:rPr lang="en-US" dirty="0" err="1">
                <a:latin typeface="Andalus" panose="02020603050405020304" pitchFamily="18" charset="-78"/>
                <a:cs typeface="Andalus" panose="02020603050405020304" pitchFamily="18" charset="-78"/>
              </a:rPr>
              <a:t>ngắn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gọn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và</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trong</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sáng</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vì</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vậy</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những</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dự</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án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lớn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sử</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dụng</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nó</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sẽ</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rất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có</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lợi</a:t>
            </a:r>
            <a:r>
              <a:rPr lang="en-US" dirty="0">
                <a:latin typeface="Andalus" panose="02020603050405020304" pitchFamily="18" charset="-78"/>
                <a:cs typeface="Andalus" panose="02020603050405020304" pitchFamily="18" charset="-78"/>
              </a:rPr>
              <a:t> .</a:t>
            </a:r>
          </a:p>
          <a:p>
            <a:pPr marL="0" lvl="0" indent="0">
              <a:buNone/>
            </a:pPr>
            <a:endParaRPr lang="en-US" dirty="0">
              <a:latin typeface="Andalus" panose="02020603050405020304" pitchFamily="18" charset="-78"/>
              <a:cs typeface="Andalus" panose="02020603050405020304" pitchFamily="18" charset="-78"/>
            </a:endParaRPr>
          </a:p>
          <a:p>
            <a:pPr lvl="0">
              <a:buFont typeface="Wingdings" panose="05000000000000000000" pitchFamily="2" charset="2"/>
              <a:buChar char="q"/>
            </a:pPr>
            <a:r>
              <a:rPr lang="en-US" dirty="0" err="1">
                <a:latin typeface="Andalus" panose="02020603050405020304" pitchFamily="18" charset="-78"/>
                <a:cs typeface="Andalus" panose="02020603050405020304" pitchFamily="18" charset="-78"/>
              </a:rPr>
              <a:t>Khi</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sử</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dụng</a:t>
            </a:r>
            <a:r>
              <a:rPr lang="en-US" dirty="0">
                <a:latin typeface="Andalus" panose="02020603050405020304" pitchFamily="18" charset="-78"/>
                <a:cs typeface="Andalus" panose="02020603050405020304" pitchFamily="18" charset="-78"/>
              </a:rPr>
              <a:t> SCSS </a:t>
            </a:r>
            <a:r>
              <a:rPr lang="en-US" dirty="0" err="1">
                <a:latin typeface="Andalus" panose="02020603050405020304" pitchFamily="18" charset="-78"/>
                <a:cs typeface="Andalus" panose="02020603050405020304" pitchFamily="18" charset="-78"/>
              </a:rPr>
              <a:t>thì</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trình</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duyệt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sẽ</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không</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hiểu</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được</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nên</a:t>
            </a:r>
            <a:r>
              <a:rPr lang="en-US" dirty="0">
                <a:latin typeface="Andalus" panose="02020603050405020304" pitchFamily="18" charset="-78"/>
                <a:cs typeface="Andalus" panose="02020603050405020304" pitchFamily="18" charset="-78"/>
              </a:rPr>
              <a:t> ta </a:t>
            </a:r>
            <a:r>
              <a:rPr lang="en-US" dirty="0" err="1">
                <a:latin typeface="Andalus" panose="02020603050405020304" pitchFamily="18" charset="-78"/>
                <a:cs typeface="Andalus" panose="02020603050405020304" pitchFamily="18" charset="-78"/>
              </a:rPr>
              <a:t>phải</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thông</a:t>
            </a:r>
            <a:r>
              <a:rPr lang="en-US" dirty="0">
                <a:latin typeface="Andalus" panose="02020603050405020304" pitchFamily="18" charset="-78"/>
                <a:cs typeface="Andalus" panose="02020603050405020304" pitchFamily="18" charset="-78"/>
              </a:rPr>
              <a:t> qua </a:t>
            </a:r>
            <a:r>
              <a:rPr lang="en-US" dirty="0" err="1">
                <a:latin typeface="Andalus" panose="02020603050405020304" pitchFamily="18" charset="-78"/>
                <a:cs typeface="Andalus" panose="02020603050405020304" pitchFamily="18" charset="-78"/>
              </a:rPr>
              <a:t>giai</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đoạn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biên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dịch</a:t>
            </a:r>
            <a:r>
              <a:rPr lang="en-US" dirty="0">
                <a:latin typeface="Andalus" panose="02020603050405020304" pitchFamily="18" charset="-78"/>
                <a:cs typeface="Andalus" panose="02020603050405020304" pitchFamily="18" charset="-78"/>
              </a:rPr>
              <a:t> file SCSS </a:t>
            </a:r>
            <a:r>
              <a:rPr lang="en-US" dirty="0" err="1">
                <a:latin typeface="Andalus" panose="02020603050405020304" pitchFamily="18" charset="-78"/>
                <a:cs typeface="Andalus" panose="02020603050405020304" pitchFamily="18" charset="-78"/>
              </a:rPr>
              <a:t>thành</a:t>
            </a:r>
            <a:r>
              <a:rPr lang="en-US" dirty="0">
                <a:latin typeface="Andalus" panose="02020603050405020304" pitchFamily="18" charset="-78"/>
                <a:cs typeface="Andalus" panose="02020603050405020304" pitchFamily="18" charset="-78"/>
              </a:rPr>
              <a:t> file CSS</a:t>
            </a:r>
          </a:p>
        </p:txBody>
      </p:sp>
    </p:spTree>
    <p:extLst>
      <p:ext uri="{BB962C8B-B14F-4D97-AF65-F5344CB8AC3E}">
        <p14:creationId xmlns:p14="http://schemas.microsoft.com/office/powerpoint/2010/main" val="39665964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6624736"/>
          </a:xfrm>
        </p:spPr>
        <p:txBody>
          <a:bodyPr anchor="t">
            <a:noAutofit/>
          </a:bodyPr>
          <a:lstStyle/>
          <a:p>
            <a:pPr lvl="1"/>
            <a:r>
              <a:rPr lang="vi-VN" sz="3000" b="1" i="1" u="sng" dirty="0">
                <a:latin typeface="+mj-lt"/>
              </a:rPr>
              <a:t>Công cụ:</a:t>
            </a:r>
            <a:br>
              <a:rPr lang="en-GB" sz="3000" b="1" i="1" u="sng" dirty="0">
                <a:latin typeface="+mj-lt"/>
              </a:rPr>
            </a:br>
            <a:br>
              <a:rPr lang="en-GB" sz="3000" dirty="0">
                <a:latin typeface="+mj-lt"/>
                <a:hlinkClick r:id="rId2"/>
              </a:rPr>
            </a:br>
            <a:r>
              <a:rPr lang="vi-VN" sz="3000" dirty="0">
                <a:latin typeface="+mj-lt"/>
                <a:hlinkClick r:id="rId2"/>
              </a:rPr>
              <a:t>CodeKit</a:t>
            </a:r>
            <a:r>
              <a:rPr lang="vi-VN" sz="3000" dirty="0">
                <a:latin typeface="+mj-lt"/>
              </a:rPr>
              <a:t> (Paid) </a:t>
            </a:r>
            <a:br>
              <a:rPr lang="en-US" sz="3000" dirty="0">
                <a:latin typeface="+mj-lt"/>
              </a:rPr>
            </a:br>
            <a:r>
              <a:rPr lang="vi-VN" sz="3000" dirty="0">
                <a:latin typeface="+mj-lt"/>
                <a:hlinkClick r:id="rId3"/>
              </a:rPr>
              <a:t>Compass.app</a:t>
            </a:r>
            <a:r>
              <a:rPr lang="vi-VN" sz="3000" dirty="0">
                <a:latin typeface="+mj-lt"/>
              </a:rPr>
              <a:t> (Paid, Open Source)   </a:t>
            </a:r>
            <a:br>
              <a:rPr lang="en-US" sz="3000" dirty="0">
                <a:latin typeface="+mj-lt"/>
              </a:rPr>
            </a:br>
            <a:r>
              <a:rPr lang="vi-VN" sz="3000" dirty="0">
                <a:latin typeface="+mj-lt"/>
                <a:hlinkClick r:id="rId4"/>
              </a:rPr>
              <a:t>Ghostlab</a:t>
            </a:r>
            <a:r>
              <a:rPr lang="vi-VN" sz="3000" dirty="0">
                <a:latin typeface="+mj-lt"/>
              </a:rPr>
              <a:t> (Paid)  </a:t>
            </a:r>
            <a:br>
              <a:rPr lang="en-US" sz="3000" dirty="0">
                <a:latin typeface="+mj-lt"/>
              </a:rPr>
            </a:br>
            <a:r>
              <a:rPr lang="vi-VN" sz="3000" dirty="0">
                <a:latin typeface="+mj-lt"/>
                <a:hlinkClick r:id="rId5"/>
              </a:rPr>
              <a:t>Hammer</a:t>
            </a:r>
            <a:r>
              <a:rPr lang="vi-VN" sz="3000" dirty="0">
                <a:latin typeface="+mj-lt"/>
              </a:rPr>
              <a:t> (Paid) </a:t>
            </a:r>
            <a:br>
              <a:rPr lang="en-US" sz="3000" dirty="0">
                <a:latin typeface="+mj-lt"/>
              </a:rPr>
            </a:br>
            <a:r>
              <a:rPr lang="vi-VN" sz="3000" dirty="0">
                <a:latin typeface="+mj-lt"/>
                <a:hlinkClick r:id="rId6"/>
              </a:rPr>
              <a:t>Koala</a:t>
            </a:r>
            <a:r>
              <a:rPr lang="vi-VN" sz="3000" dirty="0">
                <a:latin typeface="+mj-lt"/>
              </a:rPr>
              <a:t> (Open Source)   </a:t>
            </a:r>
            <a:br>
              <a:rPr lang="en-US" sz="3000" dirty="0">
                <a:latin typeface="+mj-lt"/>
              </a:rPr>
            </a:br>
            <a:r>
              <a:rPr lang="vi-VN" sz="3000" dirty="0">
                <a:latin typeface="+mj-lt"/>
                <a:hlinkClick r:id="rId7"/>
              </a:rPr>
              <a:t>LiveReload</a:t>
            </a:r>
            <a:r>
              <a:rPr lang="vi-VN" sz="3000" dirty="0">
                <a:latin typeface="+mj-lt"/>
              </a:rPr>
              <a:t> (Paid, Open Source)  </a:t>
            </a:r>
            <a:br>
              <a:rPr lang="en-US" sz="3000" dirty="0">
                <a:latin typeface="+mj-lt"/>
              </a:rPr>
            </a:br>
            <a:r>
              <a:rPr lang="vi-VN" sz="3000" dirty="0">
                <a:latin typeface="+mj-lt"/>
                <a:hlinkClick r:id="rId8"/>
              </a:rPr>
              <a:t>Prepros</a:t>
            </a:r>
            <a:r>
              <a:rPr lang="vi-VN" sz="3000" dirty="0">
                <a:latin typeface="+mj-lt"/>
              </a:rPr>
              <a:t> (Paid)   </a:t>
            </a:r>
            <a:br>
              <a:rPr lang="en-US" sz="3000" dirty="0">
                <a:latin typeface="+mj-lt"/>
              </a:rPr>
            </a:br>
            <a:r>
              <a:rPr lang="vi-VN" sz="3000" dirty="0">
                <a:latin typeface="+mj-lt"/>
                <a:hlinkClick r:id="rId9"/>
              </a:rPr>
              <a:t>Scout</a:t>
            </a:r>
            <a:r>
              <a:rPr lang="vi-VN" sz="3000" dirty="0">
                <a:latin typeface="+mj-lt"/>
              </a:rPr>
              <a:t> (Open Source)</a:t>
            </a:r>
            <a:br>
              <a:rPr lang="en-GB" sz="3000" dirty="0">
                <a:latin typeface="+mj-lt"/>
              </a:rPr>
            </a:br>
            <a:br>
              <a:rPr lang="en-GB" sz="3000" dirty="0">
                <a:latin typeface="+mj-lt"/>
              </a:rPr>
            </a:br>
            <a:r>
              <a:rPr lang="vi-VN" sz="3000" dirty="0">
                <a:latin typeface="+mj-lt"/>
              </a:rPr>
              <a:t>Nhóm đã chọn công cụ Koala để biên dịch SCSS thành file mã CSS và viết chúng trên IDE Visual Studio Code</a:t>
            </a:r>
            <a:br>
              <a:rPr lang="en-US" sz="3000" dirty="0">
                <a:latin typeface="+mj-lt"/>
              </a:rPr>
            </a:br>
            <a:endParaRPr lang="en-US" sz="3000" dirty="0">
              <a:latin typeface="+mj-lt"/>
            </a:endParaRPr>
          </a:p>
        </p:txBody>
      </p:sp>
    </p:spTree>
    <p:extLst>
      <p:ext uri="{BB962C8B-B14F-4D97-AF65-F5344CB8AC3E}">
        <p14:creationId xmlns:p14="http://schemas.microsoft.com/office/powerpoint/2010/main" val="3888480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6624736"/>
          </a:xfrm>
        </p:spPr>
        <p:txBody>
          <a:bodyPr anchor="t">
            <a:normAutofit/>
          </a:bodyPr>
          <a:lstStyle/>
          <a:p>
            <a:pPr algn="l"/>
            <a:r>
              <a:rPr lang="vi-VN" sz="3000" dirty="0"/>
              <a:t>Đầu tiên ta tạo một file style.scss ở desktop hay một folder bất kì, ở đây nhóm tạo file mystyle.scss trong folder SCSS đặt ở desktop.</a:t>
            </a:r>
            <a:endParaRPr lang="en-US" sz="3000"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7416824" cy="4752527"/>
          </a:xfrm>
          <a:prstGeom prst="rect">
            <a:avLst/>
          </a:prstGeom>
          <a:noFill/>
          <a:ln>
            <a:noFill/>
          </a:ln>
        </p:spPr>
      </p:pic>
    </p:spTree>
    <p:extLst>
      <p:ext uri="{BB962C8B-B14F-4D97-AF65-F5344CB8AC3E}">
        <p14:creationId xmlns:p14="http://schemas.microsoft.com/office/powerpoint/2010/main" val="2675212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6552728"/>
          </a:xfrm>
        </p:spPr>
        <p:txBody>
          <a:bodyPr anchor="t">
            <a:normAutofit/>
          </a:bodyPr>
          <a:lstStyle/>
          <a:p>
            <a:pPr algn="l"/>
            <a:r>
              <a:rPr lang="vi-VN" sz="3000" dirty="0"/>
              <a:t>Sau khi tạo xong, ta mở Koala và chọn kéo và folder SCSS vào hoặc cũng có thể chọn dấu cộng phía góc trên bên trái rồi trích đường dẫn tới folder SCSS</a:t>
            </a:r>
            <a:endParaRPr lang="en-US" sz="3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88840"/>
            <a:ext cx="7200800" cy="4680520"/>
          </a:xfrm>
          <a:prstGeom prst="rect">
            <a:avLst/>
          </a:prstGeom>
          <a:noFill/>
          <a:ln>
            <a:noFill/>
          </a:ln>
        </p:spPr>
      </p:pic>
    </p:spTree>
    <p:extLst>
      <p:ext uri="{BB962C8B-B14F-4D97-AF65-F5344CB8AC3E}">
        <p14:creationId xmlns:p14="http://schemas.microsoft.com/office/powerpoint/2010/main" val="50416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B10C23D-02C2-4265-B946-5F02D7A90D72}"/>
              </a:ext>
            </a:extLst>
          </p:cNvPr>
          <p:cNvSpPr txBox="1">
            <a:spLocks/>
          </p:cNvSpPr>
          <p:nvPr/>
        </p:nvSpPr>
        <p:spPr>
          <a:xfrm>
            <a:off x="611560" y="119675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SG" sz="3500" b="1" dirty="0"/>
              <a:t> </a:t>
            </a:r>
            <a:r>
              <a:rPr lang="en-SG" sz="3500" b="1" dirty="0" err="1">
                <a:latin typeface="Andalus" panose="02020603050405020304" pitchFamily="18" charset="-78"/>
                <a:cs typeface="Andalus" panose="02020603050405020304" pitchFamily="18" charset="-78"/>
              </a:rPr>
              <a:t>Các</a:t>
            </a:r>
            <a:r>
              <a:rPr lang="en-SG" sz="3500" b="1" dirty="0">
                <a:latin typeface="Andalus" panose="02020603050405020304" pitchFamily="18" charset="-78"/>
                <a:cs typeface="Andalus" panose="02020603050405020304" pitchFamily="18" charset="-78"/>
              </a:rPr>
              <a:t> </a:t>
            </a:r>
            <a:r>
              <a:rPr lang="en-SG" sz="3500" b="1" dirty="0" err="1">
                <a:latin typeface="Andalus" panose="02020603050405020304" pitchFamily="18" charset="-78"/>
                <a:cs typeface="Andalus" panose="02020603050405020304" pitchFamily="18" charset="-78"/>
              </a:rPr>
              <a:t>thành</a:t>
            </a:r>
            <a:r>
              <a:rPr lang="en-SG" sz="3500" b="1" dirty="0">
                <a:latin typeface="Andalus" panose="02020603050405020304" pitchFamily="18" charset="-78"/>
                <a:cs typeface="Andalus" panose="02020603050405020304" pitchFamily="18" charset="-78"/>
              </a:rPr>
              <a:t> </a:t>
            </a:r>
            <a:r>
              <a:rPr lang="en-SG" sz="3500" b="1" dirty="0" err="1">
                <a:latin typeface="Andalus" panose="02020603050405020304" pitchFamily="18" charset="-78"/>
                <a:cs typeface="Andalus" panose="02020603050405020304" pitchFamily="18" charset="-78"/>
              </a:rPr>
              <a:t>viên</a:t>
            </a:r>
            <a:r>
              <a:rPr lang="en-SG" sz="3500" b="1" dirty="0">
                <a:latin typeface="Andalus" panose="02020603050405020304" pitchFamily="18" charset="-78"/>
                <a:cs typeface="Andalus" panose="02020603050405020304" pitchFamily="18" charset="-78"/>
              </a:rPr>
              <a:t>:</a:t>
            </a:r>
          </a:p>
          <a:p>
            <a:pPr lvl="1">
              <a:buFont typeface="Wingdings" panose="05000000000000000000" pitchFamily="2" charset="2"/>
              <a:buChar char="§"/>
            </a:pPr>
            <a:r>
              <a:rPr lang="en-SG" sz="3500" dirty="0">
                <a:latin typeface="Andalus" panose="02020603050405020304" pitchFamily="18" charset="-78"/>
                <a:cs typeface="Andalus" panose="02020603050405020304" pitchFamily="18" charset="-78"/>
              </a:rPr>
              <a:t>	</a:t>
            </a:r>
            <a:r>
              <a:rPr lang="en-SG" sz="3500" dirty="0" err="1">
                <a:latin typeface="Andalus" panose="02020603050405020304" pitchFamily="18" charset="-78"/>
                <a:cs typeface="Andalus" panose="02020603050405020304" pitchFamily="18" charset="-78"/>
              </a:rPr>
              <a:t>Lâm</a:t>
            </a:r>
            <a:r>
              <a:rPr lang="en-SG" sz="3500" dirty="0">
                <a:latin typeface="Andalus" panose="02020603050405020304" pitchFamily="18" charset="-78"/>
                <a:cs typeface="Andalus" panose="02020603050405020304" pitchFamily="18" charset="-78"/>
              </a:rPr>
              <a:t> Thanh </a:t>
            </a:r>
            <a:r>
              <a:rPr lang="en-SG" sz="3500" dirty="0" err="1">
                <a:latin typeface="Andalus" panose="02020603050405020304" pitchFamily="18" charset="-78"/>
                <a:cs typeface="Andalus" panose="02020603050405020304" pitchFamily="18" charset="-78"/>
              </a:rPr>
              <a:t>Hoàng</a:t>
            </a:r>
            <a:endParaRPr lang="en-SG" sz="3500" dirty="0">
              <a:latin typeface="Andalus" panose="02020603050405020304" pitchFamily="18" charset="-78"/>
              <a:cs typeface="Andalus" panose="02020603050405020304" pitchFamily="18" charset="-78"/>
            </a:endParaRPr>
          </a:p>
          <a:p>
            <a:pPr lvl="1">
              <a:buFont typeface="Wingdings" panose="05000000000000000000" pitchFamily="2" charset="2"/>
              <a:buChar char="§"/>
            </a:pPr>
            <a:r>
              <a:rPr lang="en-SG" sz="3500" dirty="0">
                <a:latin typeface="Andalus" panose="02020603050405020304" pitchFamily="18" charset="-78"/>
                <a:cs typeface="Andalus" panose="02020603050405020304" pitchFamily="18" charset="-78"/>
              </a:rPr>
              <a:t>	</a:t>
            </a:r>
            <a:r>
              <a:rPr lang="en-SG" sz="3500" dirty="0" err="1">
                <a:latin typeface="Andalus" panose="02020603050405020304" pitchFamily="18" charset="-78"/>
                <a:cs typeface="Andalus" panose="02020603050405020304" pitchFamily="18" charset="-78"/>
              </a:rPr>
              <a:t>Võ</a:t>
            </a:r>
            <a:r>
              <a:rPr lang="en-SG" sz="3500" dirty="0">
                <a:latin typeface="Andalus" panose="02020603050405020304" pitchFamily="18" charset="-78"/>
                <a:cs typeface="Andalus" panose="02020603050405020304" pitchFamily="18" charset="-78"/>
              </a:rPr>
              <a:t> </a:t>
            </a:r>
            <a:r>
              <a:rPr lang="en-SG" sz="3500" dirty="0" err="1">
                <a:latin typeface="Andalus" panose="02020603050405020304" pitchFamily="18" charset="-78"/>
                <a:cs typeface="Andalus" panose="02020603050405020304" pitchFamily="18" charset="-78"/>
              </a:rPr>
              <a:t>Nhật</a:t>
            </a:r>
            <a:r>
              <a:rPr lang="en-SG" sz="3500" dirty="0">
                <a:latin typeface="Andalus" panose="02020603050405020304" pitchFamily="18" charset="-78"/>
                <a:cs typeface="Andalus" panose="02020603050405020304" pitchFamily="18" charset="-78"/>
              </a:rPr>
              <a:t> </a:t>
            </a:r>
            <a:r>
              <a:rPr lang="en-SG" sz="3500" dirty="0" err="1">
                <a:latin typeface="Andalus" panose="02020603050405020304" pitchFamily="18" charset="-78"/>
                <a:cs typeface="Andalus" panose="02020603050405020304" pitchFamily="18" charset="-78"/>
              </a:rPr>
              <a:t>Hồng</a:t>
            </a:r>
            <a:r>
              <a:rPr lang="en-SG" sz="3500" dirty="0">
                <a:latin typeface="Andalus" panose="02020603050405020304" pitchFamily="18" charset="-78"/>
                <a:cs typeface="Andalus" panose="02020603050405020304" pitchFamily="18" charset="-78"/>
              </a:rPr>
              <a:t> Quang</a:t>
            </a:r>
          </a:p>
          <a:p>
            <a:pPr lvl="1">
              <a:buFont typeface="Wingdings" panose="05000000000000000000" pitchFamily="2" charset="2"/>
              <a:buChar char="§"/>
            </a:pPr>
            <a:r>
              <a:rPr lang="en-SG" sz="3500" dirty="0">
                <a:latin typeface="Andalus" panose="02020603050405020304" pitchFamily="18" charset="-78"/>
                <a:cs typeface="Andalus" panose="02020603050405020304" pitchFamily="18" charset="-78"/>
              </a:rPr>
              <a:t>	</a:t>
            </a:r>
            <a:r>
              <a:rPr lang="en-SG" sz="3500" dirty="0" err="1">
                <a:latin typeface="Andalus" panose="02020603050405020304" pitchFamily="18" charset="-78"/>
                <a:cs typeface="Andalus" panose="02020603050405020304" pitchFamily="18" charset="-78"/>
              </a:rPr>
              <a:t>Thân</a:t>
            </a:r>
            <a:r>
              <a:rPr lang="en-SG" sz="3500" dirty="0">
                <a:latin typeface="Andalus" panose="02020603050405020304" pitchFamily="18" charset="-78"/>
                <a:cs typeface="Andalus" panose="02020603050405020304" pitchFamily="18" charset="-78"/>
              </a:rPr>
              <a:t> </a:t>
            </a:r>
            <a:r>
              <a:rPr lang="en-SG" sz="3500" dirty="0" err="1">
                <a:latin typeface="Andalus" panose="02020603050405020304" pitchFamily="18" charset="-78"/>
                <a:cs typeface="Andalus" panose="02020603050405020304" pitchFamily="18" charset="-78"/>
              </a:rPr>
              <a:t>Huỳnh</a:t>
            </a:r>
            <a:r>
              <a:rPr lang="en-SG" sz="3500" dirty="0">
                <a:latin typeface="Andalus" panose="02020603050405020304" pitchFamily="18" charset="-78"/>
                <a:cs typeface="Andalus" panose="02020603050405020304" pitchFamily="18" charset="-78"/>
              </a:rPr>
              <a:t> Quang </a:t>
            </a:r>
            <a:r>
              <a:rPr lang="en-SG" sz="3500" dirty="0" err="1">
                <a:latin typeface="Andalus" panose="02020603050405020304" pitchFamily="18" charset="-78"/>
                <a:cs typeface="Andalus" panose="02020603050405020304" pitchFamily="18" charset="-78"/>
              </a:rPr>
              <a:t>Duy</a:t>
            </a:r>
            <a:endParaRPr lang="en-US" sz="35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175092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6624736"/>
          </a:xfrm>
        </p:spPr>
        <p:txBody>
          <a:bodyPr anchor="t">
            <a:normAutofit/>
          </a:bodyPr>
          <a:lstStyle/>
          <a:p>
            <a:pPr algn="l"/>
            <a:r>
              <a:rPr lang="en-GB" sz="3000" dirty="0" err="1"/>
              <a:t>Sau</a:t>
            </a:r>
            <a:r>
              <a:rPr lang="en-GB" sz="3000" dirty="0"/>
              <a:t> </a:t>
            </a:r>
            <a:r>
              <a:rPr lang="en-GB" sz="3000" dirty="0" err="1"/>
              <a:t>khi</a:t>
            </a:r>
            <a:r>
              <a:rPr lang="en-GB" sz="3000" dirty="0"/>
              <a:t> </a:t>
            </a:r>
            <a:r>
              <a:rPr lang="en-GB" sz="3000" dirty="0" err="1"/>
              <a:t>đã</a:t>
            </a:r>
            <a:r>
              <a:rPr lang="en-GB" sz="3000" dirty="0"/>
              <a:t> </a:t>
            </a:r>
            <a:r>
              <a:rPr lang="en-GB" sz="3000" dirty="0" err="1"/>
              <a:t>chọn</a:t>
            </a:r>
            <a:r>
              <a:rPr lang="en-GB" sz="3000" dirty="0"/>
              <a:t> </a:t>
            </a:r>
            <a:r>
              <a:rPr lang="en-GB" sz="3000" dirty="0" err="1"/>
              <a:t>thư</a:t>
            </a:r>
            <a:r>
              <a:rPr lang="en-GB" sz="3000" dirty="0"/>
              <a:t> </a:t>
            </a:r>
            <a:r>
              <a:rPr lang="en-GB" sz="3000" dirty="0" err="1"/>
              <a:t>mục</a:t>
            </a:r>
            <a:r>
              <a:rPr lang="en-GB" sz="3000" dirty="0"/>
              <a:t> </a:t>
            </a:r>
            <a:r>
              <a:rPr lang="en-GB" sz="3000" dirty="0" err="1"/>
              <a:t>chứa</a:t>
            </a:r>
            <a:r>
              <a:rPr lang="en-GB" sz="3000" dirty="0"/>
              <a:t> file </a:t>
            </a:r>
            <a:r>
              <a:rPr lang="en-GB" sz="3000" dirty="0" err="1"/>
              <a:t>mã</a:t>
            </a:r>
            <a:r>
              <a:rPr lang="en-GB" sz="3000" dirty="0"/>
              <a:t>, Koala </a:t>
            </a:r>
            <a:r>
              <a:rPr lang="en-GB" sz="3000" dirty="0" err="1"/>
              <a:t>sẽ</a:t>
            </a:r>
            <a:r>
              <a:rPr lang="en-GB" sz="3000" dirty="0"/>
              <a:t> </a:t>
            </a:r>
            <a:r>
              <a:rPr lang="en-GB" sz="3000" dirty="0" err="1"/>
              <a:t>hiển</a:t>
            </a:r>
            <a:r>
              <a:rPr lang="en-GB" sz="3000" dirty="0"/>
              <a:t> </a:t>
            </a:r>
            <a:r>
              <a:rPr lang="en-GB" sz="3000" dirty="0" err="1"/>
              <a:t>thị</a:t>
            </a:r>
            <a:r>
              <a:rPr lang="en-GB" sz="3000" dirty="0"/>
              <a:t> </a:t>
            </a:r>
            <a:r>
              <a:rPr lang="en-GB" sz="3000" dirty="0" err="1"/>
              <a:t>toàn</a:t>
            </a:r>
            <a:r>
              <a:rPr lang="en-GB" sz="3000" dirty="0"/>
              <a:t> </a:t>
            </a:r>
            <a:r>
              <a:rPr lang="en-GB" sz="3000" dirty="0" err="1"/>
              <a:t>bộ</a:t>
            </a:r>
            <a:r>
              <a:rPr lang="en-GB" sz="3000" dirty="0"/>
              <a:t> </a:t>
            </a:r>
            <a:r>
              <a:rPr lang="en-GB" sz="3000" dirty="0" err="1"/>
              <a:t>các</a:t>
            </a:r>
            <a:r>
              <a:rPr lang="en-GB" sz="3000" dirty="0"/>
              <a:t> file SCSS </a:t>
            </a:r>
            <a:r>
              <a:rPr lang="en-GB" sz="3000" dirty="0" err="1"/>
              <a:t>có</a:t>
            </a:r>
            <a:r>
              <a:rPr lang="en-GB" sz="3000" dirty="0"/>
              <a:t> </a:t>
            </a:r>
            <a:r>
              <a:rPr lang="en-GB" sz="3000" dirty="0" err="1"/>
              <a:t>trong</a:t>
            </a:r>
            <a:r>
              <a:rPr lang="en-GB" sz="3000" dirty="0"/>
              <a:t> </a:t>
            </a:r>
            <a:r>
              <a:rPr lang="en-GB" sz="3000" dirty="0" err="1"/>
              <a:t>thư</a:t>
            </a:r>
            <a:r>
              <a:rPr lang="en-GB" sz="3000" dirty="0"/>
              <a:t> </a:t>
            </a:r>
            <a:r>
              <a:rPr lang="en-GB" sz="3000" dirty="0" err="1"/>
              <a:t>mục</a:t>
            </a:r>
            <a:r>
              <a:rPr lang="en-GB" sz="3000" dirty="0"/>
              <a:t>, </a:t>
            </a:r>
            <a:r>
              <a:rPr lang="en-GB" sz="3000" dirty="0" err="1"/>
              <a:t>việc</a:t>
            </a:r>
            <a:r>
              <a:rPr lang="en-GB" sz="3000" dirty="0"/>
              <a:t> </a:t>
            </a:r>
            <a:r>
              <a:rPr lang="en-GB" sz="3000" dirty="0" err="1"/>
              <a:t>cần</a:t>
            </a:r>
            <a:r>
              <a:rPr lang="en-GB" sz="3000" dirty="0"/>
              <a:t> </a:t>
            </a:r>
            <a:r>
              <a:rPr lang="en-GB" sz="3000" dirty="0" err="1"/>
              <a:t>làm</a:t>
            </a:r>
            <a:r>
              <a:rPr lang="en-GB" sz="3000" dirty="0"/>
              <a:t> </a:t>
            </a:r>
            <a:r>
              <a:rPr lang="en-GB" sz="3000" dirty="0" err="1"/>
              <a:t>là</a:t>
            </a:r>
            <a:r>
              <a:rPr lang="en-GB" sz="3000" dirty="0"/>
              <a:t> </a:t>
            </a:r>
            <a:r>
              <a:rPr lang="en-GB" sz="3000" dirty="0" err="1"/>
              <a:t>nhấp</a:t>
            </a:r>
            <a:r>
              <a:rPr lang="en-GB" sz="3000" dirty="0"/>
              <a:t> </a:t>
            </a:r>
            <a:r>
              <a:rPr lang="en-GB" sz="3000" dirty="0" err="1"/>
              <a:t>đúp</a:t>
            </a:r>
            <a:r>
              <a:rPr lang="en-GB" sz="3000" dirty="0"/>
              <a:t> </a:t>
            </a:r>
            <a:r>
              <a:rPr lang="en-GB" sz="3000" dirty="0" err="1"/>
              <a:t>vào</a:t>
            </a:r>
            <a:r>
              <a:rPr lang="en-GB" sz="3000" dirty="0"/>
              <a:t> file </a:t>
            </a:r>
            <a:r>
              <a:rPr lang="en-GB" sz="3000" dirty="0" err="1"/>
              <a:t>cần</a:t>
            </a:r>
            <a:r>
              <a:rPr lang="en-GB" sz="3000" dirty="0"/>
              <a:t> </a:t>
            </a:r>
            <a:r>
              <a:rPr lang="en-GB" sz="3000" dirty="0" err="1"/>
              <a:t>biên</a:t>
            </a:r>
            <a:r>
              <a:rPr lang="en-GB" sz="3000" dirty="0"/>
              <a:t> </a:t>
            </a:r>
            <a:r>
              <a:rPr lang="en-GB" sz="3000" dirty="0" err="1"/>
              <a:t>dịch</a:t>
            </a:r>
            <a:r>
              <a:rPr lang="en-GB" sz="3000" dirty="0"/>
              <a:t> sang CSS</a:t>
            </a:r>
            <a:endParaRPr lang="en-US" sz="3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88840"/>
            <a:ext cx="7200800" cy="4752528"/>
          </a:xfrm>
          <a:prstGeom prst="rect">
            <a:avLst/>
          </a:prstGeom>
          <a:noFill/>
          <a:ln>
            <a:noFill/>
          </a:ln>
        </p:spPr>
      </p:pic>
    </p:spTree>
    <p:extLst>
      <p:ext uri="{BB962C8B-B14F-4D97-AF65-F5344CB8AC3E}">
        <p14:creationId xmlns:p14="http://schemas.microsoft.com/office/powerpoint/2010/main" val="2930167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6624736"/>
          </a:xfrm>
        </p:spPr>
        <p:txBody>
          <a:bodyPr anchor="t">
            <a:normAutofit/>
          </a:bodyPr>
          <a:lstStyle/>
          <a:p>
            <a:pPr algn="l"/>
            <a:r>
              <a:rPr lang="vi-VN" sz="3000" dirty="0"/>
              <a:t>Ta thu nhỏ Koala, mỗi khi ta thực hiện save file .scss thì Koala sẽ tự động compile vào file .css mỗi khi có thay đổi từ .scss</a:t>
            </a:r>
            <a:r>
              <a:rPr lang="en-GB" sz="3000" dirty="0"/>
              <a:t> </a:t>
            </a:r>
            <a:br>
              <a:rPr lang="en-US" sz="3000" dirty="0"/>
            </a:br>
            <a:endParaRPr lang="en-US" sz="3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16832"/>
            <a:ext cx="7128792" cy="4824536"/>
          </a:xfrm>
          <a:prstGeom prst="rect">
            <a:avLst/>
          </a:prstGeom>
          <a:noFill/>
          <a:ln>
            <a:noFill/>
          </a:ln>
        </p:spPr>
      </p:pic>
    </p:spTree>
    <p:extLst>
      <p:ext uri="{BB962C8B-B14F-4D97-AF65-F5344CB8AC3E}">
        <p14:creationId xmlns:p14="http://schemas.microsoft.com/office/powerpoint/2010/main" val="1883246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596" y="0"/>
            <a:ext cx="8229600" cy="1143000"/>
          </a:xfrm>
        </p:spPr>
        <p:txBody>
          <a:bodyPr>
            <a:normAutofit/>
          </a:bodyPr>
          <a:lstStyle/>
          <a:p>
            <a:pPr lvl="1" algn="ctr" rtl="0">
              <a:spcBef>
                <a:spcPct val="0"/>
              </a:spcBef>
            </a:pPr>
            <a:r>
              <a:rPr lang="en-SG" sz="3200" dirty="0">
                <a:solidFill>
                  <a:schemeClr val="tx1"/>
                </a:solidFill>
                <a:latin typeface="Andalus" panose="02020603050405020304" pitchFamily="18" charset="-78"/>
                <a:cs typeface="Andalus" panose="02020603050405020304" pitchFamily="18" charset="-78"/>
              </a:rPr>
              <a:t>1.1 </a:t>
            </a:r>
            <a:r>
              <a:rPr lang="en-US" sz="3200" b="1" dirty="0" err="1">
                <a:solidFill>
                  <a:schemeClr val="tx1"/>
                </a:solidFill>
                <a:latin typeface="Andalus" panose="02020603050405020304" pitchFamily="18" charset="-78"/>
                <a:cs typeface="Andalus" panose="02020603050405020304" pitchFamily="18" charset="-78"/>
              </a:rPr>
              <a:t>Quy</a:t>
            </a:r>
            <a:r>
              <a:rPr lang="en-US" sz="3200" b="1" dirty="0">
                <a:solidFill>
                  <a:schemeClr val="tx1"/>
                </a:solidFill>
                <a:latin typeface="Andalus" panose="02020603050405020304" pitchFamily="18" charset="-78"/>
                <a:cs typeface="Andalus" panose="02020603050405020304" pitchFamily="18" charset="-78"/>
              </a:rPr>
              <a:t> </a:t>
            </a:r>
            <a:r>
              <a:rPr lang="en-US" sz="3200" b="1" dirty="0" err="1">
                <a:solidFill>
                  <a:schemeClr val="tx1"/>
                </a:solidFill>
                <a:latin typeface="Andalus" panose="02020603050405020304" pitchFamily="18" charset="-78"/>
                <a:cs typeface="Andalus" panose="02020603050405020304" pitchFamily="18" charset="-78"/>
              </a:rPr>
              <a:t>tắc</a:t>
            </a:r>
            <a:r>
              <a:rPr lang="en-US" sz="3200" b="1" dirty="0">
                <a:solidFill>
                  <a:schemeClr val="tx1"/>
                </a:solidFill>
                <a:latin typeface="Andalus" panose="02020603050405020304" pitchFamily="18" charset="-78"/>
                <a:cs typeface="Andalus" panose="02020603050405020304" pitchFamily="18" charset="-78"/>
              </a:rPr>
              <a:t> </a:t>
            </a:r>
            <a:r>
              <a:rPr lang="en-US" sz="3200" b="1" dirty="0" err="1">
                <a:solidFill>
                  <a:schemeClr val="tx1"/>
                </a:solidFill>
                <a:latin typeface="Andalus" panose="02020603050405020304" pitchFamily="18" charset="-78"/>
                <a:cs typeface="Andalus" panose="02020603050405020304" pitchFamily="18" charset="-78"/>
              </a:rPr>
              <a:t>xếp</a:t>
            </a:r>
            <a:r>
              <a:rPr lang="en-US" sz="3200" b="1" dirty="0">
                <a:solidFill>
                  <a:schemeClr val="tx1"/>
                </a:solidFill>
                <a:latin typeface="Andalus" panose="02020603050405020304" pitchFamily="18" charset="-78"/>
                <a:cs typeface="Andalus" panose="02020603050405020304" pitchFamily="18" charset="-78"/>
              </a:rPr>
              <a:t> </a:t>
            </a:r>
            <a:r>
              <a:rPr lang="en-US" sz="3200" b="1" dirty="0" err="1">
                <a:solidFill>
                  <a:schemeClr val="tx1"/>
                </a:solidFill>
                <a:latin typeface="Andalus" panose="02020603050405020304" pitchFamily="18" charset="-78"/>
                <a:cs typeface="Andalus" panose="02020603050405020304" pitchFamily="18" charset="-78"/>
              </a:rPr>
              <a:t>chồng</a:t>
            </a:r>
            <a:r>
              <a:rPr lang="en-US" sz="3200" b="1" dirty="0">
                <a:solidFill>
                  <a:schemeClr val="tx1"/>
                </a:solidFill>
                <a:latin typeface="Andalus" panose="02020603050405020304" pitchFamily="18" charset="-78"/>
                <a:cs typeface="Andalus" panose="02020603050405020304" pitchFamily="18" charset="-78"/>
              </a:rPr>
              <a:t> (Nested Rules)	</a:t>
            </a:r>
            <a:br>
              <a:rPr lang="en-US" sz="3200" b="1" dirty="0">
                <a:solidFill>
                  <a:schemeClr val="tx1"/>
                </a:solidFill>
                <a:latin typeface="Andalus" panose="02020603050405020304" pitchFamily="18" charset="-78"/>
                <a:cs typeface="Andalus" panose="02020603050405020304" pitchFamily="18" charset="-78"/>
              </a:rPr>
            </a:br>
            <a:endParaRPr lang="en-US" sz="3200" dirty="0">
              <a:solidFill>
                <a:schemeClr val="tx1"/>
              </a:solidFill>
              <a:latin typeface="Andalus" panose="02020603050405020304" pitchFamily="18" charset="-78"/>
              <a:cs typeface="Andalus" panose="02020603050405020304" pitchFamily="18" charset="-78"/>
            </a:endParaRPr>
          </a:p>
        </p:txBody>
      </p:sp>
      <p:pic>
        <p:nvPicPr>
          <p:cNvPr id="4" name="Picture 3" descr="Quy luật xếp chồng của SASS"/>
          <p:cNvPicPr/>
          <p:nvPr/>
        </p:nvPicPr>
        <p:blipFill>
          <a:blip r:embed="rId2">
            <a:extLst>
              <a:ext uri="{28A0092B-C50C-407E-A947-70E740481C1C}">
                <a14:useLocalDpi xmlns:a14="http://schemas.microsoft.com/office/drawing/2010/main" val="0"/>
              </a:ext>
            </a:extLst>
          </a:blip>
          <a:srcRect/>
          <a:stretch>
            <a:fillRect/>
          </a:stretch>
        </p:blipFill>
        <p:spPr bwMode="auto">
          <a:xfrm>
            <a:off x="922974" y="662900"/>
            <a:ext cx="6964088" cy="3727154"/>
          </a:xfrm>
          <a:prstGeom prst="rect">
            <a:avLst/>
          </a:prstGeom>
          <a:noFill/>
          <a:ln>
            <a:noFill/>
          </a:ln>
        </p:spPr>
      </p:pic>
      <p:sp>
        <p:nvSpPr>
          <p:cNvPr id="5" name="Title 1"/>
          <p:cNvSpPr txBox="1">
            <a:spLocks/>
          </p:cNvSpPr>
          <p:nvPr/>
        </p:nvSpPr>
        <p:spPr>
          <a:xfrm>
            <a:off x="707045" y="450912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a:latin typeface="Andalus" panose="02020603050405020304" pitchFamily="18" charset="-78"/>
                <a:cs typeface="Andalus" panose="02020603050405020304" pitchFamily="18" charset="-78"/>
              </a:rPr>
              <a:t>Hình</a:t>
            </a:r>
            <a:r>
              <a:rPr lang="en-US" sz="3200" dirty="0">
                <a:latin typeface="Andalus" panose="02020603050405020304" pitchFamily="18" charset="-78"/>
                <a:cs typeface="Andalus" panose="02020603050405020304" pitchFamily="18" charset="-78"/>
              </a:rPr>
              <a:t> 5: </a:t>
            </a:r>
            <a:r>
              <a:rPr lang="en-US" sz="3200" dirty="0" err="1">
                <a:latin typeface="Andalus" panose="02020603050405020304" pitchFamily="18" charset="-78"/>
                <a:cs typeface="Andalus" panose="02020603050405020304" pitchFamily="18" charset="-78"/>
              </a:rPr>
              <a:t>Viết</a:t>
            </a:r>
            <a:r>
              <a:rPr lang="en-US" sz="3200" dirty="0">
                <a:latin typeface="Andalus" panose="02020603050405020304" pitchFamily="18" charset="-78"/>
                <a:cs typeface="Andalus" panose="02020603050405020304" pitchFamily="18" charset="-78"/>
              </a:rPr>
              <a:t> SCSS </a:t>
            </a:r>
            <a:r>
              <a:rPr lang="en-US" sz="3200" dirty="0" err="1">
                <a:latin typeface="Andalus" panose="02020603050405020304" pitchFamily="18" charset="-78"/>
                <a:cs typeface="Andalus" panose="02020603050405020304" pitchFamily="18" charset="-78"/>
              </a:rPr>
              <a:t>cho</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thẻ</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menu_container</a:t>
            </a:r>
            <a:br>
              <a:rPr lang="vi-VN" sz="3200" dirty="0">
                <a:cs typeface="Andalus" panose="02020603050405020304" pitchFamily="18" charset="-78"/>
              </a:rPr>
            </a:br>
            <a:endParaRPr lang="en-US" sz="3200" dirty="0">
              <a:latin typeface="Andalus" panose="02020603050405020304" pitchFamily="18" charset="-78"/>
              <a:cs typeface="Andalus" panose="02020603050405020304" pitchFamily="18" charset="-78"/>
            </a:endParaRPr>
          </a:p>
        </p:txBody>
      </p:sp>
      <p:sp>
        <p:nvSpPr>
          <p:cNvPr id="10" name="Content Placeholder 9"/>
          <p:cNvSpPr>
            <a:spLocks noGrp="1"/>
          </p:cNvSpPr>
          <p:nvPr>
            <p:ph idx="1"/>
          </p:nvPr>
        </p:nvSpPr>
        <p:spPr>
          <a:xfrm>
            <a:off x="518930" y="638820"/>
            <a:ext cx="8229600" cy="4525963"/>
          </a:xfrm>
        </p:spPr>
        <p:txBody>
          <a:bodyPr/>
          <a:lstStyle/>
          <a:p>
            <a:pPr marL="0" indent="0">
              <a:buNone/>
            </a:pPr>
            <a:r>
              <a:rPr lang="en-SG" dirty="0">
                <a:latin typeface="Andalus" panose="02020603050405020304" pitchFamily="18" charset="-78"/>
                <a:cs typeface="Andalus" panose="02020603050405020304" pitchFamily="18" charset="-78"/>
              </a:rPr>
              <a:t>&lt;div class =“</a:t>
            </a:r>
            <a:r>
              <a:rPr lang="en-SG" dirty="0" err="1">
                <a:latin typeface="Andalus" panose="02020603050405020304" pitchFamily="18" charset="-78"/>
                <a:cs typeface="Andalus" panose="02020603050405020304" pitchFamily="18" charset="-78"/>
              </a:rPr>
              <a:t>menu_container</a:t>
            </a:r>
            <a:r>
              <a:rPr lang="en-SG" dirty="0">
                <a:latin typeface="Andalus" panose="02020603050405020304" pitchFamily="18" charset="-78"/>
                <a:cs typeface="Andalus" panose="02020603050405020304" pitchFamily="18" charset="-78"/>
              </a:rPr>
              <a:t>”&gt;</a:t>
            </a:r>
          </a:p>
          <a:p>
            <a:pPr marL="0" indent="0">
              <a:buNone/>
            </a:pPr>
            <a:r>
              <a:rPr lang="en-SG" dirty="0">
                <a:latin typeface="Andalus" panose="02020603050405020304" pitchFamily="18" charset="-78"/>
                <a:cs typeface="Andalus" panose="02020603050405020304" pitchFamily="18" charset="-78"/>
              </a:rPr>
              <a:t>&lt;</a:t>
            </a:r>
            <a:r>
              <a:rPr lang="en-SG" dirty="0" err="1">
                <a:latin typeface="Andalus" panose="02020603050405020304" pitchFamily="18" charset="-78"/>
                <a:cs typeface="Andalus" panose="02020603050405020304" pitchFamily="18" charset="-78"/>
              </a:rPr>
              <a:t>ul</a:t>
            </a:r>
            <a:r>
              <a:rPr lang="en-SG" dirty="0">
                <a:latin typeface="Andalus" panose="02020603050405020304" pitchFamily="18" charset="-78"/>
                <a:cs typeface="Andalus" panose="02020603050405020304" pitchFamily="18" charset="-78"/>
              </a:rPr>
              <a:t>&gt;</a:t>
            </a:r>
          </a:p>
          <a:p>
            <a:pPr marL="0" indent="0">
              <a:buNone/>
            </a:pPr>
            <a:r>
              <a:rPr lang="en-SG" dirty="0">
                <a:latin typeface="Andalus" panose="02020603050405020304" pitchFamily="18" charset="-78"/>
                <a:cs typeface="Andalus" panose="02020603050405020304" pitchFamily="18" charset="-78"/>
              </a:rPr>
              <a:t>	&lt;li&gt;Trang </a:t>
            </a:r>
            <a:r>
              <a:rPr lang="en-SG" dirty="0" err="1">
                <a:latin typeface="Andalus" panose="02020603050405020304" pitchFamily="18" charset="-78"/>
                <a:cs typeface="Andalus" panose="02020603050405020304" pitchFamily="18" charset="-78"/>
              </a:rPr>
              <a:t>chủ</a:t>
            </a:r>
            <a:r>
              <a:rPr lang="en-SG" dirty="0">
                <a:latin typeface="Andalus" panose="02020603050405020304" pitchFamily="18" charset="-78"/>
                <a:cs typeface="Andalus" panose="02020603050405020304" pitchFamily="18" charset="-78"/>
              </a:rPr>
              <a:t> &lt;/li&gt;</a:t>
            </a:r>
          </a:p>
          <a:p>
            <a:pPr marL="0" indent="0">
              <a:buNone/>
            </a:pPr>
            <a:r>
              <a:rPr lang="en-SG" dirty="0">
                <a:latin typeface="Andalus" panose="02020603050405020304" pitchFamily="18" charset="-78"/>
                <a:cs typeface="Andalus" panose="02020603050405020304" pitchFamily="18" charset="-78"/>
              </a:rPr>
              <a:t>	&lt;li&gt;Blog&lt;/li&gt;</a:t>
            </a:r>
          </a:p>
          <a:p>
            <a:pPr marL="0" indent="0">
              <a:buNone/>
            </a:pPr>
            <a:r>
              <a:rPr lang="en-SG" dirty="0">
                <a:latin typeface="Andalus" panose="02020603050405020304" pitchFamily="18" charset="-78"/>
                <a:cs typeface="Andalus" panose="02020603050405020304" pitchFamily="18" charset="-78"/>
              </a:rPr>
              <a:t>	&lt;li&gt;</a:t>
            </a:r>
            <a:r>
              <a:rPr lang="en-SG" dirty="0" err="1">
                <a:latin typeface="Andalus" panose="02020603050405020304" pitchFamily="18" charset="-78"/>
                <a:cs typeface="Andalus" panose="02020603050405020304" pitchFamily="18" charset="-78"/>
              </a:rPr>
              <a:t>Dịch</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vụ</a:t>
            </a:r>
            <a:r>
              <a:rPr lang="en-SG" dirty="0">
                <a:latin typeface="Andalus" panose="02020603050405020304" pitchFamily="18" charset="-78"/>
                <a:cs typeface="Andalus" panose="02020603050405020304" pitchFamily="18" charset="-78"/>
              </a:rPr>
              <a:t>&lt;/li&gt;</a:t>
            </a:r>
          </a:p>
          <a:p>
            <a:pPr marL="0" indent="0">
              <a:buNone/>
            </a:pPr>
            <a:r>
              <a:rPr lang="en-SG" dirty="0">
                <a:latin typeface="Andalus" panose="02020603050405020304" pitchFamily="18" charset="-78"/>
                <a:cs typeface="Andalus" panose="02020603050405020304" pitchFamily="18" charset="-78"/>
              </a:rPr>
              <a:t>&lt;/</a:t>
            </a:r>
            <a:r>
              <a:rPr lang="en-SG" dirty="0" err="1">
                <a:latin typeface="Andalus" panose="02020603050405020304" pitchFamily="18" charset="-78"/>
                <a:cs typeface="Andalus" panose="02020603050405020304" pitchFamily="18" charset="-78"/>
              </a:rPr>
              <a:t>ul</a:t>
            </a:r>
            <a:r>
              <a:rPr lang="en-SG" dirty="0">
                <a:latin typeface="Andalus" panose="02020603050405020304" pitchFamily="18" charset="-78"/>
                <a:cs typeface="Andalus" panose="02020603050405020304" pitchFamily="18" charset="-78"/>
              </a:rPr>
              <a:t>&gt;</a:t>
            </a:r>
          </a:p>
          <a:p>
            <a:pPr marL="0" indent="0">
              <a:buNone/>
            </a:pPr>
            <a:r>
              <a:rPr lang="en-SG" dirty="0">
                <a:latin typeface="Andalus" panose="02020603050405020304" pitchFamily="18" charset="-78"/>
                <a:cs typeface="Andalus" panose="02020603050405020304" pitchFamily="18" charset="-78"/>
              </a:rPr>
              <a:t>&lt;/div&gt;</a:t>
            </a:r>
            <a:endParaRPr lang="en-US" dirty="0">
              <a:latin typeface="Andalus" panose="02020603050405020304" pitchFamily="18" charset="-78"/>
              <a:cs typeface="Andalus" panose="02020603050405020304" pitchFamily="18" charset="-78"/>
            </a:endParaRPr>
          </a:p>
        </p:txBody>
      </p:sp>
      <p:pic>
        <p:nvPicPr>
          <p:cNvPr id="6" name="Picture 5" descr="Hướng dẫn sử dụng SASS"/>
          <p:cNvPicPr/>
          <p:nvPr/>
        </p:nvPicPr>
        <p:blipFill>
          <a:blip r:embed="rId3">
            <a:extLst>
              <a:ext uri="{28A0092B-C50C-407E-A947-70E740481C1C}">
                <a14:useLocalDpi xmlns:a14="http://schemas.microsoft.com/office/drawing/2010/main" val="0"/>
              </a:ext>
            </a:extLst>
          </a:blip>
          <a:srcRect/>
          <a:stretch>
            <a:fillRect/>
          </a:stretch>
        </p:blipFill>
        <p:spPr bwMode="auto">
          <a:xfrm>
            <a:off x="930512" y="671350"/>
            <a:ext cx="7302932" cy="3727154"/>
          </a:xfrm>
          <a:prstGeom prst="rect">
            <a:avLst/>
          </a:prstGeom>
          <a:noFill/>
          <a:ln>
            <a:noFill/>
          </a:ln>
        </p:spPr>
      </p:pic>
      <p:sp>
        <p:nvSpPr>
          <p:cNvPr id="7" name="Title 1"/>
          <p:cNvSpPr txBox="1">
            <a:spLocks/>
          </p:cNvSpPr>
          <p:nvPr/>
        </p:nvSpPr>
        <p:spPr>
          <a:xfrm>
            <a:off x="506836" y="4324316"/>
            <a:ext cx="863001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a:latin typeface="Andalus" panose="02020603050405020304" pitchFamily="18" charset="-78"/>
                <a:cs typeface="Andalus" panose="02020603050405020304" pitchFamily="18" charset="-78"/>
              </a:rPr>
              <a:t>Hình</a:t>
            </a:r>
            <a:r>
              <a:rPr lang="en-US" sz="3200" dirty="0">
                <a:latin typeface="Andalus" panose="02020603050405020304" pitchFamily="18" charset="-78"/>
                <a:cs typeface="Andalus" panose="02020603050405020304" pitchFamily="18" charset="-78"/>
              </a:rPr>
              <a:t> 6 : </a:t>
            </a:r>
            <a:r>
              <a:rPr lang="en-US" sz="3200" dirty="0" err="1">
                <a:latin typeface="Andalus" panose="02020603050405020304" pitchFamily="18" charset="-78"/>
                <a:cs typeface="Andalus" panose="02020603050405020304" pitchFamily="18" charset="-78"/>
              </a:rPr>
              <a:t>Nối</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một</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thành</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phần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trong</a:t>
            </a:r>
            <a:r>
              <a:rPr lang="en-US" sz="3200" dirty="0">
                <a:latin typeface="Andalus" panose="02020603050405020304" pitchFamily="18" charset="-78"/>
                <a:cs typeface="Andalus" panose="02020603050405020304" pitchFamily="18" charset="-78"/>
              </a:rPr>
              <a:t> SCSS</a:t>
            </a:r>
          </a:p>
        </p:txBody>
      </p:sp>
    </p:spTree>
    <p:extLst>
      <p:ext uri="{BB962C8B-B14F-4D97-AF65-F5344CB8AC3E}">
        <p14:creationId xmlns:p14="http://schemas.microsoft.com/office/powerpoint/2010/main" val="71146414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additive="base">
                                        <p:cTn id="2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 calcmode="lin" valueType="num">
                                      <p:cBhvr additive="base">
                                        <p:cTn id="32"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xit" presetSubtype="4" fill="hold" grpId="1" nodeType="clickEffect">
                                  <p:stCondLst>
                                    <p:cond delay="0"/>
                                  </p:stCondLst>
                                  <p:childTnLst>
                                    <p:anim calcmode="lin" valueType="num">
                                      <p:cBhvr additive="base">
                                        <p:cTn id="42" dur="500"/>
                                        <p:tgtEl>
                                          <p:spTgt spid="10">
                                            <p:txEl>
                                              <p:pRg st="0" end="0"/>
                                            </p:txEl>
                                          </p:spTgt>
                                        </p:tgtEl>
                                        <p:attrNameLst>
                                          <p:attrName>ppt_y</p:attrName>
                                        </p:attrNameLst>
                                      </p:cBhvr>
                                      <p:tavLst>
                                        <p:tav tm="0">
                                          <p:val>
                                            <p:strVal val="#ppt_y"/>
                                          </p:val>
                                        </p:tav>
                                        <p:tav tm="100000">
                                          <p:val>
                                            <p:strVal val="#ppt_y+#ppt_h*1.125000"/>
                                          </p:val>
                                        </p:tav>
                                      </p:tavLst>
                                    </p:anim>
                                    <p:animEffect transition="out" filter="wipe(down)">
                                      <p:cBhvr>
                                        <p:cTn id="43" dur="500"/>
                                        <p:tgtEl>
                                          <p:spTgt spid="10">
                                            <p:txEl>
                                              <p:pRg st="0" end="0"/>
                                            </p:txEl>
                                          </p:spTgt>
                                        </p:tgtEl>
                                      </p:cBhvr>
                                    </p:animEffect>
                                    <p:set>
                                      <p:cBhvr>
                                        <p:cTn id="44" dur="1" fill="hold">
                                          <p:stCondLst>
                                            <p:cond delay="499"/>
                                          </p:stCondLst>
                                        </p:cTn>
                                        <p:tgtEl>
                                          <p:spTgt spid="10">
                                            <p:txEl>
                                              <p:pRg st="0" end="0"/>
                                            </p:txEl>
                                          </p:spTgt>
                                        </p:tgtEl>
                                        <p:attrNameLst>
                                          <p:attrName>style.visibility</p:attrName>
                                        </p:attrNameLst>
                                      </p:cBhvr>
                                      <p:to>
                                        <p:strVal val="hidden"/>
                                      </p:to>
                                    </p:set>
                                  </p:childTnLst>
                                </p:cTn>
                              </p:par>
                            </p:childTnLst>
                          </p:cTn>
                        </p:par>
                        <p:par>
                          <p:cTn id="45" fill="hold">
                            <p:stCondLst>
                              <p:cond delay="500"/>
                            </p:stCondLst>
                            <p:childTnLst>
                              <p:par>
                                <p:cTn id="46" presetID="12" presetClass="exit" presetSubtype="4" fill="hold" grpId="1" nodeType="afterEffect">
                                  <p:stCondLst>
                                    <p:cond delay="0"/>
                                  </p:stCondLst>
                                  <p:childTnLst>
                                    <p:anim calcmode="lin" valueType="num">
                                      <p:cBhvr additive="base">
                                        <p:cTn id="47" dur="500"/>
                                        <p:tgtEl>
                                          <p:spTgt spid="10">
                                            <p:txEl>
                                              <p:pRg st="1" end="1"/>
                                            </p:txEl>
                                          </p:spTgt>
                                        </p:tgtEl>
                                        <p:attrNameLst>
                                          <p:attrName>ppt_y</p:attrName>
                                        </p:attrNameLst>
                                      </p:cBhvr>
                                      <p:tavLst>
                                        <p:tav tm="0">
                                          <p:val>
                                            <p:strVal val="#ppt_y"/>
                                          </p:val>
                                        </p:tav>
                                        <p:tav tm="100000">
                                          <p:val>
                                            <p:strVal val="#ppt_y+#ppt_h*1.125000"/>
                                          </p:val>
                                        </p:tav>
                                      </p:tavLst>
                                    </p:anim>
                                    <p:animEffect transition="out" filter="wipe(down)">
                                      <p:cBhvr>
                                        <p:cTn id="48" dur="500"/>
                                        <p:tgtEl>
                                          <p:spTgt spid="10">
                                            <p:txEl>
                                              <p:pRg st="1" end="1"/>
                                            </p:txEl>
                                          </p:spTgt>
                                        </p:tgtEl>
                                      </p:cBhvr>
                                    </p:animEffect>
                                    <p:set>
                                      <p:cBhvr>
                                        <p:cTn id="49" dur="1" fill="hold">
                                          <p:stCondLst>
                                            <p:cond delay="499"/>
                                          </p:stCondLst>
                                        </p:cTn>
                                        <p:tgtEl>
                                          <p:spTgt spid="10">
                                            <p:txEl>
                                              <p:pRg st="1" end="1"/>
                                            </p:txEl>
                                          </p:spTgt>
                                        </p:tgtEl>
                                        <p:attrNameLst>
                                          <p:attrName>style.visibility</p:attrName>
                                        </p:attrNameLst>
                                      </p:cBhvr>
                                      <p:to>
                                        <p:strVal val="hidden"/>
                                      </p:to>
                                    </p:set>
                                  </p:childTnLst>
                                </p:cTn>
                              </p:par>
                            </p:childTnLst>
                          </p:cTn>
                        </p:par>
                        <p:par>
                          <p:cTn id="50" fill="hold">
                            <p:stCondLst>
                              <p:cond delay="1000"/>
                            </p:stCondLst>
                            <p:childTnLst>
                              <p:par>
                                <p:cTn id="51" presetID="12" presetClass="exit" presetSubtype="4" fill="hold" grpId="1" nodeType="afterEffect">
                                  <p:stCondLst>
                                    <p:cond delay="0"/>
                                  </p:stCondLst>
                                  <p:childTnLst>
                                    <p:anim calcmode="lin" valueType="num">
                                      <p:cBhvr additive="base">
                                        <p:cTn id="52" dur="500"/>
                                        <p:tgtEl>
                                          <p:spTgt spid="10">
                                            <p:txEl>
                                              <p:pRg st="2" end="2"/>
                                            </p:txEl>
                                          </p:spTgt>
                                        </p:tgtEl>
                                        <p:attrNameLst>
                                          <p:attrName>ppt_y</p:attrName>
                                        </p:attrNameLst>
                                      </p:cBhvr>
                                      <p:tavLst>
                                        <p:tav tm="0">
                                          <p:val>
                                            <p:strVal val="#ppt_y"/>
                                          </p:val>
                                        </p:tav>
                                        <p:tav tm="100000">
                                          <p:val>
                                            <p:strVal val="#ppt_y+#ppt_h*1.125000"/>
                                          </p:val>
                                        </p:tav>
                                      </p:tavLst>
                                    </p:anim>
                                    <p:animEffect transition="out" filter="wipe(down)">
                                      <p:cBhvr>
                                        <p:cTn id="53" dur="500"/>
                                        <p:tgtEl>
                                          <p:spTgt spid="10">
                                            <p:txEl>
                                              <p:pRg st="2" end="2"/>
                                            </p:txEl>
                                          </p:spTgt>
                                        </p:tgtEl>
                                      </p:cBhvr>
                                    </p:animEffect>
                                    <p:set>
                                      <p:cBhvr>
                                        <p:cTn id="54" dur="1" fill="hold">
                                          <p:stCondLst>
                                            <p:cond delay="499"/>
                                          </p:stCondLst>
                                        </p:cTn>
                                        <p:tgtEl>
                                          <p:spTgt spid="10">
                                            <p:txEl>
                                              <p:pRg st="2" end="2"/>
                                            </p:txEl>
                                          </p:spTgt>
                                        </p:tgtEl>
                                        <p:attrNameLst>
                                          <p:attrName>style.visibility</p:attrName>
                                        </p:attrNameLst>
                                      </p:cBhvr>
                                      <p:to>
                                        <p:strVal val="hidden"/>
                                      </p:to>
                                    </p:set>
                                  </p:childTnLst>
                                </p:cTn>
                              </p:par>
                            </p:childTnLst>
                          </p:cTn>
                        </p:par>
                        <p:par>
                          <p:cTn id="55" fill="hold">
                            <p:stCondLst>
                              <p:cond delay="1500"/>
                            </p:stCondLst>
                            <p:childTnLst>
                              <p:par>
                                <p:cTn id="56" presetID="12" presetClass="exit" presetSubtype="4" fill="hold" grpId="1" nodeType="afterEffect">
                                  <p:stCondLst>
                                    <p:cond delay="0"/>
                                  </p:stCondLst>
                                  <p:childTnLst>
                                    <p:anim calcmode="lin" valueType="num">
                                      <p:cBhvr additive="base">
                                        <p:cTn id="57" dur="500"/>
                                        <p:tgtEl>
                                          <p:spTgt spid="10">
                                            <p:txEl>
                                              <p:pRg st="3" end="3"/>
                                            </p:txEl>
                                          </p:spTgt>
                                        </p:tgtEl>
                                        <p:attrNameLst>
                                          <p:attrName>ppt_y</p:attrName>
                                        </p:attrNameLst>
                                      </p:cBhvr>
                                      <p:tavLst>
                                        <p:tav tm="0">
                                          <p:val>
                                            <p:strVal val="#ppt_y"/>
                                          </p:val>
                                        </p:tav>
                                        <p:tav tm="100000">
                                          <p:val>
                                            <p:strVal val="#ppt_y+#ppt_h*1.125000"/>
                                          </p:val>
                                        </p:tav>
                                      </p:tavLst>
                                    </p:anim>
                                    <p:animEffect transition="out" filter="wipe(down)">
                                      <p:cBhvr>
                                        <p:cTn id="58" dur="500"/>
                                        <p:tgtEl>
                                          <p:spTgt spid="10">
                                            <p:txEl>
                                              <p:pRg st="3" end="3"/>
                                            </p:txEl>
                                          </p:spTgt>
                                        </p:tgtEl>
                                      </p:cBhvr>
                                    </p:animEffect>
                                    <p:set>
                                      <p:cBhvr>
                                        <p:cTn id="59" dur="1" fill="hold">
                                          <p:stCondLst>
                                            <p:cond delay="499"/>
                                          </p:stCondLst>
                                        </p:cTn>
                                        <p:tgtEl>
                                          <p:spTgt spid="10">
                                            <p:txEl>
                                              <p:pRg st="3" end="3"/>
                                            </p:txEl>
                                          </p:spTgt>
                                        </p:tgtEl>
                                        <p:attrNameLst>
                                          <p:attrName>style.visibility</p:attrName>
                                        </p:attrNameLst>
                                      </p:cBhvr>
                                      <p:to>
                                        <p:strVal val="hidden"/>
                                      </p:to>
                                    </p:set>
                                  </p:childTnLst>
                                </p:cTn>
                              </p:par>
                            </p:childTnLst>
                          </p:cTn>
                        </p:par>
                        <p:par>
                          <p:cTn id="60" fill="hold">
                            <p:stCondLst>
                              <p:cond delay="2000"/>
                            </p:stCondLst>
                            <p:childTnLst>
                              <p:par>
                                <p:cTn id="61" presetID="12" presetClass="exit" presetSubtype="4" fill="hold" grpId="1" nodeType="afterEffect">
                                  <p:stCondLst>
                                    <p:cond delay="0"/>
                                  </p:stCondLst>
                                  <p:childTnLst>
                                    <p:anim calcmode="lin" valueType="num">
                                      <p:cBhvr additive="base">
                                        <p:cTn id="62" dur="500"/>
                                        <p:tgtEl>
                                          <p:spTgt spid="10">
                                            <p:txEl>
                                              <p:pRg st="4" end="4"/>
                                            </p:txEl>
                                          </p:spTgt>
                                        </p:tgtEl>
                                        <p:attrNameLst>
                                          <p:attrName>ppt_y</p:attrName>
                                        </p:attrNameLst>
                                      </p:cBhvr>
                                      <p:tavLst>
                                        <p:tav tm="0">
                                          <p:val>
                                            <p:strVal val="#ppt_y"/>
                                          </p:val>
                                        </p:tav>
                                        <p:tav tm="100000">
                                          <p:val>
                                            <p:strVal val="#ppt_y+#ppt_h*1.125000"/>
                                          </p:val>
                                        </p:tav>
                                      </p:tavLst>
                                    </p:anim>
                                    <p:animEffect transition="out" filter="wipe(down)">
                                      <p:cBhvr>
                                        <p:cTn id="63" dur="500"/>
                                        <p:tgtEl>
                                          <p:spTgt spid="10">
                                            <p:txEl>
                                              <p:pRg st="4" end="4"/>
                                            </p:txEl>
                                          </p:spTgt>
                                        </p:tgtEl>
                                      </p:cBhvr>
                                    </p:animEffect>
                                    <p:set>
                                      <p:cBhvr>
                                        <p:cTn id="64" dur="1" fill="hold">
                                          <p:stCondLst>
                                            <p:cond delay="499"/>
                                          </p:stCondLst>
                                        </p:cTn>
                                        <p:tgtEl>
                                          <p:spTgt spid="10">
                                            <p:txEl>
                                              <p:pRg st="4" end="4"/>
                                            </p:txEl>
                                          </p:spTgt>
                                        </p:tgtEl>
                                        <p:attrNameLst>
                                          <p:attrName>style.visibility</p:attrName>
                                        </p:attrNameLst>
                                      </p:cBhvr>
                                      <p:to>
                                        <p:strVal val="hidden"/>
                                      </p:to>
                                    </p:set>
                                  </p:childTnLst>
                                </p:cTn>
                              </p:par>
                            </p:childTnLst>
                          </p:cTn>
                        </p:par>
                        <p:par>
                          <p:cTn id="65" fill="hold">
                            <p:stCondLst>
                              <p:cond delay="2500"/>
                            </p:stCondLst>
                            <p:childTnLst>
                              <p:par>
                                <p:cTn id="66" presetID="12" presetClass="exit" presetSubtype="4" fill="hold" grpId="1" nodeType="afterEffect">
                                  <p:stCondLst>
                                    <p:cond delay="0"/>
                                  </p:stCondLst>
                                  <p:childTnLst>
                                    <p:anim calcmode="lin" valueType="num">
                                      <p:cBhvr additive="base">
                                        <p:cTn id="67" dur="500"/>
                                        <p:tgtEl>
                                          <p:spTgt spid="10">
                                            <p:txEl>
                                              <p:pRg st="5" end="5"/>
                                            </p:txEl>
                                          </p:spTgt>
                                        </p:tgtEl>
                                        <p:attrNameLst>
                                          <p:attrName>ppt_y</p:attrName>
                                        </p:attrNameLst>
                                      </p:cBhvr>
                                      <p:tavLst>
                                        <p:tav tm="0">
                                          <p:val>
                                            <p:strVal val="#ppt_y"/>
                                          </p:val>
                                        </p:tav>
                                        <p:tav tm="100000">
                                          <p:val>
                                            <p:strVal val="#ppt_y+#ppt_h*1.125000"/>
                                          </p:val>
                                        </p:tav>
                                      </p:tavLst>
                                    </p:anim>
                                    <p:animEffect transition="out" filter="wipe(down)">
                                      <p:cBhvr>
                                        <p:cTn id="68" dur="500"/>
                                        <p:tgtEl>
                                          <p:spTgt spid="10">
                                            <p:txEl>
                                              <p:pRg st="5" end="5"/>
                                            </p:txEl>
                                          </p:spTgt>
                                        </p:tgtEl>
                                      </p:cBhvr>
                                    </p:animEffect>
                                    <p:set>
                                      <p:cBhvr>
                                        <p:cTn id="69" dur="1" fill="hold">
                                          <p:stCondLst>
                                            <p:cond delay="499"/>
                                          </p:stCondLst>
                                        </p:cTn>
                                        <p:tgtEl>
                                          <p:spTgt spid="10">
                                            <p:txEl>
                                              <p:pRg st="5" end="5"/>
                                            </p:txEl>
                                          </p:spTgt>
                                        </p:tgtEl>
                                        <p:attrNameLst>
                                          <p:attrName>style.visibility</p:attrName>
                                        </p:attrNameLst>
                                      </p:cBhvr>
                                      <p:to>
                                        <p:strVal val="hidden"/>
                                      </p:to>
                                    </p:set>
                                  </p:childTnLst>
                                </p:cTn>
                              </p:par>
                            </p:childTnLst>
                          </p:cTn>
                        </p:par>
                        <p:par>
                          <p:cTn id="70" fill="hold">
                            <p:stCondLst>
                              <p:cond delay="3000"/>
                            </p:stCondLst>
                            <p:childTnLst>
                              <p:par>
                                <p:cTn id="71" presetID="12" presetClass="exit" presetSubtype="4" fill="hold" grpId="1" nodeType="afterEffect">
                                  <p:stCondLst>
                                    <p:cond delay="0"/>
                                  </p:stCondLst>
                                  <p:childTnLst>
                                    <p:anim calcmode="lin" valueType="num">
                                      <p:cBhvr additive="base">
                                        <p:cTn id="72" dur="500"/>
                                        <p:tgtEl>
                                          <p:spTgt spid="10">
                                            <p:txEl>
                                              <p:pRg st="6" end="6"/>
                                            </p:txEl>
                                          </p:spTgt>
                                        </p:tgtEl>
                                        <p:attrNameLst>
                                          <p:attrName>ppt_y</p:attrName>
                                        </p:attrNameLst>
                                      </p:cBhvr>
                                      <p:tavLst>
                                        <p:tav tm="0">
                                          <p:val>
                                            <p:strVal val="#ppt_y"/>
                                          </p:val>
                                        </p:tav>
                                        <p:tav tm="100000">
                                          <p:val>
                                            <p:strVal val="#ppt_y+#ppt_h*1.125000"/>
                                          </p:val>
                                        </p:tav>
                                      </p:tavLst>
                                    </p:anim>
                                    <p:animEffect transition="out" filter="wipe(down)">
                                      <p:cBhvr>
                                        <p:cTn id="73" dur="500"/>
                                        <p:tgtEl>
                                          <p:spTgt spid="10">
                                            <p:txEl>
                                              <p:pRg st="6" end="6"/>
                                            </p:txEl>
                                          </p:spTgt>
                                        </p:tgtEl>
                                      </p:cBhvr>
                                    </p:animEffect>
                                    <p:set>
                                      <p:cBhvr>
                                        <p:cTn id="74" dur="1" fill="hold">
                                          <p:stCondLst>
                                            <p:cond delay="499"/>
                                          </p:stCondLst>
                                        </p:cTn>
                                        <p:tgtEl>
                                          <p:spTgt spid="10">
                                            <p:txEl>
                                              <p:pRg st="6" end="6"/>
                                            </p:txEl>
                                          </p:spTgt>
                                        </p:tgtEl>
                                        <p:attrNameLst>
                                          <p:attrName>style.visibility</p:attrName>
                                        </p:attrNameLst>
                                      </p:cBhvr>
                                      <p:to>
                                        <p:strVal val="hidden"/>
                                      </p:to>
                                    </p:set>
                                  </p:childTnLst>
                                </p:cTn>
                              </p:par>
                            </p:childTnLst>
                          </p:cTn>
                        </p:par>
                        <p:par>
                          <p:cTn id="75" fill="hold">
                            <p:stCondLst>
                              <p:cond delay="3500"/>
                            </p:stCondLst>
                            <p:childTnLst>
                              <p:par>
                                <p:cTn id="76" presetID="2" presetClass="entr" presetSubtype="4"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additive="base">
                                        <p:cTn id="78" dur="500" fill="hold"/>
                                        <p:tgtEl>
                                          <p:spTgt spid="5"/>
                                        </p:tgtEl>
                                        <p:attrNameLst>
                                          <p:attrName>ppt_x</p:attrName>
                                        </p:attrNameLst>
                                      </p:cBhvr>
                                      <p:tavLst>
                                        <p:tav tm="0">
                                          <p:val>
                                            <p:strVal val="#ppt_x"/>
                                          </p:val>
                                        </p:tav>
                                        <p:tav tm="100000">
                                          <p:val>
                                            <p:strVal val="#ppt_x"/>
                                          </p:val>
                                        </p:tav>
                                      </p:tavLst>
                                    </p:anim>
                                    <p:anim calcmode="lin" valueType="num">
                                      <p:cBhvr additive="base">
                                        <p:cTn id="79" dur="500" fill="hold"/>
                                        <p:tgtEl>
                                          <p:spTgt spid="5"/>
                                        </p:tgtEl>
                                        <p:attrNameLst>
                                          <p:attrName>ppt_y</p:attrName>
                                        </p:attrNameLst>
                                      </p:cBhvr>
                                      <p:tavLst>
                                        <p:tav tm="0">
                                          <p:val>
                                            <p:strVal val="1+#ppt_h/2"/>
                                          </p:val>
                                        </p:tav>
                                        <p:tav tm="100000">
                                          <p:val>
                                            <p:strVal val="#ppt_y"/>
                                          </p:val>
                                        </p:tav>
                                      </p:tavLst>
                                    </p:anim>
                                  </p:childTnLst>
                                </p:cTn>
                              </p:par>
                            </p:childTnLst>
                          </p:cTn>
                        </p:par>
                        <p:par>
                          <p:cTn id="80" fill="hold">
                            <p:stCondLst>
                              <p:cond delay="4000"/>
                            </p:stCondLst>
                            <p:childTnLst>
                              <p:par>
                                <p:cTn id="81" presetID="2" presetClass="entr" presetSubtype="4" fill="hold" nodeType="after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additive="base">
                                        <p:cTn id="83" dur="500" fill="hold"/>
                                        <p:tgtEl>
                                          <p:spTgt spid="4"/>
                                        </p:tgtEl>
                                        <p:attrNameLst>
                                          <p:attrName>ppt_x</p:attrName>
                                        </p:attrNameLst>
                                      </p:cBhvr>
                                      <p:tavLst>
                                        <p:tav tm="0">
                                          <p:val>
                                            <p:strVal val="#ppt_x"/>
                                          </p:val>
                                        </p:tav>
                                        <p:tav tm="100000">
                                          <p:val>
                                            <p:strVal val="#ppt_x"/>
                                          </p:val>
                                        </p:tav>
                                      </p:tavLst>
                                    </p:anim>
                                    <p:anim calcmode="lin" valueType="num">
                                      <p:cBhvr additive="base">
                                        <p:cTn id="8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xit" presetSubtype="4" fill="hold" grpId="1" nodeType="clickEffect">
                                  <p:stCondLst>
                                    <p:cond delay="0"/>
                                  </p:stCondLst>
                                  <p:childTnLst>
                                    <p:anim calcmode="lin" valueType="num">
                                      <p:cBhvr additive="base">
                                        <p:cTn id="88" dur="500"/>
                                        <p:tgtEl>
                                          <p:spTgt spid="5"/>
                                        </p:tgtEl>
                                        <p:attrNameLst>
                                          <p:attrName>ppt_x</p:attrName>
                                        </p:attrNameLst>
                                      </p:cBhvr>
                                      <p:tavLst>
                                        <p:tav tm="0">
                                          <p:val>
                                            <p:strVal val="ppt_x"/>
                                          </p:val>
                                        </p:tav>
                                        <p:tav tm="100000">
                                          <p:val>
                                            <p:strVal val="ppt_x"/>
                                          </p:val>
                                        </p:tav>
                                      </p:tavLst>
                                    </p:anim>
                                    <p:anim calcmode="lin" valueType="num">
                                      <p:cBhvr additive="base">
                                        <p:cTn id="89" dur="500"/>
                                        <p:tgtEl>
                                          <p:spTgt spid="5"/>
                                        </p:tgtEl>
                                        <p:attrNameLst>
                                          <p:attrName>ppt_y</p:attrName>
                                        </p:attrNameLst>
                                      </p:cBhvr>
                                      <p:tavLst>
                                        <p:tav tm="0">
                                          <p:val>
                                            <p:strVal val="ppt_y"/>
                                          </p:val>
                                        </p:tav>
                                        <p:tav tm="100000">
                                          <p:val>
                                            <p:strVal val="1+ppt_h/2"/>
                                          </p:val>
                                        </p:tav>
                                      </p:tavLst>
                                    </p:anim>
                                    <p:set>
                                      <p:cBhvr>
                                        <p:cTn id="90" dur="1" fill="hold">
                                          <p:stCondLst>
                                            <p:cond delay="499"/>
                                          </p:stCondLst>
                                        </p:cTn>
                                        <p:tgtEl>
                                          <p:spTgt spid="5"/>
                                        </p:tgtEl>
                                        <p:attrNameLst>
                                          <p:attrName>style.visibility</p:attrName>
                                        </p:attrNameLst>
                                      </p:cBhvr>
                                      <p:to>
                                        <p:strVal val="hidden"/>
                                      </p:to>
                                    </p:set>
                                  </p:childTnLst>
                                </p:cTn>
                              </p:par>
                              <p:par>
                                <p:cTn id="91" presetID="2" presetClass="exit" presetSubtype="4" fill="hold" nodeType="withEffect">
                                  <p:stCondLst>
                                    <p:cond delay="0"/>
                                  </p:stCondLst>
                                  <p:childTnLst>
                                    <p:anim calcmode="lin" valueType="num">
                                      <p:cBhvr additive="base">
                                        <p:cTn id="92" dur="500"/>
                                        <p:tgtEl>
                                          <p:spTgt spid="4"/>
                                        </p:tgtEl>
                                        <p:attrNameLst>
                                          <p:attrName>ppt_x</p:attrName>
                                        </p:attrNameLst>
                                      </p:cBhvr>
                                      <p:tavLst>
                                        <p:tav tm="0">
                                          <p:val>
                                            <p:strVal val="ppt_x"/>
                                          </p:val>
                                        </p:tav>
                                        <p:tav tm="100000">
                                          <p:val>
                                            <p:strVal val="ppt_x"/>
                                          </p:val>
                                        </p:tav>
                                      </p:tavLst>
                                    </p:anim>
                                    <p:anim calcmode="lin" valueType="num">
                                      <p:cBhvr additive="base">
                                        <p:cTn id="93" dur="500"/>
                                        <p:tgtEl>
                                          <p:spTgt spid="4"/>
                                        </p:tgtEl>
                                        <p:attrNameLst>
                                          <p:attrName>ppt_y</p:attrName>
                                        </p:attrNameLst>
                                      </p:cBhvr>
                                      <p:tavLst>
                                        <p:tav tm="0">
                                          <p:val>
                                            <p:strVal val="ppt_y"/>
                                          </p:val>
                                        </p:tav>
                                        <p:tav tm="100000">
                                          <p:val>
                                            <p:strVal val="1+ppt_h/2"/>
                                          </p:val>
                                        </p:tav>
                                      </p:tavLst>
                                    </p:anim>
                                    <p:set>
                                      <p:cBhvr>
                                        <p:cTn id="94" dur="1" fill="hold">
                                          <p:stCondLst>
                                            <p:cond delay="499"/>
                                          </p:stCondLst>
                                        </p:cTn>
                                        <p:tgtEl>
                                          <p:spTgt spid="4"/>
                                        </p:tgtEl>
                                        <p:attrNameLst>
                                          <p:attrName>style.visibility</p:attrName>
                                        </p:attrNameLst>
                                      </p:cBhvr>
                                      <p:to>
                                        <p:strVal val="hidden"/>
                                      </p:to>
                                    </p:set>
                                  </p:childTnLst>
                                </p:cTn>
                              </p:par>
                            </p:childTnLst>
                          </p:cTn>
                        </p:par>
                        <p:par>
                          <p:cTn id="95" fill="hold">
                            <p:stCondLst>
                              <p:cond delay="500"/>
                            </p:stCondLst>
                            <p:childTnLst>
                              <p:par>
                                <p:cTn id="96" presetID="2" presetClass="entr" presetSubtype="4"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additive="base">
                                        <p:cTn id="98" dur="500" fill="hold"/>
                                        <p:tgtEl>
                                          <p:spTgt spid="6"/>
                                        </p:tgtEl>
                                        <p:attrNameLst>
                                          <p:attrName>ppt_x</p:attrName>
                                        </p:attrNameLst>
                                      </p:cBhvr>
                                      <p:tavLst>
                                        <p:tav tm="0">
                                          <p:val>
                                            <p:strVal val="#ppt_x"/>
                                          </p:val>
                                        </p:tav>
                                        <p:tav tm="100000">
                                          <p:val>
                                            <p:strVal val="#ppt_x"/>
                                          </p:val>
                                        </p:tav>
                                      </p:tavLst>
                                    </p:anim>
                                    <p:anim calcmode="lin" valueType="num">
                                      <p:cBhvr additive="base">
                                        <p:cTn id="99" dur="500" fill="hold"/>
                                        <p:tgtEl>
                                          <p:spTgt spid="6"/>
                                        </p:tgtEl>
                                        <p:attrNameLst>
                                          <p:attrName>ppt_y</p:attrName>
                                        </p:attrNameLst>
                                      </p:cBhvr>
                                      <p:tavLst>
                                        <p:tav tm="0">
                                          <p:val>
                                            <p:strVal val="1+#ppt_h/2"/>
                                          </p:val>
                                        </p:tav>
                                        <p:tav tm="100000">
                                          <p:val>
                                            <p:strVal val="#ppt_y"/>
                                          </p:val>
                                        </p:tav>
                                      </p:tavLst>
                                    </p:anim>
                                  </p:childTnLst>
                                </p:cTn>
                              </p:par>
                            </p:childTnLst>
                          </p:cTn>
                        </p:par>
                        <p:par>
                          <p:cTn id="100" fill="hold">
                            <p:stCondLst>
                              <p:cond delay="1000"/>
                            </p:stCondLst>
                            <p:childTnLst>
                              <p:par>
                                <p:cTn id="101" presetID="2" presetClass="entr" presetSubtype="4" fill="hold" grpId="0" nodeType="afterEffect">
                                  <p:stCondLst>
                                    <p:cond delay="0"/>
                                  </p:stCondLst>
                                  <p:childTnLst>
                                    <p:set>
                                      <p:cBhvr>
                                        <p:cTn id="102" dur="1" fill="hold">
                                          <p:stCondLst>
                                            <p:cond delay="0"/>
                                          </p:stCondLst>
                                        </p:cTn>
                                        <p:tgtEl>
                                          <p:spTgt spid="7"/>
                                        </p:tgtEl>
                                        <p:attrNameLst>
                                          <p:attrName>style.visibility</p:attrName>
                                        </p:attrNameLst>
                                      </p:cBhvr>
                                      <p:to>
                                        <p:strVal val="visible"/>
                                      </p:to>
                                    </p:set>
                                    <p:anim calcmode="lin" valueType="num">
                                      <p:cBhvr additive="base">
                                        <p:cTn id="103" dur="500" fill="hold"/>
                                        <p:tgtEl>
                                          <p:spTgt spid="7"/>
                                        </p:tgtEl>
                                        <p:attrNameLst>
                                          <p:attrName>ppt_x</p:attrName>
                                        </p:attrNameLst>
                                      </p:cBhvr>
                                      <p:tavLst>
                                        <p:tav tm="0">
                                          <p:val>
                                            <p:strVal val="#ppt_x"/>
                                          </p:val>
                                        </p:tav>
                                        <p:tav tm="100000">
                                          <p:val>
                                            <p:strVal val="#ppt_x"/>
                                          </p:val>
                                        </p:tav>
                                      </p:tavLst>
                                    </p:anim>
                                    <p:anim calcmode="lin" valueType="num">
                                      <p:cBhvr additive="base">
                                        <p:cTn id="10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uiExpand="1" build="p"/>
      <p:bldP spid="10" grpId="1" uiExpand="1" build="p"/>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1" algn="ctr" rtl="0">
              <a:spcBef>
                <a:spcPct val="0"/>
              </a:spcBef>
            </a:pPr>
            <a:r>
              <a:rPr lang="en-US" sz="3200" b="1" dirty="0">
                <a:solidFill>
                  <a:schemeClr val="tx1"/>
                </a:solidFill>
                <a:latin typeface="Andalus" panose="02020603050405020304" pitchFamily="18" charset="-78"/>
                <a:cs typeface="Andalus" panose="02020603050405020304" pitchFamily="18" charset="-78"/>
              </a:rPr>
              <a:t>1.2 </a:t>
            </a:r>
            <a:r>
              <a:rPr lang="en-US" sz="3200" b="1" dirty="0" err="1">
                <a:solidFill>
                  <a:schemeClr val="tx1"/>
                </a:solidFill>
                <a:latin typeface="Andalus" panose="02020603050405020304" pitchFamily="18" charset="-78"/>
                <a:cs typeface="Andalus" panose="02020603050405020304" pitchFamily="18" charset="-78"/>
              </a:rPr>
              <a:t>Sử</a:t>
            </a:r>
            <a:r>
              <a:rPr lang="en-US" sz="3200" b="1" dirty="0">
                <a:solidFill>
                  <a:schemeClr val="tx1"/>
                </a:solidFill>
                <a:latin typeface="Andalus" panose="02020603050405020304" pitchFamily="18" charset="-78"/>
                <a:cs typeface="Andalus" panose="02020603050405020304" pitchFamily="18" charset="-78"/>
              </a:rPr>
              <a:t> </a:t>
            </a:r>
            <a:r>
              <a:rPr lang="en-US" sz="3200" b="1" dirty="0" err="1">
                <a:solidFill>
                  <a:schemeClr val="tx1"/>
                </a:solidFill>
                <a:latin typeface="Andalus" panose="02020603050405020304" pitchFamily="18" charset="-78"/>
                <a:cs typeface="Andalus" panose="02020603050405020304" pitchFamily="18" charset="-78"/>
              </a:rPr>
              <a:t>dụng</a:t>
            </a:r>
            <a:r>
              <a:rPr lang="en-US" sz="3200" b="1" dirty="0">
                <a:solidFill>
                  <a:schemeClr val="tx1"/>
                </a:solidFill>
                <a:latin typeface="Andalus" panose="02020603050405020304" pitchFamily="18" charset="-78"/>
                <a:cs typeface="Andalus" panose="02020603050405020304" pitchFamily="18" charset="-78"/>
              </a:rPr>
              <a:t> </a:t>
            </a:r>
            <a:r>
              <a:rPr lang="en-US" sz="3200" b="1" dirty="0" err="1">
                <a:solidFill>
                  <a:schemeClr val="tx1"/>
                </a:solidFill>
                <a:latin typeface="Andalus" panose="02020603050405020304" pitchFamily="18" charset="-78"/>
                <a:cs typeface="Andalus" panose="02020603050405020304" pitchFamily="18" charset="-78"/>
              </a:rPr>
              <a:t>biến</a:t>
            </a:r>
            <a:r>
              <a:rPr lang="en-US" sz="3200" b="1" dirty="0">
                <a:solidFill>
                  <a:schemeClr val="tx1"/>
                </a:solidFill>
                <a:latin typeface="Andalus" panose="02020603050405020304" pitchFamily="18" charset="-78"/>
                <a:cs typeface="Andalus" panose="02020603050405020304" pitchFamily="18" charset="-78"/>
              </a:rPr>
              <a:t> (variable) - $</a:t>
            </a:r>
            <a:r>
              <a:rPr lang="en-US" sz="3200" b="1" dirty="0" err="1">
                <a:solidFill>
                  <a:schemeClr val="tx1"/>
                </a:solidFill>
                <a:latin typeface="Andalus" panose="02020603050405020304" pitchFamily="18" charset="-78"/>
                <a:cs typeface="Andalus" panose="02020603050405020304" pitchFamily="18" charset="-78"/>
              </a:rPr>
              <a:t>tenbien</a:t>
            </a:r>
            <a:br>
              <a:rPr lang="en-US" sz="3200" b="1" dirty="0">
                <a:solidFill>
                  <a:schemeClr val="tx1"/>
                </a:solidFill>
                <a:latin typeface="Andalus" panose="02020603050405020304" pitchFamily="18" charset="-78"/>
                <a:cs typeface="Andalus" panose="02020603050405020304" pitchFamily="18" charset="-78"/>
              </a:rPr>
            </a:br>
            <a:endParaRPr lang="en-US" sz="3200" dirty="0">
              <a:solidFill>
                <a:schemeClr val="tx1"/>
              </a:solidFill>
              <a:latin typeface="Andalus" panose="02020603050405020304" pitchFamily="18" charset="-78"/>
              <a:cs typeface="Andalus" panose="02020603050405020304" pitchFamily="18" charset="-78"/>
            </a:endParaRPr>
          </a:p>
        </p:txBody>
      </p:sp>
      <p:sp>
        <p:nvSpPr>
          <p:cNvPr id="5" name="Content Placeholder 4"/>
          <p:cNvSpPr>
            <a:spLocks noGrp="1"/>
          </p:cNvSpPr>
          <p:nvPr>
            <p:ph idx="1"/>
          </p:nvPr>
        </p:nvSpPr>
        <p:spPr>
          <a:xfrm>
            <a:off x="-14166" y="1124744"/>
            <a:ext cx="9144000" cy="4525963"/>
          </a:xfrm>
        </p:spPr>
        <p:txBody>
          <a:bodyPr>
            <a:normAutofit/>
          </a:bodyPr>
          <a:lstStyle/>
          <a:p>
            <a:pPr>
              <a:buFont typeface="Wingdings" panose="05000000000000000000" pitchFamily="2" charset="2"/>
              <a:buChar char="q"/>
            </a:pPr>
            <a:r>
              <a:rPr lang="en-SG" dirty="0" err="1">
                <a:latin typeface="Andalus" panose="02020603050405020304" pitchFamily="18" charset="-78"/>
                <a:cs typeface="Andalus" panose="02020603050405020304" pitchFamily="18" charset="-78"/>
              </a:rPr>
              <a:t>Để</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khai</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báo</a:t>
            </a:r>
            <a:r>
              <a:rPr lang="en-SG" dirty="0">
                <a:latin typeface="Andalus" panose="02020603050405020304" pitchFamily="18" charset="-78"/>
                <a:cs typeface="Andalus" panose="02020603050405020304" pitchFamily="18" charset="-78"/>
              </a:rPr>
              <a:t> 1 </a:t>
            </a:r>
            <a:r>
              <a:rPr lang="en-SG" dirty="0" err="1">
                <a:latin typeface="Andalus" panose="02020603050405020304" pitchFamily="18" charset="-78"/>
                <a:cs typeface="Andalus" panose="02020603050405020304" pitchFamily="18" charset="-78"/>
              </a:rPr>
              <a:t>biến</a:t>
            </a:r>
            <a:r>
              <a:rPr lang="en-SG" dirty="0">
                <a:latin typeface="Andalus" panose="02020603050405020304" pitchFamily="18" charset="-78"/>
                <a:cs typeface="Andalus" panose="02020603050405020304" pitchFamily="18" charset="-78"/>
              </a:rPr>
              <a:t>, ta </a:t>
            </a:r>
            <a:r>
              <a:rPr lang="en-SG" dirty="0" err="1">
                <a:latin typeface="Andalus" panose="02020603050405020304" pitchFamily="18" charset="-78"/>
                <a:cs typeface="Andalus" panose="02020603050405020304" pitchFamily="18" charset="-78"/>
              </a:rPr>
              <a:t>viết</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dấu</a:t>
            </a:r>
            <a:r>
              <a:rPr lang="en-SG" dirty="0">
                <a:latin typeface="Andalus" panose="02020603050405020304" pitchFamily="18" charset="-78"/>
                <a:cs typeface="Andalus" panose="02020603050405020304" pitchFamily="18" charset="-78"/>
              </a:rPr>
              <a:t> $ </a:t>
            </a:r>
            <a:r>
              <a:rPr lang="en-SG" dirty="0" err="1">
                <a:latin typeface="Andalus" panose="02020603050405020304" pitchFamily="18" charset="-78"/>
                <a:cs typeface="Andalus" panose="02020603050405020304" pitchFamily="18" charset="-78"/>
              </a:rPr>
              <a:t>trước</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tên</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biến</a:t>
            </a:r>
            <a:r>
              <a:rPr lang="en-SG" dirty="0">
                <a:latin typeface="Andalus" panose="02020603050405020304" pitchFamily="18" charset="-78"/>
                <a:cs typeface="Andalus" panose="02020603050405020304" pitchFamily="18" charset="-78"/>
              </a:rPr>
              <a:t>:</a:t>
            </a:r>
          </a:p>
          <a:p>
            <a:pPr marL="0" indent="0">
              <a:buNone/>
            </a:pPr>
            <a:r>
              <a:rPr lang="en-SG" b="1" i="1" dirty="0">
                <a:latin typeface="Andalus" panose="02020603050405020304" pitchFamily="18" charset="-78"/>
                <a:cs typeface="Andalus" panose="02020603050405020304" pitchFamily="18" charset="-78"/>
              </a:rPr>
              <a:t>	$primary_shadow:5px 5px </a:t>
            </a:r>
            <a:r>
              <a:rPr lang="en-SG" b="1" i="1" dirty="0" err="1">
                <a:latin typeface="Andalus" panose="02020603050405020304" pitchFamily="18" charset="-78"/>
                <a:cs typeface="Andalus" panose="02020603050405020304" pitchFamily="18" charset="-78"/>
              </a:rPr>
              <a:t>5px</a:t>
            </a:r>
            <a:r>
              <a:rPr lang="en-SG" b="1" i="1" dirty="0">
                <a:latin typeface="Andalus" panose="02020603050405020304" pitchFamily="18" charset="-78"/>
                <a:cs typeface="Andalus" panose="02020603050405020304" pitchFamily="18" charset="-78"/>
              </a:rPr>
              <a:t> #000000;</a:t>
            </a:r>
          </a:p>
          <a:p>
            <a:pPr>
              <a:buFont typeface="Wingdings" panose="05000000000000000000" pitchFamily="2" charset="2"/>
              <a:buChar char="q"/>
            </a:pPr>
            <a:r>
              <a:rPr lang="en-SG" dirty="0">
                <a:latin typeface="Andalus" panose="02020603050405020304" pitchFamily="18" charset="-78"/>
                <a:cs typeface="Andalus" panose="02020603050405020304" pitchFamily="18" charset="-78"/>
              </a:rPr>
              <a:t>Sau </a:t>
            </a:r>
            <a:r>
              <a:rPr lang="en-SG" dirty="0" err="1">
                <a:latin typeface="Andalus" panose="02020603050405020304" pitchFamily="18" charset="-78"/>
                <a:cs typeface="Andalus" panose="02020603050405020304" pitchFamily="18" charset="-78"/>
              </a:rPr>
              <a:t>đó</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chúng</a:t>
            </a:r>
            <a:r>
              <a:rPr lang="en-SG" dirty="0">
                <a:latin typeface="Andalus" panose="02020603050405020304" pitchFamily="18" charset="-78"/>
                <a:cs typeface="Andalus" panose="02020603050405020304" pitchFamily="18" charset="-78"/>
              </a:rPr>
              <a:t> ta </a:t>
            </a:r>
            <a:r>
              <a:rPr lang="en-SG" dirty="0" err="1">
                <a:latin typeface="Andalus" panose="02020603050405020304" pitchFamily="18" charset="-78"/>
                <a:cs typeface="Andalus" panose="02020603050405020304" pitchFamily="18" charset="-78"/>
              </a:rPr>
              <a:t>sử</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dụng</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biến</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trong</a:t>
            </a:r>
            <a:r>
              <a:rPr lang="en-SG" dirty="0">
                <a:latin typeface="Andalus" panose="02020603050405020304" pitchFamily="18" charset="-78"/>
                <a:cs typeface="Andalus" panose="02020603050405020304" pitchFamily="18" charset="-78"/>
              </a:rPr>
              <a:t> code </a:t>
            </a:r>
            <a:r>
              <a:rPr lang="en-SG" dirty="0" err="1">
                <a:latin typeface="Andalus" panose="02020603050405020304" pitchFamily="18" charset="-78"/>
                <a:cs typeface="Andalus" panose="02020603050405020304" pitchFamily="18" charset="-78"/>
              </a:rPr>
              <a:t>bằng</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cách</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viết</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như</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sau</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chẳng</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hạn</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đem</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biến</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trên</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vào</a:t>
            </a:r>
            <a:r>
              <a:rPr lang="en-SG" dirty="0">
                <a:latin typeface="Andalus" panose="02020603050405020304" pitchFamily="18" charset="-78"/>
                <a:cs typeface="Andalus" panose="02020603050405020304" pitchFamily="18" charset="-78"/>
              </a:rPr>
              <a:t> </a:t>
            </a:r>
            <a:r>
              <a:rPr lang="en-SG" dirty="0" err="1">
                <a:latin typeface="Andalus" panose="02020603050405020304" pitchFamily="18" charset="-78"/>
                <a:cs typeface="Andalus" panose="02020603050405020304" pitchFamily="18" charset="-78"/>
              </a:rPr>
              <a:t>thẻ</a:t>
            </a:r>
            <a:r>
              <a:rPr lang="en-SG" dirty="0">
                <a:latin typeface="Andalus" panose="02020603050405020304" pitchFamily="18" charset="-78"/>
                <a:cs typeface="Andalus" panose="02020603050405020304" pitchFamily="18" charset="-78"/>
              </a:rPr>
              <a:t> text-shadow:</a:t>
            </a:r>
          </a:p>
          <a:p>
            <a:pPr marL="0" indent="0">
              <a:buNone/>
            </a:pPr>
            <a:r>
              <a:rPr lang="en-SG" b="1" i="1" dirty="0">
                <a:latin typeface="Andalus" panose="02020603050405020304" pitchFamily="18" charset="-78"/>
                <a:cs typeface="Andalus" panose="02020603050405020304" pitchFamily="18" charset="-78"/>
              </a:rPr>
              <a:t>	H1.post_title{text-shadow,$</a:t>
            </a:r>
            <a:r>
              <a:rPr lang="en-SG" b="1" i="1" dirty="0" err="1">
                <a:latin typeface="Andalus" panose="02020603050405020304" pitchFamily="18" charset="-78"/>
                <a:cs typeface="Andalus" panose="02020603050405020304" pitchFamily="18" charset="-78"/>
              </a:rPr>
              <a:t>primary_shadow</a:t>
            </a:r>
            <a:r>
              <a:rPr lang="en-SG" b="1" i="1" dirty="0">
                <a:latin typeface="Andalus" panose="02020603050405020304" pitchFamily="18" charset="-78"/>
                <a:cs typeface="Andalus" panose="02020603050405020304" pitchFamily="18" charset="-78"/>
              </a:rPr>
              <a:t>}</a:t>
            </a:r>
            <a:endParaRPr lang="en-US" b="1" i="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0529807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down)">
                                      <p:cBhvr>
                                        <p:cTn id="30" dur="580">
                                          <p:stCondLst>
                                            <p:cond delay="0"/>
                                          </p:stCondLst>
                                        </p:cTn>
                                        <p:tgtEl>
                                          <p:spTgt spid="5">
                                            <p:txEl>
                                              <p:pRg st="2" end="2"/>
                                            </p:txEl>
                                          </p:spTgt>
                                        </p:tgtEl>
                                      </p:cBhvr>
                                    </p:animEffect>
                                    <p:anim calcmode="lin" valueType="num">
                                      <p:cBhvr>
                                        <p:cTn id="31"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xEl>
                                              <p:pRg st="2" end="2"/>
                                            </p:txEl>
                                          </p:spTgt>
                                        </p:tgtEl>
                                      </p:cBhvr>
                                      <p:to x="100000" y="60000"/>
                                    </p:animScale>
                                    <p:animScale>
                                      <p:cBhvr>
                                        <p:cTn id="37" dur="166" decel="50000">
                                          <p:stCondLst>
                                            <p:cond delay="676"/>
                                          </p:stCondLst>
                                        </p:cTn>
                                        <p:tgtEl>
                                          <p:spTgt spid="5">
                                            <p:txEl>
                                              <p:pRg st="2" end="2"/>
                                            </p:txEl>
                                          </p:spTgt>
                                        </p:tgtEl>
                                      </p:cBhvr>
                                      <p:to x="100000" y="100000"/>
                                    </p:animScale>
                                    <p:animScale>
                                      <p:cBhvr>
                                        <p:cTn id="38" dur="26">
                                          <p:stCondLst>
                                            <p:cond delay="1312"/>
                                          </p:stCondLst>
                                        </p:cTn>
                                        <p:tgtEl>
                                          <p:spTgt spid="5">
                                            <p:txEl>
                                              <p:pRg st="2" end="2"/>
                                            </p:txEl>
                                          </p:spTgt>
                                        </p:tgtEl>
                                      </p:cBhvr>
                                      <p:to x="100000" y="80000"/>
                                    </p:animScale>
                                    <p:animScale>
                                      <p:cBhvr>
                                        <p:cTn id="39" dur="166" decel="50000">
                                          <p:stCondLst>
                                            <p:cond delay="1338"/>
                                          </p:stCondLst>
                                        </p:cTn>
                                        <p:tgtEl>
                                          <p:spTgt spid="5">
                                            <p:txEl>
                                              <p:pRg st="2" end="2"/>
                                            </p:txEl>
                                          </p:spTgt>
                                        </p:tgtEl>
                                      </p:cBhvr>
                                      <p:to x="100000" y="100000"/>
                                    </p:animScale>
                                    <p:animScale>
                                      <p:cBhvr>
                                        <p:cTn id="40" dur="26">
                                          <p:stCondLst>
                                            <p:cond delay="1642"/>
                                          </p:stCondLst>
                                        </p:cTn>
                                        <p:tgtEl>
                                          <p:spTgt spid="5">
                                            <p:txEl>
                                              <p:pRg st="2" end="2"/>
                                            </p:txEl>
                                          </p:spTgt>
                                        </p:tgtEl>
                                      </p:cBhvr>
                                      <p:to x="100000" y="90000"/>
                                    </p:animScale>
                                    <p:animScale>
                                      <p:cBhvr>
                                        <p:cTn id="41" dur="166" decel="50000">
                                          <p:stCondLst>
                                            <p:cond delay="1668"/>
                                          </p:stCondLst>
                                        </p:cTn>
                                        <p:tgtEl>
                                          <p:spTgt spid="5">
                                            <p:txEl>
                                              <p:pRg st="2" end="2"/>
                                            </p:txEl>
                                          </p:spTgt>
                                        </p:tgtEl>
                                      </p:cBhvr>
                                      <p:to x="100000" y="100000"/>
                                    </p:animScale>
                                    <p:animScale>
                                      <p:cBhvr>
                                        <p:cTn id="42" dur="26">
                                          <p:stCondLst>
                                            <p:cond delay="1808"/>
                                          </p:stCondLst>
                                        </p:cTn>
                                        <p:tgtEl>
                                          <p:spTgt spid="5">
                                            <p:txEl>
                                              <p:pRg st="2" end="2"/>
                                            </p:txEl>
                                          </p:spTgt>
                                        </p:tgtEl>
                                      </p:cBhvr>
                                      <p:to x="100000" y="95000"/>
                                    </p:animScale>
                                    <p:animScale>
                                      <p:cBhvr>
                                        <p:cTn id="43" dur="166" decel="50000">
                                          <p:stCondLst>
                                            <p:cond delay="1834"/>
                                          </p:stCondLst>
                                        </p:cTn>
                                        <p:tgtEl>
                                          <p:spTgt spid="5">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wipe(left)">
                                      <p:cBhvr>
                                        <p:cTn id="4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pPr lvl="1" algn="ctr" rtl="0">
              <a:spcBef>
                <a:spcPct val="0"/>
              </a:spcBef>
            </a:pPr>
            <a:r>
              <a:rPr lang="en-US" sz="3200" b="1" dirty="0">
                <a:solidFill>
                  <a:schemeClr val="tx1"/>
                </a:solidFill>
                <a:latin typeface="Andalus" panose="02020603050405020304" pitchFamily="18" charset="-78"/>
                <a:cs typeface="Andalus" panose="02020603050405020304" pitchFamily="18" charset="-78"/>
              </a:rPr>
              <a:t>1.3 </a:t>
            </a:r>
            <a:r>
              <a:rPr lang="en-US" sz="3200" b="1" dirty="0" err="1">
                <a:solidFill>
                  <a:schemeClr val="tx1"/>
                </a:solidFill>
                <a:latin typeface="Andalus" panose="02020603050405020304" pitchFamily="18" charset="-78"/>
                <a:cs typeface="Andalus" panose="02020603050405020304" pitchFamily="18" charset="-78"/>
              </a:rPr>
              <a:t>Quy</a:t>
            </a:r>
            <a:r>
              <a:rPr lang="en-US" sz="3200" b="1" dirty="0">
                <a:solidFill>
                  <a:schemeClr val="tx1"/>
                </a:solidFill>
                <a:latin typeface="Andalus" panose="02020603050405020304" pitchFamily="18" charset="-78"/>
                <a:cs typeface="Andalus" panose="02020603050405020304" pitchFamily="18" charset="-78"/>
              </a:rPr>
              <a:t> </a:t>
            </a:r>
            <a:r>
              <a:rPr lang="en-US" sz="3200" b="1" dirty="0" err="1">
                <a:solidFill>
                  <a:schemeClr val="tx1"/>
                </a:solidFill>
                <a:latin typeface="Andalus" panose="02020603050405020304" pitchFamily="18" charset="-78"/>
                <a:cs typeface="Andalus" panose="02020603050405020304" pitchFamily="18" charset="-78"/>
              </a:rPr>
              <a:t>tắc</a:t>
            </a:r>
            <a:r>
              <a:rPr lang="en-US" sz="3200" b="1" dirty="0">
                <a:solidFill>
                  <a:schemeClr val="tx1"/>
                </a:solidFill>
                <a:latin typeface="Andalus" panose="02020603050405020304" pitchFamily="18" charset="-78"/>
                <a:cs typeface="Andalus" panose="02020603050405020304" pitchFamily="18" charset="-78"/>
              </a:rPr>
              <a:t> </a:t>
            </a:r>
            <a:r>
              <a:rPr lang="en-US" sz="3200" b="1" dirty="0" err="1">
                <a:solidFill>
                  <a:schemeClr val="tx1"/>
                </a:solidFill>
                <a:latin typeface="Andalus" panose="02020603050405020304" pitchFamily="18" charset="-78"/>
                <a:cs typeface="Andalus" panose="02020603050405020304" pitchFamily="18" charset="-78"/>
              </a:rPr>
              <a:t>Mixin</a:t>
            </a:r>
            <a:r>
              <a:rPr lang="en-US" sz="3200" b="1" dirty="0">
                <a:solidFill>
                  <a:schemeClr val="tx1"/>
                </a:solidFill>
                <a:latin typeface="Andalus" panose="02020603050405020304" pitchFamily="18" charset="-78"/>
                <a:cs typeface="Andalus" panose="02020603050405020304" pitchFamily="18" charset="-78"/>
              </a:rPr>
              <a:t> - @</a:t>
            </a:r>
            <a:r>
              <a:rPr lang="en-US" sz="3200" b="1" dirty="0" err="1">
                <a:solidFill>
                  <a:schemeClr val="tx1"/>
                </a:solidFill>
                <a:latin typeface="Andalus" panose="02020603050405020304" pitchFamily="18" charset="-78"/>
                <a:cs typeface="Andalus" panose="02020603050405020304" pitchFamily="18" charset="-78"/>
              </a:rPr>
              <a:t>mixin</a:t>
            </a:r>
            <a:r>
              <a:rPr lang="en-US" sz="3200" b="1" dirty="0">
                <a:solidFill>
                  <a:schemeClr val="tx1"/>
                </a:solidFill>
                <a:latin typeface="Andalus" panose="02020603050405020304" pitchFamily="18" charset="-78"/>
                <a:cs typeface="Andalus" panose="02020603050405020304" pitchFamily="18" charset="-78"/>
              </a:rPr>
              <a:t> </a:t>
            </a:r>
            <a:r>
              <a:rPr lang="en-US" sz="3200" b="1" dirty="0" err="1">
                <a:solidFill>
                  <a:schemeClr val="tx1"/>
                </a:solidFill>
                <a:latin typeface="Andalus" panose="02020603050405020304" pitchFamily="18" charset="-78"/>
                <a:cs typeface="Andalus" panose="02020603050405020304" pitchFamily="18" charset="-78"/>
              </a:rPr>
              <a:t>ten_mixin</a:t>
            </a:r>
            <a:r>
              <a:rPr lang="en-US" sz="3200" b="1" dirty="0">
                <a:solidFill>
                  <a:schemeClr val="tx1"/>
                </a:solidFill>
                <a:latin typeface="Andalus" panose="02020603050405020304" pitchFamily="18" charset="-78"/>
                <a:cs typeface="Andalus" panose="02020603050405020304" pitchFamily="18" charset="-78"/>
              </a:rPr>
              <a:t> :</a:t>
            </a:r>
            <a:br>
              <a:rPr lang="en-US" sz="3200" b="1" dirty="0">
                <a:solidFill>
                  <a:schemeClr val="tx1"/>
                </a:solidFill>
                <a:latin typeface="Andalus" panose="02020603050405020304" pitchFamily="18" charset="-78"/>
                <a:cs typeface="Andalus" panose="02020603050405020304" pitchFamily="18" charset="-78"/>
              </a:rPr>
            </a:br>
            <a:endParaRPr lang="en-US" sz="3200" dirty="0">
              <a:solidFill>
                <a:schemeClr val="tx1"/>
              </a:solidFill>
              <a:latin typeface="Andalus" panose="02020603050405020304" pitchFamily="18" charset="-78"/>
              <a:cs typeface="Andalus" panose="02020603050405020304" pitchFamily="18" charset="-78"/>
            </a:endParaRPr>
          </a:p>
        </p:txBody>
      </p:sp>
      <p:sp>
        <p:nvSpPr>
          <p:cNvPr id="8" name="TextBox 7"/>
          <p:cNvSpPr txBox="1"/>
          <p:nvPr/>
        </p:nvSpPr>
        <p:spPr>
          <a:xfrm>
            <a:off x="1763688" y="1314001"/>
            <a:ext cx="6264696" cy="3231654"/>
          </a:xfrm>
          <a:prstGeom prst="rect">
            <a:avLst/>
          </a:prstGeom>
          <a:noFill/>
        </p:spPr>
        <p:txBody>
          <a:bodyPr wrap="square" rtlCol="0">
            <a:spAutoFit/>
          </a:bodyPr>
          <a:lstStyle/>
          <a:p>
            <a:endParaRPr lang="en-SG" sz="3400" dirty="0">
              <a:latin typeface="Andalus" panose="02020603050405020304" pitchFamily="18" charset="-78"/>
              <a:cs typeface="Andalus" panose="02020603050405020304" pitchFamily="18" charset="-78"/>
            </a:endParaRPr>
          </a:p>
          <a:p>
            <a:r>
              <a:rPr lang="en-SG" sz="3400" dirty="0">
                <a:latin typeface="Andalus" panose="02020603050405020304" pitchFamily="18" charset="-78"/>
                <a:cs typeface="Andalus" panose="02020603050405020304" pitchFamily="18" charset="-78"/>
              </a:rPr>
              <a:t>.class_1 {</a:t>
            </a:r>
          </a:p>
          <a:p>
            <a:r>
              <a:rPr lang="en-SG" sz="3400" dirty="0">
                <a:latin typeface="Andalus" panose="02020603050405020304" pitchFamily="18" charset="-78"/>
                <a:cs typeface="Andalus" panose="02020603050405020304" pitchFamily="18" charset="-78"/>
              </a:rPr>
              <a:t>@include float-left(right,5px 10px)</a:t>
            </a:r>
          </a:p>
          <a:p>
            <a:r>
              <a:rPr lang="en-SG" sz="3400" dirty="0">
                <a:latin typeface="Andalus" panose="02020603050405020304" pitchFamily="18" charset="-78"/>
                <a:cs typeface="Andalus" panose="02020603050405020304" pitchFamily="18" charset="-78"/>
              </a:rPr>
              <a:t>}</a:t>
            </a:r>
            <a:endParaRPr lang="en-US" sz="3400" dirty="0">
              <a:latin typeface="Andalus" panose="02020603050405020304" pitchFamily="18" charset="-78"/>
              <a:cs typeface="Andalus" panose="02020603050405020304" pitchFamily="18" charset="-78"/>
            </a:endParaRPr>
          </a:p>
          <a:p>
            <a:endParaRPr lang="en-US" sz="3400" dirty="0">
              <a:latin typeface="Andalus" panose="02020603050405020304" pitchFamily="18" charset="-78"/>
              <a:cs typeface="Andalus" panose="02020603050405020304" pitchFamily="18" charset="-78"/>
            </a:endParaRPr>
          </a:p>
        </p:txBody>
      </p:sp>
      <p:sp>
        <p:nvSpPr>
          <p:cNvPr id="9" name="TextBox 8"/>
          <p:cNvSpPr txBox="1"/>
          <p:nvPr/>
        </p:nvSpPr>
        <p:spPr>
          <a:xfrm>
            <a:off x="2484276" y="1576146"/>
            <a:ext cx="4247964" cy="2708434"/>
          </a:xfrm>
          <a:prstGeom prst="rect">
            <a:avLst/>
          </a:prstGeom>
          <a:noFill/>
        </p:spPr>
        <p:txBody>
          <a:bodyPr wrap="square" rtlCol="0">
            <a:spAutoFit/>
          </a:bodyPr>
          <a:lstStyle/>
          <a:p>
            <a:r>
              <a:rPr lang="vi-VN" sz="3400" dirty="0"/>
              <a:t>@mixin float-left {</a:t>
            </a:r>
            <a:endParaRPr lang="en-US" sz="3400" dirty="0"/>
          </a:p>
          <a:p>
            <a:r>
              <a:rPr lang="vi-VN" sz="3400" dirty="0"/>
              <a:t>float: left;</a:t>
            </a:r>
            <a:endParaRPr lang="en-US" sz="3400" dirty="0"/>
          </a:p>
          <a:p>
            <a:r>
              <a:rPr lang="vi-VN" sz="3400" dirty="0"/>
              <a:t>margin: 0px 10px;</a:t>
            </a:r>
            <a:endParaRPr lang="en-US" sz="3400" dirty="0"/>
          </a:p>
          <a:p>
            <a:r>
              <a:rPr lang="vi-VN" sz="3400" dirty="0"/>
              <a:t>}</a:t>
            </a:r>
            <a:endParaRPr lang="en-US" sz="3400" dirty="0"/>
          </a:p>
          <a:p>
            <a:endParaRPr lang="en-US" sz="3400" dirty="0"/>
          </a:p>
        </p:txBody>
      </p:sp>
      <p:sp>
        <p:nvSpPr>
          <p:cNvPr id="10" name="TextBox 9"/>
          <p:cNvSpPr txBox="1"/>
          <p:nvPr/>
        </p:nvSpPr>
        <p:spPr>
          <a:xfrm>
            <a:off x="1447392" y="1576146"/>
            <a:ext cx="5724128" cy="1138773"/>
          </a:xfrm>
          <a:prstGeom prst="rect">
            <a:avLst/>
          </a:prstGeom>
          <a:noFill/>
        </p:spPr>
        <p:txBody>
          <a:bodyPr wrap="square" rtlCol="0">
            <a:spAutoFit/>
          </a:bodyPr>
          <a:lstStyle/>
          <a:p>
            <a:r>
              <a:rPr lang="vi-VN" sz="3400" dirty="0"/>
              <a:t>.class { @include float-left;}</a:t>
            </a:r>
            <a:endParaRPr lang="en-US" sz="3400" dirty="0"/>
          </a:p>
          <a:p>
            <a:endParaRPr lang="en-US" sz="3400" dirty="0"/>
          </a:p>
        </p:txBody>
      </p:sp>
      <p:sp>
        <p:nvSpPr>
          <p:cNvPr id="11" name="TextBox 10"/>
          <p:cNvSpPr txBox="1"/>
          <p:nvPr/>
        </p:nvSpPr>
        <p:spPr>
          <a:xfrm>
            <a:off x="1448159" y="1576146"/>
            <a:ext cx="6320198" cy="2185214"/>
          </a:xfrm>
          <a:prstGeom prst="rect">
            <a:avLst/>
          </a:prstGeom>
          <a:noFill/>
        </p:spPr>
        <p:txBody>
          <a:bodyPr wrap="square" rtlCol="0">
            <a:spAutoFit/>
          </a:bodyPr>
          <a:lstStyle/>
          <a:p>
            <a:r>
              <a:rPr lang="vi-VN" sz="3400" dirty="0"/>
              <a:t>.class_1 {</a:t>
            </a:r>
            <a:endParaRPr lang="en-US" sz="3400" dirty="0"/>
          </a:p>
          <a:p>
            <a:r>
              <a:rPr lang="vi-VN" sz="3400" dirty="0"/>
              <a:t>float: left;</a:t>
            </a:r>
            <a:endParaRPr lang="en-US" sz="3400" dirty="0"/>
          </a:p>
          <a:p>
            <a:r>
              <a:rPr lang="vi-VN" sz="3400" dirty="0"/>
              <a:t>margin: 0px 10px;</a:t>
            </a:r>
            <a:endParaRPr lang="en-US" sz="3400" dirty="0"/>
          </a:p>
          <a:p>
            <a:r>
              <a:rPr lang="vi-VN" sz="3400" dirty="0"/>
              <a:t>}</a:t>
            </a:r>
            <a:endParaRPr lang="en-US" sz="3400" dirty="0"/>
          </a:p>
        </p:txBody>
      </p:sp>
    </p:spTree>
    <p:extLst>
      <p:ext uri="{BB962C8B-B14F-4D97-AF65-F5344CB8AC3E}">
        <p14:creationId xmlns:p14="http://schemas.microsoft.com/office/powerpoint/2010/main" val="52195417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p:bldP spid="10" grpId="1"/>
      <p:bldP spid="11" grpId="0"/>
      <p:bldP spid="1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3200" b="1" dirty="0">
                <a:solidFill>
                  <a:schemeClr val="tx1"/>
                </a:solidFill>
                <a:latin typeface="+mj-lt"/>
              </a:rPr>
              <a:t>1.4 Extends – </a:t>
            </a:r>
            <a:r>
              <a:rPr lang="en-US" sz="3200" b="1" dirty="0" err="1">
                <a:solidFill>
                  <a:schemeClr val="tx1"/>
                </a:solidFill>
                <a:latin typeface="+mj-lt"/>
              </a:rPr>
              <a:t>Kế</a:t>
            </a:r>
            <a:r>
              <a:rPr lang="en-US" sz="3200" b="1" dirty="0">
                <a:solidFill>
                  <a:schemeClr val="tx1"/>
                </a:solidFill>
                <a:latin typeface="+mj-lt"/>
              </a:rPr>
              <a:t> </a:t>
            </a:r>
            <a:r>
              <a:rPr lang="en-US" sz="3200" b="1" dirty="0" err="1">
                <a:solidFill>
                  <a:schemeClr val="tx1"/>
                </a:solidFill>
                <a:latin typeface="+mj-lt"/>
              </a:rPr>
              <a:t>thừa</a:t>
            </a:r>
            <a:r>
              <a:rPr lang="en-US" sz="3200" b="1" dirty="0">
                <a:solidFill>
                  <a:schemeClr val="tx1"/>
                </a:solidFill>
                <a:latin typeface="+mj-lt"/>
              </a:rPr>
              <a:t> @extend </a:t>
            </a:r>
            <a:r>
              <a:rPr lang="en-US" sz="3200" b="1" dirty="0" err="1">
                <a:solidFill>
                  <a:schemeClr val="tx1"/>
                </a:solidFill>
                <a:latin typeface="+mj-lt"/>
              </a:rPr>
              <a:t>ten_class</a:t>
            </a:r>
            <a:br>
              <a:rPr lang="en-US" sz="3200" b="1" dirty="0">
                <a:solidFill>
                  <a:schemeClr val="tx1"/>
                </a:solidFill>
                <a:latin typeface="+mj-lt"/>
              </a:rPr>
            </a:br>
            <a:endParaRPr lang="en-US" sz="3200" dirty="0">
              <a:solidFill>
                <a:schemeClr val="tx1"/>
              </a:solidFill>
              <a:latin typeface="+mj-lt"/>
            </a:endParaRPr>
          </a:p>
        </p:txBody>
      </p:sp>
      <p:sp>
        <p:nvSpPr>
          <p:cNvPr id="3" name="Content Placeholder 2"/>
          <p:cNvSpPr>
            <a:spLocks noGrp="1"/>
          </p:cNvSpPr>
          <p:nvPr>
            <p:ph idx="1"/>
          </p:nvPr>
        </p:nvSpPr>
        <p:spPr>
          <a:xfrm>
            <a:off x="467544" y="764704"/>
            <a:ext cx="8229600" cy="5112568"/>
          </a:xfrm>
        </p:spPr>
        <p:txBody>
          <a:bodyPr>
            <a:noAutofit/>
          </a:bodyPr>
          <a:lstStyle/>
          <a:p>
            <a:pPr lvl="0">
              <a:buFont typeface="Wingdings" panose="05000000000000000000" pitchFamily="2" charset="2"/>
              <a:buChar char="Ø"/>
            </a:pPr>
            <a:r>
              <a:rPr lang="vi-VN" sz="2800" dirty="0">
                <a:latin typeface="+mj-lt"/>
              </a:rPr>
              <a:t>Ví dụ bây giờ ta có code tạo button1 rất chi tiết ( .buttom_1 {…} ), giờ muốn tạo them buttom2 tương tự ta có thể làm nhanh với SCSS như sau</a:t>
            </a:r>
            <a:endParaRPr lang="en-US" sz="2800" dirty="0">
              <a:latin typeface="+mj-lt"/>
            </a:endParaRPr>
          </a:p>
          <a:p>
            <a:pPr marL="0" indent="0">
              <a:buNone/>
            </a:pPr>
            <a:r>
              <a:rPr lang="en-SG" sz="2800" b="1" dirty="0">
                <a:latin typeface="+mj-lt"/>
              </a:rPr>
              <a:t>		</a:t>
            </a:r>
            <a:r>
              <a:rPr lang="vi-VN" sz="2800" b="1" dirty="0">
                <a:latin typeface="+mj-lt"/>
              </a:rPr>
              <a:t>.button_2 { @extend .button_1; }</a:t>
            </a:r>
            <a:endParaRPr lang="en-US" sz="2800" b="1" dirty="0">
              <a:latin typeface="+mj-lt"/>
            </a:endParaRPr>
          </a:p>
          <a:p>
            <a:pPr lvl="0">
              <a:buFont typeface="Wingdings" panose="05000000000000000000" pitchFamily="2" charset="2"/>
              <a:buChar char="Ø"/>
            </a:pPr>
            <a:r>
              <a:rPr lang="vi-VN" sz="2800" dirty="0">
                <a:latin typeface="+mj-lt"/>
              </a:rPr>
              <a:t>Dù ta sử dụng @extend ở bất cứ đâu miễn là trong cùng một file, thì nó sẽ tự động gom lại và nhét vào một dòng duy nhất. Ví dụ như thế này:</a:t>
            </a:r>
            <a:endParaRPr lang="en-US" sz="2800" dirty="0">
              <a:latin typeface="+mj-lt"/>
            </a:endParaRPr>
          </a:p>
          <a:p>
            <a:pPr marL="0" indent="0">
              <a:buNone/>
            </a:pPr>
            <a:r>
              <a:rPr lang="en-SG" sz="2800" b="1" dirty="0">
                <a:latin typeface="+mj-lt"/>
              </a:rPr>
              <a:t>		.</a:t>
            </a:r>
            <a:r>
              <a:rPr lang="vi-VN" sz="2800" b="1" dirty="0">
                <a:latin typeface="+mj-lt"/>
              </a:rPr>
              <a:t>buttom_1, .buttom_2, buttom_4 { … }</a:t>
            </a:r>
            <a:endParaRPr lang="en-US" sz="2800" b="1" dirty="0">
              <a:latin typeface="+mj-lt"/>
            </a:endParaRPr>
          </a:p>
          <a:p>
            <a:endParaRPr lang="en-US" dirty="0">
              <a:latin typeface="+mj-lt"/>
              <a:cs typeface="Andalus" panose="02020603050405020304" pitchFamily="18" charset="-78"/>
            </a:endParaRPr>
          </a:p>
        </p:txBody>
      </p:sp>
    </p:spTree>
    <p:extLst>
      <p:ext uri="{BB962C8B-B14F-4D97-AF65-F5344CB8AC3E}">
        <p14:creationId xmlns:p14="http://schemas.microsoft.com/office/powerpoint/2010/main" val="4436324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450"/>
            <a:ext cx="8229600" cy="1143000"/>
          </a:xfrm>
        </p:spPr>
        <p:txBody>
          <a:bodyPr>
            <a:normAutofit/>
          </a:bodyPr>
          <a:lstStyle/>
          <a:p>
            <a:pPr lvl="1" algn="ctr" rtl="0">
              <a:spcBef>
                <a:spcPct val="0"/>
              </a:spcBef>
            </a:pPr>
            <a:r>
              <a:rPr lang="en-US" sz="3200" b="1" dirty="0">
                <a:solidFill>
                  <a:schemeClr val="tx1"/>
                </a:solidFill>
                <a:latin typeface="+mj-lt"/>
              </a:rPr>
              <a:t>1.5 </a:t>
            </a:r>
            <a:r>
              <a:rPr lang="en-US" sz="3200" b="1" dirty="0" err="1">
                <a:solidFill>
                  <a:schemeClr val="tx1"/>
                </a:solidFill>
                <a:latin typeface="+mj-lt"/>
              </a:rPr>
              <a:t>Vùng</a:t>
            </a:r>
            <a:r>
              <a:rPr lang="en-US" sz="3200" b="1" dirty="0">
                <a:solidFill>
                  <a:schemeClr val="tx1"/>
                </a:solidFill>
                <a:latin typeface="+mj-lt"/>
              </a:rPr>
              <a:t> </a:t>
            </a:r>
            <a:r>
              <a:rPr lang="en-US" sz="3200" b="1" dirty="0" err="1">
                <a:solidFill>
                  <a:schemeClr val="tx1"/>
                </a:solidFill>
                <a:latin typeface="+mj-lt"/>
              </a:rPr>
              <a:t>chọn</a:t>
            </a:r>
            <a:r>
              <a:rPr lang="en-US" sz="3200" b="1" dirty="0">
                <a:solidFill>
                  <a:schemeClr val="tx1"/>
                </a:solidFill>
                <a:latin typeface="+mj-lt"/>
              </a:rPr>
              <a:t> %name</a:t>
            </a:r>
            <a:br>
              <a:rPr lang="en-US" sz="3200" b="1" dirty="0">
                <a:solidFill>
                  <a:schemeClr val="tx1"/>
                </a:solidFill>
                <a:latin typeface="+mj-lt"/>
              </a:rPr>
            </a:br>
            <a:endParaRPr lang="en-US" sz="3200" dirty="0">
              <a:solidFill>
                <a:schemeClr val="tx1"/>
              </a:solidFill>
              <a:latin typeface="+mj-lt"/>
            </a:endParaRPr>
          </a:p>
        </p:txBody>
      </p:sp>
      <p:sp>
        <p:nvSpPr>
          <p:cNvPr id="3" name="Content Placeholder 2"/>
          <p:cNvSpPr>
            <a:spLocks noGrp="1"/>
          </p:cNvSpPr>
          <p:nvPr>
            <p:ph idx="1"/>
          </p:nvPr>
        </p:nvSpPr>
        <p:spPr>
          <a:xfrm>
            <a:off x="467544" y="692696"/>
            <a:ext cx="8229600" cy="4525963"/>
          </a:xfrm>
        </p:spPr>
        <p:txBody>
          <a:bodyPr>
            <a:noAutofit/>
          </a:bodyPr>
          <a:lstStyle/>
          <a:p>
            <a:pPr lvl="0">
              <a:buFont typeface="Wingdings" panose="05000000000000000000" pitchFamily="2" charset="2"/>
              <a:buChar char="Ø"/>
            </a:pPr>
            <a:r>
              <a:rPr lang="vi-VN" sz="2600" dirty="0">
                <a:latin typeface="+mj-lt"/>
              </a:rPr>
              <a:t>Ví dụ viết th</a:t>
            </a:r>
            <a:r>
              <a:rPr lang="en-SG" sz="2600" dirty="0">
                <a:latin typeface="+mj-lt"/>
              </a:rPr>
              <a:t>ê</a:t>
            </a:r>
            <a:r>
              <a:rPr lang="vi-VN" sz="2600" dirty="0">
                <a:latin typeface="+mj-lt"/>
              </a:rPr>
              <a:t>m đoạn code vào SCSS</a:t>
            </a:r>
            <a:endParaRPr lang="en-US" sz="2600" dirty="0">
              <a:latin typeface="+mj-lt"/>
            </a:endParaRPr>
          </a:p>
          <a:p>
            <a:pPr marL="0" indent="0">
              <a:buNone/>
            </a:pPr>
            <a:r>
              <a:rPr lang="en-SG" sz="2600" dirty="0">
                <a:latin typeface="+mj-lt"/>
              </a:rPr>
              <a:t>	</a:t>
            </a:r>
            <a:r>
              <a:rPr lang="vi-VN" sz="2600" dirty="0">
                <a:latin typeface="+mj-lt"/>
              </a:rPr>
              <a:t>%thank_you {</a:t>
            </a:r>
            <a:endParaRPr lang="en-US" sz="2600" dirty="0">
              <a:latin typeface="+mj-lt"/>
            </a:endParaRPr>
          </a:p>
          <a:p>
            <a:pPr marL="0" indent="0">
              <a:buNone/>
            </a:pPr>
            <a:r>
              <a:rPr lang="en-SG" sz="2600" dirty="0">
                <a:latin typeface="+mj-lt"/>
              </a:rPr>
              <a:t>	</a:t>
            </a:r>
            <a:r>
              <a:rPr lang="vi-VN" sz="2600" dirty="0">
                <a:latin typeface="+mj-lt"/>
              </a:rPr>
              <a:t>color: #red;</a:t>
            </a:r>
            <a:endParaRPr lang="en-US" sz="2600" dirty="0">
              <a:latin typeface="+mj-lt"/>
            </a:endParaRPr>
          </a:p>
          <a:p>
            <a:pPr marL="0" indent="0">
              <a:buNone/>
            </a:pPr>
            <a:r>
              <a:rPr lang="en-SG" sz="2600" dirty="0">
                <a:latin typeface="+mj-lt"/>
              </a:rPr>
              <a:t>	</a:t>
            </a:r>
            <a:r>
              <a:rPr lang="vi-VN" sz="2600" dirty="0">
                <a:latin typeface="+mj-lt"/>
              </a:rPr>
              <a:t>margin: 5px 10px;</a:t>
            </a:r>
            <a:endParaRPr lang="en-US" sz="2600" dirty="0">
              <a:latin typeface="+mj-lt"/>
            </a:endParaRPr>
          </a:p>
          <a:p>
            <a:pPr marL="0" indent="0">
              <a:buNone/>
            </a:pPr>
            <a:r>
              <a:rPr lang="en-SG" sz="2600" dirty="0">
                <a:latin typeface="+mj-lt"/>
              </a:rPr>
              <a:t>	</a:t>
            </a:r>
            <a:r>
              <a:rPr lang="vi-VN" sz="2600" dirty="0">
                <a:latin typeface="+mj-lt"/>
              </a:rPr>
              <a:t>}</a:t>
            </a:r>
            <a:endParaRPr lang="en-US" sz="2600" dirty="0">
              <a:latin typeface="+mj-lt"/>
            </a:endParaRPr>
          </a:p>
          <a:p>
            <a:pPr lvl="0">
              <a:buFont typeface="Wingdings" panose="05000000000000000000" pitchFamily="2" charset="2"/>
              <a:buChar char="Ø"/>
            </a:pPr>
            <a:r>
              <a:rPr lang="vi-VN" sz="2600" dirty="0">
                <a:latin typeface="+mj-lt"/>
              </a:rPr>
              <a:t>Sau đó thử save lại, nó sẽ không hề được xuất ra. Nhưng nếu bây giờ tiến hành extend nó cho một class nào đó thì nó sẽ được xuất ra.</a:t>
            </a:r>
            <a:endParaRPr lang="en-US" sz="2600" dirty="0">
              <a:latin typeface="+mj-lt"/>
            </a:endParaRPr>
          </a:p>
          <a:p>
            <a:pPr marL="457200" lvl="1" indent="0">
              <a:buNone/>
            </a:pPr>
            <a:r>
              <a:rPr lang="en-SG" sz="2600" dirty="0">
                <a:latin typeface="+mj-lt"/>
              </a:rPr>
              <a:t>	</a:t>
            </a:r>
            <a:r>
              <a:rPr lang="vi-VN" sz="2600" dirty="0">
                <a:latin typeface="+mj-lt"/>
              </a:rPr>
              <a:t>.love_me { @extend %thank_you; }</a:t>
            </a:r>
            <a:endParaRPr lang="en-US" sz="2600" dirty="0">
              <a:latin typeface="+mj-lt"/>
            </a:endParaRPr>
          </a:p>
          <a:p>
            <a:endParaRPr lang="en-US" sz="2600" dirty="0">
              <a:latin typeface="+mj-lt"/>
            </a:endParaRPr>
          </a:p>
        </p:txBody>
      </p:sp>
    </p:spTree>
    <p:extLst>
      <p:ext uri="{BB962C8B-B14F-4D97-AF65-F5344CB8AC3E}">
        <p14:creationId xmlns:p14="http://schemas.microsoft.com/office/powerpoint/2010/main" val="28677456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30" presetClass="entr" presetSubtype="0" fill="hold" nodeType="afterEffect">
                                  <p:stCondLst>
                                    <p:cond delay="2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800" decel="100000"/>
                                        <p:tgtEl>
                                          <p:spTgt spid="3">
                                            <p:txEl>
                                              <p:pRg st="1" end="1"/>
                                            </p:txEl>
                                          </p:spTgt>
                                        </p:tgtEl>
                                      </p:cBhvr>
                                    </p:animEffect>
                                    <p:anim calcmode="lin" valueType="num">
                                      <p:cBhvr>
                                        <p:cTn id="15"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0" fill="hold">
                            <p:stCondLst>
                              <p:cond delay="3500"/>
                            </p:stCondLst>
                            <p:childTnLst>
                              <p:par>
                                <p:cTn id="21" presetID="30"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800" decel="100000"/>
                                        <p:tgtEl>
                                          <p:spTgt spid="3">
                                            <p:txEl>
                                              <p:pRg st="2" end="2"/>
                                            </p:txEl>
                                          </p:spTgt>
                                        </p:tgtEl>
                                      </p:cBhvr>
                                    </p:animEffect>
                                    <p:anim calcmode="lin" valueType="num">
                                      <p:cBhvr>
                                        <p:cTn id="2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29" fill="hold">
                            <p:stCondLst>
                              <p:cond delay="4500"/>
                            </p:stCondLst>
                            <p:childTnLst>
                              <p:par>
                                <p:cTn id="30" presetID="30" presetClass="entr" presetSubtype="0"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800" decel="100000"/>
                                        <p:tgtEl>
                                          <p:spTgt spid="3">
                                            <p:txEl>
                                              <p:pRg st="3" end="3"/>
                                            </p:txEl>
                                          </p:spTgt>
                                        </p:tgtEl>
                                      </p:cBhvr>
                                    </p:animEffect>
                                    <p:anim calcmode="lin" valueType="num">
                                      <p:cBhvr>
                                        <p:cTn id="33"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38" fill="hold">
                            <p:stCondLst>
                              <p:cond delay="5500"/>
                            </p:stCondLst>
                            <p:childTnLst>
                              <p:par>
                                <p:cTn id="39" presetID="30" presetClass="entr" presetSubtype="0" fill="hold"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800" decel="100000"/>
                                        <p:tgtEl>
                                          <p:spTgt spid="3">
                                            <p:txEl>
                                              <p:pRg st="4" end="4"/>
                                            </p:txEl>
                                          </p:spTgt>
                                        </p:tgtEl>
                                      </p:cBhvr>
                                    </p:animEffect>
                                    <p:anim calcmode="lin" valueType="num">
                                      <p:cBhvr>
                                        <p:cTn id="42"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par>
                          <p:cTn id="47" fill="hold">
                            <p:stCondLst>
                              <p:cond delay="6500"/>
                            </p:stCondLst>
                            <p:childTnLst>
                              <p:par>
                                <p:cTn id="48" presetID="31" presetClass="entr" presetSubtype="0" fill="hold" nodeType="afterEffect">
                                  <p:stCondLst>
                                    <p:cond delay="400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5" end="5"/>
                                            </p:txEl>
                                          </p:spTgt>
                                        </p:tgtEl>
                                      </p:cBhvr>
                                    </p:animEffect>
                                  </p:childTnLst>
                                </p:cTn>
                              </p:par>
                            </p:childTnLst>
                          </p:cTn>
                        </p:par>
                        <p:par>
                          <p:cTn id="54" fill="hold">
                            <p:stCondLst>
                              <p:cond delay="11500"/>
                            </p:stCondLst>
                            <p:childTnLst>
                              <p:par>
                                <p:cTn id="55" presetID="30" presetClass="entr" presetSubtype="0" fill="hold" nodeType="afterEffect">
                                  <p:stCondLst>
                                    <p:cond delay="500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800" decel="100000"/>
                                        <p:tgtEl>
                                          <p:spTgt spid="3">
                                            <p:txEl>
                                              <p:pRg st="6" end="6"/>
                                            </p:txEl>
                                          </p:spTgt>
                                        </p:tgtEl>
                                      </p:cBhvr>
                                    </p:animEffect>
                                    <p:anim calcmode="lin" valueType="num">
                                      <p:cBhvr>
                                        <p:cTn id="58"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Times New Roman" panose="02020603050405020304" pitchFamily="18" charset="0"/>
              </a:rPr>
              <a:t> </a:t>
            </a:r>
            <a:r>
              <a:rPr lang="en-US" dirty="0" err="1">
                <a:cs typeface="Times New Roman" panose="02020603050405020304" pitchFamily="18" charset="0"/>
              </a:rPr>
              <a:t>Giới</a:t>
            </a:r>
            <a:r>
              <a:rPr lang="en-US" dirty="0">
                <a:cs typeface="Times New Roman" panose="02020603050405020304" pitchFamily="18" charset="0"/>
              </a:rPr>
              <a:t> </a:t>
            </a:r>
            <a:r>
              <a:rPr lang="en-US" dirty="0" err="1">
                <a:cs typeface="Times New Roman" panose="02020603050405020304" pitchFamily="18" charset="0"/>
              </a:rPr>
              <a:t>thiệu</a:t>
            </a:r>
            <a:r>
              <a:rPr lang="en-US" dirty="0">
                <a:cs typeface="Times New Roman" panose="02020603050405020304" pitchFamily="18" charset="0"/>
              </a:rPr>
              <a:t> c</a:t>
            </a:r>
            <a:r>
              <a:rPr lang="vi-VN" dirty="0">
                <a:cs typeface="Times New Roman" panose="02020603050405020304" pitchFamily="18" charset="0"/>
              </a:rPr>
              <a:t>ơ</a:t>
            </a:r>
            <a:r>
              <a:rPr lang="en-US" dirty="0">
                <a:cs typeface="Times New Roman" panose="02020603050405020304" pitchFamily="18" charset="0"/>
              </a:rPr>
              <a:t> </a:t>
            </a:r>
            <a:r>
              <a:rPr lang="en-US" dirty="0" err="1">
                <a:cs typeface="Times New Roman" panose="02020603050405020304" pitchFamily="18" charset="0"/>
              </a:rPr>
              <a:t>bản</a:t>
            </a:r>
            <a:r>
              <a:rPr lang="en-US" dirty="0">
                <a:cs typeface="Times New Roman" panose="02020603050405020304" pitchFamily="18" charset="0"/>
              </a:rPr>
              <a:t>  </a:t>
            </a:r>
            <a:r>
              <a:rPr lang="en-US" dirty="0" err="1">
                <a:cs typeface="Times New Roman" panose="02020603050405020304" pitchFamily="18" charset="0"/>
              </a:rPr>
              <a:t>về</a:t>
            </a:r>
            <a:r>
              <a:rPr lang="en-US" dirty="0">
                <a:cs typeface="Times New Roman" panose="02020603050405020304" pitchFamily="18" charset="0"/>
              </a:rPr>
              <a:t> Go</a:t>
            </a:r>
          </a:p>
        </p:txBody>
      </p:sp>
    </p:spTree>
    <p:extLst>
      <p:ext uri="{BB962C8B-B14F-4D97-AF65-F5344CB8AC3E}">
        <p14:creationId xmlns:p14="http://schemas.microsoft.com/office/powerpoint/2010/main" val="1816677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39605"/>
          </a:xfrm>
        </p:spPr>
        <p:txBody>
          <a:bodyPr/>
          <a:lstStyle/>
          <a:p>
            <a:r>
              <a:rPr lang="en-US" dirty="0">
                <a:cs typeface="Times New Roman" panose="02020603050405020304" pitchFamily="18" charset="0"/>
              </a:rPr>
              <a:t>1. </a:t>
            </a:r>
            <a:r>
              <a:rPr lang="en-US" dirty="0" err="1">
                <a:cs typeface="Times New Roman" panose="02020603050405020304" pitchFamily="18" charset="0"/>
              </a:rPr>
              <a:t>Một</a:t>
            </a:r>
            <a:r>
              <a:rPr lang="en-US" dirty="0">
                <a:cs typeface="Times New Roman" panose="02020603050405020304" pitchFamily="18" charset="0"/>
              </a:rPr>
              <a:t> </a:t>
            </a:r>
            <a:r>
              <a:rPr lang="en-US" dirty="0" err="1">
                <a:cs typeface="Times New Roman" panose="02020603050405020304" pitchFamily="18" charset="0"/>
              </a:rPr>
              <a:t>số</a:t>
            </a:r>
            <a:r>
              <a:rPr lang="en-US" dirty="0">
                <a:cs typeface="Times New Roman" panose="02020603050405020304" pitchFamily="18" charset="0"/>
              </a:rPr>
              <a:t> </a:t>
            </a:r>
            <a:r>
              <a:rPr lang="en-US" dirty="0" err="1">
                <a:cs typeface="Times New Roman" panose="02020603050405020304" pitchFamily="18" charset="0"/>
              </a:rPr>
              <a:t>đặc</a:t>
            </a:r>
            <a:r>
              <a:rPr lang="en-US" dirty="0">
                <a:cs typeface="Times New Roman" panose="02020603050405020304" pitchFamily="18" charset="0"/>
              </a:rPr>
              <a:t> </a:t>
            </a:r>
            <a:r>
              <a:rPr lang="en-US" dirty="0" err="1">
                <a:cs typeface="Times New Roman" panose="02020603050405020304" pitchFamily="18" charset="0"/>
              </a:rPr>
              <a:t>tr</a:t>
            </a:r>
            <a:r>
              <a:rPr lang="vi-VN" dirty="0">
                <a:cs typeface="Times New Roman" panose="02020603050405020304" pitchFamily="18" charset="0"/>
              </a:rPr>
              <a:t>ư</a:t>
            </a:r>
            <a:r>
              <a:rPr lang="en-US" dirty="0">
                <a:cs typeface="Times New Roman" panose="02020603050405020304" pitchFamily="18" charset="0"/>
              </a:rPr>
              <a:t>ng </a:t>
            </a:r>
            <a:r>
              <a:rPr lang="en-US" dirty="0" err="1">
                <a:cs typeface="Times New Roman" panose="02020603050405020304" pitchFamily="18" charset="0"/>
              </a:rPr>
              <a:t>của</a:t>
            </a:r>
            <a:r>
              <a:rPr lang="en-US" dirty="0">
                <a:cs typeface="Times New Roman" panose="02020603050405020304" pitchFamily="18" charset="0"/>
              </a:rPr>
              <a:t> Go</a:t>
            </a:r>
          </a:p>
        </p:txBody>
      </p:sp>
      <p:sp>
        <p:nvSpPr>
          <p:cNvPr id="3" name="Content Placeholder 2"/>
          <p:cNvSpPr>
            <a:spLocks noGrp="1"/>
          </p:cNvSpPr>
          <p:nvPr>
            <p:ph idx="1"/>
          </p:nvPr>
        </p:nvSpPr>
        <p:spPr>
          <a:xfrm>
            <a:off x="628650" y="1404731"/>
            <a:ext cx="7886700" cy="4772233"/>
          </a:xfrm>
        </p:spPr>
        <p:txBody>
          <a:bodyPr/>
          <a:lstStyle/>
          <a:p>
            <a:r>
              <a:rPr lang="en-US" dirty="0">
                <a:latin typeface="+mj-lt"/>
                <a:cs typeface="Times New Roman" panose="02020603050405020304" pitchFamily="18" charset="0"/>
              </a:rPr>
              <a:t>Go </a:t>
            </a:r>
            <a:r>
              <a:rPr lang="en-US" dirty="0" err="1">
                <a:latin typeface="+mj-lt"/>
                <a:cs typeface="Times New Roman" panose="02020603050405020304" pitchFamily="18" charset="0"/>
              </a:rPr>
              <a:t>là</a:t>
            </a:r>
            <a:r>
              <a:rPr lang="en-US" dirty="0">
                <a:latin typeface="+mj-lt"/>
                <a:cs typeface="Times New Roman" panose="02020603050405020304" pitchFamily="18" charset="0"/>
              </a:rPr>
              <a:t> </a:t>
            </a:r>
            <a:r>
              <a:rPr lang="en-US" dirty="0" err="1">
                <a:latin typeface="+mj-lt"/>
                <a:cs typeface="Times New Roman" panose="02020603050405020304" pitchFamily="18" charset="0"/>
              </a:rPr>
              <a:t>một</a:t>
            </a:r>
            <a:r>
              <a:rPr lang="en-US" dirty="0">
                <a:latin typeface="+mj-lt"/>
                <a:cs typeface="Times New Roman" panose="02020603050405020304" pitchFamily="18" charset="0"/>
              </a:rPr>
              <a:t> </a:t>
            </a:r>
            <a:r>
              <a:rPr lang="en-US" dirty="0" err="1">
                <a:latin typeface="+mj-lt"/>
                <a:cs typeface="Times New Roman" panose="02020603050405020304" pitchFamily="18" charset="0"/>
              </a:rPr>
              <a:t>ngôn</a:t>
            </a:r>
            <a:r>
              <a:rPr lang="en-US" dirty="0">
                <a:latin typeface="+mj-lt"/>
                <a:cs typeface="Times New Roman" panose="02020603050405020304" pitchFamily="18" charset="0"/>
              </a:rPr>
              <a:t> </a:t>
            </a:r>
            <a:r>
              <a:rPr lang="en-US" dirty="0" err="1">
                <a:latin typeface="+mj-lt"/>
                <a:cs typeface="Times New Roman" panose="02020603050405020304" pitchFamily="18" charset="0"/>
              </a:rPr>
              <a:t>ngữ</a:t>
            </a:r>
            <a:r>
              <a:rPr lang="en-US" dirty="0">
                <a:latin typeface="+mj-lt"/>
                <a:cs typeface="Times New Roman" panose="02020603050405020304" pitchFamily="18" charset="0"/>
              </a:rPr>
              <a:t> </a:t>
            </a:r>
            <a:r>
              <a:rPr lang="en-US" dirty="0" err="1">
                <a:latin typeface="+mj-lt"/>
                <a:cs typeface="Times New Roman" panose="02020603050405020304" pitchFamily="18" charset="0"/>
              </a:rPr>
              <a:t>lập</a:t>
            </a:r>
            <a:r>
              <a:rPr lang="en-US" dirty="0">
                <a:latin typeface="+mj-lt"/>
                <a:cs typeface="Times New Roman" panose="02020603050405020304" pitchFamily="18" charset="0"/>
              </a:rPr>
              <a:t> </a:t>
            </a:r>
            <a:r>
              <a:rPr lang="en-US" dirty="0" err="1">
                <a:latin typeface="+mj-lt"/>
                <a:cs typeface="Times New Roman" panose="02020603050405020304" pitchFamily="18" charset="0"/>
              </a:rPr>
              <a:t>trình</a:t>
            </a:r>
            <a:r>
              <a:rPr lang="en-US" dirty="0">
                <a:latin typeface="+mj-lt"/>
                <a:cs typeface="Times New Roman" panose="02020603050405020304" pitchFamily="18" charset="0"/>
              </a:rPr>
              <a:t> </a:t>
            </a:r>
            <a:r>
              <a:rPr lang="en-US" dirty="0" err="1">
                <a:latin typeface="+mj-lt"/>
                <a:cs typeface="Times New Roman" panose="02020603050405020304" pitchFamily="18" charset="0"/>
              </a:rPr>
              <a:t>mới</a:t>
            </a:r>
            <a:r>
              <a:rPr lang="en-US" dirty="0">
                <a:latin typeface="+mj-lt"/>
                <a:cs typeface="Times New Roman" panose="02020603050405020304" pitchFamily="18" charset="0"/>
              </a:rPr>
              <a:t>, </a:t>
            </a:r>
            <a:r>
              <a:rPr lang="en-US" dirty="0" err="1">
                <a:latin typeface="+mj-lt"/>
                <a:cs typeface="Times New Roman" panose="02020603050405020304" pitchFamily="18" charset="0"/>
              </a:rPr>
              <a:t>mã</a:t>
            </a:r>
            <a:r>
              <a:rPr lang="en-US" dirty="0">
                <a:latin typeface="+mj-lt"/>
                <a:cs typeface="Times New Roman" panose="02020603050405020304" pitchFamily="18" charset="0"/>
              </a:rPr>
              <a:t> </a:t>
            </a:r>
            <a:r>
              <a:rPr lang="en-US" dirty="0" err="1">
                <a:latin typeface="+mj-lt"/>
                <a:cs typeface="Times New Roman" panose="02020603050405020304" pitchFamily="18" charset="0"/>
              </a:rPr>
              <a:t>nguồn</a:t>
            </a:r>
            <a:r>
              <a:rPr lang="en-US" dirty="0">
                <a:latin typeface="+mj-lt"/>
                <a:cs typeface="Times New Roman" panose="02020603050405020304" pitchFamily="18" charset="0"/>
              </a:rPr>
              <a:t> </a:t>
            </a:r>
            <a:r>
              <a:rPr lang="en-US" dirty="0" err="1">
                <a:latin typeface="+mj-lt"/>
                <a:cs typeface="Times New Roman" panose="02020603050405020304" pitchFamily="18" charset="0"/>
              </a:rPr>
              <a:t>mở</a:t>
            </a:r>
            <a:r>
              <a:rPr lang="en-US" dirty="0">
                <a:latin typeface="+mj-lt"/>
                <a:cs typeface="Times New Roman" panose="02020603050405020304" pitchFamily="18" charset="0"/>
              </a:rPr>
              <a:t> </a:t>
            </a:r>
          </a:p>
          <a:p>
            <a:r>
              <a:rPr lang="en-US" dirty="0" err="1">
                <a:latin typeface="+mj-lt"/>
                <a:cs typeface="Times New Roman" panose="02020603050405020304" pitchFamily="18" charset="0"/>
              </a:rPr>
              <a:t>Thuộc</a:t>
            </a:r>
            <a:r>
              <a:rPr lang="en-US" dirty="0">
                <a:latin typeface="+mj-lt"/>
                <a:cs typeface="Times New Roman" panose="02020603050405020304" pitchFamily="18" charset="0"/>
              </a:rPr>
              <a:t> </a:t>
            </a:r>
            <a:r>
              <a:rPr lang="en-US" dirty="0" err="1">
                <a:latin typeface="+mj-lt"/>
                <a:cs typeface="Times New Roman" panose="02020603050405020304" pitchFamily="18" charset="0"/>
              </a:rPr>
              <a:t>dòng</a:t>
            </a:r>
            <a:r>
              <a:rPr lang="en-US" dirty="0">
                <a:latin typeface="+mj-lt"/>
                <a:cs typeface="Times New Roman" panose="02020603050405020304" pitchFamily="18" charset="0"/>
              </a:rPr>
              <a:t> </a:t>
            </a:r>
            <a:r>
              <a:rPr lang="en-US" dirty="0" err="1">
                <a:latin typeface="+mj-lt"/>
                <a:cs typeface="Times New Roman" panose="02020603050405020304" pitchFamily="18" charset="0"/>
              </a:rPr>
              <a:t>họ</a:t>
            </a:r>
            <a:r>
              <a:rPr lang="en-US" dirty="0">
                <a:latin typeface="+mj-lt"/>
                <a:cs typeface="Times New Roman" panose="02020603050405020304" pitchFamily="18" charset="0"/>
              </a:rPr>
              <a:t> C </a:t>
            </a:r>
            <a:r>
              <a:rPr lang="en-US" dirty="0" err="1">
                <a:latin typeface="+mj-lt"/>
                <a:cs typeface="Times New Roman" panose="02020603050405020304" pitchFamily="18" charset="0"/>
              </a:rPr>
              <a:t>nh</a:t>
            </a:r>
            <a:r>
              <a:rPr lang="vi-VN" dirty="0">
                <a:latin typeface="+mj-lt"/>
                <a:cs typeface="Times New Roman" panose="02020603050405020304" pitchFamily="18" charset="0"/>
              </a:rPr>
              <a:t>ư</a:t>
            </a:r>
            <a:r>
              <a:rPr lang="en-US" dirty="0">
                <a:latin typeface="+mj-lt"/>
                <a:cs typeface="Times New Roman" panose="02020603050405020304" pitchFamily="18" charset="0"/>
              </a:rPr>
              <a:t>ng </a:t>
            </a:r>
            <a:r>
              <a:rPr lang="en-US" dirty="0" err="1">
                <a:latin typeface="+mj-lt"/>
                <a:cs typeface="Times New Roman" panose="02020603050405020304" pitchFamily="18" charset="0"/>
              </a:rPr>
              <a:t>có</a:t>
            </a:r>
            <a:r>
              <a:rPr lang="en-US" dirty="0">
                <a:latin typeface="+mj-lt"/>
                <a:cs typeface="Times New Roman" panose="02020603050405020304" pitchFamily="18" charset="0"/>
              </a:rPr>
              <a:t> </a:t>
            </a:r>
            <a:r>
              <a:rPr lang="en-US" dirty="0" err="1">
                <a:latin typeface="+mj-lt"/>
                <a:cs typeface="Times New Roman" panose="02020603050405020304" pitchFamily="18" charset="0"/>
              </a:rPr>
              <a:t>tốc</a:t>
            </a:r>
            <a:r>
              <a:rPr lang="en-US" dirty="0">
                <a:latin typeface="+mj-lt"/>
                <a:cs typeface="Times New Roman" panose="02020603050405020304" pitchFamily="18" charset="0"/>
              </a:rPr>
              <a:t> </a:t>
            </a:r>
            <a:r>
              <a:rPr lang="en-US" dirty="0" err="1">
                <a:latin typeface="+mj-lt"/>
                <a:cs typeface="Times New Roman" panose="02020603050405020304" pitchFamily="18" charset="0"/>
              </a:rPr>
              <a:t>độ</a:t>
            </a:r>
            <a:r>
              <a:rPr lang="en-US" dirty="0">
                <a:latin typeface="+mj-lt"/>
                <a:cs typeface="Times New Roman" panose="02020603050405020304" pitchFamily="18" charset="0"/>
              </a:rPr>
              <a:t> </a:t>
            </a:r>
            <a:r>
              <a:rPr lang="en-US" dirty="0" err="1">
                <a:latin typeface="+mj-lt"/>
                <a:cs typeface="Times New Roman" panose="02020603050405020304" pitchFamily="18" charset="0"/>
              </a:rPr>
              <a:t>biên</a:t>
            </a:r>
            <a:r>
              <a:rPr lang="en-US" dirty="0">
                <a:latin typeface="+mj-lt"/>
                <a:cs typeface="Times New Roman" panose="02020603050405020304" pitchFamily="18" charset="0"/>
              </a:rPr>
              <a:t> </a:t>
            </a:r>
            <a:r>
              <a:rPr lang="en-US" dirty="0" err="1">
                <a:latin typeface="+mj-lt"/>
                <a:cs typeface="Times New Roman" panose="02020603050405020304" pitchFamily="18" charset="0"/>
              </a:rPr>
              <a:t>dịch</a:t>
            </a:r>
            <a:r>
              <a:rPr lang="en-US" dirty="0">
                <a:latin typeface="+mj-lt"/>
                <a:cs typeface="Times New Roman" panose="02020603050405020304" pitchFamily="18" charset="0"/>
              </a:rPr>
              <a:t> </a:t>
            </a:r>
            <a:r>
              <a:rPr lang="en-US" dirty="0" err="1">
                <a:latin typeface="+mj-lt"/>
                <a:cs typeface="Times New Roman" panose="02020603050405020304" pitchFamily="18" charset="0"/>
              </a:rPr>
              <a:t>nhanh</a:t>
            </a:r>
            <a:r>
              <a:rPr lang="en-US" dirty="0">
                <a:latin typeface="+mj-lt"/>
                <a:cs typeface="Times New Roman" panose="02020603050405020304" pitchFamily="18" charset="0"/>
              </a:rPr>
              <a:t> h</a:t>
            </a:r>
            <a:r>
              <a:rPr lang="vi-VN" dirty="0">
                <a:latin typeface="+mj-lt"/>
                <a:cs typeface="Times New Roman" panose="02020603050405020304" pitchFamily="18" charset="0"/>
              </a:rPr>
              <a:t>ơ</a:t>
            </a:r>
            <a:r>
              <a:rPr lang="en-US" dirty="0">
                <a:latin typeface="+mj-lt"/>
                <a:cs typeface="Times New Roman" panose="02020603050405020304" pitchFamily="18" charset="0"/>
              </a:rPr>
              <a:t>n </a:t>
            </a:r>
          </a:p>
          <a:p>
            <a:r>
              <a:rPr lang="en-US" dirty="0" err="1">
                <a:latin typeface="+mj-lt"/>
                <a:cs typeface="Times New Roman" panose="02020603050405020304" pitchFamily="18" charset="0"/>
              </a:rPr>
              <a:t>Số</a:t>
            </a:r>
            <a:r>
              <a:rPr lang="en-US" dirty="0">
                <a:latin typeface="+mj-lt"/>
                <a:cs typeface="Times New Roman" panose="02020603050405020304" pitchFamily="18" charset="0"/>
              </a:rPr>
              <a:t> l</a:t>
            </a:r>
            <a:r>
              <a:rPr lang="vi-VN" dirty="0">
                <a:latin typeface="+mj-lt"/>
                <a:cs typeface="Times New Roman" panose="02020603050405020304" pitchFamily="18" charset="0"/>
              </a:rPr>
              <a:t>ư</a:t>
            </a:r>
            <a:r>
              <a:rPr lang="en-US" dirty="0" err="1">
                <a:latin typeface="+mj-lt"/>
                <a:cs typeface="Times New Roman" panose="02020603050405020304" pitchFamily="18" charset="0"/>
              </a:rPr>
              <a:t>ợng</a:t>
            </a:r>
            <a:r>
              <a:rPr lang="en-US" dirty="0">
                <a:latin typeface="+mj-lt"/>
                <a:cs typeface="Times New Roman" panose="02020603050405020304" pitchFamily="18" charset="0"/>
              </a:rPr>
              <a:t> </a:t>
            </a:r>
            <a:r>
              <a:rPr lang="en-US" dirty="0" err="1">
                <a:latin typeface="+mj-lt"/>
                <a:cs typeface="Times New Roman" panose="02020603050405020304" pitchFamily="18" charset="0"/>
              </a:rPr>
              <a:t>từ</a:t>
            </a:r>
            <a:r>
              <a:rPr lang="en-US" dirty="0">
                <a:latin typeface="+mj-lt"/>
                <a:cs typeface="Times New Roman" panose="02020603050405020304" pitchFamily="18" charset="0"/>
              </a:rPr>
              <a:t> </a:t>
            </a:r>
            <a:r>
              <a:rPr lang="en-US" dirty="0" err="1">
                <a:latin typeface="+mj-lt"/>
                <a:cs typeface="Times New Roman" panose="02020603050405020304" pitchFamily="18" charset="0"/>
              </a:rPr>
              <a:t>khóa</a:t>
            </a:r>
            <a:r>
              <a:rPr lang="en-US" dirty="0">
                <a:latin typeface="+mj-lt"/>
                <a:cs typeface="Times New Roman" panose="02020603050405020304" pitchFamily="18" charset="0"/>
              </a:rPr>
              <a:t> </a:t>
            </a:r>
            <a:r>
              <a:rPr lang="en-US" dirty="0" err="1">
                <a:latin typeface="+mj-lt"/>
                <a:cs typeface="Times New Roman" panose="02020603050405020304" pitchFamily="18" charset="0"/>
              </a:rPr>
              <a:t>ít</a:t>
            </a:r>
            <a:r>
              <a:rPr lang="en-US" dirty="0">
                <a:latin typeface="+mj-lt"/>
                <a:cs typeface="Times New Roman" panose="02020603050405020304" pitchFamily="18" charset="0"/>
              </a:rPr>
              <a:t> (25 </a:t>
            </a:r>
            <a:r>
              <a:rPr lang="en-US" dirty="0" err="1">
                <a:latin typeface="+mj-lt"/>
                <a:cs typeface="Times New Roman" panose="02020603050405020304" pitchFamily="18" charset="0"/>
              </a:rPr>
              <a:t>từ</a:t>
            </a:r>
            <a:r>
              <a:rPr lang="en-US" dirty="0">
                <a:latin typeface="+mj-lt"/>
                <a:cs typeface="Times New Roman" panose="02020603050405020304" pitchFamily="18" charset="0"/>
              </a:rPr>
              <a:t> )</a:t>
            </a:r>
          </a:p>
        </p:txBody>
      </p:sp>
    </p:spTree>
    <p:extLst>
      <p:ext uri="{BB962C8B-B14F-4D97-AF65-F5344CB8AC3E}">
        <p14:creationId xmlns:p14="http://schemas.microsoft.com/office/powerpoint/2010/main" val="1681700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78459"/>
          </a:xfrm>
        </p:spPr>
        <p:txBody>
          <a:bodyPr/>
          <a:lstStyle/>
          <a:p>
            <a:r>
              <a:rPr lang="en-US" dirty="0" err="1">
                <a:cs typeface="Times New Roman" panose="02020603050405020304" pitchFamily="18" charset="0"/>
              </a:rPr>
              <a:t>Từ</a:t>
            </a:r>
            <a:r>
              <a:rPr lang="en-US" dirty="0">
                <a:cs typeface="Times New Roman" panose="02020603050405020304" pitchFamily="18" charset="0"/>
              </a:rPr>
              <a:t> </a:t>
            </a:r>
            <a:r>
              <a:rPr lang="en-US" dirty="0" err="1">
                <a:cs typeface="Times New Roman" panose="02020603050405020304" pitchFamily="18" charset="0"/>
              </a:rPr>
              <a:t>khóa</a:t>
            </a:r>
            <a:r>
              <a:rPr lang="en-US" dirty="0">
                <a:cs typeface="Times New Roman" panose="02020603050405020304" pitchFamily="18" charset="0"/>
              </a:rPr>
              <a:t> </a:t>
            </a:r>
          </a:p>
        </p:txBody>
      </p:sp>
      <p:pic>
        <p:nvPicPr>
          <p:cNvPr id="4" name="Content Placeholder 3"/>
          <p:cNvPicPr>
            <a:picLocks noGrp="1" noChangeAspect="1"/>
          </p:cNvPicPr>
          <p:nvPr>
            <p:ph idx="1"/>
          </p:nvPr>
        </p:nvPicPr>
        <p:blipFill>
          <a:blip r:embed="rId2"/>
          <a:stretch>
            <a:fillRect/>
          </a:stretch>
        </p:blipFill>
        <p:spPr>
          <a:xfrm>
            <a:off x="706902" y="1243585"/>
            <a:ext cx="7808449" cy="5199419"/>
          </a:xfrm>
          <a:prstGeom prst="rect">
            <a:avLst/>
          </a:prstGeom>
        </p:spPr>
      </p:pic>
    </p:spTree>
    <p:extLst>
      <p:ext uri="{BB962C8B-B14F-4D97-AF65-F5344CB8AC3E}">
        <p14:creationId xmlns:p14="http://schemas.microsoft.com/office/powerpoint/2010/main" val="3943761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err="1">
                <a:latin typeface="Andalus" panose="02020603050405020304" pitchFamily="18" charset="-78"/>
                <a:cs typeface="Andalus" panose="02020603050405020304" pitchFamily="18" charset="-78"/>
              </a:rPr>
              <a:t>Nội</a:t>
            </a:r>
            <a:r>
              <a:rPr lang="en-SG" b="1" dirty="0">
                <a:latin typeface="Andalus" panose="02020603050405020304" pitchFamily="18" charset="-78"/>
                <a:cs typeface="Andalus" panose="02020603050405020304" pitchFamily="18" charset="-78"/>
              </a:rPr>
              <a:t> dung:</a:t>
            </a:r>
            <a:endParaRPr lang="en-US"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normAutofit/>
          </a:bodyPr>
          <a:lstStyle/>
          <a:p>
            <a:pPr marL="571500" lvl="0" indent="-571500">
              <a:buFont typeface="+mj-lt"/>
              <a:buAutoNum type="romanUcPeriod"/>
            </a:pPr>
            <a:r>
              <a:rPr lang="en-US" sz="4000" b="1" dirty="0" err="1">
                <a:latin typeface="Andalus" panose="02020603050405020304" pitchFamily="18" charset="-78"/>
                <a:cs typeface="Andalus" panose="02020603050405020304" pitchFamily="18" charset="-78"/>
              </a:rPr>
              <a:t>Giới</a:t>
            </a:r>
            <a:r>
              <a:rPr lang="en-US" sz="4000" b="1" dirty="0">
                <a:latin typeface="Andalus" panose="02020603050405020304" pitchFamily="18" charset="-78"/>
                <a:cs typeface="Andalus" panose="02020603050405020304" pitchFamily="18" charset="-78"/>
              </a:rPr>
              <a:t> </a:t>
            </a:r>
            <a:r>
              <a:rPr lang="en-US" sz="4000" b="1" dirty="0" err="1">
                <a:latin typeface="Andalus" panose="02020603050405020304" pitchFamily="18" charset="-78"/>
                <a:cs typeface="Andalus" panose="02020603050405020304" pitchFamily="18" charset="-78"/>
              </a:rPr>
              <a:t>thiệu</a:t>
            </a:r>
            <a:r>
              <a:rPr lang="en-US" sz="4000" b="1" dirty="0">
                <a:latin typeface="Andalus" panose="02020603050405020304" pitchFamily="18" charset="-78"/>
                <a:cs typeface="Andalus" panose="02020603050405020304" pitchFamily="18" charset="-78"/>
              </a:rPr>
              <a:t> </a:t>
            </a:r>
            <a:r>
              <a:rPr lang="en-US" sz="4000" b="1" dirty="0" err="1">
                <a:latin typeface="Andalus" panose="02020603050405020304" pitchFamily="18" charset="-78"/>
                <a:cs typeface="Andalus" panose="02020603050405020304" pitchFamily="18" charset="-78"/>
              </a:rPr>
              <a:t>về</a:t>
            </a:r>
            <a:r>
              <a:rPr lang="en-US" sz="4000" b="1" dirty="0">
                <a:latin typeface="Andalus" panose="02020603050405020304" pitchFamily="18" charset="-78"/>
                <a:cs typeface="Andalus" panose="02020603050405020304" pitchFamily="18" charset="-78"/>
              </a:rPr>
              <a:t> Apache Cassandra</a:t>
            </a:r>
          </a:p>
          <a:p>
            <a:pPr marL="571500" indent="-571500">
              <a:buFont typeface="+mj-lt"/>
              <a:buAutoNum type="romanUcPeriod"/>
            </a:pPr>
            <a:r>
              <a:rPr lang="en-US" sz="4000" b="1" dirty="0">
                <a:latin typeface="Andalus" panose="02020603050405020304" pitchFamily="18" charset="-78"/>
                <a:cs typeface="Andalus" panose="02020603050405020304" pitchFamily="18" charset="-78"/>
              </a:rPr>
              <a:t>SCSS</a:t>
            </a:r>
          </a:p>
          <a:p>
            <a:pPr marL="571500" lvl="0" indent="-571500">
              <a:buFont typeface="+mj-lt"/>
              <a:buAutoNum type="romanUcPeriod"/>
            </a:pPr>
            <a:r>
              <a:rPr lang="en-US" sz="4000" b="1" dirty="0" err="1">
                <a:latin typeface="Andalus" panose="02020603050405020304" pitchFamily="18" charset="-78"/>
                <a:cs typeface="Andalus" panose="02020603050405020304" pitchFamily="18" charset="-78"/>
              </a:rPr>
              <a:t>Ngôn</a:t>
            </a:r>
            <a:r>
              <a:rPr lang="en-US" sz="4000" b="1" dirty="0">
                <a:latin typeface="Andalus" panose="02020603050405020304" pitchFamily="18" charset="-78"/>
                <a:cs typeface="Andalus" panose="02020603050405020304" pitchFamily="18" charset="-78"/>
              </a:rPr>
              <a:t> </a:t>
            </a:r>
            <a:r>
              <a:rPr lang="en-US" sz="4000" b="1" dirty="0" err="1">
                <a:latin typeface="Andalus" panose="02020603050405020304" pitchFamily="18" charset="-78"/>
                <a:cs typeface="Andalus" panose="02020603050405020304" pitchFamily="18" charset="-78"/>
              </a:rPr>
              <a:t>ngữ</a:t>
            </a:r>
            <a:r>
              <a:rPr lang="en-US" sz="4000" b="1" dirty="0">
                <a:latin typeface="Andalus" panose="02020603050405020304" pitchFamily="18" charset="-78"/>
                <a:cs typeface="Andalus" panose="02020603050405020304" pitchFamily="18" charset="-78"/>
              </a:rPr>
              <a:t> Go</a:t>
            </a:r>
          </a:p>
          <a:p>
            <a:pPr marL="571500" lvl="0" indent="-571500">
              <a:buFont typeface="+mj-lt"/>
              <a:buAutoNum type="romanUcPeriod"/>
            </a:pPr>
            <a:r>
              <a:rPr lang="en-US" sz="4000" b="1" dirty="0" err="1">
                <a:latin typeface="Andalus" panose="02020603050405020304" pitchFamily="18" charset="-78"/>
                <a:cs typeface="Andalus" panose="02020603050405020304" pitchFamily="18" charset="-78"/>
              </a:rPr>
              <a:t>Xây</a:t>
            </a:r>
            <a:r>
              <a:rPr lang="en-US" sz="4000" b="1" dirty="0">
                <a:latin typeface="Andalus" panose="02020603050405020304" pitchFamily="18" charset="-78"/>
                <a:cs typeface="Andalus" panose="02020603050405020304" pitchFamily="18" charset="-78"/>
              </a:rPr>
              <a:t> </a:t>
            </a:r>
            <a:r>
              <a:rPr lang="en-US" sz="4000" b="1" dirty="0" err="1">
                <a:latin typeface="Andalus" panose="02020603050405020304" pitchFamily="18" charset="-78"/>
                <a:cs typeface="Andalus" panose="02020603050405020304" pitchFamily="18" charset="-78"/>
              </a:rPr>
              <a:t>dựng</a:t>
            </a:r>
            <a:r>
              <a:rPr lang="en-US" sz="4000" b="1" dirty="0">
                <a:latin typeface="Andalus" panose="02020603050405020304" pitchFamily="18" charset="-78"/>
                <a:cs typeface="Andalus" panose="02020603050405020304" pitchFamily="18" charset="-78"/>
              </a:rPr>
              <a:t> </a:t>
            </a:r>
            <a:r>
              <a:rPr lang="en-US" sz="4000" b="1" dirty="0" err="1">
                <a:latin typeface="Andalus" panose="02020603050405020304" pitchFamily="18" charset="-78"/>
                <a:cs typeface="Andalus" panose="02020603050405020304" pitchFamily="18" charset="-78"/>
              </a:rPr>
              <a:t>một</a:t>
            </a:r>
            <a:r>
              <a:rPr lang="en-US" sz="4000" b="1" dirty="0">
                <a:latin typeface="Andalus" panose="02020603050405020304" pitchFamily="18" charset="-78"/>
                <a:cs typeface="Andalus" panose="02020603050405020304" pitchFamily="18" charset="-78"/>
              </a:rPr>
              <a:t> web server đ</a:t>
            </a:r>
            <a:r>
              <a:rPr lang="vi-VN" sz="4000" b="1" dirty="0">
                <a:latin typeface="Andalus" panose="02020603050405020304" pitchFamily="18" charset="-78"/>
                <a:cs typeface="Andalus" panose="02020603050405020304" pitchFamily="18" charset="-78"/>
              </a:rPr>
              <a:t>ơ</a:t>
            </a:r>
            <a:r>
              <a:rPr lang="en-US" sz="4000" b="1" dirty="0">
                <a:latin typeface="Andalus" panose="02020603050405020304" pitchFamily="18" charset="-78"/>
                <a:cs typeface="Andalus" panose="02020603050405020304" pitchFamily="18" charset="-78"/>
              </a:rPr>
              <a:t>n </a:t>
            </a:r>
            <a:r>
              <a:rPr lang="en-US" sz="4000" b="1" dirty="0" err="1">
                <a:latin typeface="Andalus" panose="02020603050405020304" pitchFamily="18" charset="-78"/>
                <a:cs typeface="Andalus" panose="02020603050405020304" pitchFamily="18" charset="-78"/>
              </a:rPr>
              <a:t>giản</a:t>
            </a:r>
            <a:endParaRPr lang="en-US" sz="4000" b="1" dirty="0">
              <a:latin typeface="Andalus" panose="02020603050405020304" pitchFamily="18" charset="-78"/>
              <a:cs typeface="Andalus" panose="02020603050405020304" pitchFamily="18" charset="-78"/>
            </a:endParaRPr>
          </a:p>
          <a:p>
            <a:pPr marL="0" lvl="0" indent="0">
              <a:buNone/>
            </a:pPr>
            <a:endParaRPr lang="en-US" sz="4000" b="1" dirty="0">
              <a:latin typeface="Andalus" panose="02020603050405020304" pitchFamily="18" charset="-78"/>
              <a:cs typeface="Andalus" panose="02020603050405020304" pitchFamily="18" charset="-78"/>
            </a:endParaRPr>
          </a:p>
          <a:p>
            <a:endParaRPr lang="en-US" sz="40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75049516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33588"/>
          </a:xfrm>
        </p:spPr>
        <p:txBody>
          <a:bodyPr/>
          <a:lstStyle/>
          <a:p>
            <a:r>
              <a:rPr lang="en-US" dirty="0">
                <a:cs typeface="Times New Roman" panose="02020603050405020304" pitchFamily="18" charset="0"/>
              </a:rPr>
              <a:t>Hello World !</a:t>
            </a:r>
          </a:p>
        </p:txBody>
      </p:sp>
      <p:pic>
        <p:nvPicPr>
          <p:cNvPr id="4" name="Content Placeholder 3"/>
          <p:cNvPicPr>
            <a:picLocks noGrp="1" noChangeAspect="1"/>
          </p:cNvPicPr>
          <p:nvPr>
            <p:ph idx="1"/>
          </p:nvPr>
        </p:nvPicPr>
        <p:blipFill>
          <a:blip r:embed="rId2"/>
          <a:stretch>
            <a:fillRect/>
          </a:stretch>
        </p:blipFill>
        <p:spPr>
          <a:xfrm>
            <a:off x="738553" y="1298714"/>
            <a:ext cx="7776797" cy="5003612"/>
          </a:xfrm>
          <a:prstGeom prst="rect">
            <a:avLst/>
          </a:prstGeom>
        </p:spPr>
      </p:pic>
    </p:spTree>
    <p:extLst>
      <p:ext uri="{BB962C8B-B14F-4D97-AF65-F5344CB8AC3E}">
        <p14:creationId xmlns:p14="http://schemas.microsoft.com/office/powerpoint/2010/main" val="932979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69899"/>
          </a:xfrm>
        </p:spPr>
        <p:txBody>
          <a:bodyPr/>
          <a:lstStyle/>
          <a:p>
            <a:r>
              <a:rPr lang="en-US" dirty="0" err="1">
                <a:cs typeface="Times New Roman" panose="02020603050405020304" pitchFamily="18" charset="0"/>
              </a:rPr>
              <a:t>Biến</a:t>
            </a:r>
            <a:r>
              <a:rPr lang="en-US" dirty="0">
                <a:cs typeface="Times New Roman" panose="02020603050405020304" pitchFamily="18" charset="0"/>
              </a:rPr>
              <a:t> </a:t>
            </a:r>
          </a:p>
        </p:txBody>
      </p:sp>
      <p:pic>
        <p:nvPicPr>
          <p:cNvPr id="4" name="Content Placeholder 3"/>
          <p:cNvPicPr>
            <a:picLocks noGrp="1" noChangeAspect="1"/>
          </p:cNvPicPr>
          <p:nvPr>
            <p:ph idx="1"/>
          </p:nvPr>
        </p:nvPicPr>
        <p:blipFill>
          <a:blip r:embed="rId2"/>
          <a:stretch>
            <a:fillRect/>
          </a:stretch>
        </p:blipFill>
        <p:spPr>
          <a:xfrm>
            <a:off x="728004" y="1335024"/>
            <a:ext cx="7787346" cy="5150182"/>
          </a:xfrm>
          <a:prstGeom prst="rect">
            <a:avLst/>
          </a:prstGeom>
        </p:spPr>
      </p:pic>
    </p:spTree>
    <p:extLst>
      <p:ext uri="{BB962C8B-B14F-4D97-AF65-F5344CB8AC3E}">
        <p14:creationId xmlns:p14="http://schemas.microsoft.com/office/powerpoint/2010/main" val="2177883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anose="02020603050405020304" pitchFamily="18" charset="0"/>
              </a:rPr>
              <a:t>Constant</a:t>
            </a:r>
          </a:p>
        </p:txBody>
      </p:sp>
      <p:pic>
        <p:nvPicPr>
          <p:cNvPr id="4" name="Content Placeholder 3"/>
          <p:cNvPicPr>
            <a:picLocks noGrp="1" noChangeAspect="1"/>
          </p:cNvPicPr>
          <p:nvPr>
            <p:ph idx="1"/>
          </p:nvPr>
        </p:nvPicPr>
        <p:blipFill>
          <a:blip r:embed="rId2"/>
          <a:stretch>
            <a:fillRect/>
          </a:stretch>
        </p:blipFill>
        <p:spPr>
          <a:xfrm>
            <a:off x="628650" y="1690688"/>
            <a:ext cx="7886700" cy="4583503"/>
          </a:xfrm>
          <a:prstGeom prst="rect">
            <a:avLst/>
          </a:prstGeom>
        </p:spPr>
      </p:pic>
    </p:spTree>
    <p:extLst>
      <p:ext uri="{BB962C8B-B14F-4D97-AF65-F5344CB8AC3E}">
        <p14:creationId xmlns:p14="http://schemas.microsoft.com/office/powerpoint/2010/main" val="2202316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7238"/>
          </a:xfrm>
        </p:spPr>
        <p:txBody>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c</a:t>
            </a:r>
            <a:r>
              <a:rPr lang="vi-VN" dirty="0">
                <a:latin typeface="Times New Roman" panose="02020603050405020304" pitchFamily="18" charset="0"/>
                <a:cs typeface="Times New Roman" panose="02020603050405020304" pitchFamily="18" charset="0"/>
              </a:rPr>
              <a:t>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322365"/>
            <a:ext cx="7886700" cy="4854599"/>
          </a:xfrm>
        </p:spPr>
        <p:txBody>
          <a:bodyPr/>
          <a:lstStyle/>
          <a:p>
            <a:pPr>
              <a:buFont typeface="Wingdings" panose="05000000000000000000" pitchFamily="2" charset="2"/>
              <a:buChar char="ü"/>
            </a:pPr>
            <a:r>
              <a:rPr lang="en-US" dirty="0"/>
              <a:t>Boolean : bool (true or false)</a:t>
            </a:r>
          </a:p>
          <a:p>
            <a:pPr>
              <a:buFont typeface="Wingdings" panose="05000000000000000000" pitchFamily="2" charset="2"/>
              <a:buChar char="ü"/>
            </a:pPr>
            <a:r>
              <a:rPr lang="en-US" dirty="0"/>
              <a:t>Numerical : rune, int8, int16, int32, int64, byte, uint8, uint16, unit32, uinit64</a:t>
            </a:r>
          </a:p>
          <a:p>
            <a:pPr>
              <a:buFont typeface="Wingdings" panose="05000000000000000000" pitchFamily="2" charset="2"/>
              <a:buChar char="ü"/>
            </a:pPr>
            <a:r>
              <a:rPr lang="en-US" dirty="0"/>
              <a:t>String</a:t>
            </a:r>
          </a:p>
          <a:p>
            <a:pPr>
              <a:buFont typeface="Wingdings" panose="05000000000000000000" pitchFamily="2" charset="2"/>
              <a:buChar char="ü"/>
            </a:pPr>
            <a:r>
              <a:rPr lang="en-US" dirty="0"/>
              <a:t>Error types</a:t>
            </a:r>
          </a:p>
          <a:p>
            <a:pPr>
              <a:buFont typeface="Wingdings" panose="05000000000000000000" pitchFamily="2" charset="2"/>
              <a:buChar char="ü"/>
            </a:pPr>
            <a:r>
              <a:rPr lang="en-US" dirty="0"/>
              <a:t>Enumerate : iota</a:t>
            </a:r>
          </a:p>
          <a:p>
            <a:pPr>
              <a:buFont typeface="Wingdings" panose="05000000000000000000" pitchFamily="2" charset="2"/>
              <a:buChar char="ü"/>
            </a:pPr>
            <a:r>
              <a:rPr lang="en-US" dirty="0"/>
              <a:t>Array, slice, map</a:t>
            </a:r>
          </a:p>
        </p:txBody>
      </p:sp>
    </p:spTree>
    <p:extLst>
      <p:ext uri="{BB962C8B-B14F-4D97-AF65-F5344CB8AC3E}">
        <p14:creationId xmlns:p14="http://schemas.microsoft.com/office/powerpoint/2010/main" val="2825790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anose="02020603050405020304" pitchFamily="18" charset="0"/>
              </a:rPr>
              <a:t>Error types</a:t>
            </a:r>
          </a:p>
        </p:txBody>
      </p:sp>
      <p:pic>
        <p:nvPicPr>
          <p:cNvPr id="4" name="Content Placeholder 3"/>
          <p:cNvPicPr>
            <a:picLocks noGrp="1" noChangeAspect="1"/>
          </p:cNvPicPr>
          <p:nvPr>
            <p:ph idx="1"/>
          </p:nvPr>
        </p:nvPicPr>
        <p:blipFill>
          <a:blip r:embed="rId2"/>
          <a:stretch>
            <a:fillRect/>
          </a:stretch>
        </p:blipFill>
        <p:spPr>
          <a:xfrm>
            <a:off x="628651" y="1690689"/>
            <a:ext cx="7886699" cy="4555366"/>
          </a:xfrm>
          <a:prstGeom prst="rect">
            <a:avLst/>
          </a:prstGeom>
        </p:spPr>
      </p:pic>
    </p:spTree>
    <p:extLst>
      <p:ext uri="{BB962C8B-B14F-4D97-AF65-F5344CB8AC3E}">
        <p14:creationId xmlns:p14="http://schemas.microsoft.com/office/powerpoint/2010/main" val="31394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anose="02020603050405020304" pitchFamily="18" charset="0"/>
              </a:rPr>
              <a:t>Enumerate (iota)</a:t>
            </a:r>
          </a:p>
        </p:txBody>
      </p:sp>
      <p:pic>
        <p:nvPicPr>
          <p:cNvPr id="4" name="Content Placeholder 3"/>
          <p:cNvPicPr>
            <a:picLocks noGrp="1" noChangeAspect="1"/>
          </p:cNvPicPr>
          <p:nvPr>
            <p:ph idx="1"/>
          </p:nvPr>
        </p:nvPicPr>
        <p:blipFill>
          <a:blip r:embed="rId2"/>
          <a:stretch>
            <a:fillRect/>
          </a:stretch>
        </p:blipFill>
        <p:spPr>
          <a:xfrm>
            <a:off x="628650" y="1690689"/>
            <a:ext cx="7886700" cy="4372487"/>
          </a:xfrm>
          <a:prstGeom prst="rect">
            <a:avLst/>
          </a:prstGeom>
        </p:spPr>
      </p:pic>
    </p:spTree>
    <p:extLst>
      <p:ext uri="{BB962C8B-B14F-4D97-AF65-F5344CB8AC3E}">
        <p14:creationId xmlns:p14="http://schemas.microsoft.com/office/powerpoint/2010/main" val="2537864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anose="02020603050405020304" pitchFamily="18" charset="0"/>
              </a:rPr>
              <a:t>Array</a:t>
            </a:r>
          </a:p>
        </p:txBody>
      </p:sp>
      <p:pic>
        <p:nvPicPr>
          <p:cNvPr id="4" name="Content Placeholder 3"/>
          <p:cNvPicPr>
            <a:picLocks noGrp="1" noChangeAspect="1"/>
          </p:cNvPicPr>
          <p:nvPr>
            <p:ph idx="1"/>
          </p:nvPr>
        </p:nvPicPr>
        <p:blipFill>
          <a:blip r:embed="rId2"/>
          <a:stretch>
            <a:fillRect/>
          </a:stretch>
        </p:blipFill>
        <p:spPr>
          <a:xfrm>
            <a:off x="628650" y="1690688"/>
            <a:ext cx="7886700" cy="4611638"/>
          </a:xfrm>
          <a:prstGeom prst="rect">
            <a:avLst/>
          </a:prstGeom>
        </p:spPr>
      </p:pic>
    </p:spTree>
    <p:extLst>
      <p:ext uri="{BB962C8B-B14F-4D97-AF65-F5344CB8AC3E}">
        <p14:creationId xmlns:p14="http://schemas.microsoft.com/office/powerpoint/2010/main" val="1635589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anose="02020603050405020304" pitchFamily="18" charset="0"/>
              </a:rPr>
              <a:t>Slice</a:t>
            </a:r>
          </a:p>
        </p:txBody>
      </p:sp>
      <p:pic>
        <p:nvPicPr>
          <p:cNvPr id="4" name="Content Placeholder 3"/>
          <p:cNvPicPr>
            <a:picLocks noGrp="1" noChangeAspect="1"/>
          </p:cNvPicPr>
          <p:nvPr>
            <p:ph idx="1"/>
          </p:nvPr>
        </p:nvPicPr>
        <p:blipFill>
          <a:blip r:embed="rId2"/>
          <a:stretch>
            <a:fillRect/>
          </a:stretch>
        </p:blipFill>
        <p:spPr>
          <a:xfrm>
            <a:off x="628650" y="1690688"/>
            <a:ext cx="7886700" cy="4456893"/>
          </a:xfrm>
          <a:prstGeom prst="rect">
            <a:avLst/>
          </a:prstGeom>
        </p:spPr>
      </p:pic>
    </p:spTree>
    <p:extLst>
      <p:ext uri="{BB962C8B-B14F-4D97-AF65-F5344CB8AC3E}">
        <p14:creationId xmlns:p14="http://schemas.microsoft.com/office/powerpoint/2010/main" val="1654312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anose="02020603050405020304" pitchFamily="18" charset="0"/>
              </a:rPr>
              <a:t>Map</a:t>
            </a:r>
          </a:p>
        </p:txBody>
      </p:sp>
      <p:pic>
        <p:nvPicPr>
          <p:cNvPr id="4" name="Content Placeholder 3"/>
          <p:cNvPicPr>
            <a:picLocks noGrp="1" noChangeAspect="1"/>
          </p:cNvPicPr>
          <p:nvPr>
            <p:ph idx="1"/>
          </p:nvPr>
        </p:nvPicPr>
        <p:blipFill>
          <a:blip r:embed="rId2"/>
          <a:stretch>
            <a:fillRect/>
          </a:stretch>
        </p:blipFill>
        <p:spPr>
          <a:xfrm>
            <a:off x="628651" y="1690689"/>
            <a:ext cx="7886699" cy="4625705"/>
          </a:xfrm>
          <a:prstGeom prst="rect">
            <a:avLst/>
          </a:prstGeom>
        </p:spPr>
      </p:pic>
    </p:spTree>
    <p:extLst>
      <p:ext uri="{BB962C8B-B14F-4D97-AF65-F5344CB8AC3E}">
        <p14:creationId xmlns:p14="http://schemas.microsoft.com/office/powerpoint/2010/main" val="4127809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85373"/>
          </a:xfrm>
        </p:spPr>
        <p:txBody>
          <a:bodyPr/>
          <a:lstStyle/>
          <a:p>
            <a:r>
              <a:rPr lang="en-US" dirty="0" err="1">
                <a:cs typeface="Times New Roman" panose="02020603050405020304" pitchFamily="18" charset="0"/>
              </a:rPr>
              <a:t>Cấu</a:t>
            </a:r>
            <a:r>
              <a:rPr lang="en-US" dirty="0">
                <a:cs typeface="Times New Roman" panose="02020603050405020304" pitchFamily="18" charset="0"/>
              </a:rPr>
              <a:t> </a:t>
            </a:r>
            <a:r>
              <a:rPr lang="en-US" dirty="0" err="1">
                <a:cs typeface="Times New Roman" panose="02020603050405020304" pitchFamily="18" charset="0"/>
              </a:rPr>
              <a:t>trúc</a:t>
            </a:r>
            <a:r>
              <a:rPr lang="en-US" dirty="0">
                <a:cs typeface="Times New Roman" panose="02020603050405020304" pitchFamily="18" charset="0"/>
              </a:rPr>
              <a:t> </a:t>
            </a:r>
            <a:r>
              <a:rPr lang="en-US" dirty="0" err="1">
                <a:cs typeface="Times New Roman" panose="02020603050405020304" pitchFamily="18" charset="0"/>
              </a:rPr>
              <a:t>dữ</a:t>
            </a:r>
            <a:r>
              <a:rPr lang="en-US" dirty="0">
                <a:cs typeface="Times New Roman" panose="02020603050405020304" pitchFamily="18" charset="0"/>
              </a:rPr>
              <a:t> </a:t>
            </a:r>
            <a:r>
              <a:rPr lang="en-US" dirty="0" err="1">
                <a:cs typeface="Times New Roman" panose="02020603050405020304" pitchFamily="18" charset="0"/>
              </a:rPr>
              <a:t>liệu</a:t>
            </a:r>
            <a:r>
              <a:rPr lang="en-US" dirty="0">
                <a:cs typeface="Times New Roman" panose="02020603050405020304" pitchFamily="18" charset="0"/>
              </a:rPr>
              <a:t> </a:t>
            </a:r>
            <a:r>
              <a:rPr lang="en-US" dirty="0" err="1">
                <a:cs typeface="Times New Roman" panose="02020603050405020304" pitchFamily="18" charset="0"/>
              </a:rPr>
              <a:t>bên</a:t>
            </a:r>
            <a:r>
              <a:rPr lang="en-US" dirty="0">
                <a:cs typeface="Times New Roman" panose="02020603050405020304" pitchFamily="18" charset="0"/>
              </a:rPr>
              <a:t> d</a:t>
            </a:r>
            <a:r>
              <a:rPr lang="vi-VN" dirty="0">
                <a:cs typeface="Times New Roman" panose="02020603050405020304" pitchFamily="18" charset="0"/>
              </a:rPr>
              <a:t>ư</a:t>
            </a:r>
            <a:r>
              <a:rPr lang="en-US" dirty="0" err="1">
                <a:cs typeface="Times New Roman" panose="02020603050405020304" pitchFamily="18" charset="0"/>
              </a:rPr>
              <a:t>ới</a:t>
            </a:r>
            <a:r>
              <a:rPr lang="en-US" dirty="0">
                <a:cs typeface="Times New Roman" panose="02020603050405020304" pitchFamily="18" charset="0"/>
              </a:rPr>
              <a:t> </a:t>
            </a:r>
          </a:p>
        </p:txBody>
      </p:sp>
      <p:pic>
        <p:nvPicPr>
          <p:cNvPr id="4" name="Content Placeholder 3"/>
          <p:cNvPicPr>
            <a:picLocks noGrp="1" noChangeAspect="1"/>
          </p:cNvPicPr>
          <p:nvPr>
            <p:ph idx="1"/>
          </p:nvPr>
        </p:nvPicPr>
        <p:blipFill>
          <a:blip r:embed="rId2"/>
          <a:stretch>
            <a:fillRect/>
          </a:stretch>
        </p:blipFill>
        <p:spPr>
          <a:xfrm>
            <a:off x="628650" y="1350498"/>
            <a:ext cx="7886700" cy="4826465"/>
          </a:xfrm>
          <a:prstGeom prst="rect">
            <a:avLst/>
          </a:prstGeom>
        </p:spPr>
      </p:pic>
    </p:spTree>
    <p:extLst>
      <p:ext uri="{BB962C8B-B14F-4D97-AF65-F5344CB8AC3E}">
        <p14:creationId xmlns:p14="http://schemas.microsoft.com/office/powerpoint/2010/main" val="62254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latin typeface="Andalus" panose="02020603050405020304" pitchFamily="18" charset="-78"/>
                <a:cs typeface="Andalus" panose="02020603050405020304" pitchFamily="18" charset="-78"/>
              </a:rPr>
              <a:t>Apache Cassandra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484784"/>
            <a:ext cx="7638641" cy="453650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484784"/>
            <a:ext cx="7632848" cy="4562475"/>
          </a:xfrm>
          <a:prstGeom prst="rect">
            <a:avLst/>
          </a:prstGeom>
        </p:spPr>
      </p:pic>
    </p:spTree>
    <p:extLst>
      <p:ext uri="{BB962C8B-B14F-4D97-AF65-F5344CB8AC3E}">
        <p14:creationId xmlns:p14="http://schemas.microsoft.com/office/powerpoint/2010/main" val="5468865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cs typeface="Times New Roman" panose="02020603050405020304" pitchFamily="18" charset="0"/>
              </a:rPr>
              <a:t>Các</a:t>
            </a:r>
            <a:r>
              <a:rPr lang="en-US" dirty="0">
                <a:cs typeface="Times New Roman" panose="02020603050405020304" pitchFamily="18" charset="0"/>
              </a:rPr>
              <a:t> </a:t>
            </a:r>
            <a:r>
              <a:rPr lang="en-US" dirty="0" err="1">
                <a:cs typeface="Times New Roman" panose="02020603050405020304" pitchFamily="18" charset="0"/>
              </a:rPr>
              <a:t>câu</a:t>
            </a:r>
            <a:r>
              <a:rPr lang="en-US" dirty="0">
                <a:cs typeface="Times New Roman" panose="02020603050405020304" pitchFamily="18" charset="0"/>
              </a:rPr>
              <a:t> </a:t>
            </a:r>
            <a:r>
              <a:rPr lang="en-US" dirty="0" err="1">
                <a:cs typeface="Times New Roman" panose="02020603050405020304" pitchFamily="18" charset="0"/>
              </a:rPr>
              <a:t>lệnh</a:t>
            </a:r>
            <a:r>
              <a:rPr lang="en-US" dirty="0">
                <a:cs typeface="Times New Roman" panose="02020603050405020304" pitchFamily="18" charset="0"/>
              </a:rPr>
              <a:t> </a:t>
            </a:r>
            <a:r>
              <a:rPr lang="en-US" dirty="0" err="1">
                <a:cs typeface="Times New Roman" panose="02020603050405020304" pitchFamily="18" charset="0"/>
              </a:rPr>
              <a:t>điều</a:t>
            </a:r>
            <a:r>
              <a:rPr lang="en-US" dirty="0">
                <a:cs typeface="Times New Roman" panose="02020603050405020304" pitchFamily="18" charset="0"/>
              </a:rPr>
              <a:t> </a:t>
            </a:r>
            <a:r>
              <a:rPr lang="en-US" dirty="0" err="1">
                <a:cs typeface="Times New Roman" panose="02020603050405020304" pitchFamily="18" charset="0"/>
              </a:rPr>
              <a:t>khiển</a:t>
            </a:r>
            <a:endParaRPr lang="en-US" dirty="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latin typeface="+mj-lt"/>
                <a:cs typeface="Times New Roman" panose="02020603050405020304" pitchFamily="18" charset="0"/>
              </a:rPr>
              <a:t>If</a:t>
            </a:r>
          </a:p>
          <a:p>
            <a:pPr>
              <a:buFont typeface="Wingdings" panose="05000000000000000000" pitchFamily="2" charset="2"/>
              <a:buChar char="ü"/>
            </a:pPr>
            <a:r>
              <a:rPr lang="en-US" dirty="0" err="1">
                <a:latin typeface="+mj-lt"/>
                <a:cs typeface="Times New Roman" panose="02020603050405020304" pitchFamily="18" charset="0"/>
              </a:rPr>
              <a:t>Goto</a:t>
            </a:r>
            <a:endParaRPr lang="en-US" dirty="0">
              <a:latin typeface="+mj-lt"/>
              <a:cs typeface="Times New Roman" panose="02020603050405020304" pitchFamily="18" charset="0"/>
            </a:endParaRPr>
          </a:p>
          <a:p>
            <a:pPr>
              <a:buFont typeface="Wingdings" panose="05000000000000000000" pitchFamily="2" charset="2"/>
              <a:buChar char="ü"/>
            </a:pPr>
            <a:r>
              <a:rPr lang="en-US" dirty="0">
                <a:latin typeface="+mj-lt"/>
                <a:cs typeface="Times New Roman" panose="02020603050405020304" pitchFamily="18" charset="0"/>
              </a:rPr>
              <a:t>For</a:t>
            </a:r>
          </a:p>
          <a:p>
            <a:pPr>
              <a:buFont typeface="Wingdings" panose="05000000000000000000" pitchFamily="2" charset="2"/>
              <a:buChar char="ü"/>
            </a:pPr>
            <a:r>
              <a:rPr lang="en-US" dirty="0">
                <a:latin typeface="+mj-lt"/>
                <a:cs typeface="Times New Roman" panose="02020603050405020304" pitchFamily="18" charset="0"/>
              </a:rPr>
              <a:t>Switch</a:t>
            </a:r>
          </a:p>
          <a:p>
            <a:pPr>
              <a:buFont typeface="Wingdings" panose="05000000000000000000" pitchFamily="2" charset="2"/>
              <a:buChar char="ü"/>
            </a:pPr>
            <a:endParaRPr lang="en-US" dirty="0">
              <a:latin typeface="+mj-lt"/>
              <a:cs typeface="Times New Roman" panose="02020603050405020304" pitchFamily="18" charset="0"/>
            </a:endParaRPr>
          </a:p>
        </p:txBody>
      </p:sp>
    </p:spTree>
    <p:extLst>
      <p:ext uri="{BB962C8B-B14F-4D97-AF65-F5344CB8AC3E}">
        <p14:creationId xmlns:p14="http://schemas.microsoft.com/office/powerpoint/2010/main" val="2712939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33588"/>
          </a:xfrm>
        </p:spPr>
        <p:txBody>
          <a:bodyPr/>
          <a:lstStyle/>
          <a:p>
            <a:r>
              <a:rPr lang="en-US" dirty="0">
                <a:cs typeface="Times New Roman" panose="02020603050405020304" pitchFamily="18" charset="0"/>
              </a:rPr>
              <a:t>If</a:t>
            </a:r>
          </a:p>
        </p:txBody>
      </p:sp>
      <p:pic>
        <p:nvPicPr>
          <p:cNvPr id="4" name="Content Placeholder 3"/>
          <p:cNvPicPr>
            <a:picLocks noGrp="1" noChangeAspect="1"/>
          </p:cNvPicPr>
          <p:nvPr>
            <p:ph idx="1"/>
          </p:nvPr>
        </p:nvPicPr>
        <p:blipFill>
          <a:blip r:embed="rId2"/>
          <a:stretch>
            <a:fillRect/>
          </a:stretch>
        </p:blipFill>
        <p:spPr>
          <a:xfrm>
            <a:off x="628650" y="1298715"/>
            <a:ext cx="8054633" cy="4933273"/>
          </a:xfrm>
          <a:prstGeom prst="rect">
            <a:avLst/>
          </a:prstGeom>
        </p:spPr>
      </p:pic>
    </p:spTree>
    <p:extLst>
      <p:ext uri="{BB962C8B-B14F-4D97-AF65-F5344CB8AC3E}">
        <p14:creationId xmlns:p14="http://schemas.microsoft.com/office/powerpoint/2010/main" val="2067118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cs typeface="Times New Roman" panose="02020603050405020304" pitchFamily="18" charset="0"/>
              </a:rPr>
              <a:t>Goto</a:t>
            </a:r>
            <a:endParaRPr lang="en-US" dirty="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628650" y="1690688"/>
            <a:ext cx="7886700" cy="4372487"/>
          </a:xfrm>
          <a:prstGeom prst="rect">
            <a:avLst/>
          </a:prstGeom>
        </p:spPr>
      </p:pic>
    </p:spTree>
    <p:extLst>
      <p:ext uri="{BB962C8B-B14F-4D97-AF65-F5344CB8AC3E}">
        <p14:creationId xmlns:p14="http://schemas.microsoft.com/office/powerpoint/2010/main" val="2882574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27577"/>
          </a:xfrm>
        </p:spPr>
        <p:txBody>
          <a:bodyPr/>
          <a:lstStyle/>
          <a:p>
            <a:r>
              <a:rPr lang="en-US" dirty="0">
                <a:cs typeface="Times New Roman" panose="02020603050405020304" pitchFamily="18" charset="0"/>
              </a:rPr>
              <a:t>For</a:t>
            </a:r>
          </a:p>
        </p:txBody>
      </p:sp>
      <p:pic>
        <p:nvPicPr>
          <p:cNvPr id="4" name="Content Placeholder 3"/>
          <p:cNvPicPr>
            <a:picLocks noGrp="1" noChangeAspect="1"/>
          </p:cNvPicPr>
          <p:nvPr>
            <p:ph idx="1"/>
          </p:nvPr>
        </p:nvPicPr>
        <p:blipFill>
          <a:blip r:embed="rId2"/>
          <a:stretch>
            <a:fillRect/>
          </a:stretch>
        </p:blipFill>
        <p:spPr>
          <a:xfrm>
            <a:off x="628650" y="1392702"/>
            <a:ext cx="7886700" cy="2072127"/>
          </a:xfrm>
          <a:prstGeom prst="rect">
            <a:avLst/>
          </a:prstGeom>
        </p:spPr>
      </p:pic>
      <p:pic>
        <p:nvPicPr>
          <p:cNvPr id="5" name="Picture 4"/>
          <p:cNvPicPr>
            <a:picLocks noChangeAspect="1"/>
          </p:cNvPicPr>
          <p:nvPr/>
        </p:nvPicPr>
        <p:blipFill>
          <a:blip r:embed="rId3"/>
          <a:stretch>
            <a:fillRect/>
          </a:stretch>
        </p:blipFill>
        <p:spPr>
          <a:xfrm>
            <a:off x="628651" y="3882683"/>
            <a:ext cx="7886699" cy="2433710"/>
          </a:xfrm>
          <a:prstGeom prst="rect">
            <a:avLst/>
          </a:prstGeom>
        </p:spPr>
      </p:pic>
    </p:spTree>
    <p:extLst>
      <p:ext uri="{BB962C8B-B14F-4D97-AF65-F5344CB8AC3E}">
        <p14:creationId xmlns:p14="http://schemas.microsoft.com/office/powerpoint/2010/main" val="2899211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85373"/>
          </a:xfrm>
        </p:spPr>
        <p:txBody>
          <a:bodyPr/>
          <a:lstStyle/>
          <a:p>
            <a:r>
              <a:rPr lang="en-US" dirty="0">
                <a:cs typeface="Times New Roman" panose="02020603050405020304" pitchFamily="18" charset="0"/>
              </a:rPr>
              <a:t>Switch</a:t>
            </a:r>
          </a:p>
        </p:txBody>
      </p:sp>
      <p:pic>
        <p:nvPicPr>
          <p:cNvPr id="4" name="Content Placeholder 3"/>
          <p:cNvPicPr>
            <a:picLocks noGrp="1" noChangeAspect="1"/>
          </p:cNvPicPr>
          <p:nvPr>
            <p:ph idx="1"/>
          </p:nvPr>
        </p:nvPicPr>
        <p:blipFill>
          <a:blip r:embed="rId2"/>
          <a:stretch>
            <a:fillRect/>
          </a:stretch>
        </p:blipFill>
        <p:spPr>
          <a:xfrm>
            <a:off x="628650" y="1350499"/>
            <a:ext cx="7886700" cy="5064369"/>
          </a:xfrm>
          <a:prstGeom prst="rect">
            <a:avLst/>
          </a:prstGeom>
        </p:spPr>
      </p:pic>
    </p:spTree>
    <p:extLst>
      <p:ext uri="{BB962C8B-B14F-4D97-AF65-F5344CB8AC3E}">
        <p14:creationId xmlns:p14="http://schemas.microsoft.com/office/powerpoint/2010/main" val="3137895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80579"/>
          </a:xfrm>
        </p:spPr>
        <p:txBody>
          <a:bodyPr/>
          <a:lstStyle/>
          <a:p>
            <a:r>
              <a:rPr lang="en-US" dirty="0" err="1">
                <a:cs typeface="Times New Roman" panose="02020603050405020304" pitchFamily="18" charset="0"/>
              </a:rPr>
              <a:t>Hàm</a:t>
            </a:r>
            <a:endParaRPr lang="en-US" dirty="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628650" y="1245704"/>
            <a:ext cx="7886700" cy="2510371"/>
          </a:xfrm>
          <a:prstGeom prst="rect">
            <a:avLst/>
          </a:prstGeom>
        </p:spPr>
      </p:pic>
      <p:pic>
        <p:nvPicPr>
          <p:cNvPr id="5" name="Picture 4"/>
          <p:cNvPicPr>
            <a:picLocks noChangeAspect="1"/>
          </p:cNvPicPr>
          <p:nvPr/>
        </p:nvPicPr>
        <p:blipFill>
          <a:blip r:embed="rId3"/>
          <a:stretch>
            <a:fillRect/>
          </a:stretch>
        </p:blipFill>
        <p:spPr>
          <a:xfrm>
            <a:off x="628650" y="3995224"/>
            <a:ext cx="7886700" cy="2504050"/>
          </a:xfrm>
          <a:prstGeom prst="rect">
            <a:avLst/>
          </a:prstGeom>
        </p:spPr>
      </p:pic>
    </p:spTree>
    <p:extLst>
      <p:ext uri="{BB962C8B-B14F-4D97-AF65-F5344CB8AC3E}">
        <p14:creationId xmlns:p14="http://schemas.microsoft.com/office/powerpoint/2010/main" val="4274312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86597"/>
          </a:xfrm>
        </p:spPr>
        <p:txBody>
          <a:bodyPr/>
          <a:lstStyle/>
          <a:p>
            <a:r>
              <a:rPr lang="en-US" dirty="0">
                <a:cs typeface="Times New Roman" panose="02020603050405020304" pitchFamily="18" charset="0"/>
              </a:rPr>
              <a:t>Struct</a:t>
            </a:r>
          </a:p>
        </p:txBody>
      </p:sp>
      <p:pic>
        <p:nvPicPr>
          <p:cNvPr id="4" name="Content Placeholder 3"/>
          <p:cNvPicPr>
            <a:picLocks noGrp="1" noChangeAspect="1"/>
          </p:cNvPicPr>
          <p:nvPr>
            <p:ph idx="1"/>
          </p:nvPr>
        </p:nvPicPr>
        <p:blipFill>
          <a:blip r:embed="rId2"/>
          <a:stretch>
            <a:fillRect/>
          </a:stretch>
        </p:blipFill>
        <p:spPr>
          <a:xfrm>
            <a:off x="628650" y="1351723"/>
            <a:ext cx="7886700" cy="4978739"/>
          </a:xfrm>
          <a:prstGeom prst="rect">
            <a:avLst/>
          </a:prstGeom>
        </p:spPr>
      </p:pic>
    </p:spTree>
    <p:extLst>
      <p:ext uri="{BB962C8B-B14F-4D97-AF65-F5344CB8AC3E}">
        <p14:creationId xmlns:p14="http://schemas.microsoft.com/office/powerpoint/2010/main" val="3675458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31166"/>
          </a:xfrm>
        </p:spPr>
        <p:txBody>
          <a:bodyPr/>
          <a:lstStyle/>
          <a:p>
            <a:r>
              <a:rPr lang="en-US" dirty="0">
                <a:cs typeface="Times New Roman" panose="02020603050405020304" pitchFamily="18" charset="0"/>
              </a:rPr>
              <a:t>Object-oriented</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latin typeface="+mj-lt"/>
                <a:cs typeface="Times New Roman" panose="02020603050405020304" pitchFamily="18" charset="0"/>
              </a:rPr>
              <a:t>Method</a:t>
            </a:r>
          </a:p>
          <a:p>
            <a:pPr>
              <a:buFont typeface="Wingdings" panose="05000000000000000000" pitchFamily="2" charset="2"/>
              <a:buChar char="ü"/>
            </a:pPr>
            <a:r>
              <a:rPr lang="en-US" dirty="0">
                <a:latin typeface="+mj-lt"/>
                <a:cs typeface="Times New Roman" panose="02020603050405020304" pitchFamily="18" charset="0"/>
              </a:rPr>
              <a:t>Pointer</a:t>
            </a:r>
          </a:p>
          <a:p>
            <a:pPr>
              <a:buFont typeface="Wingdings" panose="05000000000000000000" pitchFamily="2" charset="2"/>
              <a:buChar char="ü"/>
            </a:pPr>
            <a:r>
              <a:rPr lang="en-US" dirty="0">
                <a:latin typeface="+mj-lt"/>
                <a:cs typeface="Times New Roman" panose="02020603050405020304" pitchFamily="18" charset="0"/>
              </a:rPr>
              <a:t>Inheritance of method</a:t>
            </a:r>
          </a:p>
          <a:p>
            <a:pPr>
              <a:buFont typeface="Wingdings" panose="05000000000000000000" pitchFamily="2" charset="2"/>
              <a:buChar char="ü"/>
            </a:pPr>
            <a:r>
              <a:rPr lang="en-US" dirty="0">
                <a:latin typeface="+mj-lt"/>
                <a:cs typeface="Times New Roman" panose="02020603050405020304" pitchFamily="18" charset="0"/>
              </a:rPr>
              <a:t>Method overload</a:t>
            </a:r>
          </a:p>
          <a:p>
            <a:pPr>
              <a:buFont typeface="Wingdings" panose="05000000000000000000" pitchFamily="2" charset="2"/>
              <a:buChar char="ü"/>
            </a:pPr>
            <a:endParaRPr lang="en-US" dirty="0">
              <a:latin typeface="+mj-lt"/>
              <a:cs typeface="Times New Roman" panose="02020603050405020304" pitchFamily="18" charset="0"/>
            </a:endParaRPr>
          </a:p>
        </p:txBody>
      </p:sp>
    </p:spTree>
    <p:extLst>
      <p:ext uri="{BB962C8B-B14F-4D97-AF65-F5344CB8AC3E}">
        <p14:creationId xmlns:p14="http://schemas.microsoft.com/office/powerpoint/2010/main" val="1050078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93832"/>
          </a:xfrm>
        </p:spPr>
        <p:txBody>
          <a:bodyPr/>
          <a:lstStyle/>
          <a:p>
            <a:r>
              <a:rPr lang="en-US" dirty="0">
                <a:cs typeface="Times New Roman" panose="02020603050405020304" pitchFamily="18" charset="0"/>
              </a:rPr>
              <a:t>Method</a:t>
            </a:r>
          </a:p>
        </p:txBody>
      </p:sp>
      <p:sp>
        <p:nvSpPr>
          <p:cNvPr id="3" name="Content Placeholder 2"/>
          <p:cNvSpPr>
            <a:spLocks noGrp="1"/>
          </p:cNvSpPr>
          <p:nvPr>
            <p:ph idx="1"/>
          </p:nvPr>
        </p:nvSpPr>
        <p:spPr>
          <a:xfrm>
            <a:off x="628650" y="1431235"/>
            <a:ext cx="7886700" cy="4745728"/>
          </a:xfrm>
        </p:spPr>
        <p:txBody>
          <a:bodyPr/>
          <a:lstStyle/>
          <a:p>
            <a:pPr marL="0" indent="0">
              <a:buNone/>
            </a:pPr>
            <a:endParaRPr lang="en-US" dirty="0"/>
          </a:p>
          <a:p>
            <a:pPr>
              <a:buFont typeface="Wingdings" panose="05000000000000000000" pitchFamily="2" charset="2"/>
              <a:buChar char="ü"/>
            </a:pPr>
            <a:endParaRPr lang="en-US" dirty="0"/>
          </a:p>
          <a:p>
            <a:pPr marL="0" indent="0">
              <a:buNone/>
            </a:pPr>
            <a:endParaRPr lang="en-US" dirty="0"/>
          </a:p>
          <a:p>
            <a:pPr lvl="1">
              <a:buFont typeface="Wingdings" panose="05000000000000000000" pitchFamily="2" charset="2"/>
              <a:buChar char="ü"/>
            </a:pPr>
            <a:endParaRPr lang="en-US" dirty="0"/>
          </a:p>
          <a:p>
            <a:pPr lvl="1">
              <a:buFont typeface="Wingdings" panose="05000000000000000000" pitchFamily="2" charset="2"/>
              <a:buChar char="ü"/>
            </a:pPr>
            <a:endParaRPr lang="en-US" dirty="0"/>
          </a:p>
        </p:txBody>
      </p:sp>
      <p:pic>
        <p:nvPicPr>
          <p:cNvPr id="4" name="Picture 3"/>
          <p:cNvPicPr>
            <a:picLocks noChangeAspect="1"/>
          </p:cNvPicPr>
          <p:nvPr/>
        </p:nvPicPr>
        <p:blipFill>
          <a:blip r:embed="rId2"/>
          <a:stretch>
            <a:fillRect/>
          </a:stretch>
        </p:blipFill>
        <p:spPr>
          <a:xfrm>
            <a:off x="628651" y="1212167"/>
            <a:ext cx="7886699" cy="964296"/>
          </a:xfrm>
          <a:prstGeom prst="rect">
            <a:avLst/>
          </a:prstGeom>
        </p:spPr>
      </p:pic>
      <p:pic>
        <p:nvPicPr>
          <p:cNvPr id="5" name="Picture 4"/>
          <p:cNvPicPr>
            <a:picLocks noChangeAspect="1"/>
          </p:cNvPicPr>
          <p:nvPr/>
        </p:nvPicPr>
        <p:blipFill>
          <a:blip r:embed="rId3"/>
          <a:stretch>
            <a:fillRect/>
          </a:stretch>
        </p:blipFill>
        <p:spPr>
          <a:xfrm>
            <a:off x="628650" y="2348741"/>
            <a:ext cx="7886700" cy="4238201"/>
          </a:xfrm>
          <a:prstGeom prst="rect">
            <a:avLst/>
          </a:prstGeom>
        </p:spPr>
      </p:pic>
    </p:spTree>
    <p:extLst>
      <p:ext uri="{BB962C8B-B14F-4D97-AF65-F5344CB8AC3E}">
        <p14:creationId xmlns:p14="http://schemas.microsoft.com/office/powerpoint/2010/main" val="2487804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27571"/>
          </a:xfrm>
        </p:spPr>
        <p:txBody>
          <a:bodyPr/>
          <a:lstStyle/>
          <a:p>
            <a:r>
              <a:rPr lang="en-US" dirty="0">
                <a:cs typeface="Times New Roman" panose="02020603050405020304" pitchFamily="18" charset="0"/>
              </a:rPr>
              <a:t>Pointer</a:t>
            </a:r>
          </a:p>
        </p:txBody>
      </p:sp>
      <p:pic>
        <p:nvPicPr>
          <p:cNvPr id="4" name="Content Placeholder 3"/>
          <p:cNvPicPr>
            <a:picLocks noGrp="1" noChangeAspect="1"/>
          </p:cNvPicPr>
          <p:nvPr>
            <p:ph idx="1"/>
          </p:nvPr>
        </p:nvPicPr>
        <p:blipFill>
          <a:blip r:embed="rId2"/>
          <a:stretch>
            <a:fillRect/>
          </a:stretch>
        </p:blipFill>
        <p:spPr>
          <a:xfrm>
            <a:off x="628650" y="1192695"/>
            <a:ext cx="7886700" cy="5250307"/>
          </a:xfrm>
          <a:prstGeom prst="rect">
            <a:avLst/>
          </a:prstGeom>
        </p:spPr>
      </p:pic>
    </p:spTree>
    <p:extLst>
      <p:ext uri="{BB962C8B-B14F-4D97-AF65-F5344CB8AC3E}">
        <p14:creationId xmlns:p14="http://schemas.microsoft.com/office/powerpoint/2010/main" val="3551271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CF2AF5-C4C5-43FA-94CE-EA506910AFF8}"/>
              </a:ext>
            </a:extLst>
          </p:cNvPr>
          <p:cNvSpPr>
            <a:spLocks noGrp="1"/>
          </p:cNvSpPr>
          <p:nvPr>
            <p:ph idx="1"/>
          </p:nvPr>
        </p:nvSpPr>
        <p:spPr>
          <a:xfrm>
            <a:off x="395536" y="2492896"/>
            <a:ext cx="8507288" cy="1656184"/>
          </a:xfrm>
        </p:spPr>
        <p:txBody>
          <a:bodyPr>
            <a:normAutofit fontScale="97500"/>
          </a:bodyPr>
          <a:lstStyle/>
          <a:p>
            <a:pPr marL="0" lvl="0" indent="0" algn="ctr">
              <a:buNone/>
            </a:pPr>
            <a:r>
              <a:rPr lang="en-US" sz="4400" b="1" dirty="0" err="1">
                <a:latin typeface="Andalus" panose="02020603050405020304" pitchFamily="18" charset="-78"/>
                <a:cs typeface="Andalus" panose="02020603050405020304" pitchFamily="18" charset="-78"/>
              </a:rPr>
              <a:t>Giới</a:t>
            </a:r>
            <a:r>
              <a:rPr lang="en-US" sz="4400" b="1" dirty="0">
                <a:latin typeface="Andalus" panose="02020603050405020304" pitchFamily="18" charset="-78"/>
                <a:cs typeface="Andalus" panose="02020603050405020304" pitchFamily="18" charset="-78"/>
              </a:rPr>
              <a:t> </a:t>
            </a:r>
            <a:r>
              <a:rPr lang="en-US" sz="4400" b="1" dirty="0" err="1">
                <a:latin typeface="Andalus" panose="02020603050405020304" pitchFamily="18" charset="-78"/>
                <a:cs typeface="Andalus" panose="02020603050405020304" pitchFamily="18" charset="-78"/>
              </a:rPr>
              <a:t>thiệu</a:t>
            </a:r>
            <a:r>
              <a:rPr lang="en-US" sz="4400" b="1" dirty="0">
                <a:latin typeface="Andalus" panose="02020603050405020304" pitchFamily="18" charset="-78"/>
                <a:cs typeface="Andalus" panose="02020603050405020304" pitchFamily="18" charset="-78"/>
              </a:rPr>
              <a:t> </a:t>
            </a:r>
            <a:r>
              <a:rPr lang="en-US" sz="4400" b="1" dirty="0" err="1">
                <a:latin typeface="Andalus" panose="02020603050405020304" pitchFamily="18" charset="-78"/>
                <a:cs typeface="Andalus" panose="02020603050405020304" pitchFamily="18" charset="-78"/>
              </a:rPr>
              <a:t>về</a:t>
            </a:r>
            <a:r>
              <a:rPr lang="en-US" sz="4400" b="1" dirty="0">
                <a:latin typeface="Andalus" panose="02020603050405020304" pitchFamily="18" charset="-78"/>
                <a:cs typeface="Andalus" panose="02020603050405020304" pitchFamily="18" charset="-78"/>
              </a:rPr>
              <a:t> Apache Cassandra</a:t>
            </a:r>
            <a:endParaRPr lang="en-US" sz="4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690612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71306"/>
          </a:xfrm>
        </p:spPr>
        <p:txBody>
          <a:bodyPr/>
          <a:lstStyle/>
          <a:p>
            <a:r>
              <a:rPr lang="en-US" dirty="0">
                <a:cs typeface="Times New Roman" panose="02020603050405020304" pitchFamily="18" charset="0"/>
              </a:rPr>
              <a:t>Inheritance of method</a:t>
            </a:r>
          </a:p>
        </p:txBody>
      </p:sp>
      <p:pic>
        <p:nvPicPr>
          <p:cNvPr id="4" name="Content Placeholder 3"/>
          <p:cNvPicPr>
            <a:picLocks noGrp="1" noChangeAspect="1"/>
          </p:cNvPicPr>
          <p:nvPr>
            <p:ph idx="1"/>
          </p:nvPr>
        </p:nvPicPr>
        <p:blipFill>
          <a:blip r:embed="rId2"/>
          <a:stretch>
            <a:fillRect/>
          </a:stretch>
        </p:blipFill>
        <p:spPr>
          <a:xfrm>
            <a:off x="628651" y="1336432"/>
            <a:ext cx="7886699" cy="5050300"/>
          </a:xfrm>
          <a:prstGeom prst="rect">
            <a:avLst/>
          </a:prstGeom>
        </p:spPr>
      </p:pic>
    </p:spTree>
    <p:extLst>
      <p:ext uri="{BB962C8B-B14F-4D97-AF65-F5344CB8AC3E}">
        <p14:creationId xmlns:p14="http://schemas.microsoft.com/office/powerpoint/2010/main" val="1052826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anose="02020603050405020304" pitchFamily="18" charset="0"/>
              </a:rPr>
              <a:t>Method overload</a:t>
            </a:r>
          </a:p>
        </p:txBody>
      </p:sp>
      <p:pic>
        <p:nvPicPr>
          <p:cNvPr id="4" name="Content Placeholder 3"/>
          <p:cNvPicPr>
            <a:picLocks noGrp="1" noChangeAspect="1"/>
          </p:cNvPicPr>
          <p:nvPr>
            <p:ph idx="1"/>
          </p:nvPr>
        </p:nvPicPr>
        <p:blipFill>
          <a:blip r:embed="rId2"/>
          <a:stretch>
            <a:fillRect/>
          </a:stretch>
        </p:blipFill>
        <p:spPr>
          <a:xfrm>
            <a:off x="628650" y="1690689"/>
            <a:ext cx="7886700" cy="4583503"/>
          </a:xfrm>
          <a:prstGeom prst="rect">
            <a:avLst/>
          </a:prstGeom>
        </p:spPr>
      </p:pic>
    </p:spTree>
    <p:extLst>
      <p:ext uri="{BB962C8B-B14F-4D97-AF65-F5344CB8AC3E}">
        <p14:creationId xmlns:p14="http://schemas.microsoft.com/office/powerpoint/2010/main" val="1526069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05866"/>
          </a:xfrm>
        </p:spPr>
        <p:txBody>
          <a:bodyPr/>
          <a:lstStyle/>
          <a:p>
            <a:r>
              <a:rPr lang="en-US" dirty="0">
                <a:cs typeface="Times New Roman" panose="02020603050405020304" pitchFamily="18" charset="0"/>
              </a:rPr>
              <a:t>Interface</a:t>
            </a:r>
          </a:p>
        </p:txBody>
      </p:sp>
      <p:sp>
        <p:nvSpPr>
          <p:cNvPr id="3" name="Content Placeholder 2"/>
          <p:cNvSpPr>
            <a:spLocks noGrp="1"/>
          </p:cNvSpPr>
          <p:nvPr>
            <p:ph idx="1"/>
          </p:nvPr>
        </p:nvSpPr>
        <p:spPr>
          <a:xfrm>
            <a:off x="628650" y="1470992"/>
            <a:ext cx="7886700" cy="4705971"/>
          </a:xfrm>
        </p:spPr>
        <p:txBody>
          <a:bodyPr/>
          <a:lstStyle/>
          <a:p>
            <a:pPr>
              <a:buFont typeface="Wingdings" panose="05000000000000000000" pitchFamily="2" charset="2"/>
              <a:buChar char="ü"/>
            </a:pPr>
            <a:r>
              <a:rPr lang="en-US" dirty="0">
                <a:latin typeface="+mj-lt"/>
                <a:cs typeface="Times New Roman" panose="02020603050405020304" pitchFamily="18" charset="0"/>
              </a:rPr>
              <a:t>Interface </a:t>
            </a:r>
            <a:r>
              <a:rPr lang="en-US" dirty="0" err="1">
                <a:latin typeface="+mj-lt"/>
                <a:cs typeface="Times New Roman" panose="02020603050405020304" pitchFamily="18" charset="0"/>
              </a:rPr>
              <a:t>định</a:t>
            </a:r>
            <a:r>
              <a:rPr lang="en-US" dirty="0">
                <a:latin typeface="+mj-lt"/>
                <a:cs typeface="Times New Roman" panose="02020603050405020304" pitchFamily="18" charset="0"/>
              </a:rPr>
              <a:t> </a:t>
            </a:r>
            <a:r>
              <a:rPr lang="en-US" dirty="0" err="1">
                <a:latin typeface="+mj-lt"/>
                <a:cs typeface="Times New Roman" panose="02020603050405020304" pitchFamily="18" charset="0"/>
              </a:rPr>
              <a:t>nghĩa</a:t>
            </a:r>
            <a:r>
              <a:rPr lang="en-US" dirty="0">
                <a:latin typeface="+mj-lt"/>
                <a:cs typeface="Times New Roman" panose="02020603050405020304" pitchFamily="18" charset="0"/>
              </a:rPr>
              <a:t> </a:t>
            </a:r>
            <a:r>
              <a:rPr lang="en-US" dirty="0" err="1">
                <a:latin typeface="+mj-lt"/>
                <a:cs typeface="Times New Roman" panose="02020603050405020304" pitchFamily="18" charset="0"/>
              </a:rPr>
              <a:t>một</a:t>
            </a:r>
            <a:r>
              <a:rPr lang="en-US" dirty="0">
                <a:latin typeface="+mj-lt"/>
                <a:cs typeface="Times New Roman" panose="02020603050405020304" pitchFamily="18" charset="0"/>
              </a:rPr>
              <a:t> </a:t>
            </a:r>
            <a:r>
              <a:rPr lang="en-US" dirty="0" err="1">
                <a:latin typeface="+mj-lt"/>
                <a:cs typeface="Times New Roman" panose="02020603050405020304" pitchFamily="18" charset="0"/>
              </a:rPr>
              <a:t>tập</a:t>
            </a:r>
            <a:r>
              <a:rPr lang="en-US" dirty="0">
                <a:latin typeface="+mj-lt"/>
                <a:cs typeface="Times New Roman" panose="02020603050405020304" pitchFamily="18" charset="0"/>
              </a:rPr>
              <a:t> </a:t>
            </a:r>
            <a:r>
              <a:rPr lang="en-US" dirty="0" err="1">
                <a:latin typeface="+mj-lt"/>
                <a:cs typeface="Times New Roman" panose="02020603050405020304" pitchFamily="18" charset="0"/>
              </a:rPr>
              <a:t>các</a:t>
            </a:r>
            <a:r>
              <a:rPr lang="en-US" dirty="0">
                <a:latin typeface="+mj-lt"/>
                <a:cs typeface="Times New Roman" panose="02020603050405020304" pitchFamily="18" charset="0"/>
              </a:rPr>
              <a:t> method . </a:t>
            </a:r>
            <a:r>
              <a:rPr lang="en-US" dirty="0" err="1">
                <a:latin typeface="+mj-lt"/>
                <a:cs typeface="Times New Roman" panose="02020603050405020304" pitchFamily="18" charset="0"/>
              </a:rPr>
              <a:t>Nếu</a:t>
            </a:r>
            <a:r>
              <a:rPr lang="en-US" dirty="0">
                <a:latin typeface="+mj-lt"/>
                <a:cs typeface="Times New Roman" panose="02020603050405020304" pitchFamily="18" charset="0"/>
              </a:rPr>
              <a:t> </a:t>
            </a:r>
            <a:r>
              <a:rPr lang="en-US" dirty="0" err="1">
                <a:latin typeface="+mj-lt"/>
                <a:cs typeface="Times New Roman" panose="02020603050405020304" pitchFamily="18" charset="0"/>
              </a:rPr>
              <a:t>nh</a:t>
            </a:r>
            <a:r>
              <a:rPr lang="vi-VN" dirty="0">
                <a:latin typeface="+mj-lt"/>
                <a:cs typeface="Times New Roman" panose="02020603050405020304" pitchFamily="18" charset="0"/>
              </a:rPr>
              <a:t>ư</a:t>
            </a:r>
            <a:r>
              <a:rPr lang="en-US" dirty="0">
                <a:latin typeface="+mj-lt"/>
                <a:cs typeface="Times New Roman" panose="02020603050405020304" pitchFamily="18" charset="0"/>
              </a:rPr>
              <a:t> </a:t>
            </a:r>
            <a:r>
              <a:rPr lang="en-US" dirty="0" err="1">
                <a:latin typeface="+mj-lt"/>
                <a:cs typeface="Times New Roman" panose="02020603050405020304" pitchFamily="18" charset="0"/>
              </a:rPr>
              <a:t>một</a:t>
            </a:r>
            <a:r>
              <a:rPr lang="en-US" dirty="0">
                <a:latin typeface="+mj-lt"/>
                <a:cs typeface="Times New Roman" panose="02020603050405020304" pitchFamily="18" charset="0"/>
              </a:rPr>
              <a:t> </a:t>
            </a:r>
            <a:r>
              <a:rPr lang="en-US" dirty="0" err="1">
                <a:latin typeface="+mj-lt"/>
                <a:cs typeface="Times New Roman" panose="02020603050405020304" pitchFamily="18" charset="0"/>
              </a:rPr>
              <a:t>kiểu</a:t>
            </a:r>
            <a:r>
              <a:rPr lang="en-US" dirty="0">
                <a:latin typeface="+mj-lt"/>
                <a:cs typeface="Times New Roman" panose="02020603050405020304" pitchFamily="18" charset="0"/>
              </a:rPr>
              <a:t> </a:t>
            </a:r>
            <a:r>
              <a:rPr lang="en-US" dirty="0" err="1">
                <a:latin typeface="+mj-lt"/>
                <a:cs typeface="Times New Roman" panose="02020603050405020304" pitchFamily="18" charset="0"/>
              </a:rPr>
              <a:t>nào</a:t>
            </a:r>
            <a:r>
              <a:rPr lang="en-US" dirty="0">
                <a:latin typeface="+mj-lt"/>
                <a:cs typeface="Times New Roman" panose="02020603050405020304" pitchFamily="18" charset="0"/>
              </a:rPr>
              <a:t> </a:t>
            </a:r>
            <a:r>
              <a:rPr lang="en-US" dirty="0" err="1">
                <a:latin typeface="+mj-lt"/>
                <a:cs typeface="Times New Roman" panose="02020603050405020304" pitchFamily="18" charset="0"/>
              </a:rPr>
              <a:t>đó</a:t>
            </a:r>
            <a:r>
              <a:rPr lang="en-US" dirty="0">
                <a:latin typeface="+mj-lt"/>
                <a:cs typeface="Times New Roman" panose="02020603050405020304" pitchFamily="18" charset="0"/>
              </a:rPr>
              <a:t> </a:t>
            </a:r>
            <a:r>
              <a:rPr lang="en-US" dirty="0" err="1">
                <a:latin typeface="+mj-lt"/>
                <a:cs typeface="Times New Roman" panose="02020603050405020304" pitchFamily="18" charset="0"/>
              </a:rPr>
              <a:t>thực</a:t>
            </a:r>
            <a:r>
              <a:rPr lang="en-US" dirty="0">
                <a:latin typeface="+mj-lt"/>
                <a:cs typeface="Times New Roman" panose="02020603050405020304" pitchFamily="18" charset="0"/>
              </a:rPr>
              <a:t> </a:t>
            </a:r>
            <a:r>
              <a:rPr lang="en-US" dirty="0" err="1">
                <a:latin typeface="+mj-lt"/>
                <a:cs typeface="Times New Roman" panose="02020603050405020304" pitchFamily="18" charset="0"/>
              </a:rPr>
              <a:t>thi</a:t>
            </a:r>
            <a:r>
              <a:rPr lang="en-US" dirty="0">
                <a:latin typeface="+mj-lt"/>
                <a:cs typeface="Times New Roman" panose="02020603050405020304" pitchFamily="18" charset="0"/>
              </a:rPr>
              <a:t> </a:t>
            </a:r>
            <a:r>
              <a:rPr lang="en-US" dirty="0" err="1">
                <a:latin typeface="+mj-lt"/>
                <a:cs typeface="Times New Roman" panose="02020603050405020304" pitchFamily="18" charset="0"/>
              </a:rPr>
              <a:t>tấc</a:t>
            </a:r>
            <a:r>
              <a:rPr lang="en-US" dirty="0">
                <a:latin typeface="+mj-lt"/>
                <a:cs typeface="Times New Roman" panose="02020603050405020304" pitchFamily="18" charset="0"/>
              </a:rPr>
              <a:t> </a:t>
            </a:r>
            <a:r>
              <a:rPr lang="en-US" dirty="0" err="1">
                <a:latin typeface="+mj-lt"/>
                <a:cs typeface="Times New Roman" panose="02020603050405020304" pitchFamily="18" charset="0"/>
              </a:rPr>
              <a:t>cả</a:t>
            </a:r>
            <a:r>
              <a:rPr lang="en-US" dirty="0">
                <a:latin typeface="+mj-lt"/>
                <a:cs typeface="Times New Roman" panose="02020603050405020304" pitchFamily="18" charset="0"/>
              </a:rPr>
              <a:t> </a:t>
            </a:r>
            <a:r>
              <a:rPr lang="en-US" dirty="0" err="1">
                <a:latin typeface="+mj-lt"/>
                <a:cs typeface="Times New Roman" panose="02020603050405020304" pitchFamily="18" charset="0"/>
              </a:rPr>
              <a:t>các</a:t>
            </a:r>
            <a:r>
              <a:rPr lang="en-US" dirty="0">
                <a:latin typeface="+mj-lt"/>
                <a:cs typeface="Times New Roman" panose="02020603050405020304" pitchFamily="18" charset="0"/>
              </a:rPr>
              <a:t> method </a:t>
            </a:r>
            <a:r>
              <a:rPr lang="en-US" dirty="0" err="1">
                <a:latin typeface="+mj-lt"/>
                <a:cs typeface="Times New Roman" panose="02020603050405020304" pitchFamily="18" charset="0"/>
              </a:rPr>
              <a:t>thì</a:t>
            </a:r>
            <a:r>
              <a:rPr lang="en-US" dirty="0">
                <a:latin typeface="+mj-lt"/>
                <a:cs typeface="Times New Roman" panose="02020603050405020304" pitchFamily="18" charset="0"/>
              </a:rPr>
              <a:t> ta </a:t>
            </a:r>
            <a:r>
              <a:rPr lang="en-US" dirty="0" err="1">
                <a:latin typeface="+mj-lt"/>
                <a:cs typeface="Times New Roman" panose="02020603050405020304" pitchFamily="18" charset="0"/>
              </a:rPr>
              <a:t>nói</a:t>
            </a:r>
            <a:r>
              <a:rPr lang="en-US" dirty="0">
                <a:latin typeface="+mj-lt"/>
                <a:cs typeface="Times New Roman" panose="02020603050405020304" pitchFamily="18" charset="0"/>
              </a:rPr>
              <a:t> </a:t>
            </a:r>
            <a:r>
              <a:rPr lang="en-US" dirty="0" err="1">
                <a:latin typeface="+mj-lt"/>
                <a:cs typeface="Times New Roman" panose="02020603050405020304" pitchFamily="18" charset="0"/>
              </a:rPr>
              <a:t>nó</a:t>
            </a:r>
            <a:r>
              <a:rPr lang="en-US" dirty="0">
                <a:latin typeface="+mj-lt"/>
                <a:cs typeface="Times New Roman" panose="02020603050405020304" pitchFamily="18" charset="0"/>
              </a:rPr>
              <a:t> </a:t>
            </a:r>
            <a:r>
              <a:rPr lang="en-US" dirty="0" err="1">
                <a:latin typeface="+mj-lt"/>
                <a:cs typeface="Times New Roman" panose="02020603050405020304" pitchFamily="18" charset="0"/>
              </a:rPr>
              <a:t>thực</a:t>
            </a:r>
            <a:r>
              <a:rPr lang="en-US" dirty="0">
                <a:latin typeface="+mj-lt"/>
                <a:cs typeface="Times New Roman" panose="02020603050405020304" pitchFamily="18" charset="0"/>
              </a:rPr>
              <a:t> </a:t>
            </a:r>
            <a:r>
              <a:rPr lang="en-US" dirty="0" err="1">
                <a:latin typeface="+mj-lt"/>
                <a:cs typeface="Times New Roman" panose="02020603050405020304" pitchFamily="18" charset="0"/>
              </a:rPr>
              <a:t>thi</a:t>
            </a:r>
            <a:r>
              <a:rPr lang="en-US" dirty="0">
                <a:latin typeface="+mj-lt"/>
                <a:cs typeface="Times New Roman" panose="02020603050405020304" pitchFamily="18" charset="0"/>
              </a:rPr>
              <a:t> interface </a:t>
            </a:r>
            <a:r>
              <a:rPr lang="en-US" dirty="0" err="1">
                <a:latin typeface="+mj-lt"/>
                <a:cs typeface="Times New Roman" panose="02020603050405020304" pitchFamily="18" charset="0"/>
              </a:rPr>
              <a:t>đó</a:t>
            </a:r>
            <a:r>
              <a:rPr lang="en-US" dirty="0">
                <a:latin typeface="+mj-lt"/>
                <a:cs typeface="Times New Roman" panose="02020603050405020304" pitchFamily="18" charset="0"/>
              </a:rPr>
              <a:t> .</a:t>
            </a:r>
          </a:p>
          <a:p>
            <a:pPr>
              <a:buFont typeface="Wingdings" panose="05000000000000000000" pitchFamily="2" charset="2"/>
              <a:buChar char="ü"/>
            </a:pPr>
            <a:endParaRPr lang="en-US" dirty="0">
              <a:latin typeface="+mj-lt"/>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28651" y="2566987"/>
            <a:ext cx="7886700" cy="3609976"/>
          </a:xfrm>
          <a:prstGeom prst="rect">
            <a:avLst/>
          </a:prstGeom>
        </p:spPr>
      </p:pic>
    </p:spTree>
    <p:extLst>
      <p:ext uri="{BB962C8B-B14F-4D97-AF65-F5344CB8AC3E}">
        <p14:creationId xmlns:p14="http://schemas.microsoft.com/office/powerpoint/2010/main" val="2730115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10384"/>
          </a:xfrm>
        </p:spPr>
        <p:txBody>
          <a:bodyPr/>
          <a:lstStyle/>
          <a:p>
            <a:r>
              <a:rPr lang="en-US" dirty="0">
                <a:cs typeface="Times New Roman" panose="02020603050405020304" pitchFamily="18" charset="0"/>
              </a:rPr>
              <a:t>Concurrency</a:t>
            </a:r>
          </a:p>
        </p:txBody>
      </p:sp>
      <p:sp>
        <p:nvSpPr>
          <p:cNvPr id="3" name="Content Placeholder 2"/>
          <p:cNvSpPr>
            <a:spLocks noGrp="1"/>
          </p:cNvSpPr>
          <p:nvPr>
            <p:ph idx="1"/>
          </p:nvPr>
        </p:nvSpPr>
        <p:spPr>
          <a:xfrm>
            <a:off x="628650" y="1475511"/>
            <a:ext cx="7886700" cy="4701453"/>
          </a:xfrm>
        </p:spPr>
        <p:txBody>
          <a:bodyPr/>
          <a:lstStyle/>
          <a:p>
            <a:pPr>
              <a:buFont typeface="Wingdings" panose="05000000000000000000" pitchFamily="2" charset="2"/>
              <a:buChar char="ü"/>
            </a:pPr>
            <a:r>
              <a:rPr lang="en-US" dirty="0">
                <a:latin typeface="+mj-lt"/>
                <a:cs typeface="Times New Roman" panose="02020603050405020304" pitchFamily="18" charset="0"/>
              </a:rPr>
              <a:t>Goroutine</a:t>
            </a:r>
          </a:p>
          <a:p>
            <a:pPr>
              <a:buFont typeface="Wingdings" panose="05000000000000000000" pitchFamily="2" charset="2"/>
              <a:buChar char="ü"/>
            </a:pPr>
            <a:r>
              <a:rPr lang="en-US" dirty="0">
                <a:latin typeface="+mj-lt"/>
                <a:cs typeface="Times New Roman" panose="02020603050405020304" pitchFamily="18" charset="0"/>
              </a:rPr>
              <a:t>Channels</a:t>
            </a:r>
          </a:p>
          <a:p>
            <a:pPr>
              <a:buFont typeface="Wingdings" panose="05000000000000000000" pitchFamily="2" charset="2"/>
              <a:buChar char="ü"/>
            </a:pPr>
            <a:r>
              <a:rPr lang="en-US" dirty="0">
                <a:latin typeface="+mj-lt"/>
                <a:cs typeface="Times New Roman" panose="02020603050405020304" pitchFamily="18" charset="0"/>
              </a:rPr>
              <a:t>Buffered channels</a:t>
            </a:r>
          </a:p>
          <a:p>
            <a:pPr>
              <a:buFont typeface="Wingdings" panose="05000000000000000000" pitchFamily="2" charset="2"/>
              <a:buChar char="ü"/>
            </a:pPr>
            <a:r>
              <a:rPr lang="en-US" dirty="0">
                <a:latin typeface="+mj-lt"/>
                <a:cs typeface="Times New Roman" panose="02020603050405020304" pitchFamily="18" charset="0"/>
              </a:rPr>
              <a:t>Range and Close</a:t>
            </a:r>
          </a:p>
          <a:p>
            <a:pPr>
              <a:buFont typeface="Wingdings" panose="05000000000000000000" pitchFamily="2" charset="2"/>
              <a:buChar char="ü"/>
            </a:pPr>
            <a:r>
              <a:rPr lang="en-US" dirty="0">
                <a:latin typeface="+mj-lt"/>
                <a:cs typeface="Times New Roman" panose="02020603050405020304" pitchFamily="18" charset="0"/>
              </a:rPr>
              <a:t>Select</a:t>
            </a:r>
          </a:p>
          <a:p>
            <a:pPr>
              <a:buFont typeface="Wingdings" panose="05000000000000000000" pitchFamily="2" charset="2"/>
              <a:buChar char="ü"/>
            </a:pPr>
            <a:r>
              <a:rPr lang="en-US" dirty="0">
                <a:latin typeface="+mj-lt"/>
                <a:cs typeface="Times New Roman" panose="02020603050405020304" pitchFamily="18" charset="0"/>
              </a:rPr>
              <a:t>Timeout</a:t>
            </a:r>
          </a:p>
          <a:p>
            <a:pPr>
              <a:buFont typeface="Wingdings" panose="05000000000000000000" pitchFamily="2" charset="2"/>
              <a:buChar char="ü"/>
            </a:pPr>
            <a:endParaRPr lang="en-US" dirty="0">
              <a:latin typeface="+mj-lt"/>
              <a:cs typeface="Times New Roman" panose="02020603050405020304" pitchFamily="18" charset="0"/>
            </a:endParaRPr>
          </a:p>
        </p:txBody>
      </p:sp>
    </p:spTree>
    <p:extLst>
      <p:ext uri="{BB962C8B-B14F-4D97-AF65-F5344CB8AC3E}">
        <p14:creationId xmlns:p14="http://schemas.microsoft.com/office/powerpoint/2010/main" val="512173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86900"/>
          </a:xfrm>
        </p:spPr>
        <p:txBody>
          <a:bodyPr/>
          <a:lstStyle/>
          <a:p>
            <a:r>
              <a:rPr lang="en-US" dirty="0">
                <a:cs typeface="Times New Roman" panose="02020603050405020304" pitchFamily="18" charset="0"/>
              </a:rPr>
              <a:t>Goroutine</a:t>
            </a:r>
          </a:p>
        </p:txBody>
      </p:sp>
      <p:sp>
        <p:nvSpPr>
          <p:cNvPr id="3" name="Content Placeholder 2"/>
          <p:cNvSpPr>
            <a:spLocks noGrp="1"/>
          </p:cNvSpPr>
          <p:nvPr>
            <p:ph idx="1"/>
          </p:nvPr>
        </p:nvSpPr>
        <p:spPr>
          <a:xfrm>
            <a:off x="628650" y="1454727"/>
            <a:ext cx="7886700" cy="4722236"/>
          </a:xfrm>
        </p:spPr>
        <p:txBody>
          <a:bodyPr/>
          <a:lstStyle/>
          <a:p>
            <a:pPr>
              <a:buFont typeface="Wingdings" panose="05000000000000000000" pitchFamily="2" charset="2"/>
              <a:buChar char="ü"/>
            </a:pPr>
            <a:r>
              <a:rPr lang="en-US" dirty="0" err="1">
                <a:latin typeface="+mj-lt"/>
                <a:cs typeface="Times New Roman" panose="02020603050405020304" pitchFamily="18" charset="0"/>
              </a:rPr>
              <a:t>Chúng</a:t>
            </a:r>
            <a:r>
              <a:rPr lang="en-US" dirty="0">
                <a:latin typeface="+mj-lt"/>
                <a:cs typeface="Times New Roman" panose="02020603050405020304" pitchFamily="18" charset="0"/>
              </a:rPr>
              <a:t> ta </a:t>
            </a:r>
            <a:r>
              <a:rPr lang="en-US" dirty="0" err="1">
                <a:latin typeface="+mj-lt"/>
                <a:cs typeface="Times New Roman" panose="02020603050405020304" pitchFamily="18" charset="0"/>
              </a:rPr>
              <a:t>sử</a:t>
            </a:r>
            <a:r>
              <a:rPr lang="en-US" dirty="0">
                <a:latin typeface="+mj-lt"/>
                <a:cs typeface="Times New Roman" panose="02020603050405020304" pitchFamily="18" charset="0"/>
              </a:rPr>
              <a:t> </a:t>
            </a:r>
            <a:r>
              <a:rPr lang="en-US" dirty="0" err="1">
                <a:latin typeface="+mj-lt"/>
                <a:cs typeface="Times New Roman" panose="02020603050405020304" pitchFamily="18" charset="0"/>
              </a:rPr>
              <a:t>dụng</a:t>
            </a:r>
            <a:r>
              <a:rPr lang="en-US" dirty="0">
                <a:latin typeface="+mj-lt"/>
                <a:cs typeface="Times New Roman" panose="02020603050405020304" pitchFamily="18" charset="0"/>
              </a:rPr>
              <a:t> </a:t>
            </a:r>
            <a:r>
              <a:rPr lang="en-US" dirty="0" err="1">
                <a:latin typeface="+mj-lt"/>
                <a:cs typeface="Times New Roman" panose="02020603050405020304" pitchFamily="18" charset="0"/>
              </a:rPr>
              <a:t>từ</a:t>
            </a:r>
            <a:r>
              <a:rPr lang="en-US" dirty="0">
                <a:latin typeface="+mj-lt"/>
                <a:cs typeface="Times New Roman" panose="02020603050405020304" pitchFamily="18" charset="0"/>
              </a:rPr>
              <a:t> </a:t>
            </a:r>
            <a:r>
              <a:rPr lang="en-US" dirty="0" err="1">
                <a:latin typeface="+mj-lt"/>
                <a:cs typeface="Times New Roman" panose="02020603050405020304" pitchFamily="18" charset="0"/>
              </a:rPr>
              <a:t>khóa</a:t>
            </a:r>
            <a:r>
              <a:rPr lang="en-US" dirty="0">
                <a:latin typeface="+mj-lt"/>
                <a:cs typeface="Times New Roman" panose="02020603050405020304" pitchFamily="18" charset="0"/>
              </a:rPr>
              <a:t> go </a:t>
            </a:r>
            <a:r>
              <a:rPr lang="en-US" dirty="0" err="1">
                <a:latin typeface="+mj-lt"/>
                <a:cs typeface="Times New Roman" panose="02020603050405020304" pitchFamily="18" charset="0"/>
              </a:rPr>
              <a:t>để</a:t>
            </a:r>
            <a:r>
              <a:rPr lang="en-US" dirty="0">
                <a:latin typeface="+mj-lt"/>
                <a:cs typeface="Times New Roman" panose="02020603050405020304" pitchFamily="18" charset="0"/>
              </a:rPr>
              <a:t> </a:t>
            </a:r>
            <a:r>
              <a:rPr lang="en-US" dirty="0" err="1">
                <a:latin typeface="+mj-lt"/>
                <a:cs typeface="Times New Roman" panose="02020603050405020304" pitchFamily="18" charset="0"/>
              </a:rPr>
              <a:t>tạo</a:t>
            </a:r>
            <a:r>
              <a:rPr lang="en-US" dirty="0">
                <a:latin typeface="+mj-lt"/>
                <a:cs typeface="Times New Roman" panose="02020603050405020304" pitchFamily="18" charset="0"/>
              </a:rPr>
              <a:t> </a:t>
            </a:r>
            <a:r>
              <a:rPr lang="en-US" dirty="0" err="1">
                <a:latin typeface="+mj-lt"/>
                <a:cs typeface="Times New Roman" panose="02020603050405020304" pitchFamily="18" charset="0"/>
              </a:rPr>
              <a:t>mới</a:t>
            </a:r>
            <a:r>
              <a:rPr lang="en-US" dirty="0">
                <a:latin typeface="+mj-lt"/>
                <a:cs typeface="Times New Roman" panose="02020603050405020304" pitchFamily="18" charset="0"/>
              </a:rPr>
              <a:t> </a:t>
            </a:r>
            <a:r>
              <a:rPr lang="en-US" dirty="0" err="1">
                <a:latin typeface="+mj-lt"/>
                <a:cs typeface="Times New Roman" panose="02020603050405020304" pitchFamily="18" charset="0"/>
              </a:rPr>
              <a:t>một</a:t>
            </a:r>
            <a:r>
              <a:rPr lang="en-US" dirty="0">
                <a:latin typeface="+mj-lt"/>
                <a:cs typeface="Times New Roman" panose="02020603050405020304" pitchFamily="18" charset="0"/>
              </a:rPr>
              <a:t> goroutine</a:t>
            </a:r>
          </a:p>
          <a:p>
            <a:pPr>
              <a:buFont typeface="Wingdings" panose="05000000000000000000" pitchFamily="2" charset="2"/>
              <a:buChar char="ü"/>
            </a:pPr>
            <a:r>
              <a:rPr lang="en-US" dirty="0" err="1">
                <a:latin typeface="+mj-lt"/>
                <a:cs typeface="Times New Roman" panose="02020603050405020304" pitchFamily="18" charset="0"/>
              </a:rPr>
              <a:t>Hàm</a:t>
            </a:r>
            <a:r>
              <a:rPr lang="en-US" dirty="0">
                <a:latin typeface="+mj-lt"/>
                <a:cs typeface="Times New Roman" panose="02020603050405020304" pitchFamily="18" charset="0"/>
              </a:rPr>
              <a:t> main() </a:t>
            </a:r>
            <a:r>
              <a:rPr lang="en-US" dirty="0" err="1">
                <a:latin typeface="+mj-lt"/>
                <a:cs typeface="Times New Roman" panose="02020603050405020304" pitchFamily="18" charset="0"/>
              </a:rPr>
              <a:t>chính</a:t>
            </a:r>
            <a:r>
              <a:rPr lang="en-US" dirty="0">
                <a:latin typeface="+mj-lt"/>
                <a:cs typeface="Times New Roman" panose="02020603050405020304" pitchFamily="18" charset="0"/>
              </a:rPr>
              <a:t> </a:t>
            </a:r>
            <a:r>
              <a:rPr lang="en-US" dirty="0" err="1">
                <a:latin typeface="+mj-lt"/>
                <a:cs typeface="Times New Roman" panose="02020603050405020304" pitchFamily="18" charset="0"/>
              </a:rPr>
              <a:t>là</a:t>
            </a:r>
            <a:r>
              <a:rPr lang="en-US" dirty="0">
                <a:latin typeface="+mj-lt"/>
                <a:cs typeface="Times New Roman" panose="02020603050405020304" pitchFamily="18" charset="0"/>
              </a:rPr>
              <a:t> </a:t>
            </a:r>
            <a:r>
              <a:rPr lang="en-US" dirty="0" err="1">
                <a:latin typeface="+mj-lt"/>
                <a:cs typeface="Times New Roman" panose="02020603050405020304" pitchFamily="18" charset="0"/>
              </a:rPr>
              <a:t>một</a:t>
            </a:r>
            <a:r>
              <a:rPr lang="en-US" dirty="0">
                <a:latin typeface="+mj-lt"/>
                <a:cs typeface="Times New Roman" panose="02020603050405020304" pitchFamily="18" charset="0"/>
              </a:rPr>
              <a:t> goroutine</a:t>
            </a:r>
          </a:p>
          <a:p>
            <a:pPr>
              <a:buFont typeface="Wingdings" panose="05000000000000000000" pitchFamily="2" charset="2"/>
              <a:buChar char="ü"/>
            </a:pPr>
            <a:r>
              <a:rPr lang="en-US" dirty="0" err="1">
                <a:latin typeface="+mj-lt"/>
                <a:cs typeface="Times New Roman" panose="02020603050405020304" pitchFamily="18" charset="0"/>
              </a:rPr>
              <a:t>Ví</a:t>
            </a:r>
            <a:r>
              <a:rPr lang="en-US" dirty="0">
                <a:latin typeface="+mj-lt"/>
                <a:cs typeface="Times New Roman" panose="02020603050405020304" pitchFamily="18" charset="0"/>
              </a:rPr>
              <a:t> </a:t>
            </a:r>
            <a:r>
              <a:rPr lang="en-US" dirty="0" err="1">
                <a:latin typeface="+mj-lt"/>
                <a:cs typeface="Times New Roman" panose="02020603050405020304" pitchFamily="18" charset="0"/>
              </a:rPr>
              <a:t>dụ</a:t>
            </a:r>
            <a:r>
              <a:rPr lang="en-US" dirty="0">
                <a:latin typeface="+mj-lt"/>
                <a:cs typeface="Times New Roman" panose="02020603050405020304" pitchFamily="18" charset="0"/>
              </a:rPr>
              <a:t> :</a:t>
            </a:r>
          </a:p>
          <a:p>
            <a:pPr lvl="1">
              <a:buFont typeface="Wingdings" panose="05000000000000000000" pitchFamily="2" charset="2"/>
              <a:buChar char="ü"/>
            </a:pPr>
            <a:endParaRPr lang="en-US" dirty="0">
              <a:latin typeface="+mj-lt"/>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28650" y="2995613"/>
            <a:ext cx="7886700" cy="3384051"/>
          </a:xfrm>
          <a:prstGeom prst="rect">
            <a:avLst/>
          </a:prstGeom>
        </p:spPr>
      </p:pic>
    </p:spTree>
    <p:extLst>
      <p:ext uri="{BB962C8B-B14F-4D97-AF65-F5344CB8AC3E}">
        <p14:creationId xmlns:p14="http://schemas.microsoft.com/office/powerpoint/2010/main" val="2208111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593" y="8879"/>
            <a:ext cx="7886700" cy="957238"/>
          </a:xfrm>
        </p:spPr>
        <p:txBody>
          <a:bodyPr/>
          <a:lstStyle/>
          <a:p>
            <a:r>
              <a:rPr lang="en-US" dirty="0">
                <a:cs typeface="Times New Roman" panose="02020603050405020304" pitchFamily="18" charset="0"/>
              </a:rPr>
              <a:t>Channels</a:t>
            </a:r>
          </a:p>
        </p:txBody>
      </p:sp>
      <p:sp>
        <p:nvSpPr>
          <p:cNvPr id="3" name="Content Placeholder 2"/>
          <p:cNvSpPr>
            <a:spLocks noGrp="1"/>
          </p:cNvSpPr>
          <p:nvPr>
            <p:ph idx="1"/>
          </p:nvPr>
        </p:nvSpPr>
        <p:spPr>
          <a:xfrm>
            <a:off x="644120" y="764704"/>
            <a:ext cx="7886700" cy="4854599"/>
          </a:xfrm>
        </p:spPr>
        <p:txBody>
          <a:bodyPr/>
          <a:lstStyle/>
          <a:p>
            <a:pPr>
              <a:buFont typeface="Wingdings" panose="05000000000000000000" pitchFamily="2" charset="2"/>
              <a:buChar char="ü"/>
            </a:pPr>
            <a:r>
              <a:rPr lang="en-US" dirty="0" err="1">
                <a:latin typeface="+mj-lt"/>
                <a:cs typeface="Times New Roman" panose="02020603050405020304" pitchFamily="18" charset="0"/>
              </a:rPr>
              <a:t>Từ</a:t>
            </a:r>
            <a:r>
              <a:rPr lang="en-US" dirty="0">
                <a:latin typeface="+mj-lt"/>
                <a:cs typeface="Times New Roman" panose="02020603050405020304" pitchFamily="18" charset="0"/>
              </a:rPr>
              <a:t> </a:t>
            </a:r>
            <a:r>
              <a:rPr lang="en-US" dirty="0" err="1">
                <a:latin typeface="+mj-lt"/>
                <a:cs typeface="Times New Roman" panose="02020603050405020304" pitchFamily="18" charset="0"/>
              </a:rPr>
              <a:t>khóa</a:t>
            </a:r>
            <a:r>
              <a:rPr lang="en-US" dirty="0">
                <a:latin typeface="+mj-lt"/>
                <a:cs typeface="Times New Roman" panose="02020603050405020304" pitchFamily="18" charset="0"/>
              </a:rPr>
              <a:t> make </a:t>
            </a:r>
            <a:r>
              <a:rPr lang="en-US" dirty="0" err="1">
                <a:latin typeface="+mj-lt"/>
                <a:cs typeface="Times New Roman" panose="02020603050405020304" pitchFamily="18" charset="0"/>
              </a:rPr>
              <a:t>dùng</a:t>
            </a:r>
            <a:r>
              <a:rPr lang="en-US" dirty="0">
                <a:latin typeface="+mj-lt"/>
                <a:cs typeface="Times New Roman" panose="02020603050405020304" pitchFamily="18" charset="0"/>
              </a:rPr>
              <a:t> </a:t>
            </a:r>
            <a:r>
              <a:rPr lang="en-US" dirty="0" err="1">
                <a:latin typeface="+mj-lt"/>
                <a:cs typeface="Times New Roman" panose="02020603050405020304" pitchFamily="18" charset="0"/>
              </a:rPr>
              <a:t>để</a:t>
            </a:r>
            <a:r>
              <a:rPr lang="en-US" dirty="0">
                <a:latin typeface="+mj-lt"/>
                <a:cs typeface="Times New Roman" panose="02020603050405020304" pitchFamily="18" charset="0"/>
              </a:rPr>
              <a:t> </a:t>
            </a:r>
            <a:r>
              <a:rPr lang="en-US" dirty="0" err="1">
                <a:latin typeface="+mj-lt"/>
                <a:cs typeface="Times New Roman" panose="02020603050405020304" pitchFamily="18" charset="0"/>
              </a:rPr>
              <a:t>tạo</a:t>
            </a:r>
            <a:r>
              <a:rPr lang="en-US" dirty="0">
                <a:latin typeface="+mj-lt"/>
                <a:cs typeface="Times New Roman" panose="02020603050405020304" pitchFamily="18" charset="0"/>
              </a:rPr>
              <a:t> </a:t>
            </a:r>
            <a:r>
              <a:rPr lang="en-US" dirty="0" err="1">
                <a:latin typeface="+mj-lt"/>
                <a:cs typeface="Times New Roman" panose="02020603050405020304" pitchFamily="18" charset="0"/>
              </a:rPr>
              <a:t>mới</a:t>
            </a:r>
            <a:r>
              <a:rPr lang="en-US" dirty="0">
                <a:latin typeface="+mj-lt"/>
                <a:cs typeface="Times New Roman" panose="02020603050405020304" pitchFamily="18" charset="0"/>
              </a:rPr>
              <a:t> </a:t>
            </a:r>
            <a:r>
              <a:rPr lang="en-US" dirty="0" err="1">
                <a:latin typeface="+mj-lt"/>
                <a:cs typeface="Times New Roman" panose="02020603050405020304" pitchFamily="18" charset="0"/>
              </a:rPr>
              <a:t>một</a:t>
            </a:r>
            <a:r>
              <a:rPr lang="en-US" dirty="0">
                <a:latin typeface="+mj-lt"/>
                <a:cs typeface="Times New Roman" panose="02020603050405020304" pitchFamily="18" charset="0"/>
              </a:rPr>
              <a:t> channel </a:t>
            </a:r>
          </a:p>
          <a:p>
            <a:pPr>
              <a:buFont typeface="Wingdings" panose="05000000000000000000" pitchFamily="2" charset="2"/>
              <a:buChar char="ü"/>
            </a:pPr>
            <a:endParaRPr lang="en-US" dirty="0">
              <a:latin typeface="+mj-lt"/>
              <a:cs typeface="Times New Roman" panose="02020603050405020304" pitchFamily="18" charset="0"/>
            </a:endParaRPr>
          </a:p>
          <a:p>
            <a:pPr>
              <a:buFont typeface="Wingdings" panose="05000000000000000000" pitchFamily="2" charset="2"/>
              <a:buChar char="ü"/>
            </a:pPr>
            <a:endParaRPr lang="en-US" dirty="0">
              <a:latin typeface="+mj-lt"/>
              <a:cs typeface="Times New Roman" panose="02020603050405020304" pitchFamily="18" charset="0"/>
            </a:endParaRPr>
          </a:p>
          <a:p>
            <a:pPr>
              <a:buFont typeface="Wingdings" panose="05000000000000000000" pitchFamily="2" charset="2"/>
              <a:buChar char="ü"/>
            </a:pPr>
            <a:endParaRPr lang="en-US" dirty="0">
              <a:latin typeface="+mj-lt"/>
              <a:cs typeface="Times New Roman" panose="02020603050405020304" pitchFamily="18" charset="0"/>
            </a:endParaRPr>
          </a:p>
          <a:p>
            <a:pPr>
              <a:buFont typeface="Wingdings" panose="05000000000000000000" pitchFamily="2" charset="2"/>
              <a:buChar char="ü"/>
            </a:pPr>
            <a:endParaRPr lang="en-US" dirty="0">
              <a:latin typeface="+mj-lt"/>
              <a:cs typeface="Times New Roman" panose="02020603050405020304" pitchFamily="18" charset="0"/>
            </a:endParaRPr>
          </a:p>
          <a:p>
            <a:pPr>
              <a:buFont typeface="Wingdings" panose="05000000000000000000" pitchFamily="2" charset="2"/>
              <a:buChar char="ü"/>
            </a:pPr>
            <a:r>
              <a:rPr lang="en-US" dirty="0" err="1">
                <a:latin typeface="+mj-lt"/>
                <a:cs typeface="Times New Roman" panose="02020603050405020304" pitchFamily="18" charset="0"/>
              </a:rPr>
              <a:t>Toán</a:t>
            </a:r>
            <a:r>
              <a:rPr lang="en-US" dirty="0">
                <a:latin typeface="+mj-lt"/>
                <a:cs typeface="Times New Roman" panose="02020603050405020304" pitchFamily="18" charset="0"/>
              </a:rPr>
              <a:t> </a:t>
            </a:r>
            <a:r>
              <a:rPr lang="en-US" dirty="0" err="1">
                <a:latin typeface="+mj-lt"/>
                <a:cs typeface="Times New Roman" panose="02020603050405020304" pitchFamily="18" charset="0"/>
              </a:rPr>
              <a:t>tử</a:t>
            </a:r>
            <a:r>
              <a:rPr lang="en-US" dirty="0">
                <a:latin typeface="+mj-lt"/>
                <a:cs typeface="Times New Roman" panose="02020603050405020304" pitchFamily="18" charset="0"/>
              </a:rPr>
              <a:t> &lt;-  </a:t>
            </a:r>
            <a:r>
              <a:rPr lang="en-US" dirty="0" err="1">
                <a:latin typeface="+mj-lt"/>
                <a:cs typeface="Times New Roman" panose="02020603050405020304" pitchFamily="18" charset="0"/>
              </a:rPr>
              <a:t>để</a:t>
            </a:r>
            <a:r>
              <a:rPr lang="en-US" dirty="0">
                <a:latin typeface="+mj-lt"/>
                <a:cs typeface="Times New Roman" panose="02020603050405020304" pitchFamily="18" charset="0"/>
              </a:rPr>
              <a:t> </a:t>
            </a:r>
            <a:r>
              <a:rPr lang="en-US" dirty="0" err="1">
                <a:latin typeface="+mj-lt"/>
                <a:cs typeface="Times New Roman" panose="02020603050405020304" pitchFamily="18" charset="0"/>
              </a:rPr>
              <a:t>gửi</a:t>
            </a:r>
            <a:r>
              <a:rPr lang="en-US" dirty="0">
                <a:latin typeface="+mj-lt"/>
                <a:cs typeface="Times New Roman" panose="02020603050405020304" pitchFamily="18" charset="0"/>
              </a:rPr>
              <a:t> </a:t>
            </a:r>
            <a:r>
              <a:rPr lang="en-US" dirty="0" err="1">
                <a:latin typeface="+mj-lt"/>
                <a:cs typeface="Times New Roman" panose="02020603050405020304" pitchFamily="18" charset="0"/>
              </a:rPr>
              <a:t>và</a:t>
            </a:r>
            <a:r>
              <a:rPr lang="en-US" dirty="0">
                <a:latin typeface="+mj-lt"/>
                <a:cs typeface="Times New Roman" panose="02020603050405020304" pitchFamily="18" charset="0"/>
              </a:rPr>
              <a:t> </a:t>
            </a:r>
            <a:r>
              <a:rPr lang="en-US" dirty="0" err="1">
                <a:latin typeface="+mj-lt"/>
                <a:cs typeface="Times New Roman" panose="02020603050405020304" pitchFamily="18" charset="0"/>
              </a:rPr>
              <a:t>nhận</a:t>
            </a:r>
            <a:r>
              <a:rPr lang="en-US" dirty="0">
                <a:latin typeface="+mj-lt"/>
                <a:cs typeface="Times New Roman" panose="02020603050405020304" pitchFamily="18" charset="0"/>
              </a:rPr>
              <a:t> </a:t>
            </a:r>
            <a:r>
              <a:rPr lang="en-US" dirty="0" err="1">
                <a:latin typeface="+mj-lt"/>
                <a:cs typeface="Times New Roman" panose="02020603050405020304" pitchFamily="18" charset="0"/>
              </a:rPr>
              <a:t>dữ</a:t>
            </a:r>
            <a:r>
              <a:rPr lang="en-US" dirty="0">
                <a:latin typeface="+mj-lt"/>
                <a:cs typeface="Times New Roman" panose="02020603050405020304" pitchFamily="18" charset="0"/>
              </a:rPr>
              <a:t> </a:t>
            </a:r>
            <a:r>
              <a:rPr lang="en-US" dirty="0" err="1">
                <a:latin typeface="+mj-lt"/>
                <a:cs typeface="Times New Roman" panose="02020603050405020304" pitchFamily="18" charset="0"/>
              </a:rPr>
              <a:t>liệu</a:t>
            </a:r>
            <a:r>
              <a:rPr lang="en-US" dirty="0">
                <a:latin typeface="+mj-lt"/>
                <a:cs typeface="Times New Roman" panose="02020603050405020304" pitchFamily="18" charset="0"/>
              </a:rPr>
              <a:t> </a:t>
            </a:r>
            <a:r>
              <a:rPr lang="en-US" dirty="0" err="1">
                <a:latin typeface="+mj-lt"/>
                <a:cs typeface="Times New Roman" panose="02020603050405020304" pitchFamily="18" charset="0"/>
              </a:rPr>
              <a:t>từ</a:t>
            </a:r>
            <a:r>
              <a:rPr lang="en-US" dirty="0">
                <a:latin typeface="+mj-lt"/>
                <a:cs typeface="Times New Roman" panose="02020603050405020304" pitchFamily="18" charset="0"/>
              </a:rPr>
              <a:t> channel </a:t>
            </a:r>
          </a:p>
          <a:p>
            <a:pPr>
              <a:buFont typeface="Wingdings" panose="05000000000000000000" pitchFamily="2" charset="2"/>
              <a:buChar char="ü"/>
            </a:pPr>
            <a:endParaRPr lang="en-US" dirty="0">
              <a:latin typeface="+mj-lt"/>
              <a:cs typeface="Times New Roman" panose="02020603050405020304" pitchFamily="18" charset="0"/>
            </a:endParaRPr>
          </a:p>
          <a:p>
            <a:pPr>
              <a:buFont typeface="Wingdings" panose="05000000000000000000" pitchFamily="2" charset="2"/>
              <a:buChar char="ü"/>
            </a:pPr>
            <a:endParaRPr lang="en-US" dirty="0">
              <a:latin typeface="+mj-lt"/>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63876" y="1268760"/>
            <a:ext cx="7886700" cy="1975571"/>
          </a:xfrm>
          <a:prstGeom prst="rect">
            <a:avLst/>
          </a:prstGeom>
        </p:spPr>
      </p:pic>
      <p:pic>
        <p:nvPicPr>
          <p:cNvPr id="5" name="Picture 4"/>
          <p:cNvPicPr>
            <a:picLocks noChangeAspect="1"/>
          </p:cNvPicPr>
          <p:nvPr/>
        </p:nvPicPr>
        <p:blipFill>
          <a:blip r:embed="rId3"/>
          <a:stretch>
            <a:fillRect/>
          </a:stretch>
        </p:blipFill>
        <p:spPr>
          <a:xfrm>
            <a:off x="621504" y="4653136"/>
            <a:ext cx="7886699" cy="2065694"/>
          </a:xfrm>
          <a:prstGeom prst="rect">
            <a:avLst/>
          </a:prstGeom>
        </p:spPr>
      </p:pic>
    </p:spTree>
    <p:extLst>
      <p:ext uri="{BB962C8B-B14F-4D97-AF65-F5344CB8AC3E}">
        <p14:creationId xmlns:p14="http://schemas.microsoft.com/office/powerpoint/2010/main" val="2155308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99849"/>
          </a:xfrm>
        </p:spPr>
        <p:txBody>
          <a:bodyPr/>
          <a:lstStyle/>
          <a:p>
            <a:r>
              <a:rPr lang="en-US" dirty="0">
                <a:cs typeface="Times New Roman" panose="02020603050405020304" pitchFamily="18" charset="0"/>
              </a:rPr>
              <a:t>References</a:t>
            </a:r>
          </a:p>
        </p:txBody>
      </p:sp>
      <p:sp>
        <p:nvSpPr>
          <p:cNvPr id="3" name="Content Placeholder 2"/>
          <p:cNvSpPr>
            <a:spLocks noGrp="1"/>
          </p:cNvSpPr>
          <p:nvPr>
            <p:ph idx="1"/>
          </p:nvPr>
        </p:nvSpPr>
        <p:spPr>
          <a:xfrm>
            <a:off x="628650" y="1722783"/>
            <a:ext cx="7886700" cy="4454180"/>
          </a:xfrm>
        </p:spPr>
        <p:txBody>
          <a:bodyPr/>
          <a:lstStyle/>
          <a:p>
            <a:pPr>
              <a:buFont typeface="Wingdings" panose="05000000000000000000" pitchFamily="2" charset="2"/>
              <a:buChar char="ü"/>
            </a:pPr>
            <a:r>
              <a:rPr lang="en-US" dirty="0">
                <a:latin typeface="+mj-lt"/>
                <a:hlinkClick r:id="rId2"/>
              </a:rPr>
              <a:t>https://astaxie.gitbooks.io/build-web-application-with-golang/en/02.0.html</a:t>
            </a:r>
            <a:r>
              <a:rPr lang="en-US" dirty="0">
                <a:latin typeface="+mj-lt"/>
              </a:rPr>
              <a:t> &lt;</a:t>
            </a:r>
            <a:r>
              <a:rPr lang="en-US" dirty="0" err="1">
                <a:latin typeface="+mj-lt"/>
              </a:rPr>
              <a:t>truy</a:t>
            </a:r>
            <a:r>
              <a:rPr lang="en-US" dirty="0">
                <a:latin typeface="+mj-lt"/>
              </a:rPr>
              <a:t> cap </a:t>
            </a:r>
            <a:r>
              <a:rPr lang="en-US" dirty="0" err="1">
                <a:latin typeface="+mj-lt"/>
              </a:rPr>
              <a:t>ngay</a:t>
            </a:r>
            <a:r>
              <a:rPr lang="en-US" dirty="0">
                <a:latin typeface="+mj-lt"/>
              </a:rPr>
              <a:t> 16/4/2017&gt;</a:t>
            </a:r>
          </a:p>
        </p:txBody>
      </p:sp>
    </p:spTree>
    <p:extLst>
      <p:ext uri="{BB962C8B-B14F-4D97-AF65-F5344CB8AC3E}">
        <p14:creationId xmlns:p14="http://schemas.microsoft.com/office/powerpoint/2010/main" val="35110386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cs typeface="Times New Roman" panose="02020603050405020304" pitchFamily="18" charset="0"/>
              </a:rPr>
              <a:t>Xây</a:t>
            </a:r>
            <a:r>
              <a:rPr lang="en-US" dirty="0">
                <a:cs typeface="Times New Roman" panose="02020603050405020304" pitchFamily="18" charset="0"/>
              </a:rPr>
              <a:t> </a:t>
            </a:r>
            <a:r>
              <a:rPr lang="en-US" dirty="0" err="1">
                <a:cs typeface="Times New Roman" panose="02020603050405020304" pitchFamily="18" charset="0"/>
              </a:rPr>
              <a:t>dựng</a:t>
            </a:r>
            <a:r>
              <a:rPr lang="en-US" dirty="0">
                <a:cs typeface="Times New Roman" panose="02020603050405020304" pitchFamily="18" charset="0"/>
              </a:rPr>
              <a:t> </a:t>
            </a:r>
            <a:r>
              <a:rPr lang="en-US" dirty="0" err="1">
                <a:cs typeface="Times New Roman" panose="02020603050405020304" pitchFamily="18" charset="0"/>
              </a:rPr>
              <a:t>một</a:t>
            </a:r>
            <a:r>
              <a:rPr lang="en-US" dirty="0">
                <a:cs typeface="Times New Roman" panose="02020603050405020304" pitchFamily="18" charset="0"/>
              </a:rPr>
              <a:t> web server đ</a:t>
            </a:r>
            <a:r>
              <a:rPr lang="vi-VN" dirty="0">
                <a:cs typeface="Times New Roman" panose="02020603050405020304" pitchFamily="18" charset="0"/>
              </a:rPr>
              <a:t>ơ</a:t>
            </a:r>
            <a:r>
              <a:rPr lang="en-US" dirty="0">
                <a:cs typeface="Times New Roman" panose="02020603050405020304" pitchFamily="18" charset="0"/>
              </a:rPr>
              <a:t>n </a:t>
            </a:r>
            <a:r>
              <a:rPr lang="en-US" dirty="0" err="1">
                <a:cs typeface="Times New Roman" panose="02020603050405020304" pitchFamily="18" charset="0"/>
              </a:rPr>
              <a:t>giản</a:t>
            </a:r>
            <a:endParaRPr lang="en-US" dirty="0">
              <a:cs typeface="Times New Roman" panose="02020603050405020304" pitchFamily="18" charset="0"/>
            </a:endParaRPr>
          </a:p>
        </p:txBody>
      </p:sp>
    </p:spTree>
    <p:extLst>
      <p:ext uri="{BB962C8B-B14F-4D97-AF65-F5344CB8AC3E}">
        <p14:creationId xmlns:p14="http://schemas.microsoft.com/office/powerpoint/2010/main" val="2494482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cs typeface="Times New Roman" panose="02020603050405020304" pitchFamily="18" charset="0"/>
              </a:rPr>
              <a:t>Nguyên</a:t>
            </a:r>
            <a:r>
              <a:rPr lang="en-US" dirty="0">
                <a:cs typeface="Times New Roman" panose="02020603050405020304" pitchFamily="18" charset="0"/>
              </a:rPr>
              <a:t> </a:t>
            </a:r>
            <a:r>
              <a:rPr lang="en-US" dirty="0" err="1">
                <a:cs typeface="Times New Roman" panose="02020603050405020304" pitchFamily="18" charset="0"/>
              </a:rPr>
              <a:t>tắc</a:t>
            </a:r>
            <a:r>
              <a:rPr lang="en-US" dirty="0">
                <a:cs typeface="Times New Roman" panose="02020603050405020304" pitchFamily="18" charset="0"/>
              </a:rPr>
              <a:t> </a:t>
            </a:r>
            <a:r>
              <a:rPr lang="en-US" dirty="0" err="1">
                <a:cs typeface="Times New Roman" panose="02020603050405020304" pitchFamily="18" charset="0"/>
              </a:rPr>
              <a:t>hoạt</a:t>
            </a:r>
            <a:r>
              <a:rPr lang="en-US" dirty="0">
                <a:cs typeface="Times New Roman" panose="02020603050405020304" pitchFamily="18" charset="0"/>
              </a:rPr>
              <a:t> </a:t>
            </a:r>
            <a:r>
              <a:rPr lang="en-US" dirty="0" err="1">
                <a:cs typeface="Times New Roman" panose="02020603050405020304" pitchFamily="18" charset="0"/>
              </a:rPr>
              <a:t>động</a:t>
            </a:r>
            <a:r>
              <a:rPr lang="en-US" dirty="0">
                <a:cs typeface="Times New Roman" panose="02020603050405020304" pitchFamily="18" charset="0"/>
              </a:rPr>
              <a:t> </a:t>
            </a:r>
            <a:r>
              <a:rPr lang="en-US" dirty="0" err="1">
                <a:cs typeface="Times New Roman" panose="02020603050405020304" pitchFamily="18" charset="0"/>
              </a:rPr>
              <a:t>của</a:t>
            </a:r>
            <a:r>
              <a:rPr lang="en-US" dirty="0">
                <a:cs typeface="Times New Roman" panose="02020603050405020304" pitchFamily="18" charset="0"/>
              </a:rPr>
              <a:t> web</a:t>
            </a:r>
          </a:p>
        </p:txBody>
      </p:sp>
      <p:pic>
        <p:nvPicPr>
          <p:cNvPr id="10" name="Content Placeholder 9"/>
          <p:cNvPicPr>
            <a:picLocks noGrp="1" noChangeAspect="1"/>
          </p:cNvPicPr>
          <p:nvPr>
            <p:ph idx="1"/>
          </p:nvPr>
        </p:nvPicPr>
        <p:blipFill>
          <a:blip r:embed="rId2"/>
          <a:stretch>
            <a:fillRect/>
          </a:stretch>
        </p:blipFill>
        <p:spPr>
          <a:xfrm>
            <a:off x="628650" y="1690688"/>
            <a:ext cx="7886700" cy="4486275"/>
          </a:xfrm>
          <a:prstGeom prst="rect">
            <a:avLst/>
          </a:prstGeom>
        </p:spPr>
      </p:pic>
    </p:spTree>
    <p:extLst>
      <p:ext uri="{BB962C8B-B14F-4D97-AF65-F5344CB8AC3E}">
        <p14:creationId xmlns:p14="http://schemas.microsoft.com/office/powerpoint/2010/main" val="1956959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88426"/>
          </a:xfrm>
        </p:spPr>
        <p:txBody>
          <a:bodyPr/>
          <a:lstStyle/>
          <a:p>
            <a:r>
              <a:rPr lang="en-US" dirty="0">
                <a:cs typeface="Times New Roman" panose="02020603050405020304" pitchFamily="18" charset="0"/>
              </a:rPr>
              <a:t>URL</a:t>
            </a:r>
          </a:p>
        </p:txBody>
      </p:sp>
      <p:pic>
        <p:nvPicPr>
          <p:cNvPr id="4" name="Content Placeholder 3"/>
          <p:cNvPicPr>
            <a:picLocks noGrp="1" noChangeAspect="1"/>
          </p:cNvPicPr>
          <p:nvPr>
            <p:ph idx="1"/>
          </p:nvPr>
        </p:nvPicPr>
        <p:blipFill>
          <a:blip r:embed="rId2"/>
          <a:stretch>
            <a:fillRect/>
          </a:stretch>
        </p:blipFill>
        <p:spPr>
          <a:xfrm>
            <a:off x="628650" y="1153552"/>
            <a:ext cx="7886701" cy="5247248"/>
          </a:xfrm>
          <a:prstGeom prst="rect">
            <a:avLst/>
          </a:prstGeom>
        </p:spPr>
      </p:pic>
    </p:spTree>
    <p:extLst>
      <p:ext uri="{BB962C8B-B14F-4D97-AF65-F5344CB8AC3E}">
        <p14:creationId xmlns:p14="http://schemas.microsoft.com/office/powerpoint/2010/main" val="334638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12775"/>
            <a:ext cx="8229600" cy="4525963"/>
          </a:xfrm>
        </p:spPr>
        <p:txBody>
          <a:bodyPr>
            <a:normAutofit/>
          </a:bodyPr>
          <a:lstStyle/>
          <a:p>
            <a:pPr marL="0" lvl="0" indent="0">
              <a:buNone/>
            </a:pPr>
            <a:r>
              <a:rPr lang="en-SG" b="1" dirty="0">
                <a:latin typeface="Andalus" panose="02020603050405020304" pitchFamily="18" charset="-78"/>
                <a:cs typeface="Andalus" panose="02020603050405020304" pitchFamily="18" charset="-78"/>
              </a:rPr>
              <a:t>2. </a:t>
            </a:r>
            <a:r>
              <a:rPr lang="en-SG" b="1" dirty="0" err="1">
                <a:latin typeface="Andalus" panose="02020603050405020304" pitchFamily="18" charset="-78"/>
                <a:cs typeface="Andalus" panose="02020603050405020304" pitchFamily="18" charset="-78"/>
              </a:rPr>
              <a:t>Khái</a:t>
            </a:r>
            <a:r>
              <a:rPr lang="en-SG" b="1" dirty="0">
                <a:latin typeface="Andalus" panose="02020603050405020304" pitchFamily="18" charset="-78"/>
                <a:cs typeface="Andalus" panose="02020603050405020304" pitchFamily="18" charset="-78"/>
              </a:rPr>
              <a:t> </a:t>
            </a:r>
            <a:r>
              <a:rPr lang="en-SG" b="1" dirty="0" err="1">
                <a:latin typeface="Andalus" panose="02020603050405020304" pitchFamily="18" charset="-78"/>
                <a:cs typeface="Andalus" panose="02020603050405020304" pitchFamily="18" charset="-78"/>
              </a:rPr>
              <a:t>niệm</a:t>
            </a:r>
            <a:r>
              <a:rPr lang="en-SG" b="1" dirty="0">
                <a:latin typeface="Andalus" panose="02020603050405020304" pitchFamily="18" charset="-78"/>
                <a:cs typeface="Andalus" panose="02020603050405020304" pitchFamily="18" charset="-78"/>
              </a:rPr>
              <a:t> Cassandra</a:t>
            </a:r>
            <a:endParaRPr lang="en-US" b="1" dirty="0">
              <a:latin typeface="Andalus" panose="02020603050405020304" pitchFamily="18" charset="-78"/>
              <a:cs typeface="Andalus" panose="02020603050405020304" pitchFamily="18" charset="-78"/>
            </a:endParaRPr>
          </a:p>
          <a:p>
            <a:pPr lvl="0">
              <a:buFont typeface="Wingdings" panose="05000000000000000000" pitchFamily="2" charset="2"/>
              <a:buChar char="Ø"/>
            </a:pPr>
            <a:r>
              <a:rPr lang="en-US" dirty="0">
                <a:latin typeface="Andalus" panose="02020603050405020304" pitchFamily="18" charset="-78"/>
                <a:cs typeface="Andalus" panose="02020603050405020304" pitchFamily="18" charset="-78"/>
              </a:rPr>
              <a:t>Cassandra </a:t>
            </a:r>
            <a:r>
              <a:rPr lang="en-US" dirty="0" err="1">
                <a:latin typeface="Andalus" panose="02020603050405020304" pitchFamily="18" charset="-78"/>
                <a:cs typeface="Andalus" panose="02020603050405020304" pitchFamily="18" charset="-78"/>
              </a:rPr>
              <a:t>là</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một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quản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trị</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hệ</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cơ</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sở</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dữ</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liệu</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phân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tán</a:t>
            </a:r>
            <a:r>
              <a:rPr lang="en-US" dirty="0">
                <a:latin typeface="Andalus" panose="02020603050405020304" pitchFamily="18" charset="-78"/>
                <a:cs typeface="Andalus" panose="02020603050405020304" pitchFamily="18" charset="-78"/>
              </a:rPr>
              <a:t> (NoSQL) </a:t>
            </a:r>
            <a:r>
              <a:rPr lang="en-US" dirty="0" err="1">
                <a:latin typeface="Andalus" panose="02020603050405020304" pitchFamily="18" charset="-78"/>
                <a:cs typeface="Andalus" panose="02020603050405020304" pitchFamily="18" charset="-78"/>
              </a:rPr>
              <a:t>mã</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nguồn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mở</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được</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thiết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kế</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để</a:t>
            </a:r>
            <a:r>
              <a:rPr lang="en-US" dirty="0">
                <a:latin typeface="Andalus" panose="02020603050405020304" pitchFamily="18" charset="-78"/>
                <a:cs typeface="Andalus" panose="02020603050405020304" pitchFamily="18" charset="-78"/>
              </a:rPr>
              <a:t> :</a:t>
            </a:r>
          </a:p>
          <a:p>
            <a:pPr lvl="1">
              <a:buFont typeface="Wingdings" panose="05000000000000000000" pitchFamily="2" charset="2"/>
              <a:buChar char="ü"/>
            </a:pPr>
            <a:r>
              <a:rPr lang="en-US" dirty="0" err="1">
                <a:latin typeface="Andalus" panose="02020603050405020304" pitchFamily="18" charset="-78"/>
                <a:cs typeface="Andalus" panose="02020603050405020304" pitchFamily="18" charset="-78"/>
              </a:rPr>
              <a:t>xử</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lí</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một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khối</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lượng</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lớn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dữ</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liệu</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giàn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trải</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trên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nhiều</a:t>
            </a:r>
            <a:r>
              <a:rPr lang="en-US" dirty="0">
                <a:latin typeface="Andalus" panose="02020603050405020304" pitchFamily="18" charset="-78"/>
                <a:cs typeface="Andalus" panose="02020603050405020304" pitchFamily="18" charset="-78"/>
              </a:rPr>
              <a:t> node </a:t>
            </a:r>
            <a:r>
              <a:rPr lang="en-US" dirty="0" err="1">
                <a:latin typeface="Andalus" panose="02020603050405020304" pitchFamily="18" charset="-78"/>
                <a:cs typeface="Andalus" panose="02020603050405020304" pitchFamily="18" charset="-78"/>
              </a:rPr>
              <a:t>mà</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vẫn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đảm</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bảo</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tính</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sẵn</a:t>
            </a:r>
            <a:r>
              <a:rPr lang="en-US" dirty="0">
                <a:latin typeface="Andalus" panose="02020603050405020304" pitchFamily="18" charset="-78"/>
                <a:cs typeface="Andalus" panose="02020603050405020304" pitchFamily="18" charset="-78"/>
              </a:rPr>
              <a:t> sang </a:t>
            </a:r>
            <a:r>
              <a:rPr lang="en-US" dirty="0" err="1">
                <a:latin typeface="Andalus" panose="02020603050405020304" pitchFamily="18" charset="-78"/>
                <a:cs typeface="Andalus" panose="02020603050405020304" pitchFamily="18" charset="-78"/>
              </a:rPr>
              <a:t>cao</a:t>
            </a:r>
            <a:r>
              <a:rPr lang="en-US" dirty="0">
                <a:latin typeface="Andalus" panose="02020603050405020304" pitchFamily="18" charset="-78"/>
                <a:cs typeface="Andalus" panose="02020603050405020304" pitchFamily="18" charset="-78"/>
              </a:rPr>
              <a:t>, </a:t>
            </a:r>
          </a:p>
          <a:p>
            <a:pPr lvl="1">
              <a:buFont typeface="Wingdings" panose="05000000000000000000" pitchFamily="2" charset="2"/>
              <a:buChar char="ü"/>
            </a:pPr>
            <a:r>
              <a:rPr lang="en-US" dirty="0" err="1">
                <a:latin typeface="Andalus" panose="02020603050405020304" pitchFamily="18" charset="-78"/>
                <a:cs typeface="Andalus" panose="02020603050405020304" pitchFamily="18" charset="-78"/>
              </a:rPr>
              <a:t>khả</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năng</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mở</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rộng</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và</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chấp</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nhận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một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số</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lỗi</a:t>
            </a:r>
            <a:r>
              <a:rPr lang="en-US" dirty="0">
                <a:latin typeface="Andalus" panose="02020603050405020304" pitchFamily="18" charset="-78"/>
                <a:cs typeface="Andalus" panose="02020603050405020304" pitchFamily="18" charset="-78"/>
              </a:rPr>
              <a:t> . </a:t>
            </a:r>
            <a:endParaRPr lang="en-US" dirty="0"/>
          </a:p>
        </p:txBody>
      </p:sp>
      <p:sp>
        <p:nvSpPr>
          <p:cNvPr id="5" name="Content Placeholder 2"/>
          <p:cNvSpPr txBox="1">
            <a:spLocks/>
          </p:cNvSpPr>
          <p:nvPr/>
        </p:nvSpPr>
        <p:spPr>
          <a:xfrm>
            <a:off x="323528" y="141277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lvl="0" indent="-514350">
              <a:buFont typeface="+mj-lt"/>
              <a:buAutoNum type="arabicPeriod"/>
            </a:pPr>
            <a:r>
              <a:rPr lang="en-US" b="1" dirty="0" err="1">
                <a:latin typeface="Andalus" panose="02020603050405020304" pitchFamily="18" charset="-78"/>
                <a:cs typeface="Andalus" panose="02020603050405020304" pitchFamily="18" charset="-78"/>
              </a:rPr>
              <a:t>Thế</a:t>
            </a:r>
            <a:r>
              <a:rPr lang="en-US" b="1" dirty="0">
                <a:latin typeface="Andalus" panose="02020603050405020304" pitchFamily="18" charset="-78"/>
                <a:cs typeface="Andalus" panose="02020603050405020304" pitchFamily="18" charset="-78"/>
              </a:rPr>
              <a:t> </a:t>
            </a:r>
            <a:r>
              <a:rPr lang="en-US" b="1" dirty="0" err="1">
                <a:latin typeface="Andalus" panose="02020603050405020304" pitchFamily="18" charset="-78"/>
                <a:cs typeface="Andalus" panose="02020603050405020304" pitchFamily="18" charset="-78"/>
              </a:rPr>
              <a:t>nào</a:t>
            </a:r>
            <a:r>
              <a:rPr lang="en-US" b="1" dirty="0">
                <a:latin typeface="Andalus" panose="02020603050405020304" pitchFamily="18" charset="-78"/>
                <a:cs typeface="Andalus" panose="02020603050405020304" pitchFamily="18" charset="-78"/>
              </a:rPr>
              <a:t> </a:t>
            </a:r>
            <a:r>
              <a:rPr lang="en-US" b="1" dirty="0" err="1">
                <a:latin typeface="Andalus" panose="02020603050405020304" pitchFamily="18" charset="-78"/>
                <a:cs typeface="Andalus" panose="02020603050405020304" pitchFamily="18" charset="-78"/>
              </a:rPr>
              <a:t>là</a:t>
            </a:r>
            <a:r>
              <a:rPr lang="en-US" b="1" dirty="0">
                <a:latin typeface="Andalus" panose="02020603050405020304" pitchFamily="18" charset="-78"/>
                <a:cs typeface="Andalus" panose="02020603050405020304" pitchFamily="18" charset="-78"/>
              </a:rPr>
              <a:t> NoSQL ?	</a:t>
            </a:r>
          </a:p>
          <a:p>
            <a:pPr lvl="0">
              <a:buFont typeface="Wingdings" panose="05000000000000000000" pitchFamily="2" charset="2"/>
              <a:buChar char="Ø"/>
            </a:pPr>
            <a:r>
              <a:rPr lang="en-US" dirty="0">
                <a:latin typeface="Andalus" panose="02020603050405020304" pitchFamily="18" charset="-78"/>
                <a:cs typeface="Andalus" panose="02020603050405020304" pitchFamily="18" charset="-78"/>
              </a:rPr>
              <a:t>NoSQL </a:t>
            </a:r>
            <a:r>
              <a:rPr lang="en-US" dirty="0" err="1">
                <a:latin typeface="Andalus" panose="02020603050405020304" pitchFamily="18" charset="-78"/>
                <a:cs typeface="Andalus" panose="02020603050405020304" pitchFamily="18" charset="-78"/>
              </a:rPr>
              <a:t>là</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một</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khái</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niệm</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chỉ</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về</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lớp</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các</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hệ</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cơ</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sở</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dữ</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liệu</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không</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sử</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dụng</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mô</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hình</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quan</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hệ</a:t>
            </a:r>
            <a:r>
              <a:rPr lang="en-US" dirty="0">
                <a:latin typeface="Andalus" panose="02020603050405020304" pitchFamily="18" charset="-78"/>
                <a:cs typeface="Andalus" panose="02020603050405020304" pitchFamily="18" charset="-78"/>
              </a:rPr>
              <a:t> (RDBMS).</a:t>
            </a:r>
          </a:p>
        </p:txBody>
      </p:sp>
    </p:spTree>
    <p:extLst>
      <p:ext uri="{BB962C8B-B14F-4D97-AF65-F5344CB8AC3E}">
        <p14:creationId xmlns:p14="http://schemas.microsoft.com/office/powerpoint/2010/main" val="920596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par>
                          <p:cTn id="13" fill="hold">
                            <p:stCondLst>
                              <p:cond delay="500"/>
                            </p:stCondLst>
                            <p:childTnLst>
                              <p:par>
                                <p:cTn id="14" presetID="42" presetClass="exit" presetSubtype="0" fill="hold" grpId="0" nodeType="afterEffect">
                                  <p:stCondLst>
                                    <p:cond delay="5000"/>
                                  </p:stCondLst>
                                  <p:childTnLst>
                                    <p:animEffect transition="out" filter="fade">
                                      <p:cBhvr>
                                        <p:cTn id="15" dur="1000"/>
                                        <p:tgtEl>
                                          <p:spTgt spid="5">
                                            <p:txEl>
                                              <p:pRg st="0" end="0"/>
                                            </p:txEl>
                                          </p:spTgt>
                                        </p:tgtEl>
                                      </p:cBhvr>
                                    </p:animEffect>
                                    <p:anim calcmode="lin" valueType="num">
                                      <p:cBhvr>
                                        <p:cTn id="16" dur="1000"/>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p:tgtEl>
                                          <p:spTgt spid="5">
                                            <p:txEl>
                                              <p:pRg st="0" end="0"/>
                                            </p:txEl>
                                          </p:spTgt>
                                        </p:tgtEl>
                                        <p:attrNameLst>
                                          <p:attrName>ppt_y</p:attrName>
                                        </p:attrNameLst>
                                      </p:cBhvr>
                                      <p:tavLst>
                                        <p:tav tm="0">
                                          <p:val>
                                            <p:strVal val="ppt_y"/>
                                          </p:val>
                                        </p:tav>
                                        <p:tav tm="100000">
                                          <p:val>
                                            <p:strVal val="ppt_y+.1"/>
                                          </p:val>
                                        </p:tav>
                                      </p:tavLst>
                                    </p:anim>
                                    <p:set>
                                      <p:cBhvr>
                                        <p:cTn id="18" dur="1" fill="hold">
                                          <p:stCondLst>
                                            <p:cond delay="999"/>
                                          </p:stCondLst>
                                        </p:cTn>
                                        <p:tgtEl>
                                          <p:spTgt spid="5">
                                            <p:txEl>
                                              <p:pRg st="0" end="0"/>
                                            </p:txEl>
                                          </p:spTgt>
                                        </p:tgtEl>
                                        <p:attrNameLst>
                                          <p:attrName>style.visibility</p:attrName>
                                        </p:attrNameLst>
                                      </p:cBhvr>
                                      <p:to>
                                        <p:strVal val="hidden"/>
                                      </p:to>
                                    </p:set>
                                  </p:childTnLst>
                                </p:cTn>
                              </p:par>
                              <p:par>
                                <p:cTn id="19" presetID="42" presetClass="exit" presetSubtype="0" fill="hold" grpId="0" nodeType="withEffect">
                                  <p:stCondLst>
                                    <p:cond delay="5000"/>
                                  </p:stCondLst>
                                  <p:childTnLst>
                                    <p:animEffect transition="out" filter="fade">
                                      <p:cBhvr>
                                        <p:cTn id="20" dur="1000"/>
                                        <p:tgtEl>
                                          <p:spTgt spid="5">
                                            <p:txEl>
                                              <p:pRg st="1" end="1"/>
                                            </p:txEl>
                                          </p:spTgt>
                                        </p:tgtEl>
                                      </p:cBhvr>
                                    </p:animEffect>
                                    <p:anim calcmode="lin" valueType="num">
                                      <p:cBhvr>
                                        <p:cTn id="21" dur="1000"/>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p:tgtEl>
                                          <p:spTgt spid="5">
                                            <p:txEl>
                                              <p:pRg st="1" end="1"/>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5">
                                            <p:txEl>
                                              <p:pRg st="1" end="1"/>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1000"/>
                                        <p:tgtEl>
                                          <p:spTgt spid="3">
                                            <p:txEl>
                                              <p:pRg st="1" end="1"/>
                                            </p:txEl>
                                          </p:spTgt>
                                        </p:tgtEl>
                                      </p:cBhvr>
                                    </p:animEffect>
                                    <p:anim calcmode="lin" valueType="num">
                                      <p:cBhvr>
                                        <p:cTn id="3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1000"/>
                                        <p:tgtEl>
                                          <p:spTgt spid="3">
                                            <p:txEl>
                                              <p:pRg st="2" end="2"/>
                                            </p:txEl>
                                          </p:spTgt>
                                        </p:tgtEl>
                                      </p:cBhvr>
                                    </p:animEffect>
                                    <p:anim calcmode="lin" valueType="num">
                                      <p:cBhvr>
                                        <p:cTn id="4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1000"/>
                                        <p:tgtEl>
                                          <p:spTgt spid="3">
                                            <p:txEl>
                                              <p:pRg st="3" end="3"/>
                                            </p:txEl>
                                          </p:spTgt>
                                        </p:tgtEl>
                                      </p:cBhvr>
                                    </p:animEffect>
                                    <p:anim calcmode="lin" valueType="num">
                                      <p:cBhvr>
                                        <p:cTn id="4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anose="02020603050405020304" pitchFamily="18" charset="0"/>
              </a:rPr>
              <a:t>DNS</a:t>
            </a:r>
          </a:p>
        </p:txBody>
      </p:sp>
      <p:pic>
        <p:nvPicPr>
          <p:cNvPr id="4" name="Content Placeholder 3"/>
          <p:cNvPicPr>
            <a:picLocks noGrp="1" noChangeAspect="1"/>
          </p:cNvPicPr>
          <p:nvPr>
            <p:ph idx="1"/>
          </p:nvPr>
        </p:nvPicPr>
        <p:blipFill>
          <a:blip r:embed="rId2"/>
          <a:stretch>
            <a:fillRect/>
          </a:stretch>
        </p:blipFill>
        <p:spPr>
          <a:xfrm>
            <a:off x="628650" y="1690688"/>
            <a:ext cx="7886700" cy="4794518"/>
          </a:xfrm>
          <a:prstGeom prst="rect">
            <a:avLst/>
          </a:prstGeom>
        </p:spPr>
      </p:pic>
    </p:spTree>
    <p:extLst>
      <p:ext uri="{BB962C8B-B14F-4D97-AF65-F5344CB8AC3E}">
        <p14:creationId xmlns:p14="http://schemas.microsoft.com/office/powerpoint/2010/main" val="29661571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41644"/>
          </a:xfrm>
        </p:spPr>
        <p:txBody>
          <a:bodyPr/>
          <a:lstStyle/>
          <a:p>
            <a:r>
              <a:rPr lang="en-US" dirty="0" err="1">
                <a:cs typeface="Times New Roman" panose="02020603050405020304" pitchFamily="18" charset="0"/>
              </a:rPr>
              <a:t>Xây</a:t>
            </a:r>
            <a:r>
              <a:rPr lang="en-US" dirty="0">
                <a:cs typeface="Times New Roman" panose="02020603050405020304" pitchFamily="18" charset="0"/>
              </a:rPr>
              <a:t> </a:t>
            </a:r>
            <a:r>
              <a:rPr lang="en-US" dirty="0" err="1">
                <a:cs typeface="Times New Roman" panose="02020603050405020304" pitchFamily="18" charset="0"/>
              </a:rPr>
              <a:t>dựng</a:t>
            </a:r>
            <a:r>
              <a:rPr lang="en-US" dirty="0">
                <a:cs typeface="Times New Roman" panose="02020603050405020304" pitchFamily="18" charset="0"/>
              </a:rPr>
              <a:t> </a:t>
            </a:r>
            <a:r>
              <a:rPr lang="en-US" dirty="0" err="1">
                <a:cs typeface="Times New Roman" panose="02020603050405020304" pitchFamily="18" charset="0"/>
              </a:rPr>
              <a:t>một</a:t>
            </a:r>
            <a:r>
              <a:rPr lang="en-US" dirty="0">
                <a:cs typeface="Times New Roman" panose="02020603050405020304" pitchFamily="18" charset="0"/>
              </a:rPr>
              <a:t> web server </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err="1">
                <a:latin typeface="+mj-lt"/>
                <a:cs typeface="Times New Roman" panose="02020603050405020304" pitchFamily="18" charset="0"/>
              </a:rPr>
              <a:t>Thiết</a:t>
            </a:r>
            <a:r>
              <a:rPr lang="en-US" dirty="0">
                <a:latin typeface="+mj-lt"/>
                <a:cs typeface="Times New Roman" panose="02020603050405020304" pitchFamily="18" charset="0"/>
              </a:rPr>
              <a:t> </a:t>
            </a:r>
            <a:r>
              <a:rPr lang="en-US" dirty="0" err="1">
                <a:latin typeface="+mj-lt"/>
                <a:cs typeface="Times New Roman" panose="02020603050405020304" pitchFamily="18" charset="0"/>
              </a:rPr>
              <a:t>kế</a:t>
            </a:r>
            <a:r>
              <a:rPr lang="en-US" dirty="0">
                <a:latin typeface="+mj-lt"/>
                <a:cs typeface="Times New Roman" panose="02020603050405020304" pitchFamily="18" charset="0"/>
              </a:rPr>
              <a:t> website đ</a:t>
            </a:r>
            <a:r>
              <a:rPr lang="vi-VN" dirty="0">
                <a:latin typeface="+mj-lt"/>
                <a:cs typeface="Times New Roman" panose="02020603050405020304" pitchFamily="18" charset="0"/>
              </a:rPr>
              <a:t>ơ</a:t>
            </a:r>
            <a:r>
              <a:rPr lang="en-US" dirty="0">
                <a:latin typeface="+mj-lt"/>
                <a:cs typeface="Times New Roman" panose="02020603050405020304" pitchFamily="18" charset="0"/>
              </a:rPr>
              <a:t>n </a:t>
            </a:r>
            <a:r>
              <a:rPr lang="en-US" dirty="0" err="1">
                <a:latin typeface="+mj-lt"/>
                <a:cs typeface="Times New Roman" panose="02020603050405020304" pitchFamily="18" charset="0"/>
              </a:rPr>
              <a:t>giản</a:t>
            </a:r>
            <a:r>
              <a:rPr lang="en-US" dirty="0">
                <a:latin typeface="+mj-lt"/>
                <a:cs typeface="Times New Roman" panose="02020603050405020304" pitchFamily="18" charset="0"/>
              </a:rPr>
              <a:t> (</a:t>
            </a:r>
            <a:r>
              <a:rPr lang="en-US" dirty="0" err="1">
                <a:latin typeface="+mj-lt"/>
                <a:cs typeface="Times New Roman" panose="02020603050405020304" pitchFamily="18" charset="0"/>
              </a:rPr>
              <a:t>gói</a:t>
            </a:r>
            <a:r>
              <a:rPr lang="en-US" dirty="0">
                <a:latin typeface="+mj-lt"/>
                <a:cs typeface="Times New Roman" panose="02020603050405020304" pitchFamily="18" charset="0"/>
              </a:rPr>
              <a:t> “html/template”)</a:t>
            </a:r>
          </a:p>
          <a:p>
            <a:pPr>
              <a:buFont typeface="Wingdings" panose="05000000000000000000" pitchFamily="2" charset="2"/>
              <a:buChar char="ü"/>
            </a:pPr>
            <a:r>
              <a:rPr lang="en-US" dirty="0" err="1">
                <a:latin typeface="+mj-lt"/>
                <a:cs typeface="Times New Roman" panose="02020603050405020304" pitchFamily="18" charset="0"/>
              </a:rPr>
              <a:t>Thiết</a:t>
            </a:r>
            <a:r>
              <a:rPr lang="en-US" dirty="0">
                <a:latin typeface="+mj-lt"/>
                <a:cs typeface="Times New Roman" panose="02020603050405020304" pitchFamily="18" charset="0"/>
              </a:rPr>
              <a:t> </a:t>
            </a:r>
            <a:r>
              <a:rPr lang="en-US" dirty="0" err="1">
                <a:latin typeface="+mj-lt"/>
                <a:cs typeface="Times New Roman" panose="02020603050405020304" pitchFamily="18" charset="0"/>
              </a:rPr>
              <a:t>kế</a:t>
            </a:r>
            <a:r>
              <a:rPr lang="en-US" dirty="0">
                <a:latin typeface="+mj-lt"/>
                <a:cs typeface="Times New Roman" panose="02020603050405020304" pitchFamily="18" charset="0"/>
              </a:rPr>
              <a:t> web server (</a:t>
            </a:r>
            <a:r>
              <a:rPr lang="en-US" dirty="0" err="1">
                <a:latin typeface="+mj-lt"/>
                <a:cs typeface="Times New Roman" panose="02020603050405020304" pitchFamily="18" charset="0"/>
              </a:rPr>
              <a:t>gói</a:t>
            </a:r>
            <a:r>
              <a:rPr lang="en-US" dirty="0">
                <a:latin typeface="+mj-lt"/>
                <a:cs typeface="Times New Roman" panose="02020603050405020304" pitchFamily="18" charset="0"/>
              </a:rPr>
              <a:t> “net/http”)</a:t>
            </a:r>
          </a:p>
          <a:p>
            <a:pPr>
              <a:buFont typeface="Wingdings" panose="05000000000000000000" pitchFamily="2" charset="2"/>
              <a:buChar char="ü"/>
            </a:pPr>
            <a:r>
              <a:rPr lang="en-US" dirty="0" err="1">
                <a:latin typeface="+mj-lt"/>
                <a:cs typeface="Times New Roman" panose="02020603050405020304" pitchFamily="18" charset="0"/>
              </a:rPr>
              <a:t>Kết</a:t>
            </a:r>
            <a:r>
              <a:rPr lang="en-US" dirty="0">
                <a:latin typeface="+mj-lt"/>
                <a:cs typeface="Times New Roman" panose="02020603050405020304" pitchFamily="18" charset="0"/>
              </a:rPr>
              <a:t> </a:t>
            </a:r>
            <a:r>
              <a:rPr lang="en-US" dirty="0" err="1">
                <a:latin typeface="+mj-lt"/>
                <a:cs typeface="Times New Roman" panose="02020603050405020304" pitchFamily="18" charset="0"/>
              </a:rPr>
              <a:t>nối</a:t>
            </a:r>
            <a:r>
              <a:rPr lang="en-US" dirty="0">
                <a:latin typeface="+mj-lt"/>
                <a:cs typeface="Times New Roman" panose="02020603050405020304" pitchFamily="18" charset="0"/>
              </a:rPr>
              <a:t> </a:t>
            </a:r>
            <a:r>
              <a:rPr lang="en-US" dirty="0" err="1">
                <a:latin typeface="+mj-lt"/>
                <a:cs typeface="Times New Roman" panose="02020603050405020304" pitchFamily="18" charset="0"/>
              </a:rPr>
              <a:t>hệ</a:t>
            </a:r>
            <a:r>
              <a:rPr lang="en-US" dirty="0">
                <a:latin typeface="+mj-lt"/>
                <a:cs typeface="Times New Roman" panose="02020603050405020304" pitchFamily="18" charset="0"/>
              </a:rPr>
              <a:t> c</a:t>
            </a:r>
            <a:r>
              <a:rPr lang="vi-VN" dirty="0">
                <a:latin typeface="+mj-lt"/>
                <a:cs typeface="Times New Roman" panose="02020603050405020304" pitchFamily="18" charset="0"/>
              </a:rPr>
              <a:t>ơ</a:t>
            </a:r>
            <a:r>
              <a:rPr lang="en-US" dirty="0">
                <a:latin typeface="+mj-lt"/>
                <a:cs typeface="Times New Roman" panose="02020603050405020304" pitchFamily="18" charset="0"/>
              </a:rPr>
              <a:t> </a:t>
            </a:r>
            <a:r>
              <a:rPr lang="en-US" dirty="0" err="1">
                <a:latin typeface="+mj-lt"/>
                <a:cs typeface="Times New Roman" panose="02020603050405020304" pitchFamily="18" charset="0"/>
              </a:rPr>
              <a:t>sở</a:t>
            </a:r>
            <a:r>
              <a:rPr lang="en-US" dirty="0">
                <a:latin typeface="+mj-lt"/>
                <a:cs typeface="Times New Roman" panose="02020603050405020304" pitchFamily="18" charset="0"/>
              </a:rPr>
              <a:t> </a:t>
            </a:r>
            <a:r>
              <a:rPr lang="en-US" dirty="0" err="1">
                <a:latin typeface="+mj-lt"/>
                <a:cs typeface="Times New Roman" panose="02020603050405020304" pitchFamily="18" charset="0"/>
              </a:rPr>
              <a:t>dữ</a:t>
            </a:r>
            <a:r>
              <a:rPr lang="en-US" dirty="0">
                <a:latin typeface="+mj-lt"/>
                <a:cs typeface="Times New Roman" panose="02020603050405020304" pitchFamily="18" charset="0"/>
              </a:rPr>
              <a:t> </a:t>
            </a:r>
            <a:r>
              <a:rPr lang="en-US" dirty="0" err="1">
                <a:latin typeface="+mj-lt"/>
                <a:cs typeface="Times New Roman" panose="02020603050405020304" pitchFamily="18" charset="0"/>
              </a:rPr>
              <a:t>liệu</a:t>
            </a:r>
            <a:r>
              <a:rPr lang="en-US" dirty="0">
                <a:latin typeface="+mj-lt"/>
                <a:cs typeface="Times New Roman" panose="02020603050405020304" pitchFamily="18" charset="0"/>
              </a:rPr>
              <a:t> (</a:t>
            </a:r>
            <a:r>
              <a:rPr lang="en-US" dirty="0" err="1">
                <a:latin typeface="+mj-lt"/>
                <a:cs typeface="Times New Roman" panose="02020603050405020304" pitchFamily="18" charset="0"/>
              </a:rPr>
              <a:t>gói</a:t>
            </a:r>
            <a:r>
              <a:rPr lang="en-US" dirty="0">
                <a:latin typeface="+mj-lt"/>
                <a:cs typeface="Times New Roman" panose="02020603050405020304" pitchFamily="18" charset="0"/>
              </a:rPr>
              <a:t> “</a:t>
            </a:r>
            <a:r>
              <a:rPr lang="en-US" dirty="0" err="1">
                <a:latin typeface="+mj-lt"/>
                <a:cs typeface="Times New Roman" panose="02020603050405020304" pitchFamily="18" charset="0"/>
              </a:rPr>
              <a:t>gocql</a:t>
            </a:r>
            <a:r>
              <a:rPr lang="en-US" dirty="0">
                <a:latin typeface="+mj-lt"/>
                <a:cs typeface="Times New Roman" panose="02020603050405020304" pitchFamily="18" charset="0"/>
              </a:rPr>
              <a:t>”)</a:t>
            </a:r>
          </a:p>
          <a:p>
            <a:pPr marL="0" indent="0">
              <a:buNone/>
            </a:pPr>
            <a:endParaRPr lang="en-US" dirty="0">
              <a:latin typeface="+mj-lt"/>
              <a:cs typeface="Times New Roman" panose="02020603050405020304" pitchFamily="18" charset="0"/>
            </a:endParaRPr>
          </a:p>
        </p:txBody>
      </p:sp>
    </p:spTree>
    <p:extLst>
      <p:ext uri="{BB962C8B-B14F-4D97-AF65-F5344CB8AC3E}">
        <p14:creationId xmlns:p14="http://schemas.microsoft.com/office/powerpoint/2010/main" val="37282862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86900"/>
          </a:xfrm>
        </p:spPr>
        <p:txBody>
          <a:bodyPr/>
          <a:lstStyle/>
          <a:p>
            <a:r>
              <a:rPr lang="en-US" dirty="0" err="1">
                <a:cs typeface="Times New Roman" panose="02020603050405020304" pitchFamily="18" charset="0"/>
              </a:rPr>
              <a:t>Gói</a:t>
            </a:r>
            <a:r>
              <a:rPr lang="en-US" dirty="0">
                <a:cs typeface="Times New Roman" panose="02020603050405020304" pitchFamily="18" charset="0"/>
              </a:rPr>
              <a:t> “html/template”</a:t>
            </a:r>
          </a:p>
        </p:txBody>
      </p:sp>
      <p:sp>
        <p:nvSpPr>
          <p:cNvPr id="3" name="Content Placeholder 2"/>
          <p:cNvSpPr>
            <a:spLocks noGrp="1"/>
          </p:cNvSpPr>
          <p:nvPr>
            <p:ph idx="1"/>
          </p:nvPr>
        </p:nvSpPr>
        <p:spPr>
          <a:xfrm>
            <a:off x="628650" y="1252026"/>
            <a:ext cx="7886700" cy="4924937"/>
          </a:xfrm>
        </p:spPr>
        <p:txBody>
          <a:bodyPr/>
          <a:lstStyle/>
          <a:p>
            <a:pPr>
              <a:buFont typeface="Wingdings" panose="05000000000000000000" pitchFamily="2" charset="2"/>
              <a:buChar char="ü"/>
            </a:pPr>
            <a:r>
              <a:rPr lang="en-US" dirty="0" err="1">
                <a:latin typeface="+mj-lt"/>
                <a:cs typeface="Times New Roman" panose="02020603050405020304" pitchFamily="18" charset="0"/>
              </a:rPr>
              <a:t>Gói</a:t>
            </a:r>
            <a:r>
              <a:rPr lang="en-US" dirty="0">
                <a:latin typeface="+mj-lt"/>
                <a:cs typeface="Times New Roman" panose="02020603050405020304" pitchFamily="18" charset="0"/>
              </a:rPr>
              <a:t> “html/template” </a:t>
            </a:r>
            <a:r>
              <a:rPr lang="en-US" dirty="0" err="1">
                <a:latin typeface="+mj-lt"/>
                <a:cs typeface="Times New Roman" panose="02020603050405020304" pitchFamily="18" charset="0"/>
              </a:rPr>
              <a:t>hỗ</a:t>
            </a:r>
            <a:r>
              <a:rPr lang="en-US" dirty="0">
                <a:latin typeface="+mj-lt"/>
                <a:cs typeface="Times New Roman" panose="02020603050405020304" pitchFamily="18" charset="0"/>
              </a:rPr>
              <a:t> </a:t>
            </a:r>
            <a:r>
              <a:rPr lang="en-US" dirty="0" err="1">
                <a:latin typeface="+mj-lt"/>
                <a:cs typeface="Times New Roman" panose="02020603050405020304" pitchFamily="18" charset="0"/>
              </a:rPr>
              <a:t>trợ</a:t>
            </a:r>
            <a:r>
              <a:rPr lang="en-US" dirty="0">
                <a:latin typeface="+mj-lt"/>
                <a:cs typeface="Times New Roman" panose="02020603050405020304" pitchFamily="18" charset="0"/>
              </a:rPr>
              <a:t> </a:t>
            </a:r>
            <a:r>
              <a:rPr lang="en-US" dirty="0" err="1">
                <a:latin typeface="+mj-lt"/>
                <a:cs typeface="Times New Roman" panose="02020603050405020304" pitchFamily="18" charset="0"/>
              </a:rPr>
              <a:t>các</a:t>
            </a:r>
            <a:r>
              <a:rPr lang="en-US" dirty="0">
                <a:latin typeface="+mj-lt"/>
                <a:cs typeface="Times New Roman" panose="02020603050405020304" pitchFamily="18" charset="0"/>
              </a:rPr>
              <a:t> </a:t>
            </a:r>
            <a:r>
              <a:rPr lang="en-US" dirty="0" err="1">
                <a:latin typeface="+mj-lt"/>
                <a:cs typeface="Times New Roman" panose="02020603050405020304" pitchFamily="18" charset="0"/>
              </a:rPr>
              <a:t>hàm</a:t>
            </a:r>
            <a:r>
              <a:rPr lang="en-US" dirty="0">
                <a:latin typeface="+mj-lt"/>
                <a:cs typeface="Times New Roman" panose="02020603050405020304" pitchFamily="18" charset="0"/>
              </a:rPr>
              <a:t> </a:t>
            </a:r>
            <a:r>
              <a:rPr lang="en-US" dirty="0" err="1">
                <a:latin typeface="+mj-lt"/>
                <a:cs typeface="Times New Roman" panose="02020603050405020304" pitchFamily="18" charset="0"/>
              </a:rPr>
              <a:t>để</a:t>
            </a:r>
            <a:r>
              <a:rPr lang="en-US" dirty="0">
                <a:latin typeface="+mj-lt"/>
                <a:cs typeface="Times New Roman" panose="02020603050405020304" pitchFamily="18" charset="0"/>
              </a:rPr>
              <a:t> </a:t>
            </a:r>
            <a:r>
              <a:rPr lang="en-US" dirty="0" err="1">
                <a:latin typeface="+mj-lt"/>
                <a:cs typeface="Times New Roman" panose="02020603050405020304" pitchFamily="18" charset="0"/>
              </a:rPr>
              <a:t>xuất</a:t>
            </a:r>
            <a:r>
              <a:rPr lang="en-US" dirty="0">
                <a:latin typeface="+mj-lt"/>
                <a:cs typeface="Times New Roman" panose="02020603050405020304" pitchFamily="18" charset="0"/>
              </a:rPr>
              <a:t> </a:t>
            </a:r>
            <a:r>
              <a:rPr lang="en-US" dirty="0" err="1">
                <a:latin typeface="+mj-lt"/>
                <a:cs typeface="Times New Roman" panose="02020603050405020304" pitchFamily="18" charset="0"/>
              </a:rPr>
              <a:t>dữ</a:t>
            </a:r>
            <a:r>
              <a:rPr lang="en-US" dirty="0">
                <a:latin typeface="+mj-lt"/>
                <a:cs typeface="Times New Roman" panose="02020603050405020304" pitchFamily="18" charset="0"/>
              </a:rPr>
              <a:t> </a:t>
            </a:r>
            <a:r>
              <a:rPr lang="en-US" dirty="0" err="1">
                <a:latin typeface="+mj-lt"/>
                <a:cs typeface="Times New Roman" panose="02020603050405020304" pitchFamily="18" charset="0"/>
              </a:rPr>
              <a:t>liệu</a:t>
            </a:r>
            <a:r>
              <a:rPr lang="en-US" dirty="0">
                <a:latin typeface="+mj-lt"/>
                <a:cs typeface="Times New Roman" panose="02020603050405020304" pitchFamily="18" charset="0"/>
              </a:rPr>
              <a:t> </a:t>
            </a:r>
            <a:r>
              <a:rPr lang="en-US" dirty="0" err="1">
                <a:latin typeface="+mj-lt"/>
                <a:cs typeface="Times New Roman" panose="02020603050405020304" pitchFamily="18" charset="0"/>
              </a:rPr>
              <a:t>ra</a:t>
            </a:r>
            <a:r>
              <a:rPr lang="en-US" dirty="0">
                <a:latin typeface="+mj-lt"/>
                <a:cs typeface="Times New Roman" panose="02020603050405020304" pitchFamily="18" charset="0"/>
              </a:rPr>
              <a:t> </a:t>
            </a:r>
            <a:r>
              <a:rPr lang="en-US" dirty="0" err="1">
                <a:latin typeface="+mj-lt"/>
                <a:cs typeface="Times New Roman" panose="02020603050405020304" pitchFamily="18" charset="0"/>
              </a:rPr>
              <a:t>các</a:t>
            </a:r>
            <a:r>
              <a:rPr lang="en-US" dirty="0">
                <a:latin typeface="+mj-lt"/>
                <a:cs typeface="Times New Roman" panose="02020603050405020304" pitchFamily="18" charset="0"/>
              </a:rPr>
              <a:t> file HTML an </a:t>
            </a:r>
            <a:r>
              <a:rPr lang="en-US" dirty="0" err="1">
                <a:latin typeface="+mj-lt"/>
                <a:cs typeface="Times New Roman" panose="02020603050405020304" pitchFamily="18" charset="0"/>
              </a:rPr>
              <a:t>toàn</a:t>
            </a:r>
            <a:r>
              <a:rPr lang="en-US" dirty="0">
                <a:latin typeface="+mj-lt"/>
                <a:cs typeface="Times New Roman" panose="02020603050405020304" pitchFamily="18" charset="0"/>
              </a:rPr>
              <a:t> h</a:t>
            </a:r>
            <a:r>
              <a:rPr lang="vi-VN" dirty="0">
                <a:latin typeface="+mj-lt"/>
                <a:cs typeface="Times New Roman" panose="02020603050405020304" pitchFamily="18" charset="0"/>
              </a:rPr>
              <a:t>ơ</a:t>
            </a:r>
            <a:r>
              <a:rPr lang="en-US" dirty="0">
                <a:latin typeface="+mj-lt"/>
                <a:cs typeface="Times New Roman" panose="02020603050405020304" pitchFamily="18" charset="0"/>
              </a:rPr>
              <a:t>n</a:t>
            </a:r>
          </a:p>
          <a:p>
            <a:pPr>
              <a:buFont typeface="Wingdings" panose="05000000000000000000" pitchFamily="2" charset="2"/>
              <a:buChar char="ü"/>
            </a:pPr>
            <a:r>
              <a:rPr lang="en-US" dirty="0" err="1">
                <a:latin typeface="+mj-lt"/>
                <a:cs typeface="Times New Roman" panose="02020603050405020304" pitchFamily="18" charset="0"/>
              </a:rPr>
              <a:t>Một</a:t>
            </a:r>
            <a:r>
              <a:rPr lang="en-US" dirty="0">
                <a:latin typeface="+mj-lt"/>
                <a:cs typeface="Times New Roman" panose="02020603050405020304" pitchFamily="18" charset="0"/>
              </a:rPr>
              <a:t> </a:t>
            </a:r>
            <a:r>
              <a:rPr lang="en-US" dirty="0" err="1">
                <a:latin typeface="+mj-lt"/>
                <a:cs typeface="Times New Roman" panose="02020603050405020304" pitchFamily="18" charset="0"/>
              </a:rPr>
              <a:t>số</a:t>
            </a:r>
            <a:r>
              <a:rPr lang="en-US" dirty="0">
                <a:latin typeface="+mj-lt"/>
                <a:cs typeface="Times New Roman" panose="02020603050405020304" pitchFamily="18" charset="0"/>
              </a:rPr>
              <a:t> </a:t>
            </a:r>
            <a:r>
              <a:rPr lang="en-US" dirty="0" err="1">
                <a:latin typeface="+mj-lt"/>
                <a:cs typeface="Times New Roman" panose="02020603050405020304" pitchFamily="18" charset="0"/>
              </a:rPr>
              <a:t>hàm</a:t>
            </a:r>
            <a:r>
              <a:rPr lang="en-US" dirty="0">
                <a:latin typeface="+mj-lt"/>
                <a:cs typeface="Times New Roman" panose="02020603050405020304" pitchFamily="18" charset="0"/>
              </a:rPr>
              <a:t> </a:t>
            </a:r>
            <a:r>
              <a:rPr lang="en-US" dirty="0" err="1">
                <a:latin typeface="+mj-lt"/>
                <a:cs typeface="Times New Roman" panose="02020603050405020304" pitchFamily="18" charset="0"/>
              </a:rPr>
              <a:t>chức</a:t>
            </a:r>
            <a:r>
              <a:rPr lang="en-US" dirty="0">
                <a:latin typeface="+mj-lt"/>
                <a:cs typeface="Times New Roman" panose="02020603050405020304" pitchFamily="18" charset="0"/>
              </a:rPr>
              <a:t> </a:t>
            </a:r>
            <a:r>
              <a:rPr lang="en-US" dirty="0" err="1">
                <a:latin typeface="+mj-lt"/>
                <a:cs typeface="Times New Roman" panose="02020603050405020304" pitchFamily="18" charset="0"/>
              </a:rPr>
              <a:t>năng</a:t>
            </a:r>
            <a:r>
              <a:rPr lang="en-US" dirty="0">
                <a:latin typeface="+mj-lt"/>
                <a:cs typeface="Times New Roman" panose="02020603050405020304" pitchFamily="18" charset="0"/>
              </a:rPr>
              <a:t> </a:t>
            </a:r>
            <a:r>
              <a:rPr lang="en-US" dirty="0" err="1">
                <a:latin typeface="+mj-lt"/>
                <a:cs typeface="Times New Roman" panose="02020603050405020304" pitchFamily="18" charset="0"/>
              </a:rPr>
              <a:t>quan</a:t>
            </a:r>
            <a:r>
              <a:rPr lang="en-US" dirty="0">
                <a:latin typeface="+mj-lt"/>
                <a:cs typeface="Times New Roman" panose="02020603050405020304" pitchFamily="18" charset="0"/>
              </a:rPr>
              <a:t> </a:t>
            </a:r>
            <a:r>
              <a:rPr lang="en-US" dirty="0" err="1">
                <a:latin typeface="+mj-lt"/>
                <a:cs typeface="Times New Roman" panose="02020603050405020304" pitchFamily="18" charset="0"/>
              </a:rPr>
              <a:t>trọng</a:t>
            </a:r>
            <a:r>
              <a:rPr lang="en-US" dirty="0">
                <a:latin typeface="+mj-lt"/>
                <a:cs typeface="Times New Roman" panose="02020603050405020304" pitchFamily="18" charset="0"/>
              </a:rPr>
              <a:t>:</a:t>
            </a:r>
          </a:p>
          <a:p>
            <a:pPr lvl="1">
              <a:buFont typeface="Wingdings" panose="05000000000000000000" pitchFamily="2" charset="2"/>
              <a:buChar char="ü"/>
            </a:pPr>
            <a:endParaRPr lang="en-US" dirty="0">
              <a:latin typeface="+mj-lt"/>
              <a:cs typeface="Times New Roman" panose="02020603050405020304" pitchFamily="18" charset="0"/>
            </a:endParaRPr>
          </a:p>
          <a:p>
            <a:pPr lvl="1">
              <a:buFont typeface="Wingdings" panose="05000000000000000000" pitchFamily="2" charset="2"/>
              <a:buChar char="ü"/>
            </a:pPr>
            <a:endParaRPr lang="en-US" dirty="0">
              <a:latin typeface="+mj-lt"/>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28651" y="2797419"/>
            <a:ext cx="7886699" cy="1014926"/>
          </a:xfrm>
          <a:prstGeom prst="rect">
            <a:avLst/>
          </a:prstGeom>
        </p:spPr>
      </p:pic>
      <p:pic>
        <p:nvPicPr>
          <p:cNvPr id="5" name="Picture 4"/>
          <p:cNvPicPr>
            <a:picLocks noChangeAspect="1"/>
          </p:cNvPicPr>
          <p:nvPr/>
        </p:nvPicPr>
        <p:blipFill>
          <a:blip r:embed="rId3"/>
          <a:stretch>
            <a:fillRect/>
          </a:stretch>
        </p:blipFill>
        <p:spPr>
          <a:xfrm>
            <a:off x="628651" y="3812345"/>
            <a:ext cx="7886699" cy="1020530"/>
          </a:xfrm>
          <a:prstGeom prst="rect">
            <a:avLst/>
          </a:prstGeom>
        </p:spPr>
      </p:pic>
      <p:pic>
        <p:nvPicPr>
          <p:cNvPr id="6" name="Picture 5"/>
          <p:cNvPicPr>
            <a:picLocks noChangeAspect="1"/>
          </p:cNvPicPr>
          <p:nvPr/>
        </p:nvPicPr>
        <p:blipFill>
          <a:blip r:embed="rId4"/>
          <a:stretch>
            <a:fillRect/>
          </a:stretch>
        </p:blipFill>
        <p:spPr>
          <a:xfrm>
            <a:off x="628650" y="4827272"/>
            <a:ext cx="7886699" cy="959166"/>
          </a:xfrm>
          <a:prstGeom prst="rect">
            <a:avLst/>
          </a:prstGeom>
        </p:spPr>
      </p:pic>
      <p:pic>
        <p:nvPicPr>
          <p:cNvPr id="7" name="Picture 6"/>
          <p:cNvPicPr>
            <a:picLocks noChangeAspect="1"/>
          </p:cNvPicPr>
          <p:nvPr/>
        </p:nvPicPr>
        <p:blipFill>
          <a:blip r:embed="rId5"/>
          <a:stretch>
            <a:fillRect/>
          </a:stretch>
        </p:blipFill>
        <p:spPr>
          <a:xfrm>
            <a:off x="628650" y="5847801"/>
            <a:ext cx="7886699" cy="953564"/>
          </a:xfrm>
          <a:prstGeom prst="rect">
            <a:avLst/>
          </a:prstGeom>
        </p:spPr>
      </p:pic>
    </p:spTree>
    <p:extLst>
      <p:ext uri="{BB962C8B-B14F-4D97-AF65-F5344CB8AC3E}">
        <p14:creationId xmlns:p14="http://schemas.microsoft.com/office/powerpoint/2010/main" val="12675678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55712"/>
          </a:xfrm>
        </p:spPr>
        <p:txBody>
          <a:bodyPr/>
          <a:lstStyle/>
          <a:p>
            <a:r>
              <a:rPr lang="en-US" dirty="0" err="1">
                <a:cs typeface="Times New Roman" panose="02020603050405020304" pitchFamily="18" charset="0"/>
              </a:rPr>
              <a:t>Giao</a:t>
            </a:r>
            <a:r>
              <a:rPr lang="en-US" dirty="0">
                <a:cs typeface="Times New Roman" panose="02020603050405020304" pitchFamily="18" charset="0"/>
              </a:rPr>
              <a:t> </a:t>
            </a:r>
            <a:r>
              <a:rPr lang="en-US" dirty="0" err="1">
                <a:cs typeface="Times New Roman" panose="02020603050405020304" pitchFamily="18" charset="0"/>
              </a:rPr>
              <a:t>thức</a:t>
            </a:r>
            <a:r>
              <a:rPr lang="en-US" dirty="0">
                <a:cs typeface="Times New Roman" panose="02020603050405020304" pitchFamily="18" charset="0"/>
              </a:rPr>
              <a:t> HTTP</a:t>
            </a:r>
          </a:p>
        </p:txBody>
      </p:sp>
      <p:pic>
        <p:nvPicPr>
          <p:cNvPr id="4" name="Content Placeholder 3"/>
          <p:cNvPicPr>
            <a:picLocks noGrp="1" noChangeAspect="1"/>
          </p:cNvPicPr>
          <p:nvPr>
            <p:ph idx="1"/>
          </p:nvPr>
        </p:nvPicPr>
        <p:blipFill>
          <a:blip r:embed="rId2"/>
          <a:stretch>
            <a:fillRect/>
          </a:stretch>
        </p:blipFill>
        <p:spPr>
          <a:xfrm>
            <a:off x="628650" y="1420839"/>
            <a:ext cx="7886700" cy="4951827"/>
          </a:xfrm>
          <a:prstGeom prst="rect">
            <a:avLst/>
          </a:prstGeom>
        </p:spPr>
      </p:pic>
    </p:spTree>
    <p:extLst>
      <p:ext uri="{BB962C8B-B14F-4D97-AF65-F5344CB8AC3E}">
        <p14:creationId xmlns:p14="http://schemas.microsoft.com/office/powerpoint/2010/main" val="5770111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85373"/>
          </a:xfrm>
        </p:spPr>
        <p:txBody>
          <a:bodyPr/>
          <a:lstStyle/>
          <a:p>
            <a:r>
              <a:rPr lang="en-US" dirty="0" err="1">
                <a:cs typeface="Times New Roman" panose="02020603050405020304" pitchFamily="18" charset="0"/>
              </a:rPr>
              <a:t>Gói</a:t>
            </a:r>
            <a:r>
              <a:rPr lang="en-US" dirty="0">
                <a:cs typeface="Times New Roman" panose="02020603050405020304" pitchFamily="18" charset="0"/>
              </a:rPr>
              <a:t> “net/http”</a:t>
            </a:r>
          </a:p>
        </p:txBody>
      </p:sp>
      <p:sp>
        <p:nvSpPr>
          <p:cNvPr id="3" name="Content Placeholder 2"/>
          <p:cNvSpPr>
            <a:spLocks noGrp="1"/>
          </p:cNvSpPr>
          <p:nvPr>
            <p:ph idx="1"/>
          </p:nvPr>
        </p:nvSpPr>
        <p:spPr>
          <a:xfrm>
            <a:off x="628650" y="1350498"/>
            <a:ext cx="7886700" cy="4826465"/>
          </a:xfrm>
        </p:spPr>
        <p:txBody>
          <a:bodyPr/>
          <a:lstStyle/>
          <a:p>
            <a:pPr>
              <a:buFont typeface="Wingdings" panose="05000000000000000000" pitchFamily="2" charset="2"/>
              <a:buChar char="ü"/>
            </a:pPr>
            <a:r>
              <a:rPr lang="en-US" dirty="0" err="1">
                <a:latin typeface="+mj-lt"/>
                <a:cs typeface="Times New Roman" panose="02020603050405020304" pitchFamily="18" charset="0"/>
              </a:rPr>
              <a:t>Gói</a:t>
            </a:r>
            <a:r>
              <a:rPr lang="en-US" dirty="0">
                <a:latin typeface="+mj-lt"/>
                <a:cs typeface="Times New Roman" panose="02020603050405020304" pitchFamily="18" charset="0"/>
              </a:rPr>
              <a:t> “net/http” </a:t>
            </a:r>
            <a:r>
              <a:rPr lang="en-US" dirty="0" err="1">
                <a:latin typeface="+mj-lt"/>
                <a:cs typeface="Times New Roman" panose="02020603050405020304" pitchFamily="18" charset="0"/>
              </a:rPr>
              <a:t>cung</a:t>
            </a:r>
            <a:r>
              <a:rPr lang="en-US" dirty="0">
                <a:latin typeface="+mj-lt"/>
                <a:cs typeface="Times New Roman" panose="02020603050405020304" pitchFamily="18" charset="0"/>
              </a:rPr>
              <a:t> </a:t>
            </a:r>
            <a:r>
              <a:rPr lang="en-US" dirty="0" err="1">
                <a:latin typeface="+mj-lt"/>
                <a:cs typeface="Times New Roman" panose="02020603050405020304" pitchFamily="18" charset="0"/>
              </a:rPr>
              <a:t>cấp</a:t>
            </a:r>
            <a:r>
              <a:rPr lang="en-US" dirty="0">
                <a:latin typeface="+mj-lt"/>
                <a:cs typeface="Times New Roman" panose="02020603050405020304" pitchFamily="18" charset="0"/>
              </a:rPr>
              <a:t> </a:t>
            </a:r>
            <a:r>
              <a:rPr lang="en-US" dirty="0" err="1">
                <a:latin typeface="+mj-lt"/>
                <a:cs typeface="Times New Roman" panose="02020603050405020304" pitchFamily="18" charset="0"/>
              </a:rPr>
              <a:t>các</a:t>
            </a:r>
            <a:r>
              <a:rPr lang="en-US" dirty="0">
                <a:latin typeface="+mj-lt"/>
                <a:cs typeface="Times New Roman" panose="02020603050405020304" pitchFamily="18" charset="0"/>
              </a:rPr>
              <a:t> </a:t>
            </a:r>
            <a:r>
              <a:rPr lang="en-US" dirty="0" err="1">
                <a:latin typeface="+mj-lt"/>
                <a:cs typeface="Times New Roman" panose="02020603050405020304" pitchFamily="18" charset="0"/>
              </a:rPr>
              <a:t>giao</a:t>
            </a:r>
            <a:r>
              <a:rPr lang="en-US" dirty="0">
                <a:latin typeface="+mj-lt"/>
                <a:cs typeface="Times New Roman" panose="02020603050405020304" pitchFamily="18" charset="0"/>
              </a:rPr>
              <a:t> </a:t>
            </a:r>
            <a:r>
              <a:rPr lang="en-US" dirty="0" err="1">
                <a:latin typeface="+mj-lt"/>
                <a:cs typeface="Times New Roman" panose="02020603050405020304" pitchFamily="18" charset="0"/>
              </a:rPr>
              <a:t>thức</a:t>
            </a:r>
            <a:r>
              <a:rPr lang="en-US" dirty="0">
                <a:latin typeface="+mj-lt"/>
                <a:cs typeface="Times New Roman" panose="02020603050405020304" pitchFamily="18" charset="0"/>
              </a:rPr>
              <a:t> </a:t>
            </a:r>
            <a:r>
              <a:rPr lang="en-US" dirty="0" err="1">
                <a:latin typeface="+mj-lt"/>
                <a:cs typeface="Times New Roman" panose="02020603050405020304" pitchFamily="18" charset="0"/>
              </a:rPr>
              <a:t>để</a:t>
            </a:r>
            <a:r>
              <a:rPr lang="en-US" dirty="0">
                <a:latin typeface="+mj-lt"/>
                <a:cs typeface="Times New Roman" panose="02020603050405020304" pitchFamily="18" charset="0"/>
              </a:rPr>
              <a:t> ng</a:t>
            </a:r>
            <a:r>
              <a:rPr lang="vi-VN" dirty="0">
                <a:latin typeface="+mj-lt"/>
                <a:cs typeface="Times New Roman" panose="02020603050405020304" pitchFamily="18" charset="0"/>
              </a:rPr>
              <a:t>ư</a:t>
            </a:r>
            <a:r>
              <a:rPr lang="en-US" dirty="0" err="1">
                <a:latin typeface="+mj-lt"/>
                <a:cs typeface="Times New Roman" panose="02020603050405020304" pitchFamily="18" charset="0"/>
              </a:rPr>
              <a:t>ời</a:t>
            </a:r>
            <a:r>
              <a:rPr lang="en-US" dirty="0">
                <a:latin typeface="+mj-lt"/>
                <a:cs typeface="Times New Roman" panose="02020603050405020304" pitchFamily="18" charset="0"/>
              </a:rPr>
              <a:t> </a:t>
            </a:r>
            <a:r>
              <a:rPr lang="en-US" dirty="0" err="1">
                <a:latin typeface="+mj-lt"/>
                <a:cs typeface="Times New Roman" panose="02020603050405020304" pitchFamily="18" charset="0"/>
              </a:rPr>
              <a:t>lập</a:t>
            </a:r>
            <a:r>
              <a:rPr lang="en-US" dirty="0">
                <a:latin typeface="+mj-lt"/>
                <a:cs typeface="Times New Roman" panose="02020603050405020304" pitchFamily="18" charset="0"/>
              </a:rPr>
              <a:t> </a:t>
            </a:r>
            <a:r>
              <a:rPr lang="en-US" dirty="0" err="1">
                <a:latin typeface="+mj-lt"/>
                <a:cs typeface="Times New Roman" panose="02020603050405020304" pitchFamily="18" charset="0"/>
              </a:rPr>
              <a:t>trình</a:t>
            </a:r>
            <a:r>
              <a:rPr lang="en-US" dirty="0">
                <a:latin typeface="+mj-lt"/>
                <a:cs typeface="Times New Roman" panose="02020603050405020304" pitchFamily="18" charset="0"/>
              </a:rPr>
              <a:t> </a:t>
            </a:r>
            <a:r>
              <a:rPr lang="en-US" dirty="0" err="1">
                <a:latin typeface="+mj-lt"/>
                <a:cs typeface="Times New Roman" panose="02020603050405020304" pitchFamily="18" charset="0"/>
              </a:rPr>
              <a:t>có</a:t>
            </a:r>
            <a:r>
              <a:rPr lang="en-US" dirty="0">
                <a:latin typeface="+mj-lt"/>
                <a:cs typeface="Times New Roman" panose="02020603050405020304" pitchFamily="18" charset="0"/>
              </a:rPr>
              <a:t> </a:t>
            </a:r>
            <a:r>
              <a:rPr lang="en-US" dirty="0" err="1">
                <a:latin typeface="+mj-lt"/>
                <a:cs typeface="Times New Roman" panose="02020603050405020304" pitchFamily="18" charset="0"/>
              </a:rPr>
              <a:t>thể</a:t>
            </a:r>
            <a:r>
              <a:rPr lang="en-US" dirty="0">
                <a:latin typeface="+mj-lt"/>
                <a:cs typeface="Times New Roman" panose="02020603050405020304" pitchFamily="18" charset="0"/>
              </a:rPr>
              <a:t> </a:t>
            </a:r>
            <a:r>
              <a:rPr lang="en-US" dirty="0" err="1">
                <a:latin typeface="+mj-lt"/>
                <a:cs typeface="Times New Roman" panose="02020603050405020304" pitchFamily="18" charset="0"/>
              </a:rPr>
              <a:t>hiện</a:t>
            </a:r>
            <a:r>
              <a:rPr lang="en-US" dirty="0">
                <a:latin typeface="+mj-lt"/>
                <a:cs typeface="Times New Roman" panose="02020603050405020304" pitchFamily="18" charset="0"/>
              </a:rPr>
              <a:t> </a:t>
            </a:r>
            <a:r>
              <a:rPr lang="en-US" dirty="0" err="1">
                <a:latin typeface="+mj-lt"/>
                <a:cs typeface="Times New Roman" panose="02020603050405020304" pitchFamily="18" charset="0"/>
              </a:rPr>
              <a:t>thực</a:t>
            </a:r>
            <a:r>
              <a:rPr lang="en-US" dirty="0">
                <a:latin typeface="+mj-lt"/>
                <a:cs typeface="Times New Roman" panose="02020603050405020304" pitchFamily="18" charset="0"/>
              </a:rPr>
              <a:t> </a:t>
            </a:r>
            <a:r>
              <a:rPr lang="en-US" dirty="0" err="1">
                <a:latin typeface="+mj-lt"/>
                <a:cs typeface="Times New Roman" panose="02020603050405020304" pitchFamily="18" charset="0"/>
              </a:rPr>
              <a:t>mô</a:t>
            </a:r>
            <a:r>
              <a:rPr lang="en-US" dirty="0">
                <a:latin typeface="+mj-lt"/>
                <a:cs typeface="Times New Roman" panose="02020603050405020304" pitchFamily="18" charset="0"/>
              </a:rPr>
              <a:t> </a:t>
            </a:r>
            <a:r>
              <a:rPr lang="en-US" dirty="0" err="1">
                <a:latin typeface="+mj-lt"/>
                <a:cs typeface="Times New Roman" panose="02020603050405020304" pitchFamily="18" charset="0"/>
              </a:rPr>
              <a:t>hình</a:t>
            </a:r>
            <a:r>
              <a:rPr lang="en-US" dirty="0">
                <a:latin typeface="+mj-lt"/>
                <a:cs typeface="Times New Roman" panose="02020603050405020304" pitchFamily="18" charset="0"/>
              </a:rPr>
              <a:t> client </a:t>
            </a:r>
            <a:r>
              <a:rPr lang="en-US" dirty="0" err="1">
                <a:latin typeface="+mj-lt"/>
                <a:cs typeface="Times New Roman" panose="02020603050405020304" pitchFamily="18" charset="0"/>
              </a:rPr>
              <a:t>và</a:t>
            </a:r>
            <a:r>
              <a:rPr lang="en-US" dirty="0">
                <a:latin typeface="+mj-lt"/>
                <a:cs typeface="Times New Roman" panose="02020603050405020304" pitchFamily="18" charset="0"/>
              </a:rPr>
              <a:t> server </a:t>
            </a:r>
            <a:r>
              <a:rPr lang="en-US" dirty="0" err="1">
                <a:latin typeface="+mj-lt"/>
                <a:cs typeface="Times New Roman" panose="02020603050405020304" pitchFamily="18" charset="0"/>
              </a:rPr>
              <a:t>với</a:t>
            </a:r>
            <a:r>
              <a:rPr lang="en-US" dirty="0">
                <a:latin typeface="+mj-lt"/>
                <a:cs typeface="Times New Roman" panose="02020603050405020304" pitchFamily="18" charset="0"/>
              </a:rPr>
              <a:t> </a:t>
            </a:r>
            <a:r>
              <a:rPr lang="en-US" dirty="0" err="1">
                <a:latin typeface="+mj-lt"/>
                <a:cs typeface="Times New Roman" panose="02020603050405020304" pitchFamily="18" charset="0"/>
              </a:rPr>
              <a:t>giao</a:t>
            </a:r>
            <a:r>
              <a:rPr lang="en-US" dirty="0">
                <a:latin typeface="+mj-lt"/>
                <a:cs typeface="Times New Roman" panose="02020603050405020304" pitchFamily="18" charset="0"/>
              </a:rPr>
              <a:t> </a:t>
            </a:r>
            <a:r>
              <a:rPr lang="en-US" dirty="0" err="1">
                <a:latin typeface="+mj-lt"/>
                <a:cs typeface="Times New Roman" panose="02020603050405020304" pitchFamily="18" charset="0"/>
              </a:rPr>
              <a:t>thức</a:t>
            </a:r>
            <a:r>
              <a:rPr lang="en-US" dirty="0">
                <a:latin typeface="+mj-lt"/>
                <a:cs typeface="Times New Roman" panose="02020603050405020304" pitchFamily="18" charset="0"/>
              </a:rPr>
              <a:t> HTTP</a:t>
            </a:r>
          </a:p>
          <a:p>
            <a:pPr>
              <a:buFont typeface="Wingdings" panose="05000000000000000000" pitchFamily="2" charset="2"/>
              <a:buChar char="ü"/>
            </a:pPr>
            <a:r>
              <a:rPr lang="en-US" dirty="0" err="1">
                <a:latin typeface="+mj-lt"/>
                <a:cs typeface="Times New Roman" panose="02020603050405020304" pitchFamily="18" charset="0"/>
              </a:rPr>
              <a:t>Một</a:t>
            </a:r>
            <a:r>
              <a:rPr lang="en-US" dirty="0">
                <a:latin typeface="+mj-lt"/>
                <a:cs typeface="Times New Roman" panose="02020603050405020304" pitchFamily="18" charset="0"/>
              </a:rPr>
              <a:t> </a:t>
            </a:r>
            <a:r>
              <a:rPr lang="en-US" dirty="0" err="1">
                <a:latin typeface="+mj-lt"/>
                <a:cs typeface="Times New Roman" panose="02020603050405020304" pitchFamily="18" charset="0"/>
              </a:rPr>
              <a:t>số</a:t>
            </a:r>
            <a:r>
              <a:rPr lang="en-US" dirty="0">
                <a:latin typeface="+mj-lt"/>
                <a:cs typeface="Times New Roman" panose="02020603050405020304" pitchFamily="18" charset="0"/>
              </a:rPr>
              <a:t> </a:t>
            </a:r>
            <a:r>
              <a:rPr lang="en-US" dirty="0" err="1">
                <a:latin typeface="+mj-lt"/>
                <a:cs typeface="Times New Roman" panose="02020603050405020304" pitchFamily="18" charset="0"/>
              </a:rPr>
              <a:t>hàm</a:t>
            </a:r>
            <a:r>
              <a:rPr lang="en-US" dirty="0">
                <a:latin typeface="+mj-lt"/>
                <a:cs typeface="Times New Roman" panose="02020603050405020304" pitchFamily="18" charset="0"/>
              </a:rPr>
              <a:t> </a:t>
            </a:r>
            <a:r>
              <a:rPr lang="en-US" dirty="0" err="1">
                <a:latin typeface="+mj-lt"/>
                <a:cs typeface="Times New Roman" panose="02020603050405020304" pitchFamily="18" charset="0"/>
              </a:rPr>
              <a:t>chức</a:t>
            </a:r>
            <a:r>
              <a:rPr lang="en-US" dirty="0">
                <a:latin typeface="+mj-lt"/>
                <a:cs typeface="Times New Roman" panose="02020603050405020304" pitchFamily="18" charset="0"/>
              </a:rPr>
              <a:t> </a:t>
            </a:r>
            <a:r>
              <a:rPr lang="en-US" dirty="0" err="1">
                <a:latin typeface="+mj-lt"/>
                <a:cs typeface="Times New Roman" panose="02020603050405020304" pitchFamily="18" charset="0"/>
              </a:rPr>
              <a:t>năng</a:t>
            </a:r>
            <a:r>
              <a:rPr lang="en-US" dirty="0">
                <a:latin typeface="+mj-lt"/>
                <a:cs typeface="Times New Roman" panose="02020603050405020304" pitchFamily="18" charset="0"/>
              </a:rPr>
              <a:t> </a:t>
            </a:r>
            <a:r>
              <a:rPr lang="en-US" dirty="0" err="1">
                <a:latin typeface="+mj-lt"/>
                <a:cs typeface="Times New Roman" panose="02020603050405020304" pitchFamily="18" charset="0"/>
              </a:rPr>
              <a:t>quan</a:t>
            </a:r>
            <a:r>
              <a:rPr lang="en-US" dirty="0">
                <a:latin typeface="+mj-lt"/>
                <a:cs typeface="Times New Roman" panose="02020603050405020304" pitchFamily="18" charset="0"/>
              </a:rPr>
              <a:t> </a:t>
            </a:r>
            <a:r>
              <a:rPr lang="en-US" dirty="0" err="1">
                <a:latin typeface="+mj-lt"/>
                <a:cs typeface="Times New Roman" panose="02020603050405020304" pitchFamily="18" charset="0"/>
              </a:rPr>
              <a:t>trọng</a:t>
            </a:r>
            <a:r>
              <a:rPr lang="en-US" dirty="0">
                <a:latin typeface="+mj-lt"/>
                <a:cs typeface="Times New Roman" panose="02020603050405020304" pitchFamily="18" charset="0"/>
              </a:rPr>
              <a:t> :</a:t>
            </a:r>
          </a:p>
          <a:p>
            <a:pPr lvl="1">
              <a:buFont typeface="Wingdings" panose="05000000000000000000" pitchFamily="2" charset="2"/>
              <a:buChar char="ü"/>
            </a:pPr>
            <a:endParaRPr lang="en-US" dirty="0">
              <a:latin typeface="+mj-lt"/>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479318" y="3573016"/>
            <a:ext cx="6256607" cy="1209822"/>
          </a:xfrm>
          <a:prstGeom prst="rect">
            <a:avLst/>
          </a:prstGeom>
        </p:spPr>
      </p:pic>
      <p:pic>
        <p:nvPicPr>
          <p:cNvPr id="5" name="Picture 4"/>
          <p:cNvPicPr>
            <a:picLocks noChangeAspect="1"/>
          </p:cNvPicPr>
          <p:nvPr/>
        </p:nvPicPr>
        <p:blipFill>
          <a:blip r:embed="rId3"/>
          <a:stretch>
            <a:fillRect/>
          </a:stretch>
        </p:blipFill>
        <p:spPr>
          <a:xfrm>
            <a:off x="1443697" y="5013176"/>
            <a:ext cx="6256606" cy="1252025"/>
          </a:xfrm>
          <a:prstGeom prst="rect">
            <a:avLst/>
          </a:prstGeom>
        </p:spPr>
      </p:pic>
    </p:spTree>
    <p:extLst>
      <p:ext uri="{BB962C8B-B14F-4D97-AF65-F5344CB8AC3E}">
        <p14:creationId xmlns:p14="http://schemas.microsoft.com/office/powerpoint/2010/main" val="20748393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7238"/>
          </a:xfrm>
        </p:spPr>
        <p:txBody>
          <a:bodyPr/>
          <a:lstStyle/>
          <a:p>
            <a:r>
              <a:rPr lang="en-US" dirty="0" err="1">
                <a:latin typeface="Times New Roman" panose="02020603050405020304" pitchFamily="18" charset="0"/>
                <a:cs typeface="Times New Roman" panose="02020603050405020304" pitchFamily="18" charset="0"/>
              </a:rPr>
              <a:t>Gói</a:t>
            </a:r>
            <a:r>
              <a:rPr lang="en-US" dirty="0">
                <a:latin typeface="Times New Roman" panose="02020603050405020304" pitchFamily="18" charset="0"/>
                <a:cs typeface="Times New Roman" panose="02020603050405020304" pitchFamily="18" charset="0"/>
              </a:rPr>
              <a:t> “github.com/</a:t>
            </a:r>
            <a:r>
              <a:rPr lang="en-US" dirty="0" err="1">
                <a:latin typeface="Times New Roman" panose="02020603050405020304" pitchFamily="18" charset="0"/>
                <a:cs typeface="Times New Roman" panose="02020603050405020304" pitchFamily="18" charset="0"/>
              </a:rPr>
              <a:t>gocql</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gocql</a:t>
            </a:r>
            <a:r>
              <a:rPr lang="en-US"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628650" y="1322365"/>
            <a:ext cx="7886700" cy="4854599"/>
          </a:xfrm>
        </p:spPr>
        <p:txBody>
          <a:bodyPr/>
          <a:lstStyle/>
          <a:p>
            <a:pPr>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Gói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gocql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t</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Go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Cassandra </a:t>
            </a:r>
          </a:p>
          <a:p>
            <a:pPr>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28650" y="4725144"/>
            <a:ext cx="7886700" cy="1872207"/>
          </a:xfrm>
          <a:prstGeom prst="rect">
            <a:avLst/>
          </a:prstGeom>
        </p:spPr>
      </p:pic>
      <p:pic>
        <p:nvPicPr>
          <p:cNvPr id="5" name="Picture 4"/>
          <p:cNvPicPr>
            <a:picLocks noChangeAspect="1"/>
          </p:cNvPicPr>
          <p:nvPr/>
        </p:nvPicPr>
        <p:blipFill>
          <a:blip r:embed="rId3"/>
          <a:stretch>
            <a:fillRect/>
          </a:stretch>
        </p:blipFill>
        <p:spPr>
          <a:xfrm>
            <a:off x="628650" y="2954214"/>
            <a:ext cx="7886700" cy="1626913"/>
          </a:xfrm>
          <a:prstGeom prst="rect">
            <a:avLst/>
          </a:prstGeom>
        </p:spPr>
      </p:pic>
    </p:spTree>
    <p:extLst>
      <p:ext uri="{BB962C8B-B14F-4D97-AF65-F5344CB8AC3E}">
        <p14:creationId xmlns:p14="http://schemas.microsoft.com/office/powerpoint/2010/main" val="2716625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26353"/>
          </a:xfrm>
        </p:spPr>
        <p:txBody>
          <a:bodyPr/>
          <a:lstStyle/>
          <a:p>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stretch>
            <a:fillRect/>
          </a:stretch>
        </p:blipFill>
        <p:spPr>
          <a:xfrm>
            <a:off x="628650" y="1391478"/>
            <a:ext cx="7886700" cy="2181538"/>
          </a:xfrm>
          <a:prstGeom prst="rect">
            <a:avLst/>
          </a:prstGeom>
        </p:spPr>
      </p:pic>
    </p:spTree>
    <p:extLst>
      <p:ext uri="{BB962C8B-B14F-4D97-AF65-F5344CB8AC3E}">
        <p14:creationId xmlns:p14="http://schemas.microsoft.com/office/powerpoint/2010/main" val="11127265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SG" sz="3200" dirty="0"/>
              <a:t>CÁM ƠN THẦY CÔ VÀ CÁC BẠN ĐÃ LẮNG NGHE VÀ THEO DÕI PHẦN THUYẾT TRÌNH CỦA NHÓM</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340768"/>
            <a:ext cx="7560840" cy="5040560"/>
          </a:xfrm>
        </p:spPr>
      </p:pic>
    </p:spTree>
    <p:extLst>
      <p:ext uri="{BB962C8B-B14F-4D97-AF65-F5344CB8AC3E}">
        <p14:creationId xmlns:p14="http://schemas.microsoft.com/office/powerpoint/2010/main" val="688336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3239" y="332656"/>
            <a:ext cx="9144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Font typeface="Wingdings" panose="05000000000000000000" pitchFamily="2" charset="2"/>
              <a:buChar char="Ø"/>
            </a:pPr>
            <a:r>
              <a:rPr lang="en-US" dirty="0" err="1">
                <a:latin typeface="Andalus" panose="02020603050405020304" pitchFamily="18" charset="-78"/>
                <a:cs typeface="Andalus" panose="02020603050405020304" pitchFamily="18" charset="-78"/>
              </a:rPr>
              <a:t>Đặc</a:t>
            </a:r>
            <a:r>
              <a:rPr lang="en-US" dirty="0">
                <a:latin typeface="Andalus" panose="02020603050405020304" pitchFamily="18" charset="-78"/>
                <a:cs typeface="Andalus" panose="02020603050405020304" pitchFamily="18" charset="-78"/>
              </a:rPr>
              <a:t> </a:t>
            </a:r>
            <a:r>
              <a:rPr lang="en-US" dirty="0" err="1">
                <a:latin typeface="Andalus" panose="02020603050405020304" pitchFamily="18" charset="-78"/>
                <a:cs typeface="Andalus" panose="02020603050405020304" pitchFamily="18" charset="-78"/>
              </a:rPr>
              <a:t>điểm</a:t>
            </a:r>
            <a:r>
              <a:rPr lang="en-US" dirty="0">
                <a:latin typeface="Andalus" panose="02020603050405020304" pitchFamily="18" charset="-78"/>
                <a:cs typeface="Andalus" panose="02020603050405020304" pitchFamily="18" charset="-78"/>
              </a:rPr>
              <a:t> :</a:t>
            </a:r>
          </a:p>
          <a:p>
            <a:pPr lvl="1">
              <a:buFont typeface="Wingdings" panose="05000000000000000000" pitchFamily="2" charset="2"/>
              <a:buChar char="ü"/>
            </a:pPr>
            <a:r>
              <a:rPr lang="en-US" sz="3200" dirty="0">
                <a:latin typeface="Andalus" panose="02020603050405020304" pitchFamily="18" charset="-78"/>
                <a:cs typeface="Andalus" panose="02020603050405020304" pitchFamily="18" charset="-78"/>
              </a:rPr>
              <a:t>NoSQL </a:t>
            </a:r>
            <a:r>
              <a:rPr lang="en-US" sz="3200" dirty="0" err="1">
                <a:latin typeface="Andalus" panose="02020603050405020304" pitchFamily="18" charset="-78"/>
                <a:cs typeface="Andalus" panose="02020603050405020304" pitchFamily="18" charset="-78"/>
              </a:rPr>
              <a:t>lưu</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trữ</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dữ</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liệu</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theo</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dạng</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cặp</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giá</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trị</a:t>
            </a:r>
            <a:r>
              <a:rPr lang="en-US" sz="3200" dirty="0">
                <a:latin typeface="Andalus" panose="02020603050405020304" pitchFamily="18" charset="-78"/>
                <a:cs typeface="Andalus" panose="02020603050405020304" pitchFamily="18" charset="-78"/>
              </a:rPr>
              <a:t> “key-value” . </a:t>
            </a:r>
          </a:p>
          <a:p>
            <a:pPr lvl="1">
              <a:buFont typeface="Wingdings" panose="05000000000000000000" pitchFamily="2" charset="2"/>
              <a:buChar char="ü"/>
            </a:pPr>
            <a:r>
              <a:rPr lang="en-US" sz="3200" dirty="0" err="1">
                <a:latin typeface="Andalus" panose="02020603050405020304" pitchFamily="18" charset="-78"/>
                <a:cs typeface="Andalus" panose="02020603050405020304" pitchFamily="18" charset="-78"/>
              </a:rPr>
              <a:t>Chấp</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nhận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dữ</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liệu</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bị</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trùng</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lặp</a:t>
            </a:r>
            <a:r>
              <a:rPr lang="en-US" sz="3200" dirty="0">
                <a:latin typeface="Andalus" panose="02020603050405020304" pitchFamily="18" charset="-78"/>
                <a:cs typeface="Andalus" panose="02020603050405020304" pitchFamily="18" charset="-78"/>
              </a:rPr>
              <a:t> do </a:t>
            </a:r>
            <a:r>
              <a:rPr lang="en-US" sz="3200" dirty="0" err="1">
                <a:latin typeface="Andalus" panose="02020603050405020304" pitchFamily="18" charset="-78"/>
                <a:cs typeface="Andalus" panose="02020603050405020304" pitchFamily="18" charset="-78"/>
              </a:rPr>
              <a:t>một</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số</a:t>
            </a:r>
            <a:r>
              <a:rPr lang="en-US" sz="3200" dirty="0">
                <a:latin typeface="Andalus" panose="02020603050405020304" pitchFamily="18" charset="-78"/>
                <a:cs typeface="Andalus" panose="02020603050405020304" pitchFamily="18" charset="-78"/>
              </a:rPr>
              <a:t> node </a:t>
            </a:r>
            <a:r>
              <a:rPr lang="en-US" sz="3200" dirty="0" err="1">
                <a:latin typeface="Andalus" panose="02020603050405020304" pitchFamily="18" charset="-78"/>
                <a:cs typeface="Andalus" panose="02020603050405020304" pitchFamily="18" charset="-78"/>
              </a:rPr>
              <a:t>sẽ</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lưu</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cùng</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thông</a:t>
            </a:r>
            <a:r>
              <a:rPr lang="en-US" sz="3200" dirty="0">
                <a:latin typeface="Andalus" panose="02020603050405020304" pitchFamily="18" charset="-78"/>
                <a:cs typeface="Andalus" panose="02020603050405020304" pitchFamily="18" charset="-78"/>
              </a:rPr>
              <a:t> tin </a:t>
            </a:r>
            <a:r>
              <a:rPr lang="en-US" sz="3200" dirty="0" err="1">
                <a:latin typeface="Andalus" panose="02020603050405020304" pitchFamily="18" charset="-78"/>
                <a:cs typeface="Andalus" panose="02020603050405020304" pitchFamily="18" charset="-78"/>
              </a:rPr>
              <a:t>giống</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nhau</a:t>
            </a:r>
            <a:r>
              <a:rPr lang="en-US" sz="3200" dirty="0">
                <a:latin typeface="Andalus" panose="02020603050405020304" pitchFamily="18" charset="-78"/>
                <a:cs typeface="Andalus" panose="02020603050405020304" pitchFamily="18" charset="-78"/>
              </a:rPr>
              <a:t> </a:t>
            </a:r>
          </a:p>
          <a:p>
            <a:pPr>
              <a:buFont typeface="Wingdings" panose="05000000000000000000" pitchFamily="2" charset="2"/>
              <a:buChar char="ü"/>
            </a:pPr>
            <a:endParaRPr lang="en-US" dirty="0">
              <a:latin typeface="Andalus" panose="02020603050405020304" pitchFamily="18" charset="-78"/>
              <a:cs typeface="Andalus" panose="02020603050405020304" pitchFamily="18" charset="-78"/>
            </a:endParaRPr>
          </a:p>
        </p:txBody>
      </p:sp>
      <p:sp>
        <p:nvSpPr>
          <p:cNvPr id="5" name="Content Placeholder 2"/>
          <p:cNvSpPr txBox="1">
            <a:spLocks/>
          </p:cNvSpPr>
          <p:nvPr/>
        </p:nvSpPr>
        <p:spPr>
          <a:xfrm>
            <a:off x="3563888" y="3356992"/>
            <a:ext cx="9144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ü"/>
            </a:pPr>
            <a:endParaRPr lang="en-US" dirty="0">
              <a:solidFill>
                <a:schemeClr val="bg1"/>
              </a:solidFill>
              <a:latin typeface="Andalus" panose="02020603050405020304" pitchFamily="18" charset="-78"/>
              <a:cs typeface="Andalus" panose="02020603050405020304" pitchFamily="18" charset="-78"/>
            </a:endParaRPr>
          </a:p>
        </p:txBody>
      </p:sp>
      <p:sp>
        <p:nvSpPr>
          <p:cNvPr id="6" name="Content Placeholder 2"/>
          <p:cNvSpPr txBox="1">
            <a:spLocks/>
          </p:cNvSpPr>
          <p:nvPr/>
        </p:nvSpPr>
        <p:spPr>
          <a:xfrm>
            <a:off x="0" y="901788"/>
            <a:ext cx="9144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ü"/>
            </a:pPr>
            <a:r>
              <a:rPr lang="en-US" sz="3200" dirty="0" err="1">
                <a:latin typeface="Andalus" panose="02020603050405020304" pitchFamily="18" charset="-78"/>
                <a:cs typeface="Andalus" panose="02020603050405020304" pitchFamily="18" charset="-78"/>
              </a:rPr>
              <a:t>Một</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truy</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vấn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sẽ</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được</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gửi</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đến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nhiều</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máy</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cùng</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lúc</a:t>
            </a:r>
            <a:r>
              <a:rPr lang="en-US" sz="3200" dirty="0">
                <a:latin typeface="Andalus" panose="02020603050405020304" pitchFamily="18" charset="-78"/>
                <a:cs typeface="Andalus" panose="02020603050405020304" pitchFamily="18" charset="-78"/>
              </a:rPr>
              <a:t> </a:t>
            </a:r>
          </a:p>
          <a:p>
            <a:pPr lvl="1">
              <a:buFont typeface="Wingdings" panose="05000000000000000000" pitchFamily="2" charset="2"/>
              <a:buChar char="ü"/>
            </a:pPr>
            <a:r>
              <a:rPr lang="en-US" sz="3200" dirty="0">
                <a:latin typeface="Andalus" panose="02020603050405020304" pitchFamily="18" charset="-78"/>
                <a:cs typeface="Andalus" panose="02020603050405020304" pitchFamily="18" charset="-78"/>
              </a:rPr>
              <a:t>Phi </a:t>
            </a:r>
            <a:r>
              <a:rPr lang="en-US" sz="3200" dirty="0" err="1">
                <a:latin typeface="Andalus" panose="02020603050405020304" pitchFamily="18" charset="-78"/>
                <a:cs typeface="Andalus" panose="02020603050405020304" pitchFamily="18" charset="-78"/>
              </a:rPr>
              <a:t>quan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hệ</a:t>
            </a:r>
            <a:r>
              <a:rPr lang="en-US" sz="3200" dirty="0">
                <a:latin typeface="Andalus" panose="02020603050405020304" pitchFamily="18" charset="-78"/>
                <a:cs typeface="Andalus" panose="02020603050405020304" pitchFamily="18" charset="-78"/>
              </a:rPr>
              <a:t> - </a:t>
            </a:r>
            <a:r>
              <a:rPr lang="en-US" sz="3200" dirty="0" err="1">
                <a:latin typeface="Andalus" panose="02020603050405020304" pitchFamily="18" charset="-78"/>
                <a:cs typeface="Andalus" panose="02020603050405020304" pitchFamily="18" charset="-78"/>
              </a:rPr>
              <a:t>không</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có</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các</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ràng</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buộc</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nào</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cho</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việc</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nhất</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quán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dữ</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liệu</a:t>
            </a:r>
            <a:r>
              <a:rPr lang="en-US" sz="3200" dirty="0">
                <a:latin typeface="Andalus" panose="02020603050405020304" pitchFamily="18" charset="-78"/>
                <a:cs typeface="Andalus" panose="02020603050405020304" pitchFamily="18" charset="-78"/>
              </a:rPr>
              <a:t> </a:t>
            </a:r>
          </a:p>
          <a:p>
            <a:pPr lvl="1">
              <a:buFont typeface="Wingdings" panose="05000000000000000000" pitchFamily="2" charset="2"/>
              <a:buChar char="ü"/>
            </a:pPr>
            <a:r>
              <a:rPr lang="en-US" sz="3200" dirty="0" err="1">
                <a:latin typeface="Andalus" panose="02020603050405020304" pitchFamily="18" charset="-78"/>
                <a:cs typeface="Andalus" panose="02020603050405020304" pitchFamily="18" charset="-78"/>
              </a:rPr>
              <a:t>Tính</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nhất</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quán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theo</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thời</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gian</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thực</a:t>
            </a:r>
            <a:r>
              <a:rPr lang="en-US" sz="3200" dirty="0">
                <a:latin typeface="Andalus" panose="02020603050405020304" pitchFamily="18" charset="-78"/>
                <a:cs typeface="Andalus" panose="02020603050405020304" pitchFamily="18" charset="-78"/>
              </a:rPr>
              <a:t> .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85" y="879333"/>
            <a:ext cx="6120679" cy="4955318"/>
          </a:xfrm>
          <a:prstGeom prst="rect">
            <a:avLst/>
          </a:prstGeom>
        </p:spPr>
      </p:pic>
      <p:sp>
        <p:nvSpPr>
          <p:cNvPr id="2" name="TextBox 1"/>
          <p:cNvSpPr txBox="1"/>
          <p:nvPr/>
        </p:nvSpPr>
        <p:spPr>
          <a:xfrm>
            <a:off x="2015209" y="5808623"/>
            <a:ext cx="6120679" cy="584775"/>
          </a:xfrm>
          <a:prstGeom prst="rect">
            <a:avLst/>
          </a:prstGeom>
          <a:noFill/>
        </p:spPr>
        <p:txBody>
          <a:bodyPr wrap="square" rtlCol="0">
            <a:spAutoFit/>
          </a:bodyPr>
          <a:lstStyle/>
          <a:p>
            <a:r>
              <a:rPr lang="en-SG" sz="3200" dirty="0" err="1">
                <a:latin typeface="+mj-lt"/>
              </a:rPr>
              <a:t>Sự</a:t>
            </a:r>
            <a:r>
              <a:rPr lang="en-SG" sz="3200" dirty="0">
                <a:latin typeface="+mj-lt"/>
              </a:rPr>
              <a:t> </a:t>
            </a:r>
            <a:r>
              <a:rPr lang="en-SG" sz="3200" dirty="0" err="1">
                <a:latin typeface="+mj-lt"/>
              </a:rPr>
              <a:t>khác</a:t>
            </a:r>
            <a:r>
              <a:rPr lang="en-SG" sz="3200" dirty="0">
                <a:latin typeface="+mj-lt"/>
              </a:rPr>
              <a:t> </a:t>
            </a:r>
            <a:r>
              <a:rPr lang="en-SG" sz="3200" dirty="0" err="1">
                <a:latin typeface="+mj-lt"/>
              </a:rPr>
              <a:t>biệt</a:t>
            </a:r>
            <a:r>
              <a:rPr lang="en-SG" sz="3200" dirty="0">
                <a:latin typeface="+mj-lt"/>
              </a:rPr>
              <a:t> </a:t>
            </a:r>
            <a:r>
              <a:rPr lang="en-SG" sz="3200" dirty="0" err="1">
                <a:latin typeface="+mj-lt"/>
              </a:rPr>
              <a:t>giữa</a:t>
            </a:r>
            <a:r>
              <a:rPr lang="en-SG" sz="3200" dirty="0">
                <a:latin typeface="+mj-lt"/>
              </a:rPr>
              <a:t> NOSQL </a:t>
            </a:r>
            <a:r>
              <a:rPr lang="en-SG" sz="3200" dirty="0" err="1">
                <a:latin typeface="+mj-lt"/>
              </a:rPr>
              <a:t>và</a:t>
            </a:r>
            <a:r>
              <a:rPr lang="en-SG" sz="3200" dirty="0">
                <a:latin typeface="+mj-lt"/>
              </a:rPr>
              <a:t> SQL</a:t>
            </a:r>
            <a:endParaRPr lang="en-US" sz="3200" dirty="0">
              <a:latin typeface="+mj-lt"/>
            </a:endParaRPr>
          </a:p>
        </p:txBody>
      </p:sp>
    </p:spTree>
    <p:extLst>
      <p:ext uri="{BB962C8B-B14F-4D97-AF65-F5344CB8AC3E}">
        <p14:creationId xmlns:p14="http://schemas.microsoft.com/office/powerpoint/2010/main" val="25031514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nodeType="clickEffect">
                                  <p:stCondLst>
                                    <p:cond delay="0"/>
                                  </p:stCondLst>
                                  <p:childTnLst>
                                    <p:anim calcmode="lin" valueType="num">
                                      <p:cBhvr>
                                        <p:cTn id="16" dur="1000"/>
                                        <p:tgtEl>
                                          <p:spTgt spid="4">
                                            <p:txEl>
                                              <p:pRg st="1" end="1"/>
                                            </p:txEl>
                                          </p:spTgt>
                                        </p:tgtEl>
                                        <p:attrNameLst>
                                          <p:attrName>ppt_w</p:attrName>
                                        </p:attrNameLst>
                                      </p:cBhvr>
                                      <p:tavLst>
                                        <p:tav tm="0">
                                          <p:val>
                                            <p:strVal val="ppt_w"/>
                                          </p:val>
                                        </p:tav>
                                        <p:tav tm="100000">
                                          <p:val>
                                            <p:fltVal val="0"/>
                                          </p:val>
                                        </p:tav>
                                      </p:tavLst>
                                    </p:anim>
                                    <p:anim calcmode="lin" valueType="num">
                                      <p:cBhvr>
                                        <p:cTn id="17" dur="1000"/>
                                        <p:tgtEl>
                                          <p:spTgt spid="4">
                                            <p:txEl>
                                              <p:pRg st="1" end="1"/>
                                            </p:txEl>
                                          </p:spTgt>
                                        </p:tgtEl>
                                        <p:attrNameLst>
                                          <p:attrName>ppt_h</p:attrName>
                                        </p:attrNameLst>
                                      </p:cBhvr>
                                      <p:tavLst>
                                        <p:tav tm="0">
                                          <p:val>
                                            <p:strVal val="ppt_h"/>
                                          </p:val>
                                        </p:tav>
                                        <p:tav tm="100000">
                                          <p:val>
                                            <p:fltVal val="0"/>
                                          </p:val>
                                        </p:tav>
                                      </p:tavLst>
                                    </p:anim>
                                    <p:anim calcmode="lin" valueType="num">
                                      <p:cBhvr>
                                        <p:cTn id="1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19" dur="1000"/>
                                        <p:tgtEl>
                                          <p:spTgt spid="4">
                                            <p:txEl>
                                              <p:pRg st="1" end="1"/>
                                            </p:txEl>
                                          </p:spTgt>
                                        </p:tgtEl>
                                      </p:cBhvr>
                                    </p:animEffect>
                                    <p:set>
                                      <p:cBhvr>
                                        <p:cTn id="20" dur="1" fill="hold">
                                          <p:stCondLst>
                                            <p:cond delay="999"/>
                                          </p:stCondLst>
                                        </p:cTn>
                                        <p:tgtEl>
                                          <p:spTgt spid="4">
                                            <p:txEl>
                                              <p:pRg st="1" end="1"/>
                                            </p:txEl>
                                          </p:spTgt>
                                        </p:tgtEl>
                                        <p:attrNameLst>
                                          <p:attrName>style.visibility</p:attrName>
                                        </p:attrNameLst>
                                      </p:cBhvr>
                                      <p:to>
                                        <p:strVal val="hidden"/>
                                      </p:to>
                                    </p:set>
                                  </p:childTnLst>
                                </p:cTn>
                              </p:par>
                              <p:par>
                                <p:cTn id="21" presetID="31" presetClass="exit" presetSubtype="0" fill="hold" nodeType="withEffect">
                                  <p:stCondLst>
                                    <p:cond delay="0"/>
                                  </p:stCondLst>
                                  <p:childTnLst>
                                    <p:anim calcmode="lin" valueType="num">
                                      <p:cBhvr>
                                        <p:cTn id="22" dur="1000"/>
                                        <p:tgtEl>
                                          <p:spTgt spid="4">
                                            <p:txEl>
                                              <p:pRg st="2" end="2"/>
                                            </p:txEl>
                                          </p:spTgt>
                                        </p:tgtEl>
                                        <p:attrNameLst>
                                          <p:attrName>ppt_w</p:attrName>
                                        </p:attrNameLst>
                                      </p:cBhvr>
                                      <p:tavLst>
                                        <p:tav tm="0">
                                          <p:val>
                                            <p:strVal val="ppt_w"/>
                                          </p:val>
                                        </p:tav>
                                        <p:tav tm="100000">
                                          <p:val>
                                            <p:fltVal val="0"/>
                                          </p:val>
                                        </p:tav>
                                      </p:tavLst>
                                    </p:anim>
                                    <p:anim calcmode="lin" valueType="num">
                                      <p:cBhvr>
                                        <p:cTn id="23" dur="1000"/>
                                        <p:tgtEl>
                                          <p:spTgt spid="4">
                                            <p:txEl>
                                              <p:pRg st="2" end="2"/>
                                            </p:txEl>
                                          </p:spTgt>
                                        </p:tgtEl>
                                        <p:attrNameLst>
                                          <p:attrName>ppt_h</p:attrName>
                                        </p:attrNameLst>
                                      </p:cBhvr>
                                      <p:tavLst>
                                        <p:tav tm="0">
                                          <p:val>
                                            <p:strVal val="ppt_h"/>
                                          </p:val>
                                        </p:tav>
                                        <p:tav tm="100000">
                                          <p:val>
                                            <p:fltVal val="0"/>
                                          </p:val>
                                        </p:tav>
                                      </p:tavLst>
                                    </p:anim>
                                    <p:anim calcmode="lin" valueType="num">
                                      <p:cBhvr>
                                        <p:cTn id="24" dur="1000"/>
                                        <p:tgtEl>
                                          <p:spTgt spid="4">
                                            <p:txEl>
                                              <p:pRg st="2" end="2"/>
                                            </p:txEl>
                                          </p:spTgt>
                                        </p:tgtEl>
                                        <p:attrNameLst>
                                          <p:attrName>style.rotation</p:attrName>
                                        </p:attrNameLst>
                                      </p:cBhvr>
                                      <p:tavLst>
                                        <p:tav tm="0">
                                          <p:val>
                                            <p:fltVal val="0"/>
                                          </p:val>
                                        </p:tav>
                                        <p:tav tm="100000">
                                          <p:val>
                                            <p:fltVal val="90"/>
                                          </p:val>
                                        </p:tav>
                                      </p:tavLst>
                                    </p:anim>
                                    <p:animEffect transition="out" filter="fade">
                                      <p:cBhvr>
                                        <p:cTn id="25" dur="1000"/>
                                        <p:tgtEl>
                                          <p:spTgt spid="4">
                                            <p:txEl>
                                              <p:pRg st="2" end="2"/>
                                            </p:txEl>
                                          </p:spTgt>
                                        </p:tgtEl>
                                      </p:cBhvr>
                                    </p:animEffect>
                                    <p:set>
                                      <p:cBhvr>
                                        <p:cTn id="26" dur="1" fill="hold">
                                          <p:stCondLst>
                                            <p:cond delay="999"/>
                                          </p:stCondLst>
                                        </p:cTn>
                                        <p:tgtEl>
                                          <p:spTgt spid="4">
                                            <p:txEl>
                                              <p:pRg st="2" end="2"/>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circle(in)">
                                      <p:cBhvr>
                                        <p:cTn id="31" dur="20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circle(in)">
                                      <p:cBhvr>
                                        <p:cTn id="36" dur="20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circle(in)">
                                      <p:cBhvr>
                                        <p:cTn id="41" dur="20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xit" presetSubtype="32" fill="hold" grpId="0" nodeType="clickEffect">
                                  <p:stCondLst>
                                    <p:cond delay="0"/>
                                  </p:stCondLst>
                                  <p:childTnLst>
                                    <p:animEffect transition="out" filter="circle(out)">
                                      <p:cBhvr>
                                        <p:cTn id="45" dur="2000"/>
                                        <p:tgtEl>
                                          <p:spTgt spid="6">
                                            <p:txEl>
                                              <p:pRg st="0" end="0"/>
                                            </p:txEl>
                                          </p:spTgt>
                                        </p:tgtEl>
                                      </p:cBhvr>
                                    </p:animEffect>
                                    <p:set>
                                      <p:cBhvr>
                                        <p:cTn id="46" dur="1" fill="hold">
                                          <p:stCondLst>
                                            <p:cond delay="1999"/>
                                          </p:stCondLst>
                                        </p:cTn>
                                        <p:tgtEl>
                                          <p:spTgt spid="6">
                                            <p:txEl>
                                              <p:pRg st="0" end="0"/>
                                            </p:txEl>
                                          </p:spTgt>
                                        </p:tgtEl>
                                        <p:attrNameLst>
                                          <p:attrName>style.visibility</p:attrName>
                                        </p:attrNameLst>
                                      </p:cBhvr>
                                      <p:to>
                                        <p:strVal val="hidden"/>
                                      </p:to>
                                    </p:set>
                                  </p:childTnLst>
                                </p:cTn>
                              </p:par>
                              <p:par>
                                <p:cTn id="47" presetID="6" presetClass="exit" presetSubtype="32" fill="hold" grpId="0" nodeType="withEffect">
                                  <p:stCondLst>
                                    <p:cond delay="0"/>
                                  </p:stCondLst>
                                  <p:childTnLst>
                                    <p:animEffect transition="out" filter="circle(out)">
                                      <p:cBhvr>
                                        <p:cTn id="48" dur="2000"/>
                                        <p:tgtEl>
                                          <p:spTgt spid="6">
                                            <p:txEl>
                                              <p:pRg st="1" end="1"/>
                                            </p:txEl>
                                          </p:spTgt>
                                        </p:tgtEl>
                                      </p:cBhvr>
                                    </p:animEffect>
                                    <p:set>
                                      <p:cBhvr>
                                        <p:cTn id="49" dur="1" fill="hold">
                                          <p:stCondLst>
                                            <p:cond delay="1999"/>
                                          </p:stCondLst>
                                        </p:cTn>
                                        <p:tgtEl>
                                          <p:spTgt spid="6">
                                            <p:txEl>
                                              <p:pRg st="1" end="1"/>
                                            </p:txEl>
                                          </p:spTgt>
                                        </p:tgtEl>
                                        <p:attrNameLst>
                                          <p:attrName>style.visibility</p:attrName>
                                        </p:attrNameLst>
                                      </p:cBhvr>
                                      <p:to>
                                        <p:strVal val="hidden"/>
                                      </p:to>
                                    </p:set>
                                  </p:childTnLst>
                                </p:cTn>
                              </p:par>
                              <p:par>
                                <p:cTn id="50" presetID="6" presetClass="exit" presetSubtype="32" fill="hold" grpId="0" nodeType="withEffect">
                                  <p:stCondLst>
                                    <p:cond delay="0"/>
                                  </p:stCondLst>
                                  <p:childTnLst>
                                    <p:animEffect transition="out" filter="circle(out)">
                                      <p:cBhvr>
                                        <p:cTn id="51" dur="2000"/>
                                        <p:tgtEl>
                                          <p:spTgt spid="6">
                                            <p:txEl>
                                              <p:pRg st="2" end="2"/>
                                            </p:txEl>
                                          </p:spTgt>
                                        </p:tgtEl>
                                      </p:cBhvr>
                                    </p:animEffect>
                                    <p:set>
                                      <p:cBhvr>
                                        <p:cTn id="52" dur="1" fill="hold">
                                          <p:stCondLst>
                                            <p:cond delay="1999"/>
                                          </p:stCondLst>
                                        </p:cTn>
                                        <p:tgtEl>
                                          <p:spTgt spid="6">
                                            <p:txEl>
                                              <p:pRg st="2" end="2"/>
                                            </p:txEl>
                                          </p:spTgt>
                                        </p:tgtEl>
                                        <p:attrNameLst>
                                          <p:attrName>style.visibility</p:attrName>
                                        </p:attrNameLst>
                                      </p:cBhvr>
                                      <p:to>
                                        <p:strVal val="hidden"/>
                                      </p:to>
                                    </p:set>
                                  </p:childTnLst>
                                </p:cTn>
                              </p:par>
                            </p:childTnLst>
                          </p:cTn>
                        </p:par>
                        <p:par>
                          <p:cTn id="53" fill="hold">
                            <p:stCondLst>
                              <p:cond delay="2000"/>
                            </p:stCondLst>
                            <p:childTnLst>
                              <p:par>
                                <p:cTn id="54" presetID="18" presetClass="entr" presetSubtype="12" fill="hold" nodeType="afterEffect">
                                  <p:stCondLst>
                                    <p:cond delay="800"/>
                                  </p:stCondLst>
                                  <p:childTnLst>
                                    <p:set>
                                      <p:cBhvr>
                                        <p:cTn id="55" dur="1" fill="hold">
                                          <p:stCondLst>
                                            <p:cond delay="0"/>
                                          </p:stCondLst>
                                        </p:cTn>
                                        <p:tgtEl>
                                          <p:spTgt spid="7"/>
                                        </p:tgtEl>
                                        <p:attrNameLst>
                                          <p:attrName>style.visibility</p:attrName>
                                        </p:attrNameLst>
                                      </p:cBhvr>
                                      <p:to>
                                        <p:strVal val="visible"/>
                                      </p:to>
                                    </p:set>
                                    <p:animEffect transition="in" filter="strips(downLeft)">
                                      <p:cBhvr>
                                        <p:cTn id="56" dur="500"/>
                                        <p:tgtEl>
                                          <p:spTgt spid="7"/>
                                        </p:tgtEl>
                                      </p:cBhvr>
                                    </p:animEffect>
                                  </p:childTnLst>
                                </p:cTn>
                              </p:par>
                              <p:par>
                                <p:cTn id="57" presetID="2" presetClass="entr" presetSubtype="4"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err="1"/>
              <a:t>Vì</a:t>
            </a:r>
            <a:r>
              <a:rPr lang="en-SG" dirty="0"/>
              <a:t> </a:t>
            </a:r>
            <a:r>
              <a:rPr lang="en-SG" dirty="0" err="1"/>
              <a:t>sao</a:t>
            </a:r>
            <a:r>
              <a:rPr lang="en-SG" dirty="0"/>
              <a:t> </a:t>
            </a:r>
            <a:r>
              <a:rPr lang="en-SG" dirty="0" err="1"/>
              <a:t>lại</a:t>
            </a:r>
            <a:r>
              <a:rPr lang="en-SG" dirty="0"/>
              <a:t> </a:t>
            </a:r>
            <a:r>
              <a:rPr lang="en-SG" dirty="0" err="1"/>
              <a:t>chọn</a:t>
            </a:r>
            <a:r>
              <a:rPr lang="en-SG" dirty="0"/>
              <a:t> NoSQL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556792"/>
            <a:ext cx="5871675" cy="3497101"/>
          </a:xfrm>
        </p:spPr>
      </p:pic>
    </p:spTree>
    <p:extLst>
      <p:ext uri="{BB962C8B-B14F-4D97-AF65-F5344CB8AC3E}">
        <p14:creationId xmlns:p14="http://schemas.microsoft.com/office/powerpoint/2010/main" val="46227284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73827"/>
            <a:ext cx="8784976" cy="2554545"/>
          </a:xfrm>
          <a:prstGeom prst="rect">
            <a:avLst/>
          </a:prstGeom>
          <a:noFill/>
        </p:spPr>
        <p:txBody>
          <a:bodyPr wrap="square" rtlCol="0">
            <a:spAutoFit/>
          </a:bodyPr>
          <a:lstStyle/>
          <a:p>
            <a:pPr marL="457200" indent="-457200">
              <a:buFont typeface="Wingdings" panose="05000000000000000000" pitchFamily="2" charset="2"/>
              <a:buChar char="ü"/>
            </a:pPr>
            <a:r>
              <a:rPr lang="en-SG" sz="3200" dirty="0"/>
              <a:t>T</a:t>
            </a:r>
            <a:r>
              <a:rPr lang="vi-VN" sz="3200" dirty="0"/>
              <a:t>hế hệ CSDL mới - NoSQL - giảm thiểu tối đa các phép tính toán, tác vụ đọc-ghi liên quan kết hợp với xử lý theo lô (batch processing) đảm bảo được yêu cầu xử lý dữ liệu của các dịch vụ mạng xã hội. </a:t>
            </a:r>
            <a:endParaRPr lang="en-US" sz="3200" dirty="0"/>
          </a:p>
        </p:txBody>
      </p:sp>
      <p:sp>
        <p:nvSpPr>
          <p:cNvPr id="5" name="TextBox 4"/>
          <p:cNvSpPr txBox="1"/>
          <p:nvPr/>
        </p:nvSpPr>
        <p:spPr>
          <a:xfrm>
            <a:off x="8450" y="4653136"/>
            <a:ext cx="9361040" cy="2062103"/>
          </a:xfrm>
          <a:prstGeom prst="rect">
            <a:avLst/>
          </a:prstGeom>
          <a:noFill/>
        </p:spPr>
        <p:txBody>
          <a:bodyPr wrap="square" rtlCol="0">
            <a:spAutoFit/>
          </a:bodyPr>
          <a:lstStyle/>
          <a:p>
            <a:pPr marL="457200" indent="-457200">
              <a:buFont typeface="Wingdings" panose="05000000000000000000" pitchFamily="2" charset="2"/>
              <a:buChar char="ü"/>
            </a:pPr>
            <a:r>
              <a:rPr lang="vi-VN" sz="3200" dirty="0"/>
              <a:t>Hệ CSDL này có thể lưu trữ, xử lý từ lượng rất nhỏ đến hàng petabytes dữ liệu với khả năng chịu tải, chịu lỗi cao nhưng chỉ đòi hỏi về tài nguyên phần cứng thấp..</a:t>
            </a:r>
            <a:endParaRPr lang="en-US" sz="3200" dirty="0"/>
          </a:p>
        </p:txBody>
      </p:sp>
      <p:sp>
        <p:nvSpPr>
          <p:cNvPr id="6" name="TextBox 5"/>
          <p:cNvSpPr txBox="1"/>
          <p:nvPr/>
        </p:nvSpPr>
        <p:spPr>
          <a:xfrm>
            <a:off x="8450" y="116632"/>
            <a:ext cx="9144000" cy="2062103"/>
          </a:xfrm>
          <a:prstGeom prst="rect">
            <a:avLst/>
          </a:prstGeom>
          <a:noFill/>
        </p:spPr>
        <p:txBody>
          <a:bodyPr wrap="square" rtlCol="0">
            <a:spAutoFit/>
          </a:bodyPr>
          <a:lstStyle/>
          <a:p>
            <a:pPr marL="457200" indent="-457200">
              <a:buFont typeface="Wingdings" panose="05000000000000000000" pitchFamily="2" charset="2"/>
              <a:buChar char="ü"/>
            </a:pPr>
            <a:r>
              <a:rPr lang="vi-VN" sz="3200" dirty="0"/>
              <a:t>Thiết kế đặc biệt tối ưu về hiệu suất, tác vụ đọc - ghi, ít đòi hỏi về phần cứng mạnh và đồng nhất, dễ dàng thêm bớt các node không ảnh hưởng tới toàn hệ thống</a:t>
            </a:r>
            <a:endParaRPr lang="en-US" sz="3200" dirty="0"/>
          </a:p>
        </p:txBody>
      </p:sp>
    </p:spTree>
    <p:extLst>
      <p:ext uri="{BB962C8B-B14F-4D97-AF65-F5344CB8AC3E}">
        <p14:creationId xmlns:p14="http://schemas.microsoft.com/office/powerpoint/2010/main" val="304170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ndalus"/>
        <a:ea typeface=""/>
        <a:cs typeface=""/>
      </a:majorFont>
      <a:minorFont>
        <a:latin typeface="Andalu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1461</Words>
  <Application>Microsoft Office PowerPoint</Application>
  <PresentationFormat>On-screen Show (4:3)</PresentationFormat>
  <Paragraphs>189</Paragraphs>
  <Slides>67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Andalus</vt:lpstr>
      <vt:lpstr>Arial</vt:lpstr>
      <vt:lpstr>Times New Roman</vt:lpstr>
      <vt:lpstr>Wingdings</vt:lpstr>
      <vt:lpstr>Office Theme</vt:lpstr>
      <vt:lpstr>Xin chào thầy cô và các bạn đến với bài thuyết trình của nhóm</vt:lpstr>
      <vt:lpstr>PowerPoint Presentation</vt:lpstr>
      <vt:lpstr>Nội dung:</vt:lpstr>
      <vt:lpstr>Apache Cassandra</vt:lpstr>
      <vt:lpstr>PowerPoint Presentation</vt:lpstr>
      <vt:lpstr>PowerPoint Presentation</vt:lpstr>
      <vt:lpstr>PowerPoint Presentation</vt:lpstr>
      <vt:lpstr>Vì sao lại chọn NoSQL ?</vt:lpstr>
      <vt:lpstr>PowerPoint Presentation</vt:lpstr>
      <vt:lpstr>3. Mô hình dữ liệu trong Cassandra </vt:lpstr>
      <vt:lpstr>3.1 Keyspace </vt:lpstr>
      <vt:lpstr>Hình 1: Sơ đồ của một keyspace </vt:lpstr>
      <vt:lpstr>3.3 Cột</vt:lpstr>
      <vt:lpstr>3.4 SuperColumn </vt:lpstr>
      <vt:lpstr>PowerPoint Presentation</vt:lpstr>
      <vt:lpstr>PowerPoint Presentation</vt:lpstr>
      <vt:lpstr>Công cụ:  CodeKit (Paid)  Compass.app (Paid, Open Source)    Ghostlab (Paid)   Hammer (Paid)  Koala (Open Source)    LiveReload (Paid, Open Source)   Prepros (Paid)    Scout (Open Source)  Nhóm đã chọn công cụ Koala để biên dịch SCSS thành file mã CSS và viết chúng trên IDE Visual Studio Code </vt:lpstr>
      <vt:lpstr>Đầu tiên ta tạo một file style.scss ở desktop hay một folder bất kì, ở đây nhóm tạo file mystyle.scss trong folder SCSS đặt ở desktop.</vt:lpstr>
      <vt:lpstr>Sau khi tạo xong, ta mở Koala và chọn kéo và folder SCSS vào hoặc cũng có thể chọn dấu cộng phía góc trên bên trái rồi trích đường dẫn tới folder SCSS</vt:lpstr>
      <vt:lpstr>Sau khi đã chọn thư mục chứa file mã, Koala sẽ hiển thị toàn bộ các file SCSS có trong thư mục, việc cần làm là nhấp đúp vào file cần biên dịch sang CSS</vt:lpstr>
      <vt:lpstr>Ta thu nhỏ Koala, mỗi khi ta thực hiện save file .scss thì Koala sẽ tự động compile vào file .css mỗi khi có thay đổi từ .scss  </vt:lpstr>
      <vt:lpstr>1.1 Quy tắc xếp chồng (Nested Rules)  </vt:lpstr>
      <vt:lpstr>1.2 Sử dụng biến (variable) - $tenbien </vt:lpstr>
      <vt:lpstr>1.3 Quy tắc Mixin - @mixin ten_mixin : </vt:lpstr>
      <vt:lpstr>1.4 Extends – Kế thừa @extend ten_class </vt:lpstr>
      <vt:lpstr>1.5 Vùng chọn %name </vt:lpstr>
      <vt:lpstr> Giới thiệu cơ bản  về Go</vt:lpstr>
      <vt:lpstr>1. Một số đặc trưng của Go</vt:lpstr>
      <vt:lpstr>Từ khóa </vt:lpstr>
      <vt:lpstr>Hello World !</vt:lpstr>
      <vt:lpstr>Biến </vt:lpstr>
      <vt:lpstr>Constant</vt:lpstr>
      <vt:lpstr>Các kiểu dữ liệu cơ bản</vt:lpstr>
      <vt:lpstr>Error types</vt:lpstr>
      <vt:lpstr>Enumerate (iota)</vt:lpstr>
      <vt:lpstr>Array</vt:lpstr>
      <vt:lpstr>Slice</vt:lpstr>
      <vt:lpstr>Map</vt:lpstr>
      <vt:lpstr>Cấu trúc dữ liệu bên dưới </vt:lpstr>
      <vt:lpstr>Các câu lệnh điều khiển</vt:lpstr>
      <vt:lpstr>If</vt:lpstr>
      <vt:lpstr>Goto</vt:lpstr>
      <vt:lpstr>For</vt:lpstr>
      <vt:lpstr>Switch</vt:lpstr>
      <vt:lpstr>Hàm</vt:lpstr>
      <vt:lpstr>Struct</vt:lpstr>
      <vt:lpstr>Object-oriented</vt:lpstr>
      <vt:lpstr>Method</vt:lpstr>
      <vt:lpstr>Pointer</vt:lpstr>
      <vt:lpstr>Inheritance of method</vt:lpstr>
      <vt:lpstr>Method overload</vt:lpstr>
      <vt:lpstr>Interface</vt:lpstr>
      <vt:lpstr>Concurrency</vt:lpstr>
      <vt:lpstr>Goroutine</vt:lpstr>
      <vt:lpstr>Channels</vt:lpstr>
      <vt:lpstr>References</vt:lpstr>
      <vt:lpstr>Xây dựng một web server đơn giản</vt:lpstr>
      <vt:lpstr>Nguyên tắc hoạt động của web</vt:lpstr>
      <vt:lpstr>URL</vt:lpstr>
      <vt:lpstr>DNS</vt:lpstr>
      <vt:lpstr>Xây dựng một web server </vt:lpstr>
      <vt:lpstr>Gói “html/template”</vt:lpstr>
      <vt:lpstr>Giao thức HTTP</vt:lpstr>
      <vt:lpstr>Gói “net/http”</vt:lpstr>
      <vt:lpstr>Gói “github.com/gocql/gocql”</vt:lpstr>
      <vt:lpstr>Một số hàm quan trọng</vt:lpstr>
      <vt:lpstr>CÁM ƠN THẦY CÔ VÀ CÁC BẠN ĐÃ LẮNG NGHE VÀ THEO DÕI PHẦN THUYẾT TRÌNH CỦA NHÓM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Xin chào thầy cô và các bạn đến với bài thuyết trình của nhóm</dc:title>
  <dc:creator>Dieu Pham</dc:creator>
  <cp:lastModifiedBy>hoang</cp:lastModifiedBy>
  <cp:revision>66</cp:revision>
  <dcterms:created xsi:type="dcterms:W3CDTF">2017-04-13T12:48:52Z</dcterms:created>
  <dcterms:modified xsi:type="dcterms:W3CDTF">2017-04-29T07:10:28Z</dcterms:modified>
</cp:coreProperties>
</file>