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7" r:id="rId2"/>
    <p:sldId id="264" r:id="rId3"/>
    <p:sldId id="265" r:id="rId4"/>
    <p:sldId id="259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7" r:id="rId24"/>
    <p:sldId id="297" r:id="rId25"/>
    <p:sldId id="286" r:id="rId26"/>
    <p:sldId id="287" r:id="rId27"/>
    <p:sldId id="288" r:id="rId28"/>
    <p:sldId id="289" r:id="rId29"/>
    <p:sldId id="290" r:id="rId30"/>
    <p:sldId id="268" r:id="rId31"/>
    <p:sldId id="298" r:id="rId32"/>
    <p:sldId id="291" r:id="rId33"/>
    <p:sldId id="292" r:id="rId34"/>
    <p:sldId id="293" r:id="rId35"/>
    <p:sldId id="294" r:id="rId36"/>
    <p:sldId id="295" r:id="rId37"/>
    <p:sldId id="296" r:id="rId3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7806" autoAdjust="0"/>
  </p:normalViewPr>
  <p:slideViewPr>
    <p:cSldViewPr showGuides="1">
      <p:cViewPr>
        <p:scale>
          <a:sx n="70" d="100"/>
          <a:sy n="70" d="100"/>
        </p:scale>
        <p:origin x="-660" y="-180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2/22/2018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2/22/2018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3812" y="548680"/>
            <a:ext cx="8208912" cy="735360"/>
          </a:xfrm>
        </p:spPr>
        <p:txBody>
          <a:bodyPr/>
          <a:lstStyle/>
          <a:p>
            <a:pPr algn="ctr"/>
            <a:r>
              <a:rPr lang="en-US" altLang="ko-KR">
                <a:solidFill>
                  <a:schemeClr val="tx2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PHÂN TÍCH &amp; THIẾT KẾ HỆ THỐNG</a:t>
            </a:r>
            <a:endParaRPr lang="en-US" altLang="ko-KR" dirty="0">
              <a:solidFill>
                <a:schemeClr val="tx2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93812" y="1340768"/>
            <a:ext cx="8352928" cy="1008112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THU THẬP THÔNG TIN BẰNG PHƯƠNG PHÁP TƯƠNG TÁC</a:t>
            </a:r>
          </a:p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66020" y="249839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smtClean="0">
                <a:solidFill>
                  <a:schemeClr val="tx2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GIẢNG VIÊN</a:t>
            </a:r>
          </a:p>
          <a:p>
            <a:pPr algn="ctr"/>
            <a:r>
              <a:rPr lang="en-US" altLang="ko-KR" sz="2400" smtClean="0">
                <a:solidFill>
                  <a:schemeClr val="tx2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TH.S: NGUYỄN THANH TÙNG</a:t>
            </a:r>
            <a:endParaRPr lang="en-US" altLang="ko-KR" sz="2400" dirty="0" smtClean="0">
              <a:solidFill>
                <a:schemeClr val="tx2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66020" y="3432412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smtClean="0">
                <a:solidFill>
                  <a:schemeClr val="tx2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THÀNH VIÊN NHÓM</a:t>
            </a:r>
          </a:p>
          <a:p>
            <a:pPr algn="ctr"/>
            <a:r>
              <a:rPr lang="en-US" altLang="ko-KR" sz="2400" smtClean="0">
                <a:solidFill>
                  <a:schemeClr val="tx2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NGUYỄN THANH PHÚC - 1412968</a:t>
            </a:r>
          </a:p>
          <a:p>
            <a:pPr algn="ctr"/>
            <a:r>
              <a:rPr lang="en-US" altLang="ko-KR" sz="2400" smtClean="0">
                <a:solidFill>
                  <a:schemeClr val="tx2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LÝ TRÍ TÀI - 1413365</a:t>
            </a:r>
            <a:endParaRPr lang="en-US" altLang="ko-KR" sz="2400" dirty="0" smtClean="0">
              <a:solidFill>
                <a:schemeClr val="tx2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Các dạng câu hỏi:</a:t>
            </a:r>
            <a:endParaRPr lang="en-US" sz="24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mở: 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Cho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phép người được phỏng vấn phẩn hồi về điều họ muốn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Dạng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này phù hợp khi nhà phân tích quan tâm đến chiều rộng và chiều sâu của câu trả lời.</a:t>
            </a:r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3933056"/>
            <a:ext cx="2446964" cy="18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Các dạng câu hỏi:</a:t>
            </a:r>
            <a:endParaRPr lang="en-US" sz="24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mở: Điểm mạnh: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Người được phỏng vấn thoải mái.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Xem xét từ ngữ người được phỏng vấn.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Cung cấp nhiều chi tiết.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Đưa ra gợi ý cho các câu hỏi có thể có.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Thu hút sự chú ý.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Có ích khi người phỏng vấn chưa chuẩn bị kịp.</a:t>
            </a:r>
          </a:p>
        </p:txBody>
      </p:sp>
    </p:spTree>
    <p:extLst>
      <p:ext uri="{BB962C8B-B14F-4D97-AF65-F5344CB8AC3E}">
        <p14:creationId xmlns:p14="http://schemas.microsoft.com/office/powerpoint/2010/main" val="25866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Các dạng câu hỏi:</a:t>
            </a:r>
            <a:endParaRPr lang="en-US" sz="24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mở: Điểm yếu: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Có thể dẫn đến nhiều chi tiết không liên quan.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Mất kiểm soát cuộc phỏng vấn.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Tốn nhiều thời gian khi lượng thông tin có được rất ít.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Người được phỏng vấn có thể xem người phỏng vấn chưa có sự chuẩn bị.</a:t>
            </a:r>
          </a:p>
        </p:txBody>
      </p:sp>
    </p:spTree>
    <p:extLst>
      <p:ext uri="{BB962C8B-B14F-4D97-AF65-F5344CB8AC3E}">
        <p14:creationId xmlns:p14="http://schemas.microsoft.com/office/powerpoint/2010/main" val="34912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Các dạng câu hỏi:</a:t>
            </a:r>
            <a:endParaRPr lang="en-US" sz="24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đóng: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Giới hạn số câu trả lời.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Thiên về sự chuẩn xác, dữ liệu tin cậy, dễ phân tích.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Cần ít kỹ năng quản lí.</a:t>
            </a: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4077072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Các dạng câu hỏi:</a:t>
            </a:r>
            <a:endParaRPr lang="en-US" sz="24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đóng: Điểm mạnh: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Tiết kiệm thời gian.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 sánh với các cuộc phỏng vấn khác.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Có được các thông tin cần thiết.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Điều khiển được cuộc trò chuyện.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Bao phủ được lượng thông tin cần thiết.</a:t>
            </a:r>
            <a:endParaRPr lang="en-US" sz="22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Các dạng câu hỏi:</a:t>
            </a:r>
            <a:endParaRPr lang="en-US" sz="24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đóng: Điểm yếu: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Gây chán nãn.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Khó nhận được thông tin chi tiết cần thiết.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Mất các ý chính (ý muốn của người được phỏng vấn).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Khó gây dựng quan hệ lâu dài.</a:t>
            </a: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Các dạng câu hỏi:</a:t>
            </a:r>
            <a:endParaRPr lang="en-US" sz="24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lưỡng cực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Dạng câu hỏi với câu trả lời là có hoặc không.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Nên hạn chế sử dụng.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Một dạng câu hỏi đặc biệt.</a:t>
            </a: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3140968"/>
            <a:ext cx="2952328" cy="21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Các dạng câu hỏi:</a:t>
            </a:r>
            <a:endParaRPr lang="en-US" sz="24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dò xét: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Gợi ra thông tin chi tiết từ các câu hỏi trước.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Hiểu sâu về 1 vấn đề nào đó.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Có thể đóng hoặc mở.</a:t>
            </a: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sắp xếp câu hỏi:</a:t>
            </a: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kim tự tháp</a:t>
            </a: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ống khói</a:t>
            </a: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kim cương</a:t>
            </a:r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sắp xếp câu hỏi:</a:t>
            </a: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kim tự tháp: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Bắt đầu bằng câu hỏi đóng, kết thúc bằng câu hỏi mở.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Bắt đầu chi tiết, sau đó mở rộng bằng các câu hỏi mở để nhận được các phản hồi chi tiết.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Hữu ích khi đưa người được phỏng vấn vào đề tài. Tạo cảm hứng.</a:t>
            </a: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4169242"/>
            <a:ext cx="2572193" cy="22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404664"/>
            <a:ext cx="10729192" cy="619472"/>
          </a:xfrm>
        </p:spPr>
        <p:txBody>
          <a:bodyPr>
            <a:noAutofit/>
          </a:bodyPr>
          <a:lstStyle/>
          <a:p>
            <a:pPr algn="ctr"/>
            <a:r>
              <a:rPr lang="en-US" sz="44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NỘI DUNG THUYẾT TRÌNH</a:t>
            </a:r>
            <a:endParaRPr lang="en-US" sz="4400" u="sng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5851" y="1977496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5851" y="2901847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5851" y="3826198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851" y="4750549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62724" y="1904771"/>
            <a:ext cx="4800599" cy="727364"/>
            <a:chOff x="3925455" y="1191491"/>
            <a:chExt cx="6400799" cy="969818"/>
          </a:xfrm>
        </p:grpSpPr>
        <p:sp>
          <p:nvSpPr>
            <p:cNvPr id="9" name="Rectangle 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Tầm quan trọng của việc thu thập thông tin</a:t>
              </a:r>
              <a:endParaRPr lang="en-US"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01</a:t>
                </a: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062724" y="2829064"/>
            <a:ext cx="4800599" cy="727364"/>
            <a:chOff x="3925455" y="1191491"/>
            <a:chExt cx="6400799" cy="969818"/>
          </a:xfrm>
        </p:grpSpPr>
        <p:sp>
          <p:nvSpPr>
            <p:cNvPr id="14" name="Rectangle 1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02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062724" y="3753357"/>
            <a:ext cx="4800599" cy="727364"/>
            <a:chOff x="3925455" y="1191491"/>
            <a:chExt cx="6400799" cy="969818"/>
          </a:xfrm>
        </p:grpSpPr>
        <p:sp>
          <p:nvSpPr>
            <p:cNvPr id="19" name="Rectangle 1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03</a:t>
                </a: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62724" y="4677650"/>
            <a:ext cx="4800599" cy="727364"/>
            <a:chOff x="3925455" y="1191491"/>
            <a:chExt cx="6400799" cy="969818"/>
          </a:xfrm>
        </p:grpSpPr>
        <p:sp>
          <p:nvSpPr>
            <p:cNvPr id="24" name="Rectangle 2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04</a:t>
                </a: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033042" y="3686961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33042" y="4615948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90087" y="2829064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0085" y="3753357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90087" y="4677650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sắp xếp câu hỏi:</a:t>
            </a: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ống khói: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Bắt đầu bằng câu hỏi mở mang tính tổng quát.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Kết luận bằng các câu hỏi đóng để hạn chế các phản hồi không cần thiết.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Hữu ích khi người được phỏng vấn dễ cảm xúc mạnh về chủ đề bàn luận.</a:t>
            </a: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4221087"/>
            <a:ext cx="3096344" cy="25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sắp xếp câu hỏi:</a:t>
            </a:r>
          </a:p>
          <a:p>
            <a:pPr lvl="1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Mô hình kim cương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Bắt đầu bằng cách rất cụ thể.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Sau đó phân tích các vấn đề chung.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Kết luận với câu cụ thể.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Kết hợp điểm mạnh của 2 mô hình kim tự tháp và ống khói.</a:t>
            </a:r>
          </a:p>
          <a:p>
            <a:pPr lvl="2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Cần nhiều thời gian.</a:t>
            </a: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4293096"/>
            <a:ext cx="221160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Trong cuộc phỏng vấn:</a:t>
            </a:r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2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78" y="2476499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35743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404635"/>
            <a:ext cx="3130674" cy="2087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4517621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82" y="4725144"/>
            <a:ext cx="2495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45679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404664"/>
            <a:ext cx="10729192" cy="619472"/>
          </a:xfrm>
        </p:spPr>
        <p:txBody>
          <a:bodyPr>
            <a:noAutofit/>
          </a:bodyPr>
          <a:lstStyle/>
          <a:p>
            <a:pPr algn="ctr"/>
            <a:r>
              <a:rPr lang="en-US" sz="4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NỘI DUNG THUYẾT TRÌNH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5851" y="1977496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5851" y="2901847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5851" y="3826198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851" y="4750549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62724" y="1904771"/>
            <a:ext cx="4800599" cy="727364"/>
            <a:chOff x="3925455" y="1191491"/>
            <a:chExt cx="6400799" cy="969818"/>
          </a:xfrm>
        </p:grpSpPr>
        <p:sp>
          <p:nvSpPr>
            <p:cNvPr id="9" name="Rectangle 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Tầm quan trọng của việc thu thập thông tin</a:t>
              </a:r>
              <a:endParaRPr lang="en-US"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01</a:t>
                </a: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062724" y="2829064"/>
            <a:ext cx="4800599" cy="727364"/>
            <a:chOff x="3925455" y="1191491"/>
            <a:chExt cx="6400799" cy="969818"/>
          </a:xfrm>
        </p:grpSpPr>
        <p:sp>
          <p:nvSpPr>
            <p:cNvPr id="14" name="Rectangle 1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02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062724" y="3753357"/>
            <a:ext cx="4800599" cy="727364"/>
            <a:chOff x="3925455" y="1191491"/>
            <a:chExt cx="6400799" cy="969818"/>
          </a:xfrm>
        </p:grpSpPr>
        <p:sp>
          <p:nvSpPr>
            <p:cNvPr id="19" name="Rectangle 1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03</a:t>
                </a: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62724" y="4677650"/>
            <a:ext cx="4800599" cy="727364"/>
            <a:chOff x="3925455" y="1191491"/>
            <a:chExt cx="6400799" cy="969818"/>
          </a:xfrm>
        </p:grpSpPr>
        <p:sp>
          <p:nvSpPr>
            <p:cNvPr id="24" name="Rectangle 2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04</a:t>
                </a: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033042" y="3686961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33042" y="4615948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90087" y="2829064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0085" y="3753357"/>
            <a:ext cx="4073237" cy="7273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90087" y="4677650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1772816"/>
            <a:ext cx="7450666" cy="4191000"/>
          </a:xfrm>
        </p:spPr>
      </p:pic>
    </p:spTree>
    <p:extLst>
      <p:ext uri="{BB962C8B-B14F-4D97-AF65-F5344CB8AC3E}">
        <p14:creationId xmlns:p14="http://schemas.microsoft.com/office/powerpoint/2010/main" val="22349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P</a:t>
            </a:r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hương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pháp phát triển hệ thống động để thu thập yêu cầu trong khi phát triển hệ thống thông tin mới cho một công ty.</a:t>
            </a:r>
            <a:endParaRPr lang="vi-VN" sz="2400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T</a:t>
            </a:r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ăng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cường số người tham gia, cho phép người quản lý dự án, người dùng và người phát triển làm việc với nhau</a:t>
            </a:r>
            <a:endParaRPr lang="vi-VN" sz="2400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Tránh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đòi hỏi quá chi tiết hoặc quá mơ hồ</a:t>
            </a:r>
            <a:endParaRPr lang="vi-VN" sz="2400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T</a:t>
            </a:r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hay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thế một loạt các cuộc phỏng vấn với cộng đồng người sử dụng</a:t>
            </a:r>
            <a:endParaRPr lang="vi-VN" sz="2400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Những người tham gia:</a:t>
            </a:r>
          </a:p>
          <a:p>
            <a:endParaRPr lang="vi-VN" sz="2400" b="1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1413892" y="2276872"/>
            <a:ext cx="7992888" cy="43543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Quy trình tham gia:</a:t>
            </a:r>
          </a:p>
          <a:p>
            <a:endParaRPr lang="vi-VN" sz="2400" b="1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Chuyên viên phân tích:</a:t>
            </a:r>
          </a:p>
          <a:p>
            <a:pPr lvl="1"/>
            <a:r>
              <a:rPr lang="en-US" sz="2400" spc="-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Nhận được ghi chú mỗi người.</a:t>
            </a:r>
          </a:p>
          <a:p>
            <a:pPr lvl="1"/>
            <a:r>
              <a:rPr lang="en-US" sz="2400" spc="-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Tài liệu đặc tả dựa trên cuộc họp.</a:t>
            </a:r>
          </a:p>
          <a:p>
            <a:pPr lvl="1"/>
            <a:r>
              <a:rPr lang="en-US" sz="2400" spc="-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Mục tiêu quản lý hiện tại</a:t>
            </a:r>
          </a:p>
          <a:p>
            <a:pPr lvl="1"/>
            <a:r>
              <a:rPr lang="en-US" sz="2400" spc="-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Phạm vi và ranh giới dự án.</a:t>
            </a:r>
          </a:p>
          <a:p>
            <a:pPr lvl="1"/>
            <a:r>
              <a:rPr lang="en-US" sz="2400" spc="-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Ghi lại các chi tiết cụ thể của hệ thống.</a:t>
            </a:r>
          </a:p>
          <a:p>
            <a:pPr lvl="1"/>
            <a:endParaRPr lang="en-US" sz="2400" b="1" spc="-1" smtClean="0">
              <a:solidFill>
                <a:schemeClr val="tx2"/>
              </a:solidFill>
              <a:latin typeface="Calibri" pitchFamily="34" charset="0"/>
              <a:ea typeface="Arial"/>
              <a:cs typeface="Calibri" pitchFamily="34" charset="0"/>
            </a:endParaRPr>
          </a:p>
          <a:p>
            <a:endParaRPr lang="vi-VN" sz="2400" b="1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Đánh giá: </a:t>
            </a:r>
          </a:p>
          <a:p>
            <a:pPr lvl="1"/>
            <a:endParaRPr lang="en-US" sz="2400" b="1" spc="-1" smtClean="0">
              <a:solidFill>
                <a:schemeClr val="tx2"/>
              </a:solidFill>
              <a:latin typeface="Calibri" pitchFamily="34" charset="0"/>
              <a:ea typeface="Arial"/>
              <a:cs typeface="Calibri" pitchFamily="34" charset="0"/>
            </a:endParaRPr>
          </a:p>
          <a:p>
            <a:endParaRPr lang="vi-VN" sz="2400" b="1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2348880"/>
            <a:ext cx="9360347" cy="325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404664"/>
            <a:ext cx="10729192" cy="619472"/>
          </a:xfrm>
        </p:spPr>
        <p:txBody>
          <a:bodyPr>
            <a:noAutofit/>
          </a:bodyPr>
          <a:lstStyle/>
          <a:p>
            <a:pPr algn="ctr"/>
            <a:r>
              <a:rPr lang="en-US" sz="4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NỘI DUNG THUYẾT TRÌNH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5851" y="1977496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5851" y="2901847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5851" y="3826198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851" y="4750549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62724" y="1904771"/>
            <a:ext cx="4800599" cy="727364"/>
            <a:chOff x="3925455" y="1191491"/>
            <a:chExt cx="6400799" cy="969818"/>
          </a:xfrm>
        </p:grpSpPr>
        <p:sp>
          <p:nvSpPr>
            <p:cNvPr id="9" name="Rectangle 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Tầm quan trọng của việc thu thập thông tin</a:t>
              </a:r>
              <a:endParaRPr lang="en-US"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01</a:t>
                </a: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062724" y="2829064"/>
            <a:ext cx="4800599" cy="727364"/>
            <a:chOff x="3925455" y="1191491"/>
            <a:chExt cx="6400799" cy="969818"/>
          </a:xfrm>
        </p:grpSpPr>
        <p:sp>
          <p:nvSpPr>
            <p:cNvPr id="14" name="Rectangle 1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02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062724" y="3753357"/>
            <a:ext cx="4800599" cy="727364"/>
            <a:chOff x="3925455" y="1191491"/>
            <a:chExt cx="6400799" cy="969818"/>
          </a:xfrm>
        </p:grpSpPr>
        <p:sp>
          <p:nvSpPr>
            <p:cNvPr id="19" name="Rectangle 1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03</a:t>
                </a: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62724" y="4677650"/>
            <a:ext cx="4800599" cy="727364"/>
            <a:chOff x="3925455" y="1191491"/>
            <a:chExt cx="6400799" cy="969818"/>
          </a:xfrm>
        </p:grpSpPr>
        <p:sp>
          <p:nvSpPr>
            <p:cNvPr id="24" name="Rectangle 2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04</a:t>
                </a: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033042" y="3686961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33042" y="4615948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90087" y="2829064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0085" y="3753357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90087" y="4677650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404664"/>
            <a:ext cx="10729192" cy="619472"/>
          </a:xfrm>
        </p:spPr>
        <p:txBody>
          <a:bodyPr>
            <a:noAutofit/>
          </a:bodyPr>
          <a:lstStyle/>
          <a:p>
            <a:pPr algn="ctr"/>
            <a:r>
              <a:rPr lang="en-US" sz="4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NỘI DUNG THUYẾT TRÌNH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5851" y="1977496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5851" y="2901847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5851" y="3826198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851" y="4750549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62724" y="1904771"/>
            <a:ext cx="4800599" cy="727364"/>
            <a:chOff x="3925455" y="1191491"/>
            <a:chExt cx="6400799" cy="969818"/>
          </a:xfrm>
        </p:grpSpPr>
        <p:sp>
          <p:nvSpPr>
            <p:cNvPr id="9" name="Rectangle 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Tầm quan trọng của việc thu thập thông tin</a:t>
              </a:r>
              <a:endParaRPr lang="en-US"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01</a:t>
                </a: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062724" y="2829064"/>
            <a:ext cx="4800599" cy="727364"/>
            <a:chOff x="3925455" y="1191491"/>
            <a:chExt cx="6400799" cy="969818"/>
          </a:xfrm>
        </p:grpSpPr>
        <p:sp>
          <p:nvSpPr>
            <p:cNvPr id="14" name="Rectangle 1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02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062724" y="3753357"/>
            <a:ext cx="4800599" cy="727364"/>
            <a:chOff x="3925455" y="1191491"/>
            <a:chExt cx="6400799" cy="969818"/>
          </a:xfrm>
        </p:grpSpPr>
        <p:sp>
          <p:nvSpPr>
            <p:cNvPr id="19" name="Rectangle 1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03</a:t>
                </a: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62724" y="4677650"/>
            <a:ext cx="4800599" cy="727364"/>
            <a:chOff x="3925455" y="1191491"/>
            <a:chExt cx="6400799" cy="969818"/>
          </a:xfrm>
        </p:grpSpPr>
        <p:sp>
          <p:nvSpPr>
            <p:cNvPr id="24" name="Rectangle 2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04</a:t>
                </a: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033042" y="3686961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33042" y="4615948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90087" y="2829064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0085" y="3753357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90087" y="4677650"/>
            <a:ext cx="4073237" cy="7273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400" b="1" spc="-1" smtClean="0">
              <a:solidFill>
                <a:schemeClr val="tx2"/>
              </a:solidFill>
              <a:latin typeface="Calibri" pitchFamily="34" charset="0"/>
              <a:ea typeface="Arial"/>
              <a:cs typeface="Calibri" pitchFamily="34" charset="0"/>
            </a:endParaRPr>
          </a:p>
          <a:p>
            <a:endParaRPr lang="vi-VN" sz="2400" b="1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628800"/>
            <a:ext cx="10058400" cy="43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Rất hữu ích trong việc thu thập thông tin từ các thành viên cốt lõi trong tổ chức gồm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: </a:t>
            </a:r>
            <a:endParaRPr lang="en-US" sz="2400" spc="-1" smtClean="0">
              <a:solidFill>
                <a:schemeClr val="tx2"/>
              </a:solidFill>
              <a:latin typeface="Calibri" pitchFamily="34" charset="0"/>
              <a:ea typeface="Arial"/>
              <a:cs typeface="Calibri" pitchFamily="34" charset="0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Thái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độ </a:t>
            </a:r>
            <a:endParaRPr lang="en-US" sz="2400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Niềm tin </a:t>
            </a:r>
            <a:endParaRPr lang="en-US" sz="2400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Hành vi </a:t>
            </a:r>
            <a:endParaRPr lang="en-US" sz="2400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648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Đặc </a:t>
            </a:r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điểm</a:t>
            </a:r>
            <a:endParaRPr lang="en-US" sz="2400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2400" b="1" spc="-1" smtClean="0">
              <a:solidFill>
                <a:schemeClr val="tx2"/>
              </a:solidFill>
              <a:latin typeface="Calibri" pitchFamily="34" charset="0"/>
              <a:ea typeface="Arial"/>
              <a:cs typeface="Calibri" pitchFamily="34" charset="0"/>
            </a:endParaRPr>
          </a:p>
          <a:p>
            <a:endParaRPr lang="vi-VN" sz="2400" b="1" spc="-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endParaRPr lang="en-US" sz="2400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Bảng câu hỏi khác với phỏng vấn ở chỗ phỏng vấn sử dụng thời gian ở việc tương tác trực tiếp, còn bảng câu hỏi tốn thời gian ở bước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chuẩn </a:t>
            </a:r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bị</a:t>
            </a:r>
            <a:r>
              <a:rPr lang="en-US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.</a:t>
            </a:r>
          </a:p>
          <a:p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Bảng câu hỏi đặc biệt hữu ích khi :</a:t>
            </a:r>
          </a:p>
          <a:p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Con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người được phân tán rộng rãi ở các chi nhánh khác nhau của tổ chức </a:t>
            </a:r>
          </a:p>
          <a:p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Có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nhiều người tham gia </a:t>
            </a:r>
          </a:p>
          <a:p>
            <a:r>
              <a:rPr lang="vi-VN" sz="2400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Có </a:t>
            </a:r>
            <a:r>
              <a:rPr lang="vi-VN" sz="2400" spc="-1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thể phân tích chính xác thông tin (tỷ lệ chấp nhận, ý kiến tổng thể, ...)</a:t>
            </a:r>
          </a:p>
          <a:p>
            <a:endParaRPr lang="vi-VN" sz="2400" spc="-1">
              <a:solidFill>
                <a:schemeClr val="tx2"/>
              </a:solidFill>
              <a:latin typeface="Calibri" pitchFamily="34" charset="0"/>
              <a:ea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pc="-1" smtClean="0">
                <a:solidFill>
                  <a:schemeClr val="tx2"/>
                </a:solidFill>
                <a:latin typeface="Calibri" pitchFamily="34" charset="0"/>
                <a:ea typeface="Arial"/>
                <a:cs typeface="Calibri" pitchFamily="34" charset="0"/>
              </a:rPr>
              <a:t>Quy trình: </a:t>
            </a:r>
            <a:endParaRPr lang="vi-VN" sz="2400" b="1" spc="-1">
              <a:solidFill>
                <a:schemeClr val="tx2"/>
              </a:solidFill>
              <a:latin typeface="Calibri" pitchFamily="34" charset="0"/>
              <a:ea typeface="Arial"/>
              <a:cs typeface="Calibri" pitchFamily="34" charset="0"/>
            </a:endParaRPr>
          </a:p>
          <a:p>
            <a:endParaRPr lang="vi-VN" sz="2400" b="1" spc="-1">
              <a:solidFill>
                <a:schemeClr val="tx2"/>
              </a:solidFill>
              <a:latin typeface="Calibri" pitchFamily="34" charset="0"/>
              <a:ea typeface="Arial"/>
              <a:cs typeface="Calibri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3328332" y="1772816"/>
            <a:ext cx="2011680" cy="914400"/>
          </a:xfrm>
          <a:custGeom>
            <a:avLst/>
            <a:gdLst/>
            <a:ahLst/>
            <a:cxnLst/>
            <a:rect l="0" t="0" r="r" b="b"/>
            <a:pathLst>
              <a:path w="5590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5165" y="2541"/>
                </a:lnTo>
                <a:cubicBezTo>
                  <a:pt x="5377" y="2541"/>
                  <a:pt x="5589" y="2329"/>
                  <a:pt x="5589" y="2117"/>
                </a:cubicBezTo>
                <a:lnTo>
                  <a:pt x="5589" y="423"/>
                </a:lnTo>
                <a:cubicBezTo>
                  <a:pt x="5589" y="211"/>
                  <a:pt x="5377" y="0"/>
                  <a:pt x="5165" y="0"/>
                </a:cubicBezTo>
                <a:lnTo>
                  <a:pt x="423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chemeClr val="tx2"/>
                </a:solidFill>
                <a:latin typeface="Arial"/>
              </a:rPr>
              <a:t>1. Chuẩn bị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2322492" y="3784496"/>
            <a:ext cx="2011680" cy="914400"/>
          </a:xfrm>
          <a:custGeom>
            <a:avLst/>
            <a:gdLst/>
            <a:ahLst/>
            <a:cxnLst/>
            <a:rect l="0" t="0" r="r" b="b"/>
            <a:pathLst>
              <a:path w="5590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5165" y="2541"/>
                </a:lnTo>
                <a:cubicBezTo>
                  <a:pt x="5377" y="2541"/>
                  <a:pt x="5589" y="2329"/>
                  <a:pt x="5589" y="2117"/>
                </a:cubicBezTo>
                <a:lnTo>
                  <a:pt x="5589" y="423"/>
                </a:lnTo>
                <a:cubicBezTo>
                  <a:pt x="5589" y="211"/>
                  <a:pt x="5377" y="0"/>
                  <a:pt x="5165" y="0"/>
                </a:cubicBezTo>
                <a:lnTo>
                  <a:pt x="423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chemeClr val="tx2"/>
                </a:solidFill>
                <a:latin typeface="Arial"/>
              </a:rPr>
              <a:t>3. Mở rộng</a:t>
            </a:r>
          </a:p>
        </p:txBody>
      </p:sp>
      <p:sp>
        <p:nvSpPr>
          <p:cNvPr id="11" name="CustomShape 4"/>
          <p:cNvSpPr/>
          <p:nvPr/>
        </p:nvSpPr>
        <p:spPr>
          <a:xfrm>
            <a:off x="8357532" y="3875936"/>
            <a:ext cx="2103120" cy="914400"/>
          </a:xfrm>
          <a:custGeom>
            <a:avLst/>
            <a:gdLst/>
            <a:ahLst/>
            <a:cxnLst/>
            <a:rect l="0" t="0" r="r" b="b"/>
            <a:pathLst>
              <a:path w="5844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5419" y="2541"/>
                </a:lnTo>
                <a:cubicBezTo>
                  <a:pt x="5631" y="2541"/>
                  <a:pt x="5843" y="2329"/>
                  <a:pt x="5843" y="2117"/>
                </a:cubicBezTo>
                <a:lnTo>
                  <a:pt x="5843" y="423"/>
                </a:lnTo>
                <a:cubicBezTo>
                  <a:pt x="5843" y="211"/>
                  <a:pt x="5631" y="0"/>
                  <a:pt x="5419" y="0"/>
                </a:cubicBezTo>
                <a:lnTo>
                  <a:pt x="423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chemeClr val="tx2"/>
                </a:solidFill>
                <a:latin typeface="Arial"/>
              </a:rPr>
              <a:t>4. Thiết kế</a:t>
            </a:r>
          </a:p>
        </p:txBody>
      </p:sp>
      <p:sp>
        <p:nvSpPr>
          <p:cNvPr id="12" name="CustomShape 5"/>
          <p:cNvSpPr/>
          <p:nvPr/>
        </p:nvSpPr>
        <p:spPr>
          <a:xfrm>
            <a:off x="7534572" y="1772816"/>
            <a:ext cx="2011680" cy="914400"/>
          </a:xfrm>
          <a:custGeom>
            <a:avLst/>
            <a:gdLst/>
            <a:ahLst/>
            <a:cxnLst/>
            <a:rect l="0" t="0" r="r" b="b"/>
            <a:pathLst>
              <a:path w="5590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5165" y="2541"/>
                </a:lnTo>
                <a:cubicBezTo>
                  <a:pt x="5377" y="2541"/>
                  <a:pt x="5589" y="2329"/>
                  <a:pt x="5589" y="2117"/>
                </a:cubicBezTo>
                <a:lnTo>
                  <a:pt x="5589" y="423"/>
                </a:lnTo>
                <a:cubicBezTo>
                  <a:pt x="5589" y="211"/>
                  <a:pt x="5377" y="0"/>
                  <a:pt x="5165" y="0"/>
                </a:cubicBezTo>
                <a:lnTo>
                  <a:pt x="423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chemeClr val="tx2"/>
                </a:solidFill>
                <a:latin typeface="Arial"/>
              </a:rPr>
              <a:t>2. Chọn lựa từ ngữ</a:t>
            </a:r>
          </a:p>
        </p:txBody>
      </p:sp>
      <p:sp>
        <p:nvSpPr>
          <p:cNvPr id="13" name="CustomShape 6"/>
          <p:cNvSpPr/>
          <p:nvPr/>
        </p:nvSpPr>
        <p:spPr>
          <a:xfrm>
            <a:off x="5340012" y="5338976"/>
            <a:ext cx="2103120" cy="914400"/>
          </a:xfrm>
          <a:custGeom>
            <a:avLst/>
            <a:gdLst/>
            <a:ahLst/>
            <a:cxnLst/>
            <a:rect l="0" t="0" r="r" b="b"/>
            <a:pathLst>
              <a:path w="5844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5419" y="2541"/>
                </a:lnTo>
                <a:cubicBezTo>
                  <a:pt x="5631" y="2541"/>
                  <a:pt x="5843" y="2329"/>
                  <a:pt x="5843" y="2117"/>
                </a:cubicBezTo>
                <a:lnTo>
                  <a:pt x="5843" y="423"/>
                </a:lnTo>
                <a:cubicBezTo>
                  <a:pt x="5843" y="211"/>
                  <a:pt x="5631" y="0"/>
                  <a:pt x="5419" y="0"/>
                </a:cubicBezTo>
                <a:lnTo>
                  <a:pt x="423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chemeClr val="tx2"/>
                </a:solidFill>
                <a:latin typeface="Arial"/>
              </a:rPr>
              <a:t>5. Quản lý</a:t>
            </a:r>
          </a:p>
        </p:txBody>
      </p:sp>
    </p:spTree>
    <p:extLst>
      <p:ext uri="{BB962C8B-B14F-4D97-AF65-F5344CB8AC3E}">
        <p14:creationId xmlns:p14="http://schemas.microsoft.com/office/powerpoint/2010/main" val="39259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053852" y="1484784"/>
            <a:ext cx="9505056" cy="48245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269876" y="1340768"/>
            <a:ext cx="9145015" cy="49685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3" y="620688"/>
            <a:ext cx="9047085" cy="5184576"/>
          </a:xfrm>
        </p:spPr>
      </p:pic>
    </p:spTree>
    <p:extLst>
      <p:ext uri="{BB962C8B-B14F-4D97-AF65-F5344CB8AC3E}">
        <p14:creationId xmlns:p14="http://schemas.microsoft.com/office/powerpoint/2010/main" val="22885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TẦM QUAN TRỌNG CỦA VIỆC </a:t>
            </a:r>
            <a:b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THU THẬP THÔNG TIN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709720" cy="376044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Dùng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trong việc nghiên cứu, phân tích, đưa ra giả thuyết hay bất cứ mục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đích </a:t>
            </a: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mà ta cần.</a:t>
            </a:r>
          </a:p>
          <a:p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Đưa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ra các quyết định đúng đắn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Tiết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kiệm được chi phí đánh giá, tiết kiệm được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thời </a:t>
            </a: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gian.</a:t>
            </a:r>
          </a:p>
          <a:p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Nếu 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bạn có đầy đủ thông tin, bạn có thể đưa ra những lựa chọn có lợi nhất cho công việc của bạn.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404664"/>
            <a:ext cx="10729192" cy="619472"/>
          </a:xfrm>
        </p:spPr>
        <p:txBody>
          <a:bodyPr>
            <a:noAutofit/>
          </a:bodyPr>
          <a:lstStyle/>
          <a:p>
            <a:pPr algn="ctr"/>
            <a:r>
              <a:rPr lang="en-US" sz="44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NỘI DUNG THUYẾT TRÌNH</a:t>
            </a:r>
            <a:endParaRPr lang="en-US" sz="4400" u="sng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5851" y="1977496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5851" y="2901847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5851" y="3826198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851" y="4750549"/>
            <a:ext cx="4790371" cy="72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62724" y="1904771"/>
            <a:ext cx="4800599" cy="727364"/>
            <a:chOff x="3925455" y="1191491"/>
            <a:chExt cx="6400799" cy="969818"/>
          </a:xfrm>
        </p:grpSpPr>
        <p:sp>
          <p:nvSpPr>
            <p:cNvPr id="9" name="Rectangle 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Tầm quan trọng của việc thu thập thông tin</a:t>
              </a:r>
              <a:endParaRPr lang="en-US"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01</a:t>
                </a: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062724" y="2829064"/>
            <a:ext cx="4800599" cy="727364"/>
            <a:chOff x="3925455" y="1191491"/>
            <a:chExt cx="6400799" cy="969818"/>
          </a:xfrm>
        </p:grpSpPr>
        <p:sp>
          <p:nvSpPr>
            <p:cNvPr id="14" name="Rectangle 1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02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062724" y="3753357"/>
            <a:ext cx="4800599" cy="727364"/>
            <a:chOff x="3925455" y="1191491"/>
            <a:chExt cx="6400799" cy="969818"/>
          </a:xfrm>
        </p:grpSpPr>
        <p:sp>
          <p:nvSpPr>
            <p:cNvPr id="19" name="Rectangle 18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03</a:t>
                </a: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62724" y="4677650"/>
            <a:ext cx="4800599" cy="727364"/>
            <a:chOff x="3925455" y="1191491"/>
            <a:chExt cx="6400799" cy="969818"/>
          </a:xfrm>
        </p:grpSpPr>
        <p:sp>
          <p:nvSpPr>
            <p:cNvPr id="24" name="Rectangle 2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04</a:t>
                </a: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033042" y="3686961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33042" y="4615948"/>
            <a:ext cx="2202816" cy="3693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Lorem Ipsum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90087" y="2829064"/>
            <a:ext cx="4073237" cy="7273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0085" y="3753357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JAD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90087" y="4677650"/>
            <a:ext cx="4073237" cy="7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bảng câu hỏi</a:t>
            </a:r>
            <a:endParaRPr lang="en-US" sz="28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00" y="1828800"/>
            <a:ext cx="6562575" cy="3760788"/>
          </a:xfrm>
        </p:spPr>
      </p:pic>
    </p:spTree>
    <p:extLst>
      <p:ext uri="{BB962C8B-B14F-4D97-AF65-F5344CB8AC3E}">
        <p14:creationId xmlns:p14="http://schemas.microsoft.com/office/powerpoint/2010/main" val="12049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Phỏng vấn là một phương pháp quan  trọng trong việc thu thập thông tin người dùng và yêu cầu của hệ thống.</a:t>
            </a:r>
          </a:p>
          <a:p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Phỏng vấn thành công cho bạn  biết được các thông tin về</a:t>
            </a:r>
            <a:r>
              <a:rPr lang="en-US"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Ý kiến 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Thái độ 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Mục tiêu 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Mối quan tâm chính về vấn đề bàn luận.</a:t>
            </a:r>
            <a:endParaRPr lang="en-US" sz="24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Để chuẩn bị cho cuộc phỏng vấn: 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Đọc qua các tài liệu liên quan.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Thiết lập mục tiêu phỏng vấn.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Quyết định đối tượng được phỏng vấn.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Chọn loại câu hỏi và mô hình phỏng vấn </a:t>
            </a:r>
          </a:p>
          <a:p>
            <a:pPr marL="365760" lvl="1" indent="0">
              <a:buNone/>
            </a:pP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phù hợp.</a:t>
            </a:r>
          </a:p>
          <a:p>
            <a:pPr marL="365760" lvl="1" indent="0">
              <a:buNone/>
            </a:pPr>
            <a:endParaRPr lang="en-US" sz="240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24928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25744" cy="663352"/>
          </a:xfrm>
        </p:spPr>
        <p:txBody>
          <a:bodyPr>
            <a:normAutofit/>
          </a:bodyPr>
          <a:lstStyle/>
          <a:p>
            <a:pPr algn="ctr"/>
            <a:r>
              <a:rPr lang="en-US" sz="4000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PHƯƠNG PHÁP PHỎNG VẤN</a:t>
            </a:r>
            <a:endParaRPr lang="en-US" sz="4000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Các dạng câu hỏi: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mở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đóng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lưỡng cực 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Câu hỏi dò xét</a:t>
            </a:r>
          </a:p>
          <a:p>
            <a:pPr lvl="1"/>
            <a:endParaRPr lang="en-US" sz="24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36" y="1447800"/>
            <a:ext cx="296875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0663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usiness strategy presentation.potx" id="{A5F13A6F-AB02-4A73-816C-34C20B6AA795}" vid="{DE7FCDCE-56F1-4731-A067-3AC58DCA2BCA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tf03460663</Template>
  <TotalTime>106</TotalTime>
  <Words>1357</Words>
  <Application>Microsoft Office PowerPoint</Application>
  <PresentationFormat>Custom</PresentationFormat>
  <Paragraphs>228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tf03460663</vt:lpstr>
      <vt:lpstr>PHÂN TÍCH &amp; THIẾT KẾ HỆ THỐNG</vt:lpstr>
      <vt:lpstr>NỘI DUNG THUYẾT TRÌNH</vt:lpstr>
      <vt:lpstr>NỘI DUNG THUYẾT TRÌNH</vt:lpstr>
      <vt:lpstr>TẦM QUAN TRỌNG CỦA VIỆC  THU THẬP THÔNG TIN</vt:lpstr>
      <vt:lpstr>NỘI DUNG THUYẾT TRÌNH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PHƯƠNG PHÁP PHỎNG VẤN</vt:lpstr>
      <vt:lpstr>NỘI DUNG THUYẾT TRÌNH</vt:lpstr>
      <vt:lpstr>PHƯƠNG PHÁP JAD</vt:lpstr>
      <vt:lpstr>PHƯƠNG PHÁP JAD</vt:lpstr>
      <vt:lpstr>PHƯƠNG PHÁP JAD</vt:lpstr>
      <vt:lpstr>PHƯƠNG PHÁP JAD</vt:lpstr>
      <vt:lpstr>PHƯƠNG PHÁP JAD</vt:lpstr>
      <vt:lpstr>PHƯƠNG PHÁP JAD</vt:lpstr>
      <vt:lpstr>NỘI DUNG THUYẾT TRÌNH</vt:lpstr>
      <vt:lpstr>PHƯƠNG PHÁP BẢNG CÂU HỎI</vt:lpstr>
      <vt:lpstr>PHƯƠNG PHÁP BẢNG CÂU HỎI</vt:lpstr>
      <vt:lpstr>PHƯƠNG PHÁP BẢNG CÂU HỎI</vt:lpstr>
      <vt:lpstr>PHƯƠNG PHÁP BẢNG CÂU HỎI</vt:lpstr>
      <vt:lpstr>PHƯƠNG PHÁP BẢNG CÂU HỎI</vt:lpstr>
      <vt:lpstr>PHƯƠNG PHÁP BẢNG CÂU HỎI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PHÂN TÍCH &amp; THIẾT KẾ HỆ THỐNG</dc:title>
  <dc:creator>Administrator</dc:creator>
  <cp:lastModifiedBy>Administrator</cp:lastModifiedBy>
  <cp:revision>123</cp:revision>
  <dcterms:created xsi:type="dcterms:W3CDTF">2018-02-22T07:19:13Z</dcterms:created>
  <dcterms:modified xsi:type="dcterms:W3CDTF">2018-02-22T09:06:11Z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