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41"/>
  </p:notesMasterIdLst>
  <p:sldIdLst>
    <p:sldId id="259" r:id="rId2"/>
    <p:sldId id="260" r:id="rId3"/>
    <p:sldId id="263" r:id="rId4"/>
    <p:sldId id="264" r:id="rId5"/>
    <p:sldId id="265" r:id="rId6"/>
    <p:sldId id="266" r:id="rId7"/>
    <p:sldId id="261" r:id="rId8"/>
    <p:sldId id="267" r:id="rId9"/>
    <p:sldId id="268" r:id="rId10"/>
    <p:sldId id="269" r:id="rId11"/>
    <p:sldId id="270" r:id="rId12"/>
    <p:sldId id="271" r:id="rId13"/>
    <p:sldId id="272" r:id="rId14"/>
    <p:sldId id="275" r:id="rId15"/>
    <p:sldId id="278" r:id="rId16"/>
    <p:sldId id="279" r:id="rId17"/>
    <p:sldId id="280" r:id="rId18"/>
    <p:sldId id="291" r:id="rId19"/>
    <p:sldId id="298" r:id="rId20"/>
    <p:sldId id="281" r:id="rId21"/>
    <p:sldId id="273" r:id="rId22"/>
    <p:sldId id="277" r:id="rId23"/>
    <p:sldId id="283" r:id="rId24"/>
    <p:sldId id="284" r:id="rId25"/>
    <p:sldId id="286" r:id="rId26"/>
    <p:sldId id="287" r:id="rId27"/>
    <p:sldId id="288" r:id="rId28"/>
    <p:sldId id="289" r:id="rId29"/>
    <p:sldId id="290" r:id="rId30"/>
    <p:sldId id="282" r:id="rId31"/>
    <p:sldId id="276" r:id="rId32"/>
    <p:sldId id="274" r:id="rId33"/>
    <p:sldId id="292" r:id="rId34"/>
    <p:sldId id="293" r:id="rId35"/>
    <p:sldId id="294" r:id="rId36"/>
    <p:sldId id="262" r:id="rId37"/>
    <p:sldId id="295" r:id="rId38"/>
    <p:sldId id="296" r:id="rId39"/>
    <p:sldId id="297" r:id="rId40"/>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
      <p:font typeface="Segoe UI Semibold" panose="020B0702040204020203" pitchFamily="34" charset="0"/>
      <p:bold r:id="rId46"/>
      <p:boldItalic r:id="rId47"/>
    </p:embeddedFont>
    <p:embeddedFont>
      <p:font typeface="Segoe UI" panose="020B0502040204020203" pitchFamily="34" charset="0"/>
      <p:regular r:id="rId48"/>
      <p:bold r:id="rId49"/>
      <p:italic r:id="rId50"/>
      <p:boldItalic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59872C-0495-4CE1-9CEF-E3EB8E261AF3}">
          <p14:sldIdLst>
            <p14:sldId id="259"/>
            <p14:sldId id="260"/>
            <p14:sldId id="263"/>
            <p14:sldId id="264"/>
            <p14:sldId id="265"/>
            <p14:sldId id="266"/>
            <p14:sldId id="261"/>
            <p14:sldId id="267"/>
            <p14:sldId id="268"/>
            <p14:sldId id="269"/>
            <p14:sldId id="270"/>
            <p14:sldId id="271"/>
          </p14:sldIdLst>
        </p14:section>
        <p14:section name="Structure English" id="{0AAF0E2B-FC5C-46EB-9170-E8C1275D3B85}">
          <p14:sldIdLst>
            <p14:sldId id="272"/>
            <p14:sldId id="275"/>
            <p14:sldId id="278"/>
            <p14:sldId id="279"/>
            <p14:sldId id="280"/>
            <p14:sldId id="291"/>
            <p14:sldId id="298"/>
            <p14:sldId id="281"/>
          </p14:sldIdLst>
        </p14:section>
        <p14:section name="Decision Tables" id="{69217A84-0FBB-42F8-876A-8A48889A835A}">
          <p14:sldIdLst>
            <p14:sldId id="273"/>
            <p14:sldId id="277"/>
            <p14:sldId id="283"/>
            <p14:sldId id="284"/>
            <p14:sldId id="286"/>
            <p14:sldId id="287"/>
            <p14:sldId id="288"/>
            <p14:sldId id="289"/>
            <p14:sldId id="290"/>
            <p14:sldId id="282"/>
          </p14:sldIdLst>
        </p14:section>
        <p14:section name="Decision Tree" id="{B05D07B4-BBAC-47A5-8CA9-09D38C84EE6E}">
          <p14:sldIdLst>
            <p14:sldId id="276"/>
            <p14:sldId id="274"/>
            <p14:sldId id="292"/>
            <p14:sldId id="293"/>
            <p14:sldId id="294"/>
            <p14:sldId id="262"/>
            <p14:sldId id="295"/>
            <p14:sldId id="296"/>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37C"/>
    <a:srgbClr val="BAE0BD"/>
    <a:srgbClr val="369EBF"/>
    <a:srgbClr val="8BB7F0"/>
    <a:srgbClr val="66798F"/>
    <a:srgbClr val="F4C819"/>
    <a:srgbClr val="F2DB52"/>
    <a:srgbClr val="6087BA"/>
    <a:srgbClr val="66A17D"/>
    <a:srgbClr val="C973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84021" autoAdjust="0"/>
  </p:normalViewPr>
  <p:slideViewPr>
    <p:cSldViewPr snapToGrid="0">
      <p:cViewPr varScale="1">
        <p:scale>
          <a:sx n="62" d="100"/>
          <a:sy n="62" d="100"/>
        </p:scale>
        <p:origin x="14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001B9-A7C0-47F2-B57B-3B0F0C7EBD98}" type="datetimeFigureOut">
              <a:rPr lang="vi-VN" smtClean="0"/>
              <a:t>11/04/2018</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6647A-44C9-4625-A79E-D144982AD7CC}" type="slidenum">
              <a:rPr lang="vi-VN" smtClean="0"/>
              <a:t>‹#›</a:t>
            </a:fld>
            <a:endParaRPr lang="vi-VN"/>
          </a:p>
        </p:txBody>
      </p:sp>
    </p:spTree>
    <p:extLst>
      <p:ext uri="{BB962C8B-B14F-4D97-AF65-F5344CB8AC3E}">
        <p14:creationId xmlns:p14="http://schemas.microsoft.com/office/powerpoint/2010/main" val="52800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 systems analyst must understand</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the principles of organizations and have a working knowledge of data-gathering techniques. The</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top-down approach is critical because all human decisions in the organization should be related,</a:t>
            </a:r>
            <a:br>
              <a:rPr lang="en-US" sz="1200" b="0" i="0" kern="1200">
                <a:solidFill>
                  <a:schemeClr val="tx1"/>
                </a:solidFill>
                <a:effectLst/>
                <a:latin typeface="+mn-lt"/>
                <a:ea typeface="+mn-ea"/>
                <a:cs typeface="+mn-cs"/>
              </a:rPr>
            </a:br>
            <a:r>
              <a:rPr lang="en-US" sz="1200" b="0" i="0" kern="1200">
                <a:solidFill>
                  <a:schemeClr val="tx1"/>
                </a:solidFill>
                <a:effectLst/>
                <a:latin typeface="+mn-lt"/>
                <a:ea typeface="+mn-ea"/>
                <a:cs typeface="+mn-cs"/>
              </a:rPr>
              <a:t>at least indirectly, to the broad objectives of the entire organization.</a:t>
            </a:r>
            <a:r>
              <a:rPr lang="en-US"/>
              <a:t> </a:t>
            </a:r>
          </a:p>
          <a:p>
            <a:endParaRPr lang="en-US"/>
          </a:p>
          <a:p>
            <a:r>
              <a:rPr lang="en-US"/>
              <a:t>Từ yêu cầu về mục tiêu của ng</a:t>
            </a:r>
            <a:r>
              <a:rPr lang="vi-VN"/>
              <a:t>ư</a:t>
            </a:r>
            <a:r>
              <a:rPr lang="en-US"/>
              <a:t>ời dùng của doanh nghiệp, mới đi đến đ</a:t>
            </a:r>
            <a:r>
              <a:rPr lang="vi-VN"/>
              <a:t>ư</a:t>
            </a:r>
            <a:r>
              <a:rPr lang="en-US"/>
              <a:t>ợc việc xác định yêu cầu về chiến l</a:t>
            </a:r>
            <a:r>
              <a:rPr lang="vi-VN"/>
              <a:t>ư</a:t>
            </a:r>
            <a:r>
              <a:rPr lang="en-US"/>
              <a:t>ợc phân tích quyết định về yêu cầu thông tin của tổ chức đó.</a:t>
            </a:r>
            <a:br>
              <a:rPr lang="en-US"/>
            </a:br>
            <a:endParaRPr lang="vi-VN"/>
          </a:p>
        </p:txBody>
      </p:sp>
      <p:sp>
        <p:nvSpPr>
          <p:cNvPr id="4" name="Slide Number Placeholder 3"/>
          <p:cNvSpPr>
            <a:spLocks noGrp="1"/>
          </p:cNvSpPr>
          <p:nvPr>
            <p:ph type="sldNum" sz="quarter" idx="10"/>
          </p:nvPr>
        </p:nvSpPr>
        <p:spPr/>
        <p:txBody>
          <a:bodyPr/>
          <a:lstStyle/>
          <a:p>
            <a:fld id="{1846647A-44C9-4625-A79E-D144982AD7CC}" type="slidenum">
              <a:rPr lang="vi-VN" smtClean="0"/>
              <a:t>3</a:t>
            </a:fld>
            <a:endParaRPr lang="vi-VN"/>
          </a:p>
        </p:txBody>
      </p:sp>
    </p:spTree>
    <p:extLst>
      <p:ext uri="{BB962C8B-B14F-4D97-AF65-F5344CB8AC3E}">
        <p14:creationId xmlns:p14="http://schemas.microsoft.com/office/powerpoint/2010/main" val="24776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t>
            </a:r>
            <a:r>
              <a:rPr lang="vi-VN"/>
              <a:t>ư</a:t>
            </a:r>
            <a:r>
              <a:rPr lang="en-US"/>
              <a:t>u ý khi bắt đầu điền ô II, nên bắt đầu theo kiểu </a:t>
            </a:r>
            <a:endParaRPr lang="vi-VN"/>
          </a:p>
        </p:txBody>
      </p:sp>
      <p:sp>
        <p:nvSpPr>
          <p:cNvPr id="4" name="Slide Number Placeholder 3"/>
          <p:cNvSpPr>
            <a:spLocks noGrp="1"/>
          </p:cNvSpPr>
          <p:nvPr>
            <p:ph type="sldNum" sz="quarter" idx="10"/>
          </p:nvPr>
        </p:nvSpPr>
        <p:spPr/>
        <p:txBody>
          <a:bodyPr/>
          <a:lstStyle/>
          <a:p>
            <a:fld id="{1846647A-44C9-4625-A79E-D144982AD7CC}" type="slidenum">
              <a:rPr lang="vi-VN" smtClean="0"/>
              <a:t>28</a:t>
            </a:fld>
            <a:endParaRPr lang="vi-VN"/>
          </a:p>
        </p:txBody>
      </p:sp>
    </p:spTree>
    <p:extLst>
      <p:ext uri="{BB962C8B-B14F-4D97-AF65-F5344CB8AC3E}">
        <p14:creationId xmlns:p14="http://schemas.microsoft.com/office/powerpoint/2010/main" val="318676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1846647A-44C9-4625-A79E-D144982AD7CC}" type="slidenum">
              <a:rPr lang="vi-VN" smtClean="0"/>
              <a:t>29</a:t>
            </a:fld>
            <a:endParaRPr lang="vi-VN"/>
          </a:p>
        </p:txBody>
      </p:sp>
    </p:spTree>
    <p:extLst>
      <p:ext uri="{BB962C8B-B14F-4D97-AF65-F5344CB8AC3E}">
        <p14:creationId xmlns:p14="http://schemas.microsoft.com/office/powerpoint/2010/main" val="2839587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Although the decision tree derives its name from natural trees, decision trees are most often drawn on their</a:t>
            </a:r>
            <a:r>
              <a:rPr lang="en-US" dirty="0"/>
              <a:t> </a:t>
            </a:r>
            <a:r>
              <a:rPr lang="en-US" sz="1200" b="0" i="0" kern="1200" dirty="0">
                <a:solidFill>
                  <a:schemeClr val="tx1"/>
                </a:solidFill>
                <a:effectLst/>
                <a:latin typeface="+mn-lt"/>
                <a:ea typeface="+mn-ea"/>
                <a:cs typeface="+mn-cs"/>
              </a:rPr>
              <a:t>side, with the root of the tree on the left side of the paper; from there, the tree branches out to the right. This orientation allows the analyst to write on the branches to describe conditions and actions</a:t>
            </a:r>
            <a:r>
              <a:rPr lang="en-US" dirty="0"/>
              <a:t> </a:t>
            </a:r>
            <a:br>
              <a:rPr lang="en-US" dirty="0"/>
            </a:br>
            <a:endParaRPr lang="en-US" sz="1200" b="0" i="0" kern="1200" dirty="0">
              <a:solidFill>
                <a:schemeClr val="tx1"/>
              </a:solidFill>
              <a:effectLst/>
              <a:latin typeface="Arial" panose="020B0604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the analyst’s tree does not contain probabilities and outcomes</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In systems analysis, trees are used mainly for identifying and organizing conditions and actions in a completely structured decision process.</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1846647A-44C9-4625-A79E-D144982AD7CC}" type="slidenum">
              <a:rPr lang="vi-VN" smtClean="0"/>
              <a:t>33</a:t>
            </a:fld>
            <a:endParaRPr lang="vi-VN"/>
          </a:p>
        </p:txBody>
      </p:sp>
    </p:spTree>
    <p:extLst>
      <p:ext uri="{BB962C8B-B14F-4D97-AF65-F5344CB8AC3E}">
        <p14:creationId xmlns:p14="http://schemas.microsoft.com/office/powerpoint/2010/main" val="556986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When decision tables were discussed in an earlier section, a point-of-sale example was used to determine the purchase approval actions for a department store. Conditions included the amount of the sale (under $50) and whether the customer paid by check or credit card. The four</a:t>
            </a:r>
            <a:r>
              <a:rPr lang="en-US" dirty="0"/>
              <a:t> a</a:t>
            </a:r>
            <a:r>
              <a:rPr lang="en-US" sz="1200" b="0" i="0" kern="1200" dirty="0">
                <a:solidFill>
                  <a:schemeClr val="tx1"/>
                </a:solidFill>
                <a:effectLst/>
                <a:latin typeface="+mn-lt"/>
                <a:ea typeface="+mn-ea"/>
                <a:cs typeface="+mn-cs"/>
              </a:rPr>
              <a:t>ctions possible were to:</a:t>
            </a:r>
          </a:p>
          <a:p>
            <a:r>
              <a:rPr lang="en-US" sz="1200" b="0" i="0" kern="1200" dirty="0">
                <a:solidFill>
                  <a:schemeClr val="tx1"/>
                </a:solidFill>
                <a:effectLst/>
                <a:latin typeface="+mn-lt"/>
                <a:ea typeface="+mn-ea"/>
                <a:cs typeface="+mn-cs"/>
              </a:rPr>
              <a:t>complete the sale after verifying the signature; </a:t>
            </a:r>
          </a:p>
          <a:p>
            <a:r>
              <a:rPr lang="en-US" sz="1200" b="0" i="0" kern="1200" dirty="0">
                <a:solidFill>
                  <a:schemeClr val="tx1"/>
                </a:solidFill>
                <a:effectLst/>
                <a:latin typeface="+mn-lt"/>
                <a:ea typeface="+mn-ea"/>
                <a:cs typeface="+mn-cs"/>
              </a:rPr>
              <a:t>complete the sale with no signature needed; </a:t>
            </a:r>
          </a:p>
          <a:p>
            <a:r>
              <a:rPr lang="en-US" sz="1200" b="0" i="0" kern="1200" dirty="0">
                <a:solidFill>
                  <a:schemeClr val="tx1"/>
                </a:solidFill>
                <a:effectLst/>
                <a:latin typeface="+mn-lt"/>
                <a:ea typeface="+mn-ea"/>
                <a:cs typeface="+mn-cs"/>
              </a:rPr>
              <a:t>call the supervisor for approval; </a:t>
            </a:r>
          </a:p>
          <a:p>
            <a:r>
              <a:rPr lang="en-US" sz="1200" b="0" i="0" kern="1200" dirty="0">
                <a:solidFill>
                  <a:schemeClr val="tx1"/>
                </a:solidFill>
                <a:effectLst/>
                <a:latin typeface="+mn-lt"/>
                <a:ea typeface="+mn-ea"/>
                <a:cs typeface="+mn-cs"/>
              </a:rPr>
              <a:t>or communicate electronically with the bank for credit card authorization</a:t>
            </a:r>
            <a:r>
              <a:rPr lang="en-US" dirty="0"/>
              <a:t> </a:t>
            </a:r>
          </a:p>
          <a:p>
            <a:br>
              <a:rPr lang="en-US" dirty="0"/>
            </a:br>
            <a:r>
              <a:rPr lang="en-US" sz="1200" b="0" i="0" kern="1200" dirty="0">
                <a:solidFill>
                  <a:schemeClr val="tx1"/>
                </a:solidFill>
                <a:effectLst/>
                <a:latin typeface="+mn-lt"/>
                <a:ea typeface="+mn-ea"/>
                <a:cs typeface="+mn-cs"/>
              </a:rPr>
              <a:t>How </a:t>
            </a:r>
          </a:p>
          <a:p>
            <a:r>
              <a:rPr lang="en-US" sz="1200" b="0" i="0" kern="1200" dirty="0">
                <a:solidFill>
                  <a:schemeClr val="tx1"/>
                </a:solidFill>
                <a:effectLst/>
                <a:latin typeface="+mn-lt"/>
                <a:ea typeface="+mn-ea"/>
                <a:cs typeface="+mn-cs"/>
              </a:rPr>
              <a:t>1. Identify all conditions and actions and their order and timing (if they are critical).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2. Begin building the tree from left to right, making sure you list all possible alternatives before moving to the right.</a:t>
            </a:r>
            <a:r>
              <a:rPr lang="en-US" dirty="0"/>
              <a:t> </a:t>
            </a:r>
          </a:p>
          <a:p>
            <a:endParaRPr lang="en-US" dirty="0"/>
          </a:p>
          <a:p>
            <a:r>
              <a:rPr lang="vi-VN" dirty="0"/>
              <a:t>Cây đơn giản này là đối xứng, và bốn hành động ở cuối là duy nhất. Cây không cần phải đối xứng. Hầu hết các cây quyết định có điều kiện có một số lượng chi nhánh khác nhau.</a:t>
            </a:r>
          </a:p>
          <a:p>
            <a:r>
              <a:rPr lang="vi-VN" dirty="0"/>
              <a:t>Ngoài ra, các hành động giống nhau có thể xuất hiện nhiều lần.</a:t>
            </a:r>
            <a:br>
              <a:rPr lang="en-US" dirty="0"/>
            </a:br>
            <a:endParaRPr lang="en-US" dirty="0"/>
          </a:p>
        </p:txBody>
      </p:sp>
      <p:sp>
        <p:nvSpPr>
          <p:cNvPr id="4" name="Slide Number Placeholder 3"/>
          <p:cNvSpPr>
            <a:spLocks noGrp="1"/>
          </p:cNvSpPr>
          <p:nvPr>
            <p:ph type="sldNum" sz="quarter" idx="10"/>
          </p:nvPr>
        </p:nvSpPr>
        <p:spPr/>
        <p:txBody>
          <a:bodyPr/>
          <a:lstStyle/>
          <a:p>
            <a:fld id="{1846647A-44C9-4625-A79E-D144982AD7CC}" type="slidenum">
              <a:rPr lang="vi-VN" smtClean="0"/>
              <a:t>34</a:t>
            </a:fld>
            <a:endParaRPr lang="vi-VN"/>
          </a:p>
        </p:txBody>
      </p:sp>
    </p:spTree>
    <p:extLst>
      <p:ext uri="{BB962C8B-B14F-4D97-AF65-F5344CB8AC3E}">
        <p14:creationId xmlns:p14="http://schemas.microsoft.com/office/powerpoint/2010/main" val="2976602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First, it takes advantage of the sequential structure of decision tree branches</a:t>
            </a:r>
            <a:r>
              <a:rPr lang="en-US" dirty="0"/>
              <a:t> </a:t>
            </a:r>
            <a:br>
              <a:rPr lang="en-US" dirty="0"/>
            </a:br>
            <a:r>
              <a:rPr lang="en-US" sz="1200" b="0" i="0" kern="1200" dirty="0">
                <a:solidFill>
                  <a:schemeClr val="tx1"/>
                </a:solidFill>
                <a:effectLst/>
                <a:latin typeface="+mn-lt"/>
                <a:ea typeface="+mn-ea"/>
                <a:cs typeface="+mn-cs"/>
              </a:rPr>
              <a:t>Second,</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 contrast, with decision tables, conditions and actions are all part of the same table.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Conditions and actions that are critical are connected directly to other conditions and actions, whereas conditions that do not matter are absent. In other words, the tree does not have to be symmetrical.</a:t>
            </a:r>
          </a:p>
          <a:p>
            <a:r>
              <a:rPr lang="vi-VN" sz="1200" b="0" i="0" kern="1200" dirty="0">
                <a:solidFill>
                  <a:schemeClr val="tx1"/>
                </a:solidFill>
                <a:effectLst/>
                <a:latin typeface="+mn-lt"/>
                <a:ea typeface="+mn-ea"/>
                <a:cs typeface="+mn-cs"/>
              </a:rPr>
              <a:t>Thứ hai, điều kiện và hành động của cây quyết định được tìm thấy ở một số nhánh nhưng không có ở những nơi khác; ngược lại, với các bảng quyết định, điều kiện và hành động đều là một phần của cùng một bảng. Các điều kiện và hành động quan trọng được kết nối trực tiếp với các điều kiện và hành động khác, trong khi các điều kiện không quan trọng là vắng mặt. Nói cách khác, cây không</a:t>
            </a:r>
            <a:r>
              <a:rPr lang="en-US" sz="1200" b="0" i="0" kern="1200" dirty="0">
                <a:solidFill>
                  <a:schemeClr val="tx1"/>
                </a:solidFill>
                <a:effectLst/>
                <a:latin typeface="+mn-lt"/>
                <a:ea typeface="+mn-ea"/>
                <a:cs typeface="+mn-cs"/>
              </a:rPr>
              <a:t> cần</a:t>
            </a:r>
            <a:r>
              <a:rPr lang="vi-VN" sz="1200" b="0" i="0" kern="1200" dirty="0">
                <a:solidFill>
                  <a:schemeClr val="tx1"/>
                </a:solidFill>
                <a:effectLst/>
                <a:latin typeface="+mn-lt"/>
                <a:ea typeface="+mn-ea"/>
                <a:cs typeface="+mn-cs"/>
              </a:rPr>
              <a:t> phải đối xứng.</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Third,</a:t>
            </a:r>
            <a:r>
              <a:rPr lang="en-US" sz="1200" b="0" i="0" kern="1200" baseline="0" dirty="0">
                <a:solidFill>
                  <a:schemeClr val="tx1"/>
                </a:solidFill>
                <a:effectLst/>
                <a:latin typeface="+mn-lt"/>
                <a:ea typeface="+mn-ea"/>
                <a:cs typeface="+mn-cs"/>
              </a:rPr>
              <a:t> c</a:t>
            </a:r>
            <a:r>
              <a:rPr lang="en-US" sz="1200" b="0" i="0" kern="1200" dirty="0">
                <a:solidFill>
                  <a:schemeClr val="tx1"/>
                </a:solidFill>
                <a:effectLst/>
                <a:latin typeface="+mn-lt"/>
                <a:ea typeface="+mn-ea"/>
                <a:cs typeface="+mn-cs"/>
              </a:rPr>
              <a:t>onsequently, they are more appropriate as a communication tool:</a:t>
            </a:r>
            <a:r>
              <a:rPr lang="en-US" sz="1200" b="0" i="0" kern="1200" baseline="0" dirty="0">
                <a:solidFill>
                  <a:schemeClr val="tx1"/>
                </a:solidFill>
                <a:effectLst/>
                <a:latin typeface="+mn-lt"/>
                <a:ea typeface="+mn-ea"/>
                <a:cs typeface="+mn-cs"/>
              </a:rPr>
              <a:t> </a:t>
            </a:r>
            <a:r>
              <a:rPr lang="vi-VN" sz="1200" b="0" i="0" kern="1200" baseline="0" dirty="0">
                <a:solidFill>
                  <a:schemeClr val="tx1"/>
                </a:solidFill>
                <a:effectLst/>
                <a:latin typeface="+mn-lt"/>
                <a:ea typeface="+mn-ea"/>
                <a:cs typeface="+mn-cs"/>
              </a:rPr>
              <a:t> Do đó, chúng thích hợp hơn như một công cụ truyền thông.</a:t>
            </a:r>
            <a:br>
              <a:rPr lang="en-US" dirty="0"/>
            </a:b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1846647A-44C9-4625-A79E-D144982AD7CC}" type="slidenum">
              <a:rPr lang="vi-VN" smtClean="0"/>
              <a:t>35</a:t>
            </a:fld>
            <a:endParaRPr lang="vi-VN"/>
          </a:p>
        </p:txBody>
      </p:sp>
    </p:spTree>
    <p:extLst>
      <p:ext uri="{BB962C8B-B14F-4D97-AF65-F5344CB8AC3E}">
        <p14:creationId xmlns:p14="http://schemas.microsoft.com/office/powerpoint/2010/main" val="4163115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have examined the three techniques for analysis of structured decisions: structured English, decision tables, and decision trees. Although they need not be used exclusively, it is customary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to choose one analysis technique for a decision rather than employing all three. The following guidelines provide you with a way to choose one of the three techniques for a particular case:</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1846647A-44C9-4625-A79E-D144982AD7CC}" type="slidenum">
              <a:rPr lang="vi-VN" smtClean="0"/>
              <a:t>37</a:t>
            </a:fld>
            <a:endParaRPr lang="vi-VN"/>
          </a:p>
        </p:txBody>
      </p:sp>
    </p:spTree>
    <p:extLst>
      <p:ext uri="{BB962C8B-B14F-4D97-AF65-F5344CB8AC3E}">
        <p14:creationId xmlns:p14="http://schemas.microsoft.com/office/powerpoint/2010/main" val="3567619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46647A-44C9-4625-A79E-D144982AD7CC}" type="slidenum">
              <a:rPr lang="vi-VN" smtClean="0"/>
              <a:t>38</a:t>
            </a:fld>
            <a:endParaRPr lang="vi-VN"/>
          </a:p>
        </p:txBody>
      </p:sp>
    </p:spTree>
    <p:extLst>
      <p:ext uri="{BB962C8B-B14F-4D97-AF65-F5344CB8AC3E}">
        <p14:creationId xmlns:p14="http://schemas.microsoft.com/office/powerpoint/2010/main" val="2382700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46647A-44C9-4625-A79E-D144982AD7CC}" type="slidenum">
              <a:rPr lang="vi-VN" smtClean="0"/>
              <a:t>39</a:t>
            </a:fld>
            <a:endParaRPr lang="vi-VN"/>
          </a:p>
        </p:txBody>
      </p:sp>
    </p:spTree>
    <p:extLst>
      <p:ext uri="{BB962C8B-B14F-4D97-AF65-F5344CB8AC3E}">
        <p14:creationId xmlns:p14="http://schemas.microsoft.com/office/powerpoint/2010/main" val="150171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Vì mỗi phần đặc tả sẽ là một mảnh ghép nhỏ trong toàn bộ đặc tả quy trình của dự án</a:t>
            </a:r>
          </a:p>
          <a:p>
            <a:r>
              <a:rPr lang="en-US" sz="1200" b="0" i="0" kern="1200">
                <a:solidFill>
                  <a:schemeClr val="tx1"/>
                </a:solidFill>
                <a:effectLst/>
                <a:latin typeface="+mn-lt"/>
                <a:ea typeface="+mn-ea"/>
                <a:cs typeface="+mn-cs"/>
              </a:rPr>
              <a:t>Đ</a:t>
            </a:r>
            <a:r>
              <a:rPr lang="vi-VN" sz="1200" b="0" i="0" kern="1200">
                <a:solidFill>
                  <a:schemeClr val="tx1"/>
                </a:solidFill>
                <a:effectLst/>
                <a:latin typeface="+mn-lt"/>
                <a:ea typeface="+mn-ea"/>
                <a:cs typeface="+mn-cs"/>
              </a:rPr>
              <a:t>ược tạo ra để</a:t>
            </a:r>
            <a:endParaRPr lang="vi-VN"/>
          </a:p>
        </p:txBody>
      </p:sp>
      <p:sp>
        <p:nvSpPr>
          <p:cNvPr id="4" name="Slide Number Placeholder 3"/>
          <p:cNvSpPr>
            <a:spLocks noGrp="1"/>
          </p:cNvSpPr>
          <p:nvPr>
            <p:ph type="sldNum" sz="quarter" idx="10"/>
          </p:nvPr>
        </p:nvSpPr>
        <p:spPr/>
        <p:txBody>
          <a:bodyPr/>
          <a:lstStyle/>
          <a:p>
            <a:fld id="{1846647A-44C9-4625-A79E-D144982AD7CC}" type="slidenum">
              <a:rPr lang="vi-VN" smtClean="0"/>
              <a:t>4</a:t>
            </a:fld>
            <a:endParaRPr lang="vi-VN"/>
          </a:p>
        </p:txBody>
      </p:sp>
    </p:spTree>
    <p:extLst>
      <p:ext uri="{BB962C8B-B14F-4D97-AF65-F5344CB8AC3E}">
        <p14:creationId xmlns:p14="http://schemas.microsoft.com/office/powerpoint/2010/main" val="1354820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Vì mỗi phần đặc tả sẽ là một mảnh ghép nhỏ trong toàn bộ đặc tả quy trình của dự án</a:t>
            </a:r>
          </a:p>
          <a:p>
            <a:r>
              <a:rPr lang="en-US" sz="1200" b="0" i="0" kern="1200">
                <a:solidFill>
                  <a:schemeClr val="tx1"/>
                </a:solidFill>
                <a:effectLst/>
                <a:latin typeface="+mn-lt"/>
                <a:ea typeface="+mn-ea"/>
                <a:cs typeface="+mn-cs"/>
              </a:rPr>
              <a:t>Đ</a:t>
            </a:r>
            <a:r>
              <a:rPr lang="vi-VN" sz="1200" b="0" i="0" kern="1200">
                <a:solidFill>
                  <a:schemeClr val="tx1"/>
                </a:solidFill>
                <a:effectLst/>
                <a:latin typeface="+mn-lt"/>
                <a:ea typeface="+mn-ea"/>
                <a:cs typeface="+mn-cs"/>
              </a:rPr>
              <a:t>ược tạo ra để</a:t>
            </a:r>
            <a:endParaRPr lang="vi-VN"/>
          </a:p>
        </p:txBody>
      </p:sp>
      <p:sp>
        <p:nvSpPr>
          <p:cNvPr id="4" name="Slide Number Placeholder 3"/>
          <p:cNvSpPr>
            <a:spLocks noGrp="1"/>
          </p:cNvSpPr>
          <p:nvPr>
            <p:ph type="sldNum" sz="quarter" idx="10"/>
          </p:nvPr>
        </p:nvSpPr>
        <p:spPr/>
        <p:txBody>
          <a:bodyPr/>
          <a:lstStyle/>
          <a:p>
            <a:fld id="{1846647A-44C9-4625-A79E-D144982AD7CC}" type="slidenum">
              <a:rPr lang="vi-VN" smtClean="0"/>
              <a:t>5</a:t>
            </a:fld>
            <a:endParaRPr lang="vi-VN"/>
          </a:p>
        </p:txBody>
      </p:sp>
    </p:spTree>
    <p:extLst>
      <p:ext uri="{BB962C8B-B14F-4D97-AF65-F5344CB8AC3E}">
        <p14:creationId xmlns:p14="http://schemas.microsoft.com/office/powerpoint/2010/main" val="401543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Vì mỗi phần đặc tả sẽ là một mảnh ghép nhỏ trong toàn bộ đặc tả quy trình của dự án</a:t>
            </a:r>
          </a:p>
          <a:p>
            <a:r>
              <a:rPr lang="en-US" sz="1200" b="0" i="0" kern="1200">
                <a:solidFill>
                  <a:schemeClr val="tx1"/>
                </a:solidFill>
                <a:effectLst/>
                <a:latin typeface="+mn-lt"/>
                <a:ea typeface="+mn-ea"/>
                <a:cs typeface="+mn-cs"/>
              </a:rPr>
              <a:t>Đ</a:t>
            </a:r>
            <a:r>
              <a:rPr lang="vi-VN" sz="1200" b="0" i="0" kern="1200">
                <a:solidFill>
                  <a:schemeClr val="tx1"/>
                </a:solidFill>
                <a:effectLst/>
                <a:latin typeface="+mn-lt"/>
                <a:ea typeface="+mn-ea"/>
                <a:cs typeface="+mn-cs"/>
              </a:rPr>
              <a:t>ược tạo ra để</a:t>
            </a:r>
            <a:endParaRPr lang="vi-VN"/>
          </a:p>
        </p:txBody>
      </p:sp>
      <p:sp>
        <p:nvSpPr>
          <p:cNvPr id="4" name="Slide Number Placeholder 3"/>
          <p:cNvSpPr>
            <a:spLocks noGrp="1"/>
          </p:cNvSpPr>
          <p:nvPr>
            <p:ph type="sldNum" sz="quarter" idx="10"/>
          </p:nvPr>
        </p:nvSpPr>
        <p:spPr/>
        <p:txBody>
          <a:bodyPr/>
          <a:lstStyle/>
          <a:p>
            <a:fld id="{1846647A-44C9-4625-A79E-D144982AD7CC}" type="slidenum">
              <a:rPr lang="vi-VN" smtClean="0"/>
              <a:t>6</a:t>
            </a:fld>
            <a:endParaRPr lang="vi-VN"/>
          </a:p>
        </p:txBody>
      </p:sp>
    </p:spTree>
    <p:extLst>
      <p:ext uri="{BB962C8B-B14F-4D97-AF65-F5344CB8AC3E}">
        <p14:creationId xmlns:p14="http://schemas.microsoft.com/office/powerpoint/2010/main" val="532660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1846647A-44C9-4625-A79E-D144982AD7CC}" type="slidenum">
              <a:rPr lang="vi-VN" smtClean="0"/>
              <a:t>16</a:t>
            </a:fld>
            <a:endParaRPr lang="vi-VN"/>
          </a:p>
        </p:txBody>
      </p:sp>
    </p:spTree>
    <p:extLst>
      <p:ext uri="{BB962C8B-B14F-4D97-AF65-F5344CB8AC3E}">
        <p14:creationId xmlns:p14="http://schemas.microsoft.com/office/powerpoint/2010/main" val="3201221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t>
            </a:r>
            <a:r>
              <a:rPr lang="vi-VN"/>
              <a:t>ư</a:t>
            </a:r>
            <a:r>
              <a:rPr lang="en-US"/>
              <a:t>u ý khi bắt đầu điền ô II, nên bắt đầu theo kiểu </a:t>
            </a:r>
            <a:endParaRPr lang="vi-VN"/>
          </a:p>
        </p:txBody>
      </p:sp>
      <p:sp>
        <p:nvSpPr>
          <p:cNvPr id="4" name="Slide Number Placeholder 3"/>
          <p:cNvSpPr>
            <a:spLocks noGrp="1"/>
          </p:cNvSpPr>
          <p:nvPr>
            <p:ph type="sldNum" sz="quarter" idx="10"/>
          </p:nvPr>
        </p:nvSpPr>
        <p:spPr/>
        <p:txBody>
          <a:bodyPr/>
          <a:lstStyle/>
          <a:p>
            <a:fld id="{1846647A-44C9-4625-A79E-D144982AD7CC}" type="slidenum">
              <a:rPr lang="vi-VN" smtClean="0"/>
              <a:t>24</a:t>
            </a:fld>
            <a:endParaRPr lang="vi-VN"/>
          </a:p>
        </p:txBody>
      </p:sp>
    </p:spTree>
    <p:extLst>
      <p:ext uri="{BB962C8B-B14F-4D97-AF65-F5344CB8AC3E}">
        <p14:creationId xmlns:p14="http://schemas.microsoft.com/office/powerpoint/2010/main" val="171645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t>
            </a:r>
            <a:r>
              <a:rPr lang="vi-VN"/>
              <a:t>ư</a:t>
            </a:r>
            <a:r>
              <a:rPr lang="en-US"/>
              <a:t>u ý khi bắt đầu điền ô II, nên bắt đầu theo kiểu </a:t>
            </a:r>
            <a:endParaRPr lang="vi-VN"/>
          </a:p>
        </p:txBody>
      </p:sp>
      <p:sp>
        <p:nvSpPr>
          <p:cNvPr id="4" name="Slide Number Placeholder 3"/>
          <p:cNvSpPr>
            <a:spLocks noGrp="1"/>
          </p:cNvSpPr>
          <p:nvPr>
            <p:ph type="sldNum" sz="quarter" idx="10"/>
          </p:nvPr>
        </p:nvSpPr>
        <p:spPr/>
        <p:txBody>
          <a:bodyPr/>
          <a:lstStyle/>
          <a:p>
            <a:fld id="{1846647A-44C9-4625-A79E-D144982AD7CC}" type="slidenum">
              <a:rPr lang="vi-VN" smtClean="0"/>
              <a:t>25</a:t>
            </a:fld>
            <a:endParaRPr lang="vi-VN"/>
          </a:p>
        </p:txBody>
      </p:sp>
    </p:spTree>
    <p:extLst>
      <p:ext uri="{BB962C8B-B14F-4D97-AF65-F5344CB8AC3E}">
        <p14:creationId xmlns:p14="http://schemas.microsoft.com/office/powerpoint/2010/main" val="2577333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t>
            </a:r>
            <a:r>
              <a:rPr lang="vi-VN"/>
              <a:t>ư</a:t>
            </a:r>
            <a:r>
              <a:rPr lang="en-US"/>
              <a:t>u ý khi bắt đầu điền ô II, nên bắt đầu theo kiểu </a:t>
            </a:r>
            <a:endParaRPr lang="vi-VN"/>
          </a:p>
        </p:txBody>
      </p:sp>
      <p:sp>
        <p:nvSpPr>
          <p:cNvPr id="4" name="Slide Number Placeholder 3"/>
          <p:cNvSpPr>
            <a:spLocks noGrp="1"/>
          </p:cNvSpPr>
          <p:nvPr>
            <p:ph type="sldNum" sz="quarter" idx="10"/>
          </p:nvPr>
        </p:nvSpPr>
        <p:spPr/>
        <p:txBody>
          <a:bodyPr/>
          <a:lstStyle/>
          <a:p>
            <a:fld id="{1846647A-44C9-4625-A79E-D144982AD7CC}" type="slidenum">
              <a:rPr lang="vi-VN" smtClean="0"/>
              <a:t>26</a:t>
            </a:fld>
            <a:endParaRPr lang="vi-VN"/>
          </a:p>
        </p:txBody>
      </p:sp>
    </p:spTree>
    <p:extLst>
      <p:ext uri="{BB962C8B-B14F-4D97-AF65-F5344CB8AC3E}">
        <p14:creationId xmlns:p14="http://schemas.microsoft.com/office/powerpoint/2010/main" val="705719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t>
            </a:r>
            <a:r>
              <a:rPr lang="vi-VN"/>
              <a:t>ư</a:t>
            </a:r>
            <a:r>
              <a:rPr lang="en-US"/>
              <a:t>u ý khi bắt đầu điền ô II, nên bắt đầu theo kiểu </a:t>
            </a:r>
            <a:endParaRPr lang="vi-VN"/>
          </a:p>
        </p:txBody>
      </p:sp>
      <p:sp>
        <p:nvSpPr>
          <p:cNvPr id="4" name="Slide Number Placeholder 3"/>
          <p:cNvSpPr>
            <a:spLocks noGrp="1"/>
          </p:cNvSpPr>
          <p:nvPr>
            <p:ph type="sldNum" sz="quarter" idx="10"/>
          </p:nvPr>
        </p:nvSpPr>
        <p:spPr/>
        <p:txBody>
          <a:bodyPr/>
          <a:lstStyle/>
          <a:p>
            <a:fld id="{1846647A-44C9-4625-A79E-D144982AD7CC}" type="slidenum">
              <a:rPr lang="vi-VN" smtClean="0"/>
              <a:t>27</a:t>
            </a:fld>
            <a:endParaRPr lang="vi-VN"/>
          </a:p>
        </p:txBody>
      </p:sp>
    </p:spTree>
    <p:extLst>
      <p:ext uri="{BB962C8B-B14F-4D97-AF65-F5344CB8AC3E}">
        <p14:creationId xmlns:p14="http://schemas.microsoft.com/office/powerpoint/2010/main" val="1166447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DE6703E-3493-42AB-BF9F-4E9A5466F3EB}"/>
              </a:ext>
            </a:extLst>
          </p:cNvPr>
          <p:cNvSpPr>
            <a:spLocks noGrp="1"/>
          </p:cNvSpPr>
          <p:nvPr>
            <p:ph type="sldNum" sz="quarter" idx="12"/>
          </p:nvPr>
        </p:nvSpPr>
        <p:spPr/>
        <p:txBody>
          <a:bodyPr/>
          <a:lstStyle/>
          <a:p>
            <a:fld id="{12AC7504-CD31-4B03-A313-3AF7AFE30BC8}" type="slidenum">
              <a:rPr lang="vi-VN" smtClean="0"/>
              <a:t>‹#›</a:t>
            </a:fld>
            <a:endParaRPr lang="vi-VN"/>
          </a:p>
        </p:txBody>
      </p:sp>
      <p:pic>
        <p:nvPicPr>
          <p:cNvPr id="7" name="Picture 6">
            <a:extLst>
              <a:ext uri="{FF2B5EF4-FFF2-40B4-BE49-F238E27FC236}">
                <a16:creationId xmlns:a16="http://schemas.microsoft.com/office/drawing/2014/main" id="{A1FD79F2-8E6F-48A0-8117-03BAAF877D07}"/>
              </a:ext>
            </a:extLst>
          </p:cNvPr>
          <p:cNvPicPr>
            <a:picLocks noChangeAspect="1"/>
          </p:cNvPicPr>
          <p:nvPr userDrawn="1"/>
        </p:nvPicPr>
        <p:blipFill>
          <a:blip r:embed="rId2"/>
          <a:stretch>
            <a:fillRect/>
          </a:stretch>
        </p:blipFill>
        <p:spPr>
          <a:xfrm>
            <a:off x="0" y="-19418"/>
            <a:ext cx="9144000" cy="5618602"/>
          </a:xfrm>
          <a:prstGeom prst="rect">
            <a:avLst/>
          </a:prstGeom>
        </p:spPr>
      </p:pic>
      <p:sp>
        <p:nvSpPr>
          <p:cNvPr id="8" name="Title 1">
            <a:extLst>
              <a:ext uri="{FF2B5EF4-FFF2-40B4-BE49-F238E27FC236}">
                <a16:creationId xmlns:a16="http://schemas.microsoft.com/office/drawing/2014/main" id="{EEB7E570-9FDE-429C-8533-E813D5210F5D}"/>
              </a:ext>
            </a:extLst>
          </p:cNvPr>
          <p:cNvSpPr>
            <a:spLocks noGrp="1"/>
          </p:cNvSpPr>
          <p:nvPr>
            <p:ph type="ctrTitle"/>
          </p:nvPr>
        </p:nvSpPr>
        <p:spPr>
          <a:xfrm>
            <a:off x="1701800" y="3678469"/>
            <a:ext cx="7442200" cy="2387600"/>
          </a:xfrm>
        </p:spPr>
        <p:txBody>
          <a:bodyPr>
            <a:normAutofit fontScale="90000"/>
          </a:bodyPr>
          <a:lstStyle>
            <a:lvl1pPr algn="ctr">
              <a:defRPr>
                <a:latin typeface="Segoe UI Semibold" panose="020B0702040204020203" pitchFamily="34" charset="0"/>
                <a:cs typeface="Segoe UI Semibold" panose="020B0702040204020203" pitchFamily="34" charset="0"/>
              </a:defRPr>
            </a:lvl1pPr>
          </a:lstStyle>
          <a:p>
            <a:r>
              <a:rPr lang="en-US" altLang="vi-VN">
                <a:cs typeface="Segoe UI" panose="020B0502040204020203" pitchFamily="34" charset="0"/>
              </a:rPr>
              <a:t>Process Specifications</a:t>
            </a:r>
            <a:br>
              <a:rPr lang="en-US" altLang="vi-VN">
                <a:cs typeface="Segoe UI" panose="020B0502040204020203" pitchFamily="34" charset="0"/>
              </a:rPr>
            </a:br>
            <a:r>
              <a:rPr lang="en-US" altLang="vi-VN" sz="4900">
                <a:latin typeface="+mn-lt"/>
                <a:cs typeface="Segoe UI" panose="020B0502040204020203" pitchFamily="34" charset="0"/>
              </a:rPr>
              <a:t>and</a:t>
            </a:r>
            <a:r>
              <a:rPr lang="en-US" altLang="vi-VN">
                <a:cs typeface="Segoe UI" panose="020B0502040204020203" pitchFamily="34" charset="0"/>
              </a:rPr>
              <a:t> </a:t>
            </a:r>
            <a:br>
              <a:rPr lang="en-US" altLang="vi-VN">
                <a:cs typeface="Segoe UI" panose="020B0502040204020203" pitchFamily="34" charset="0"/>
              </a:rPr>
            </a:br>
            <a:r>
              <a:rPr lang="en-US" altLang="vi-VN">
                <a:cs typeface="Segoe UI" panose="020B0502040204020203" pitchFamily="34" charset="0"/>
              </a:rPr>
              <a:t>Structured Decisions</a:t>
            </a:r>
            <a:endParaRPr lang="vi-VN">
              <a:cs typeface="Segoe UI" panose="020B0502040204020203" pitchFamily="34" charset="0"/>
            </a:endParaRPr>
          </a:p>
        </p:txBody>
      </p:sp>
    </p:spTree>
    <p:extLst>
      <p:ext uri="{BB962C8B-B14F-4D97-AF65-F5344CB8AC3E}">
        <p14:creationId xmlns:p14="http://schemas.microsoft.com/office/powerpoint/2010/main" val="88550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A7383-741F-4FEA-A664-8ABE7016F43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10BBA8E-6EFD-43F5-AFDA-AAB0E8FFDB69}"/>
              </a:ext>
            </a:extLst>
          </p:cNvPr>
          <p:cNvSpPr>
            <a:spLocks noGrp="1"/>
          </p:cNvSpPr>
          <p:nvPr>
            <p:ph type="dt" sz="half" idx="10"/>
          </p:nvPr>
        </p:nvSpPr>
        <p:spPr/>
        <p:txBody>
          <a:bodyPr/>
          <a:lstStyle/>
          <a:p>
            <a:fld id="{187DA457-5A3E-44CE-96B4-281D117EED68}" type="datetimeFigureOut">
              <a:rPr lang="vi-VN" smtClean="0"/>
              <a:t>11/04/2018</a:t>
            </a:fld>
            <a:endParaRPr lang="vi-VN"/>
          </a:p>
        </p:txBody>
      </p:sp>
      <p:sp>
        <p:nvSpPr>
          <p:cNvPr id="4" name="Footer Placeholder 3">
            <a:extLst>
              <a:ext uri="{FF2B5EF4-FFF2-40B4-BE49-F238E27FC236}">
                <a16:creationId xmlns:a16="http://schemas.microsoft.com/office/drawing/2014/main" id="{A3CD8544-D410-45B7-B354-2128377DC43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5D822792-B8EE-4DEB-9F72-9CB76D21CB79}"/>
              </a:ext>
            </a:extLst>
          </p:cNvPr>
          <p:cNvSpPr>
            <a:spLocks noGrp="1"/>
          </p:cNvSpPr>
          <p:nvPr>
            <p:ph type="sldNum" sz="quarter" idx="12"/>
          </p:nvPr>
        </p:nvSpPr>
        <p:spPr/>
        <p:txBody>
          <a:bodyPr/>
          <a:lstStyle/>
          <a:p>
            <a:fld id="{12AC7504-CD31-4B03-A313-3AF7AFE30BC8}" type="slidenum">
              <a:rPr lang="vi-VN" smtClean="0"/>
              <a:t>‹#›</a:t>
            </a:fld>
            <a:endParaRPr lang="vi-VN"/>
          </a:p>
        </p:txBody>
      </p:sp>
    </p:spTree>
    <p:extLst>
      <p:ext uri="{BB962C8B-B14F-4D97-AF65-F5344CB8AC3E}">
        <p14:creationId xmlns:p14="http://schemas.microsoft.com/office/powerpoint/2010/main" val="2004724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790F5-742F-40CD-9649-A0E9DE2DF444}"/>
              </a:ext>
            </a:extLst>
          </p:cNvPr>
          <p:cNvSpPr>
            <a:spLocks noGrp="1"/>
          </p:cNvSpPr>
          <p:nvPr>
            <p:ph type="dt" sz="half" idx="10"/>
          </p:nvPr>
        </p:nvSpPr>
        <p:spPr/>
        <p:txBody>
          <a:bodyPr/>
          <a:lstStyle/>
          <a:p>
            <a:fld id="{187DA457-5A3E-44CE-96B4-281D117EED68}" type="datetimeFigureOut">
              <a:rPr lang="vi-VN" smtClean="0"/>
              <a:t>11/04/2018</a:t>
            </a:fld>
            <a:endParaRPr lang="vi-VN"/>
          </a:p>
        </p:txBody>
      </p:sp>
      <p:sp>
        <p:nvSpPr>
          <p:cNvPr id="3" name="Footer Placeholder 2">
            <a:extLst>
              <a:ext uri="{FF2B5EF4-FFF2-40B4-BE49-F238E27FC236}">
                <a16:creationId xmlns:a16="http://schemas.microsoft.com/office/drawing/2014/main" id="{6310F86D-8F85-41D9-BE70-B507614D1EE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AD18DD6-D1B2-42C3-9861-E87D231386C7}"/>
              </a:ext>
            </a:extLst>
          </p:cNvPr>
          <p:cNvSpPr>
            <a:spLocks noGrp="1"/>
          </p:cNvSpPr>
          <p:nvPr>
            <p:ph type="sldNum" sz="quarter" idx="12"/>
          </p:nvPr>
        </p:nvSpPr>
        <p:spPr/>
        <p:txBody>
          <a:bodyPr/>
          <a:lstStyle/>
          <a:p>
            <a:fld id="{12AC7504-CD31-4B03-A313-3AF7AFE30BC8}" type="slidenum">
              <a:rPr lang="vi-VN" smtClean="0"/>
              <a:t>‹#›</a:t>
            </a:fld>
            <a:endParaRPr lang="vi-VN"/>
          </a:p>
        </p:txBody>
      </p:sp>
    </p:spTree>
    <p:extLst>
      <p:ext uri="{BB962C8B-B14F-4D97-AF65-F5344CB8AC3E}">
        <p14:creationId xmlns:p14="http://schemas.microsoft.com/office/powerpoint/2010/main" val="20389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2955-CF40-4D96-8567-54446BEB88B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0DFBAEF-56F1-448C-899D-BD2EBC33460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DE92F2EC-1129-4F85-8F0C-18E74D1092E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03B166-5016-4D5E-BE2E-2F4BF6AF2655}"/>
              </a:ext>
            </a:extLst>
          </p:cNvPr>
          <p:cNvSpPr>
            <a:spLocks noGrp="1"/>
          </p:cNvSpPr>
          <p:nvPr>
            <p:ph type="dt" sz="half" idx="10"/>
          </p:nvPr>
        </p:nvSpPr>
        <p:spPr/>
        <p:txBody>
          <a:bodyPr/>
          <a:lstStyle/>
          <a:p>
            <a:fld id="{187DA457-5A3E-44CE-96B4-281D117EED68}" type="datetimeFigureOut">
              <a:rPr lang="vi-VN" smtClean="0"/>
              <a:t>11/04/2018</a:t>
            </a:fld>
            <a:endParaRPr lang="vi-VN"/>
          </a:p>
        </p:txBody>
      </p:sp>
      <p:sp>
        <p:nvSpPr>
          <p:cNvPr id="6" name="Footer Placeholder 5">
            <a:extLst>
              <a:ext uri="{FF2B5EF4-FFF2-40B4-BE49-F238E27FC236}">
                <a16:creationId xmlns:a16="http://schemas.microsoft.com/office/drawing/2014/main" id="{198A8797-1882-460E-B193-A8945F911CA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AF57B91-64F1-4781-A4B5-8C3B5B895169}"/>
              </a:ext>
            </a:extLst>
          </p:cNvPr>
          <p:cNvSpPr>
            <a:spLocks noGrp="1"/>
          </p:cNvSpPr>
          <p:nvPr>
            <p:ph type="sldNum" sz="quarter" idx="12"/>
          </p:nvPr>
        </p:nvSpPr>
        <p:spPr/>
        <p:txBody>
          <a:bodyPr/>
          <a:lstStyle/>
          <a:p>
            <a:fld id="{12AC7504-CD31-4B03-A313-3AF7AFE30BC8}" type="slidenum">
              <a:rPr lang="vi-VN" smtClean="0"/>
              <a:t>‹#›</a:t>
            </a:fld>
            <a:endParaRPr lang="vi-VN"/>
          </a:p>
        </p:txBody>
      </p:sp>
    </p:spTree>
    <p:extLst>
      <p:ext uri="{BB962C8B-B14F-4D97-AF65-F5344CB8AC3E}">
        <p14:creationId xmlns:p14="http://schemas.microsoft.com/office/powerpoint/2010/main" val="2820435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0BD33-CD39-4C2F-A9DF-7A19A832F4E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9E7763B-BAAC-4D29-8AAF-C3A45FCAB84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F3E73E7-73AD-44F5-A2F2-02965B5BC99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7B0967-BACC-4AEF-B744-83BE1A4AAB7F}"/>
              </a:ext>
            </a:extLst>
          </p:cNvPr>
          <p:cNvSpPr>
            <a:spLocks noGrp="1"/>
          </p:cNvSpPr>
          <p:nvPr>
            <p:ph type="dt" sz="half" idx="10"/>
          </p:nvPr>
        </p:nvSpPr>
        <p:spPr/>
        <p:txBody>
          <a:bodyPr/>
          <a:lstStyle/>
          <a:p>
            <a:fld id="{187DA457-5A3E-44CE-96B4-281D117EED68}" type="datetimeFigureOut">
              <a:rPr lang="vi-VN" smtClean="0"/>
              <a:t>11/04/2018</a:t>
            </a:fld>
            <a:endParaRPr lang="vi-VN"/>
          </a:p>
        </p:txBody>
      </p:sp>
      <p:sp>
        <p:nvSpPr>
          <p:cNvPr id="6" name="Footer Placeholder 5">
            <a:extLst>
              <a:ext uri="{FF2B5EF4-FFF2-40B4-BE49-F238E27FC236}">
                <a16:creationId xmlns:a16="http://schemas.microsoft.com/office/drawing/2014/main" id="{B39061F2-6D74-4EBA-B22F-5F912DD7CC1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D6646AF-7E70-4E24-A195-F30C2D826638}"/>
              </a:ext>
            </a:extLst>
          </p:cNvPr>
          <p:cNvSpPr>
            <a:spLocks noGrp="1"/>
          </p:cNvSpPr>
          <p:nvPr>
            <p:ph type="sldNum" sz="quarter" idx="12"/>
          </p:nvPr>
        </p:nvSpPr>
        <p:spPr/>
        <p:txBody>
          <a:bodyPr/>
          <a:lstStyle/>
          <a:p>
            <a:fld id="{12AC7504-CD31-4B03-A313-3AF7AFE30BC8}" type="slidenum">
              <a:rPr lang="vi-VN" smtClean="0"/>
              <a:t>‹#›</a:t>
            </a:fld>
            <a:endParaRPr lang="vi-VN"/>
          </a:p>
        </p:txBody>
      </p:sp>
    </p:spTree>
    <p:extLst>
      <p:ext uri="{BB962C8B-B14F-4D97-AF65-F5344CB8AC3E}">
        <p14:creationId xmlns:p14="http://schemas.microsoft.com/office/powerpoint/2010/main" val="3464330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EF193-5A1F-406B-9B9C-69F6A15B40D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95C741F-05E0-4C98-8B11-127A6D518F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D329F92-E65F-4FA1-AE78-353EFBBB1418}"/>
              </a:ext>
            </a:extLst>
          </p:cNvPr>
          <p:cNvSpPr>
            <a:spLocks noGrp="1"/>
          </p:cNvSpPr>
          <p:nvPr>
            <p:ph type="dt" sz="half" idx="10"/>
          </p:nvPr>
        </p:nvSpPr>
        <p:spPr/>
        <p:txBody>
          <a:bodyPr/>
          <a:lstStyle/>
          <a:p>
            <a:fld id="{187DA457-5A3E-44CE-96B4-281D117EED68}" type="datetimeFigureOut">
              <a:rPr lang="vi-VN" smtClean="0"/>
              <a:t>11/04/2018</a:t>
            </a:fld>
            <a:endParaRPr lang="vi-VN"/>
          </a:p>
        </p:txBody>
      </p:sp>
      <p:sp>
        <p:nvSpPr>
          <p:cNvPr id="5" name="Footer Placeholder 4">
            <a:extLst>
              <a:ext uri="{FF2B5EF4-FFF2-40B4-BE49-F238E27FC236}">
                <a16:creationId xmlns:a16="http://schemas.microsoft.com/office/drawing/2014/main" id="{A5DDF57D-4C29-4098-B7B4-3799A22686C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30FDB98-F606-42D4-A355-6FC14E1E732B}"/>
              </a:ext>
            </a:extLst>
          </p:cNvPr>
          <p:cNvSpPr>
            <a:spLocks noGrp="1"/>
          </p:cNvSpPr>
          <p:nvPr>
            <p:ph type="sldNum" sz="quarter" idx="12"/>
          </p:nvPr>
        </p:nvSpPr>
        <p:spPr/>
        <p:txBody>
          <a:bodyPr/>
          <a:lstStyle/>
          <a:p>
            <a:fld id="{12AC7504-CD31-4B03-A313-3AF7AFE30BC8}" type="slidenum">
              <a:rPr lang="vi-VN" smtClean="0"/>
              <a:t>‹#›</a:t>
            </a:fld>
            <a:endParaRPr lang="vi-VN"/>
          </a:p>
        </p:txBody>
      </p:sp>
    </p:spTree>
    <p:extLst>
      <p:ext uri="{BB962C8B-B14F-4D97-AF65-F5344CB8AC3E}">
        <p14:creationId xmlns:p14="http://schemas.microsoft.com/office/powerpoint/2010/main" val="2153052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C991F4-B520-4D7A-9B1E-B2A087B09BA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E8A524-BEE5-4CDF-9207-4BCE43515761}"/>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095B3E7-AE5D-467C-89C8-35155F63A614}"/>
              </a:ext>
            </a:extLst>
          </p:cNvPr>
          <p:cNvSpPr>
            <a:spLocks noGrp="1"/>
          </p:cNvSpPr>
          <p:nvPr>
            <p:ph type="dt" sz="half" idx="10"/>
          </p:nvPr>
        </p:nvSpPr>
        <p:spPr/>
        <p:txBody>
          <a:bodyPr/>
          <a:lstStyle/>
          <a:p>
            <a:fld id="{187DA457-5A3E-44CE-96B4-281D117EED68}" type="datetimeFigureOut">
              <a:rPr lang="vi-VN" smtClean="0"/>
              <a:t>11/04/2018</a:t>
            </a:fld>
            <a:endParaRPr lang="vi-VN"/>
          </a:p>
        </p:txBody>
      </p:sp>
      <p:sp>
        <p:nvSpPr>
          <p:cNvPr id="5" name="Footer Placeholder 4">
            <a:extLst>
              <a:ext uri="{FF2B5EF4-FFF2-40B4-BE49-F238E27FC236}">
                <a16:creationId xmlns:a16="http://schemas.microsoft.com/office/drawing/2014/main" id="{61B91B10-42F2-4D6B-8711-E7EB0924E3C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2B9E14B-FDF2-4E41-9EF1-EBEAA90E62A5}"/>
              </a:ext>
            </a:extLst>
          </p:cNvPr>
          <p:cNvSpPr>
            <a:spLocks noGrp="1"/>
          </p:cNvSpPr>
          <p:nvPr>
            <p:ph type="sldNum" sz="quarter" idx="12"/>
          </p:nvPr>
        </p:nvSpPr>
        <p:spPr/>
        <p:txBody>
          <a:bodyPr/>
          <a:lstStyle/>
          <a:p>
            <a:fld id="{12AC7504-CD31-4B03-A313-3AF7AFE30BC8}" type="slidenum">
              <a:rPr lang="vi-VN" smtClean="0"/>
              <a:t>‹#›</a:t>
            </a:fld>
            <a:endParaRPr lang="vi-VN"/>
          </a:p>
        </p:txBody>
      </p:sp>
    </p:spTree>
    <p:extLst>
      <p:ext uri="{BB962C8B-B14F-4D97-AF65-F5344CB8AC3E}">
        <p14:creationId xmlns:p14="http://schemas.microsoft.com/office/powerpoint/2010/main" val="4056361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C225FE-BCC2-4122-AEDE-72DCE9D8E8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a:extLst>
              <a:ext uri="{FF2B5EF4-FFF2-40B4-BE49-F238E27FC236}">
                <a16:creationId xmlns:a16="http://schemas.microsoft.com/office/drawing/2014/main" id="{BF1D6C98-93E6-4ACF-A730-D1F1AC79B36C}"/>
              </a:ext>
            </a:extLst>
          </p:cNvPr>
          <p:cNvSpPr>
            <a:spLocks noGrp="1"/>
          </p:cNvSpPr>
          <p:nvPr>
            <p:ph type="sldNum" sz="quarter" idx="12"/>
          </p:nvPr>
        </p:nvSpPr>
        <p:spPr/>
        <p:txBody>
          <a:bodyPr/>
          <a:lstStyle/>
          <a:p>
            <a:fld id="{12AC7504-CD31-4B03-A313-3AF7AFE30BC8}" type="slidenum">
              <a:rPr lang="vi-VN" smtClean="0"/>
              <a:t>‹#›</a:t>
            </a:fld>
            <a:endParaRPr lang="vi-VN"/>
          </a:p>
        </p:txBody>
      </p:sp>
      <p:pic>
        <p:nvPicPr>
          <p:cNvPr id="11" name="Picture 10">
            <a:extLst>
              <a:ext uri="{FF2B5EF4-FFF2-40B4-BE49-F238E27FC236}">
                <a16:creationId xmlns:a16="http://schemas.microsoft.com/office/drawing/2014/main" id="{0B87EFBE-7F39-4320-B9DD-1A681AB53C2E}"/>
              </a:ext>
            </a:extLst>
          </p:cNvPr>
          <p:cNvPicPr>
            <a:picLocks noChangeAspect="1"/>
          </p:cNvPicPr>
          <p:nvPr userDrawn="1"/>
        </p:nvPicPr>
        <p:blipFill>
          <a:blip r:embed="rId3"/>
          <a:stretch>
            <a:fillRect/>
          </a:stretch>
        </p:blipFill>
        <p:spPr>
          <a:xfrm>
            <a:off x="952153" y="849804"/>
            <a:ext cx="3987838" cy="93029"/>
          </a:xfrm>
          <a:prstGeom prst="rect">
            <a:avLst/>
          </a:prstGeom>
        </p:spPr>
      </p:pic>
      <p:sp>
        <p:nvSpPr>
          <p:cNvPr id="14" name="Title 13">
            <a:extLst>
              <a:ext uri="{FF2B5EF4-FFF2-40B4-BE49-F238E27FC236}">
                <a16:creationId xmlns:a16="http://schemas.microsoft.com/office/drawing/2014/main" id="{BCD433C4-F527-4BE5-950F-4F784FE87DBE}"/>
              </a:ext>
            </a:extLst>
          </p:cNvPr>
          <p:cNvSpPr>
            <a:spLocks noGrp="1"/>
          </p:cNvSpPr>
          <p:nvPr>
            <p:ph type="title"/>
          </p:nvPr>
        </p:nvSpPr>
        <p:spPr>
          <a:xfrm>
            <a:off x="837853" y="251614"/>
            <a:ext cx="7886700" cy="461665"/>
          </a:xfrm>
        </p:spPr>
        <p:txBody>
          <a:bodyPr>
            <a:normAutofit/>
          </a:bodyPr>
          <a:lstStyle>
            <a:lvl1pPr marL="0" indent="0" algn="l" defTabSz="457200" rtl="0" eaLnBrk="1" latinLnBrk="0" hangingPunct="1">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t>Click to edit Master title style</a:t>
            </a:r>
            <a:endParaRPr lang="vi-VN"/>
          </a:p>
        </p:txBody>
      </p:sp>
      <p:sp>
        <p:nvSpPr>
          <p:cNvPr id="15" name="Content Placeholder 2">
            <a:extLst>
              <a:ext uri="{FF2B5EF4-FFF2-40B4-BE49-F238E27FC236}">
                <a16:creationId xmlns:a16="http://schemas.microsoft.com/office/drawing/2014/main" id="{3656256C-1E78-4BFC-ABCE-A39A949D07FF}"/>
              </a:ext>
            </a:extLst>
          </p:cNvPr>
          <p:cNvSpPr>
            <a:spLocks noGrp="1"/>
          </p:cNvSpPr>
          <p:nvPr>
            <p:ph idx="1"/>
          </p:nvPr>
        </p:nvSpPr>
        <p:spPr>
          <a:xfrm>
            <a:off x="952153" y="1334683"/>
            <a:ext cx="7563197" cy="5386791"/>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287130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C225FE-BCC2-4122-AEDE-72DCE9D8E8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a:extLst>
              <a:ext uri="{FF2B5EF4-FFF2-40B4-BE49-F238E27FC236}">
                <a16:creationId xmlns:a16="http://schemas.microsoft.com/office/drawing/2014/main" id="{BF1D6C98-93E6-4ACF-A730-D1F1AC79B36C}"/>
              </a:ext>
            </a:extLst>
          </p:cNvPr>
          <p:cNvSpPr>
            <a:spLocks noGrp="1"/>
          </p:cNvSpPr>
          <p:nvPr>
            <p:ph type="sldNum" sz="quarter" idx="12"/>
          </p:nvPr>
        </p:nvSpPr>
        <p:spPr/>
        <p:txBody>
          <a:bodyPr/>
          <a:lstStyle/>
          <a:p>
            <a:fld id="{12AC7504-CD31-4B03-A313-3AF7AFE30BC8}" type="slidenum">
              <a:rPr lang="vi-VN" smtClean="0"/>
              <a:t>‹#›</a:t>
            </a:fld>
            <a:endParaRPr lang="vi-VN"/>
          </a:p>
        </p:txBody>
      </p:sp>
      <p:pic>
        <p:nvPicPr>
          <p:cNvPr id="11" name="Picture 10">
            <a:extLst>
              <a:ext uri="{FF2B5EF4-FFF2-40B4-BE49-F238E27FC236}">
                <a16:creationId xmlns:a16="http://schemas.microsoft.com/office/drawing/2014/main" id="{0B87EFBE-7F39-4320-B9DD-1A681AB53C2E}"/>
              </a:ext>
            </a:extLst>
          </p:cNvPr>
          <p:cNvPicPr>
            <a:picLocks noChangeAspect="1"/>
          </p:cNvPicPr>
          <p:nvPr userDrawn="1"/>
        </p:nvPicPr>
        <p:blipFill>
          <a:blip r:embed="rId3"/>
          <a:stretch>
            <a:fillRect/>
          </a:stretch>
        </p:blipFill>
        <p:spPr>
          <a:xfrm>
            <a:off x="952153" y="849804"/>
            <a:ext cx="3987838" cy="93029"/>
          </a:xfrm>
          <a:prstGeom prst="rect">
            <a:avLst/>
          </a:prstGeom>
        </p:spPr>
      </p:pic>
      <p:sp>
        <p:nvSpPr>
          <p:cNvPr id="7" name="Content Placeholder 2">
            <a:extLst>
              <a:ext uri="{FF2B5EF4-FFF2-40B4-BE49-F238E27FC236}">
                <a16:creationId xmlns:a16="http://schemas.microsoft.com/office/drawing/2014/main" id="{2D8544E8-C07F-4EA0-8CA6-2CE82AC6C507}"/>
              </a:ext>
            </a:extLst>
          </p:cNvPr>
          <p:cNvSpPr>
            <a:spLocks noGrp="1"/>
          </p:cNvSpPr>
          <p:nvPr>
            <p:ph idx="1"/>
          </p:nvPr>
        </p:nvSpPr>
        <p:spPr>
          <a:xfrm>
            <a:off x="952153" y="1334684"/>
            <a:ext cx="7563197" cy="2567142"/>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8" name="Content Placeholder 2">
            <a:extLst>
              <a:ext uri="{FF2B5EF4-FFF2-40B4-BE49-F238E27FC236}">
                <a16:creationId xmlns:a16="http://schemas.microsoft.com/office/drawing/2014/main" id="{4160CD68-BB20-4FE3-9BFF-B7AC9B8166AC}"/>
              </a:ext>
            </a:extLst>
          </p:cNvPr>
          <p:cNvSpPr>
            <a:spLocks noGrp="1"/>
          </p:cNvSpPr>
          <p:nvPr>
            <p:ph idx="13"/>
          </p:nvPr>
        </p:nvSpPr>
        <p:spPr>
          <a:xfrm>
            <a:off x="952153" y="4292825"/>
            <a:ext cx="2127238" cy="1715371"/>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endParaRPr lang="vi-VN"/>
          </a:p>
        </p:txBody>
      </p:sp>
      <p:sp>
        <p:nvSpPr>
          <p:cNvPr id="10" name="Content Placeholder 2">
            <a:extLst>
              <a:ext uri="{FF2B5EF4-FFF2-40B4-BE49-F238E27FC236}">
                <a16:creationId xmlns:a16="http://schemas.microsoft.com/office/drawing/2014/main" id="{9BD9EADE-B7E0-492D-85E5-765940D4207E}"/>
              </a:ext>
            </a:extLst>
          </p:cNvPr>
          <p:cNvSpPr>
            <a:spLocks noGrp="1"/>
          </p:cNvSpPr>
          <p:nvPr>
            <p:ph idx="14"/>
          </p:nvPr>
        </p:nvSpPr>
        <p:spPr>
          <a:xfrm>
            <a:off x="3670132" y="4292825"/>
            <a:ext cx="2127238" cy="1715371"/>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endParaRPr lang="vi-VN"/>
          </a:p>
        </p:txBody>
      </p:sp>
      <p:sp>
        <p:nvSpPr>
          <p:cNvPr id="14" name="Content Placeholder 2">
            <a:extLst>
              <a:ext uri="{FF2B5EF4-FFF2-40B4-BE49-F238E27FC236}">
                <a16:creationId xmlns:a16="http://schemas.microsoft.com/office/drawing/2014/main" id="{EE069CA2-BC76-4006-AF31-205C21E0CCB1}"/>
              </a:ext>
            </a:extLst>
          </p:cNvPr>
          <p:cNvSpPr>
            <a:spLocks noGrp="1"/>
          </p:cNvSpPr>
          <p:nvPr>
            <p:ph idx="15"/>
          </p:nvPr>
        </p:nvSpPr>
        <p:spPr>
          <a:xfrm>
            <a:off x="6388112" y="4292825"/>
            <a:ext cx="2127238" cy="1715371"/>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endParaRPr lang="vi-VN"/>
          </a:p>
        </p:txBody>
      </p:sp>
      <p:sp>
        <p:nvSpPr>
          <p:cNvPr id="15" name="Title 13">
            <a:extLst>
              <a:ext uri="{FF2B5EF4-FFF2-40B4-BE49-F238E27FC236}">
                <a16:creationId xmlns:a16="http://schemas.microsoft.com/office/drawing/2014/main" id="{1AD66E6A-30A7-4A83-B19B-9C3A09471A6B}"/>
              </a:ext>
            </a:extLst>
          </p:cNvPr>
          <p:cNvSpPr>
            <a:spLocks noGrp="1"/>
          </p:cNvSpPr>
          <p:nvPr>
            <p:ph type="title"/>
          </p:nvPr>
        </p:nvSpPr>
        <p:spPr>
          <a:xfrm>
            <a:off x="837853" y="251614"/>
            <a:ext cx="7886700" cy="461665"/>
          </a:xfrm>
        </p:spPr>
        <p:txBody>
          <a:bodyPr>
            <a:normAutofit/>
          </a:bodyPr>
          <a:lstStyle>
            <a:lvl1pPr marL="0" indent="0" algn="l" defTabSz="457200" rtl="0" eaLnBrk="1" latinLnBrk="0" hangingPunct="1">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t>Click to edit Master title style</a:t>
            </a:r>
            <a:endParaRPr lang="vi-VN"/>
          </a:p>
        </p:txBody>
      </p:sp>
    </p:spTree>
    <p:extLst>
      <p:ext uri="{BB962C8B-B14F-4D97-AF65-F5344CB8AC3E}">
        <p14:creationId xmlns:p14="http://schemas.microsoft.com/office/powerpoint/2010/main" val="84284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0C225FE-BCC2-4122-AEDE-72DCE9D8E8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Slide Number Placeholder 4">
            <a:extLst>
              <a:ext uri="{FF2B5EF4-FFF2-40B4-BE49-F238E27FC236}">
                <a16:creationId xmlns:a16="http://schemas.microsoft.com/office/drawing/2014/main" id="{BF1D6C98-93E6-4ACF-A730-D1F1AC79B36C}"/>
              </a:ext>
            </a:extLst>
          </p:cNvPr>
          <p:cNvSpPr>
            <a:spLocks noGrp="1"/>
          </p:cNvSpPr>
          <p:nvPr>
            <p:ph type="sldNum" sz="quarter" idx="12"/>
          </p:nvPr>
        </p:nvSpPr>
        <p:spPr/>
        <p:txBody>
          <a:bodyPr/>
          <a:lstStyle/>
          <a:p>
            <a:fld id="{12AC7504-CD31-4B03-A313-3AF7AFE30BC8}" type="slidenum">
              <a:rPr lang="vi-VN" smtClean="0"/>
              <a:t>‹#›</a:t>
            </a:fld>
            <a:endParaRPr lang="vi-VN"/>
          </a:p>
        </p:txBody>
      </p:sp>
      <p:pic>
        <p:nvPicPr>
          <p:cNvPr id="11" name="Picture 10">
            <a:extLst>
              <a:ext uri="{FF2B5EF4-FFF2-40B4-BE49-F238E27FC236}">
                <a16:creationId xmlns:a16="http://schemas.microsoft.com/office/drawing/2014/main" id="{0B87EFBE-7F39-4320-B9DD-1A681AB53C2E}"/>
              </a:ext>
            </a:extLst>
          </p:cNvPr>
          <p:cNvPicPr>
            <a:picLocks noChangeAspect="1"/>
          </p:cNvPicPr>
          <p:nvPr userDrawn="1"/>
        </p:nvPicPr>
        <p:blipFill>
          <a:blip r:embed="rId3"/>
          <a:stretch>
            <a:fillRect/>
          </a:stretch>
        </p:blipFill>
        <p:spPr>
          <a:xfrm>
            <a:off x="952153" y="849804"/>
            <a:ext cx="3987838" cy="93029"/>
          </a:xfrm>
          <a:prstGeom prst="rect">
            <a:avLst/>
          </a:prstGeom>
        </p:spPr>
      </p:pic>
      <p:sp>
        <p:nvSpPr>
          <p:cNvPr id="7" name="Content Placeholder 2">
            <a:extLst>
              <a:ext uri="{FF2B5EF4-FFF2-40B4-BE49-F238E27FC236}">
                <a16:creationId xmlns:a16="http://schemas.microsoft.com/office/drawing/2014/main" id="{2D8544E8-C07F-4EA0-8CA6-2CE82AC6C507}"/>
              </a:ext>
            </a:extLst>
          </p:cNvPr>
          <p:cNvSpPr>
            <a:spLocks noGrp="1"/>
          </p:cNvSpPr>
          <p:nvPr>
            <p:ph idx="1"/>
          </p:nvPr>
        </p:nvSpPr>
        <p:spPr>
          <a:xfrm>
            <a:off x="952153" y="1334683"/>
            <a:ext cx="4305647" cy="5386792"/>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8" name="Content Placeholder 2">
            <a:extLst>
              <a:ext uri="{FF2B5EF4-FFF2-40B4-BE49-F238E27FC236}">
                <a16:creationId xmlns:a16="http://schemas.microsoft.com/office/drawing/2014/main" id="{4160CD68-BB20-4FE3-9BFF-B7AC9B8166AC}"/>
              </a:ext>
            </a:extLst>
          </p:cNvPr>
          <p:cNvSpPr>
            <a:spLocks noGrp="1"/>
          </p:cNvSpPr>
          <p:nvPr>
            <p:ph idx="13"/>
          </p:nvPr>
        </p:nvSpPr>
        <p:spPr>
          <a:xfrm>
            <a:off x="5702300" y="941606"/>
            <a:ext cx="2825750" cy="2452196"/>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endParaRPr lang="vi-VN"/>
          </a:p>
        </p:txBody>
      </p:sp>
      <p:sp>
        <p:nvSpPr>
          <p:cNvPr id="14" name="Content Placeholder 2">
            <a:extLst>
              <a:ext uri="{FF2B5EF4-FFF2-40B4-BE49-F238E27FC236}">
                <a16:creationId xmlns:a16="http://schemas.microsoft.com/office/drawing/2014/main" id="{EE069CA2-BC76-4006-AF31-205C21E0CCB1}"/>
              </a:ext>
            </a:extLst>
          </p:cNvPr>
          <p:cNvSpPr>
            <a:spLocks noGrp="1"/>
          </p:cNvSpPr>
          <p:nvPr>
            <p:ph idx="15"/>
          </p:nvPr>
        </p:nvSpPr>
        <p:spPr>
          <a:xfrm>
            <a:off x="5702300" y="3648978"/>
            <a:ext cx="2825750" cy="2452196"/>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endParaRPr lang="vi-VN"/>
          </a:p>
        </p:txBody>
      </p:sp>
      <p:sp>
        <p:nvSpPr>
          <p:cNvPr id="12" name="Title 13">
            <a:extLst>
              <a:ext uri="{FF2B5EF4-FFF2-40B4-BE49-F238E27FC236}">
                <a16:creationId xmlns:a16="http://schemas.microsoft.com/office/drawing/2014/main" id="{0C08A238-DB06-4DEE-ACEC-498F3DB4CBEA}"/>
              </a:ext>
            </a:extLst>
          </p:cNvPr>
          <p:cNvSpPr>
            <a:spLocks noGrp="1"/>
          </p:cNvSpPr>
          <p:nvPr>
            <p:ph type="title"/>
          </p:nvPr>
        </p:nvSpPr>
        <p:spPr>
          <a:xfrm>
            <a:off x="837853" y="251614"/>
            <a:ext cx="7886700" cy="461665"/>
          </a:xfrm>
        </p:spPr>
        <p:txBody>
          <a:bodyPr>
            <a:normAutofit/>
          </a:bodyPr>
          <a:lstStyle>
            <a:lvl1pPr marL="0" indent="0" algn="l" defTabSz="457200" rtl="0" eaLnBrk="1" latinLnBrk="0" hangingPunct="1">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t>Click to edit Master title style</a:t>
            </a:r>
            <a:endParaRPr lang="vi-VN"/>
          </a:p>
        </p:txBody>
      </p:sp>
    </p:spTree>
    <p:extLst>
      <p:ext uri="{BB962C8B-B14F-4D97-AF65-F5344CB8AC3E}">
        <p14:creationId xmlns:p14="http://schemas.microsoft.com/office/powerpoint/2010/main" val="124950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90BC0AD-F237-4BD4-AA3E-B1D090545CDB}"/>
              </a:ext>
            </a:extLst>
          </p:cNvPr>
          <p:cNvSpPr>
            <a:spLocks noGrp="1"/>
          </p:cNvSpPr>
          <p:nvPr>
            <p:ph type="sldNum" sz="quarter" idx="12"/>
          </p:nvPr>
        </p:nvSpPr>
        <p:spPr/>
        <p:txBody>
          <a:bodyPr/>
          <a:lstStyle/>
          <a:p>
            <a:fld id="{12AC7504-CD31-4B03-A313-3AF7AFE30BC8}" type="slidenum">
              <a:rPr lang="vi-VN" smtClean="0"/>
              <a:t>‹#›</a:t>
            </a:fld>
            <a:endParaRPr lang="vi-VN"/>
          </a:p>
        </p:txBody>
      </p:sp>
      <p:pic>
        <p:nvPicPr>
          <p:cNvPr id="6" name="Picture 5">
            <a:extLst>
              <a:ext uri="{FF2B5EF4-FFF2-40B4-BE49-F238E27FC236}">
                <a16:creationId xmlns:a16="http://schemas.microsoft.com/office/drawing/2014/main" id="{F87EA72F-1432-495B-9AC6-3C302A6337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025526"/>
          </a:xfrm>
          <a:prstGeom prst="rect">
            <a:avLst/>
          </a:prstGeom>
        </p:spPr>
      </p:pic>
      <p:cxnSp>
        <p:nvCxnSpPr>
          <p:cNvPr id="7" name="Straight Connector 6">
            <a:extLst>
              <a:ext uri="{FF2B5EF4-FFF2-40B4-BE49-F238E27FC236}">
                <a16:creationId xmlns:a16="http://schemas.microsoft.com/office/drawing/2014/main" id="{FA9B1E0D-5558-4111-A840-AC226374003C}"/>
              </a:ext>
            </a:extLst>
          </p:cNvPr>
          <p:cNvCxnSpPr/>
          <p:nvPr userDrawn="1"/>
        </p:nvCxnSpPr>
        <p:spPr>
          <a:xfrm>
            <a:off x="0" y="1481070"/>
            <a:ext cx="0" cy="5376930"/>
          </a:xfrm>
          <a:prstGeom prst="line">
            <a:avLst/>
          </a:prstGeom>
          <a:ln w="41275">
            <a:solidFill>
              <a:srgbClr val="88B8E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0FE5E1A-B96E-4405-A8FA-020CE6ADC7B8}"/>
              </a:ext>
            </a:extLst>
          </p:cNvPr>
          <p:cNvCxnSpPr/>
          <p:nvPr userDrawn="1"/>
        </p:nvCxnSpPr>
        <p:spPr>
          <a:xfrm>
            <a:off x="9128976" y="1481070"/>
            <a:ext cx="0" cy="5376930"/>
          </a:xfrm>
          <a:prstGeom prst="line">
            <a:avLst/>
          </a:prstGeom>
          <a:ln w="41275">
            <a:solidFill>
              <a:srgbClr val="88B8E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CA6444-ADA4-46E2-BF4C-68DC14396B3E}"/>
              </a:ext>
            </a:extLst>
          </p:cNvPr>
          <p:cNvCxnSpPr>
            <a:cxnSpLocks/>
          </p:cNvCxnSpPr>
          <p:nvPr userDrawn="1"/>
        </p:nvCxnSpPr>
        <p:spPr>
          <a:xfrm>
            <a:off x="0" y="6849414"/>
            <a:ext cx="9128976" cy="0"/>
          </a:xfrm>
          <a:prstGeom prst="line">
            <a:avLst/>
          </a:prstGeom>
          <a:ln w="41275">
            <a:solidFill>
              <a:srgbClr val="88B8E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A91CF44-E22D-4327-9B84-60F78A87CAB4}"/>
              </a:ext>
            </a:extLst>
          </p:cNvPr>
          <p:cNvSpPr txBox="1">
            <a:spLocks/>
          </p:cNvSpPr>
          <p:nvPr userDrawn="1"/>
        </p:nvSpPr>
        <p:spPr>
          <a:xfrm>
            <a:off x="3610377" y="2121796"/>
            <a:ext cx="2125014" cy="5666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a:solidFill>
                  <a:schemeClr val="bg1"/>
                </a:solidFill>
                <a:cs typeface="Segoe UI" panose="020B0502040204020203" pitchFamily="34" charset="0"/>
              </a:rPr>
              <a:t>Example 1</a:t>
            </a:r>
            <a:endParaRPr lang="vi-VN" sz="2400">
              <a:solidFill>
                <a:schemeClr val="bg1"/>
              </a:solidFill>
              <a:cs typeface="Segoe UI" panose="020B0502040204020203" pitchFamily="34" charset="0"/>
            </a:endParaRPr>
          </a:p>
        </p:txBody>
      </p:sp>
      <p:sp>
        <p:nvSpPr>
          <p:cNvPr id="13" name="Content Placeholder 2">
            <a:extLst>
              <a:ext uri="{FF2B5EF4-FFF2-40B4-BE49-F238E27FC236}">
                <a16:creationId xmlns:a16="http://schemas.microsoft.com/office/drawing/2014/main" id="{EBDE831C-69D7-4B8E-B74C-6A5CF1665555}"/>
              </a:ext>
            </a:extLst>
          </p:cNvPr>
          <p:cNvSpPr>
            <a:spLocks noGrp="1"/>
          </p:cNvSpPr>
          <p:nvPr>
            <p:ph idx="1"/>
          </p:nvPr>
        </p:nvSpPr>
        <p:spPr>
          <a:xfrm>
            <a:off x="628650" y="1738158"/>
            <a:ext cx="78867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7" name="Text Placeholder 16">
            <a:extLst>
              <a:ext uri="{FF2B5EF4-FFF2-40B4-BE49-F238E27FC236}">
                <a16:creationId xmlns:a16="http://schemas.microsoft.com/office/drawing/2014/main" id="{28A65AE0-2283-40E9-B71B-868FAA630A13}"/>
              </a:ext>
            </a:extLst>
          </p:cNvPr>
          <p:cNvSpPr>
            <a:spLocks noGrp="1"/>
          </p:cNvSpPr>
          <p:nvPr>
            <p:ph type="body" sz="quarter" idx="13"/>
          </p:nvPr>
        </p:nvSpPr>
        <p:spPr>
          <a:xfrm>
            <a:off x="2286001" y="1011801"/>
            <a:ext cx="4572000" cy="395287"/>
          </a:xfrm>
        </p:spPr>
        <p:txBody>
          <a:bodyPr>
            <a:noAutofit/>
          </a:bodyPr>
          <a:lstStyle>
            <a:lvl1pPr marL="0" indent="0" algn="ctr">
              <a:buNone/>
              <a:defRPr sz="2400">
                <a:solidFill>
                  <a:srgbClr val="C9738B"/>
                </a:solidFill>
                <a:latin typeface="Segoe UI Semibold" panose="020B0702040204020203" pitchFamily="34" charset="0"/>
                <a:cs typeface="Segoe UI Semibold" panose="020B0702040204020203" pitchFamily="34" charset="0"/>
              </a:defRPr>
            </a:lvl1pPr>
          </a:lstStyle>
          <a:p>
            <a:pPr lvl="0"/>
            <a:r>
              <a:rPr lang="en-US"/>
              <a:t>Edit Master text styles</a:t>
            </a:r>
          </a:p>
        </p:txBody>
      </p:sp>
      <p:sp>
        <p:nvSpPr>
          <p:cNvPr id="20" name="Text Placeholder 16">
            <a:extLst>
              <a:ext uri="{FF2B5EF4-FFF2-40B4-BE49-F238E27FC236}">
                <a16:creationId xmlns:a16="http://schemas.microsoft.com/office/drawing/2014/main" id="{3F3E58CD-8A51-4508-A12E-B3108CFBAA5E}"/>
              </a:ext>
            </a:extLst>
          </p:cNvPr>
          <p:cNvSpPr>
            <a:spLocks noGrp="1"/>
          </p:cNvSpPr>
          <p:nvPr>
            <p:ph type="body" sz="quarter" idx="14" hasCustomPrompt="1"/>
          </p:nvPr>
        </p:nvSpPr>
        <p:spPr>
          <a:xfrm>
            <a:off x="2286001" y="177663"/>
            <a:ext cx="4572000" cy="395287"/>
          </a:xfrm>
        </p:spPr>
        <p:txBody>
          <a:bodyPr>
            <a:noAutofit/>
          </a:bodyPr>
          <a:lstStyle>
            <a:lvl1pPr marL="0" indent="0" algn="ctr">
              <a:buNone/>
              <a:defRPr sz="2400">
                <a:solidFill>
                  <a:schemeClr val="bg1"/>
                </a:solidFill>
                <a:latin typeface="Segoe UI Semibold" panose="020B0702040204020203" pitchFamily="34" charset="0"/>
                <a:cs typeface="Segoe UI Semibold" panose="020B0702040204020203" pitchFamily="34" charset="0"/>
              </a:defRPr>
            </a:lvl1pPr>
          </a:lstStyle>
          <a:p>
            <a:pPr lvl="0"/>
            <a:r>
              <a:rPr lang="en-US"/>
              <a:t>EDIT MASTER TEXT STYLES</a:t>
            </a:r>
          </a:p>
        </p:txBody>
      </p:sp>
    </p:spTree>
    <p:extLst>
      <p:ext uri="{BB962C8B-B14F-4D97-AF65-F5344CB8AC3E}">
        <p14:creationId xmlns:p14="http://schemas.microsoft.com/office/powerpoint/2010/main" val="163739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B9E6B-9A83-47BA-AADD-81615D76637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5F77293-9231-40F9-8334-10909E2CFB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9C7F99A-830E-473B-8978-32E3A07273AC}"/>
              </a:ext>
            </a:extLst>
          </p:cNvPr>
          <p:cNvSpPr>
            <a:spLocks noGrp="1"/>
          </p:cNvSpPr>
          <p:nvPr>
            <p:ph type="dt" sz="half" idx="10"/>
          </p:nvPr>
        </p:nvSpPr>
        <p:spPr/>
        <p:txBody>
          <a:bodyPr/>
          <a:lstStyle/>
          <a:p>
            <a:fld id="{187DA457-5A3E-44CE-96B4-281D117EED68}" type="datetimeFigureOut">
              <a:rPr lang="vi-VN" smtClean="0"/>
              <a:t>11/04/2018</a:t>
            </a:fld>
            <a:endParaRPr lang="vi-VN"/>
          </a:p>
        </p:txBody>
      </p:sp>
      <p:sp>
        <p:nvSpPr>
          <p:cNvPr id="5" name="Footer Placeholder 4">
            <a:extLst>
              <a:ext uri="{FF2B5EF4-FFF2-40B4-BE49-F238E27FC236}">
                <a16:creationId xmlns:a16="http://schemas.microsoft.com/office/drawing/2014/main" id="{6CFE81ED-3552-44F1-B4D1-6032F8AEE0F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C2878A-2B17-417F-82C0-0A30754E6454}"/>
              </a:ext>
            </a:extLst>
          </p:cNvPr>
          <p:cNvSpPr>
            <a:spLocks noGrp="1"/>
          </p:cNvSpPr>
          <p:nvPr>
            <p:ph type="sldNum" sz="quarter" idx="12"/>
          </p:nvPr>
        </p:nvSpPr>
        <p:spPr/>
        <p:txBody>
          <a:bodyPr/>
          <a:lstStyle/>
          <a:p>
            <a:fld id="{12AC7504-CD31-4B03-A313-3AF7AFE30BC8}" type="slidenum">
              <a:rPr lang="vi-VN" smtClean="0"/>
              <a:t>‹#›</a:t>
            </a:fld>
            <a:endParaRPr lang="vi-VN"/>
          </a:p>
        </p:txBody>
      </p:sp>
    </p:spTree>
    <p:extLst>
      <p:ext uri="{BB962C8B-B14F-4D97-AF65-F5344CB8AC3E}">
        <p14:creationId xmlns:p14="http://schemas.microsoft.com/office/powerpoint/2010/main" val="37596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AC26D-E413-413C-B562-81D02DA3084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C687919-8FD9-4570-B51B-250D5C5D8DD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3D11B5-12AA-41D1-9DDC-A75F33D3AB71}"/>
              </a:ext>
            </a:extLst>
          </p:cNvPr>
          <p:cNvSpPr>
            <a:spLocks noGrp="1"/>
          </p:cNvSpPr>
          <p:nvPr>
            <p:ph type="dt" sz="half" idx="10"/>
          </p:nvPr>
        </p:nvSpPr>
        <p:spPr/>
        <p:txBody>
          <a:bodyPr/>
          <a:lstStyle/>
          <a:p>
            <a:fld id="{187DA457-5A3E-44CE-96B4-281D117EED68}" type="datetimeFigureOut">
              <a:rPr lang="vi-VN" smtClean="0"/>
              <a:t>11/04/2018</a:t>
            </a:fld>
            <a:endParaRPr lang="vi-VN"/>
          </a:p>
        </p:txBody>
      </p:sp>
      <p:sp>
        <p:nvSpPr>
          <p:cNvPr id="5" name="Footer Placeholder 4">
            <a:extLst>
              <a:ext uri="{FF2B5EF4-FFF2-40B4-BE49-F238E27FC236}">
                <a16:creationId xmlns:a16="http://schemas.microsoft.com/office/drawing/2014/main" id="{9465649B-B0A8-41D2-A3EF-360E42C77AC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236DEB0-A802-426C-89CD-EC1446A02399}"/>
              </a:ext>
            </a:extLst>
          </p:cNvPr>
          <p:cNvSpPr>
            <a:spLocks noGrp="1"/>
          </p:cNvSpPr>
          <p:nvPr>
            <p:ph type="sldNum" sz="quarter" idx="12"/>
          </p:nvPr>
        </p:nvSpPr>
        <p:spPr/>
        <p:txBody>
          <a:bodyPr/>
          <a:lstStyle/>
          <a:p>
            <a:fld id="{12AC7504-CD31-4B03-A313-3AF7AFE30BC8}" type="slidenum">
              <a:rPr lang="vi-VN" smtClean="0"/>
              <a:t>‹#›</a:t>
            </a:fld>
            <a:endParaRPr lang="vi-VN"/>
          </a:p>
        </p:txBody>
      </p:sp>
    </p:spTree>
    <p:extLst>
      <p:ext uri="{BB962C8B-B14F-4D97-AF65-F5344CB8AC3E}">
        <p14:creationId xmlns:p14="http://schemas.microsoft.com/office/powerpoint/2010/main" val="85443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3D4D-0595-4D6E-92D1-4E99C33981A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B492C66-8D24-447A-88B5-A16FDED970B4}"/>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625FDF6-A80E-4C68-97B0-961B4AC74A96}"/>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C457188-5AFF-4EDA-A49E-C0966417FC4A}"/>
              </a:ext>
            </a:extLst>
          </p:cNvPr>
          <p:cNvSpPr>
            <a:spLocks noGrp="1"/>
          </p:cNvSpPr>
          <p:nvPr>
            <p:ph type="dt" sz="half" idx="10"/>
          </p:nvPr>
        </p:nvSpPr>
        <p:spPr/>
        <p:txBody>
          <a:bodyPr/>
          <a:lstStyle/>
          <a:p>
            <a:fld id="{187DA457-5A3E-44CE-96B4-281D117EED68}" type="datetimeFigureOut">
              <a:rPr lang="vi-VN" smtClean="0"/>
              <a:t>11/04/2018</a:t>
            </a:fld>
            <a:endParaRPr lang="vi-VN"/>
          </a:p>
        </p:txBody>
      </p:sp>
      <p:sp>
        <p:nvSpPr>
          <p:cNvPr id="6" name="Footer Placeholder 5">
            <a:extLst>
              <a:ext uri="{FF2B5EF4-FFF2-40B4-BE49-F238E27FC236}">
                <a16:creationId xmlns:a16="http://schemas.microsoft.com/office/drawing/2014/main" id="{4B30E50C-F6CA-43B5-B107-374F06A441F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00070CA-1B84-479E-B33A-C00D822CC959}"/>
              </a:ext>
            </a:extLst>
          </p:cNvPr>
          <p:cNvSpPr>
            <a:spLocks noGrp="1"/>
          </p:cNvSpPr>
          <p:nvPr>
            <p:ph type="sldNum" sz="quarter" idx="12"/>
          </p:nvPr>
        </p:nvSpPr>
        <p:spPr/>
        <p:txBody>
          <a:bodyPr/>
          <a:lstStyle/>
          <a:p>
            <a:fld id="{12AC7504-CD31-4B03-A313-3AF7AFE30BC8}" type="slidenum">
              <a:rPr lang="vi-VN" smtClean="0"/>
              <a:t>‹#›</a:t>
            </a:fld>
            <a:endParaRPr lang="vi-VN"/>
          </a:p>
        </p:txBody>
      </p:sp>
    </p:spTree>
    <p:extLst>
      <p:ext uri="{BB962C8B-B14F-4D97-AF65-F5344CB8AC3E}">
        <p14:creationId xmlns:p14="http://schemas.microsoft.com/office/powerpoint/2010/main" val="202761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7A2F9-3BCA-4EE5-B3E8-DCB3E7B10E50}"/>
              </a:ext>
            </a:extLst>
          </p:cNvPr>
          <p:cNvSpPr>
            <a:spLocks noGrp="1"/>
          </p:cNvSpPr>
          <p:nvPr>
            <p:ph type="title"/>
          </p:nvPr>
        </p:nvSpPr>
        <p:spPr>
          <a:xfrm>
            <a:off x="630238" y="365125"/>
            <a:ext cx="78867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B0A71BD-1029-435A-9BC9-812CCD1BCCE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52D416-D544-4947-959A-C1EACC5A8727}"/>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89062985-E62B-4ACE-A525-E6432449ADF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D3D694-23AE-4306-88F7-7610697D17F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5AF9C54-72A3-475D-863A-E1B1351F5FD1}"/>
              </a:ext>
            </a:extLst>
          </p:cNvPr>
          <p:cNvSpPr>
            <a:spLocks noGrp="1"/>
          </p:cNvSpPr>
          <p:nvPr>
            <p:ph type="dt" sz="half" idx="10"/>
          </p:nvPr>
        </p:nvSpPr>
        <p:spPr/>
        <p:txBody>
          <a:bodyPr/>
          <a:lstStyle/>
          <a:p>
            <a:fld id="{187DA457-5A3E-44CE-96B4-281D117EED68}" type="datetimeFigureOut">
              <a:rPr lang="vi-VN" smtClean="0"/>
              <a:t>11/04/2018</a:t>
            </a:fld>
            <a:endParaRPr lang="vi-VN"/>
          </a:p>
        </p:txBody>
      </p:sp>
      <p:sp>
        <p:nvSpPr>
          <p:cNvPr id="8" name="Footer Placeholder 7">
            <a:extLst>
              <a:ext uri="{FF2B5EF4-FFF2-40B4-BE49-F238E27FC236}">
                <a16:creationId xmlns:a16="http://schemas.microsoft.com/office/drawing/2014/main" id="{7A259B29-8E94-479A-9E46-9586985A8463}"/>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DFBF619-0313-45C9-BC27-802EA9AB8F4F}"/>
              </a:ext>
            </a:extLst>
          </p:cNvPr>
          <p:cNvSpPr>
            <a:spLocks noGrp="1"/>
          </p:cNvSpPr>
          <p:nvPr>
            <p:ph type="sldNum" sz="quarter" idx="12"/>
          </p:nvPr>
        </p:nvSpPr>
        <p:spPr/>
        <p:txBody>
          <a:bodyPr/>
          <a:lstStyle/>
          <a:p>
            <a:fld id="{12AC7504-CD31-4B03-A313-3AF7AFE30BC8}" type="slidenum">
              <a:rPr lang="vi-VN" smtClean="0"/>
              <a:t>‹#›</a:t>
            </a:fld>
            <a:endParaRPr lang="vi-VN"/>
          </a:p>
        </p:txBody>
      </p:sp>
    </p:spTree>
    <p:extLst>
      <p:ext uri="{BB962C8B-B14F-4D97-AF65-F5344CB8AC3E}">
        <p14:creationId xmlns:p14="http://schemas.microsoft.com/office/powerpoint/2010/main" val="126297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69F394-708E-4441-9604-3C1A142FD5D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A269E-EAD1-493C-948D-9057D6EF3D1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6A89A4F-6B29-4430-B702-2BE41F44DFB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DA457-5A3E-44CE-96B4-281D117EED68}" type="datetimeFigureOut">
              <a:rPr lang="vi-VN" smtClean="0"/>
              <a:t>11/04/2018</a:t>
            </a:fld>
            <a:endParaRPr lang="vi-VN"/>
          </a:p>
        </p:txBody>
      </p:sp>
      <p:sp>
        <p:nvSpPr>
          <p:cNvPr id="5" name="Footer Placeholder 4">
            <a:extLst>
              <a:ext uri="{FF2B5EF4-FFF2-40B4-BE49-F238E27FC236}">
                <a16:creationId xmlns:a16="http://schemas.microsoft.com/office/drawing/2014/main" id="{56487AEA-11F9-4103-9182-B83FFA19BF8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DEBEF23A-ED02-4E7C-A426-C3FF8D7C100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C7504-CD31-4B03-A313-3AF7AFE30BC8}" type="slidenum">
              <a:rPr lang="vi-VN" smtClean="0"/>
              <a:t>‹#›</a:t>
            </a:fld>
            <a:endParaRPr lang="vi-VN"/>
          </a:p>
        </p:txBody>
      </p:sp>
    </p:spTree>
    <p:extLst>
      <p:ext uri="{BB962C8B-B14F-4D97-AF65-F5344CB8AC3E}">
        <p14:creationId xmlns:p14="http://schemas.microsoft.com/office/powerpoint/2010/main" val="310998938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6" r:id="rId3"/>
    <p:sldLayoutId id="2147483687" r:id="rId4"/>
    <p:sldLayoutId id="2147483685"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711B-15C1-42D2-8841-2E4D358A2CA3}"/>
              </a:ext>
            </a:extLst>
          </p:cNvPr>
          <p:cNvSpPr>
            <a:spLocks noGrp="1"/>
          </p:cNvSpPr>
          <p:nvPr>
            <p:ph type="ctrTitle"/>
          </p:nvPr>
        </p:nvSpPr>
        <p:spPr/>
        <p:txBody>
          <a:bodyPr>
            <a:normAutofit/>
          </a:bodyPr>
          <a:lstStyle/>
          <a:p>
            <a:r>
              <a:rPr lang="en-US" altLang="vi-VN">
                <a:cs typeface="Segoe UI" panose="020B0502040204020203" pitchFamily="34" charset="0"/>
              </a:rPr>
              <a:t>Process Specifications</a:t>
            </a:r>
            <a:br>
              <a:rPr lang="en-US" altLang="vi-VN">
                <a:cs typeface="Segoe UI" panose="020B0502040204020203" pitchFamily="34" charset="0"/>
              </a:rPr>
            </a:br>
            <a:r>
              <a:rPr lang="en-US" altLang="vi-VN" sz="3600">
                <a:latin typeface="Segoe UI" panose="020B0502040204020203" pitchFamily="34" charset="0"/>
                <a:cs typeface="Segoe UI" panose="020B0502040204020203" pitchFamily="34" charset="0"/>
              </a:rPr>
              <a:t>and</a:t>
            </a:r>
            <a:r>
              <a:rPr lang="en-US" altLang="vi-VN">
                <a:cs typeface="Segoe UI" panose="020B0502040204020203" pitchFamily="34" charset="0"/>
              </a:rPr>
              <a:t> </a:t>
            </a:r>
            <a:br>
              <a:rPr lang="en-US" altLang="vi-VN">
                <a:cs typeface="Segoe UI" panose="020B0502040204020203" pitchFamily="34" charset="0"/>
              </a:rPr>
            </a:br>
            <a:r>
              <a:rPr lang="en-US" altLang="vi-VN">
                <a:cs typeface="Segoe UI" panose="020B0502040204020203" pitchFamily="34" charset="0"/>
              </a:rPr>
              <a:t>Structured Decisions</a:t>
            </a:r>
            <a:endParaRPr lang="vi-VN"/>
          </a:p>
        </p:txBody>
      </p:sp>
    </p:spTree>
    <p:extLst>
      <p:ext uri="{BB962C8B-B14F-4D97-AF65-F5344CB8AC3E}">
        <p14:creationId xmlns:p14="http://schemas.microsoft.com/office/powerpoint/2010/main" val="1987160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A43528-7AFB-4351-AD0E-76639AA601CD}"/>
              </a:ext>
            </a:extLst>
          </p:cNvPr>
          <p:cNvSpPr>
            <a:spLocks noGrp="1"/>
          </p:cNvSpPr>
          <p:nvPr>
            <p:ph type="title"/>
          </p:nvPr>
        </p:nvSpPr>
        <p:spPr/>
        <p:txBody>
          <a:bodyPr>
            <a:normAutofit fontScale="90000"/>
          </a:bodyPr>
          <a:lstStyle/>
          <a:p>
            <a:r>
              <a:rPr lang="en-US"/>
              <a:t>Process Specifications Format (cont)</a:t>
            </a:r>
            <a:endParaRPr lang="vi-VN"/>
          </a:p>
        </p:txBody>
      </p:sp>
      <p:pic>
        <p:nvPicPr>
          <p:cNvPr id="3" name="Picture 2">
            <a:extLst>
              <a:ext uri="{FF2B5EF4-FFF2-40B4-BE49-F238E27FC236}">
                <a16:creationId xmlns:a16="http://schemas.microsoft.com/office/drawing/2014/main" id="{9FDF4A12-4860-454A-B6AE-E82275C8450A}"/>
              </a:ext>
            </a:extLst>
          </p:cNvPr>
          <p:cNvPicPr>
            <a:picLocks noChangeAspect="1"/>
          </p:cNvPicPr>
          <p:nvPr/>
        </p:nvPicPr>
        <p:blipFill>
          <a:blip r:embed="rId2"/>
          <a:stretch>
            <a:fillRect/>
          </a:stretch>
        </p:blipFill>
        <p:spPr>
          <a:xfrm rot="21377210">
            <a:off x="595158" y="1210610"/>
            <a:ext cx="8372089" cy="4701443"/>
          </a:xfrm>
          <a:prstGeom prst="rect">
            <a:avLst/>
          </a:prstGeom>
        </p:spPr>
      </p:pic>
      <p:sp>
        <p:nvSpPr>
          <p:cNvPr id="4" name="Callout: Line 3">
            <a:extLst>
              <a:ext uri="{FF2B5EF4-FFF2-40B4-BE49-F238E27FC236}">
                <a16:creationId xmlns:a16="http://schemas.microsoft.com/office/drawing/2014/main" id="{5AF58EAC-8892-4A43-93AE-98F6743DC530}"/>
              </a:ext>
            </a:extLst>
          </p:cNvPr>
          <p:cNvSpPr/>
          <p:nvPr/>
        </p:nvSpPr>
        <p:spPr>
          <a:xfrm>
            <a:off x="5542670" y="944449"/>
            <a:ext cx="2996418" cy="574862"/>
          </a:xfrm>
          <a:prstGeom prst="borderCallout1">
            <a:avLst>
              <a:gd name="adj1" fmla="val 57904"/>
              <a:gd name="adj2" fmla="val -2230"/>
              <a:gd name="adj3" fmla="val 329572"/>
              <a:gd name="adj4" fmla="val -97957"/>
            </a:avLst>
          </a:prstGeom>
          <a:ln>
            <a:solidFill>
              <a:schemeClr val="accent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en-US" b="1"/>
              <a:t>Number</a:t>
            </a:r>
            <a:r>
              <a:rPr lang="en-US"/>
              <a:t>: match process ID on data flow diagram</a:t>
            </a:r>
            <a:endParaRPr lang="vi-VN"/>
          </a:p>
        </p:txBody>
      </p:sp>
      <p:sp>
        <p:nvSpPr>
          <p:cNvPr id="8" name="Callout: Line 7">
            <a:extLst>
              <a:ext uri="{FF2B5EF4-FFF2-40B4-BE49-F238E27FC236}">
                <a16:creationId xmlns:a16="http://schemas.microsoft.com/office/drawing/2014/main" id="{C07DCABE-A6EC-486D-B857-6C380E54AABB}"/>
              </a:ext>
            </a:extLst>
          </p:cNvPr>
          <p:cNvSpPr/>
          <p:nvPr/>
        </p:nvSpPr>
        <p:spPr>
          <a:xfrm>
            <a:off x="5542670" y="1750481"/>
            <a:ext cx="2996418" cy="574862"/>
          </a:xfrm>
          <a:prstGeom prst="borderCallout1">
            <a:avLst>
              <a:gd name="adj1" fmla="val 57904"/>
              <a:gd name="adj2" fmla="val -2230"/>
              <a:gd name="adj3" fmla="val 234133"/>
              <a:gd name="adj4" fmla="val -44436"/>
            </a:avLst>
          </a:prstGeom>
          <a:ln>
            <a:solidFill>
              <a:schemeClr val="accent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en-US" b="1"/>
              <a:t>Name</a:t>
            </a:r>
            <a:r>
              <a:rPr lang="en-US"/>
              <a:t>: the same with name of process symbol</a:t>
            </a:r>
            <a:endParaRPr lang="vi-VN"/>
          </a:p>
        </p:txBody>
      </p:sp>
      <p:sp>
        <p:nvSpPr>
          <p:cNvPr id="9" name="Callout: Line 8">
            <a:extLst>
              <a:ext uri="{FF2B5EF4-FFF2-40B4-BE49-F238E27FC236}">
                <a16:creationId xmlns:a16="http://schemas.microsoft.com/office/drawing/2014/main" id="{3EB32EA0-FF87-4BAC-8631-8011E253F3BD}"/>
              </a:ext>
            </a:extLst>
          </p:cNvPr>
          <p:cNvSpPr/>
          <p:nvPr/>
        </p:nvSpPr>
        <p:spPr>
          <a:xfrm>
            <a:off x="5542670" y="2556513"/>
            <a:ext cx="3319976" cy="574862"/>
          </a:xfrm>
          <a:prstGeom prst="borderCallout1">
            <a:avLst>
              <a:gd name="adj1" fmla="val 57904"/>
              <a:gd name="adj2" fmla="val -2230"/>
              <a:gd name="adj3" fmla="val 180296"/>
              <a:gd name="adj4" fmla="val -22370"/>
            </a:avLst>
          </a:prstGeom>
          <a:ln>
            <a:solidFill>
              <a:schemeClr val="accent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en-US" b="1"/>
              <a:t>Description</a:t>
            </a:r>
            <a:r>
              <a:rPr lang="en-US"/>
              <a:t>: brief description of accomplishing</a:t>
            </a:r>
            <a:endParaRPr lang="vi-VN"/>
          </a:p>
        </p:txBody>
      </p:sp>
      <p:sp>
        <p:nvSpPr>
          <p:cNvPr id="10" name="Callout: Line 9">
            <a:extLst>
              <a:ext uri="{FF2B5EF4-FFF2-40B4-BE49-F238E27FC236}">
                <a16:creationId xmlns:a16="http://schemas.microsoft.com/office/drawing/2014/main" id="{87B78925-9604-4767-8DF8-B244FD0A19E7}"/>
              </a:ext>
            </a:extLst>
          </p:cNvPr>
          <p:cNvSpPr/>
          <p:nvPr/>
        </p:nvSpPr>
        <p:spPr>
          <a:xfrm>
            <a:off x="5542670" y="3726626"/>
            <a:ext cx="3319976" cy="1536903"/>
          </a:xfrm>
          <a:prstGeom prst="borderCallout1">
            <a:avLst>
              <a:gd name="adj1" fmla="val 57904"/>
              <a:gd name="adj2" fmla="val -2230"/>
              <a:gd name="adj3" fmla="val 81848"/>
              <a:gd name="adj4" fmla="val -79997"/>
            </a:avLst>
          </a:prstGeom>
          <a:ln>
            <a:solidFill>
              <a:schemeClr val="accent6"/>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en-US" b="1"/>
              <a:t>Input/Output</a:t>
            </a:r>
            <a:r>
              <a:rPr lang="en-US"/>
              <a:t>:</a:t>
            </a:r>
          </a:p>
          <a:p>
            <a:r>
              <a:rPr lang="en-US"/>
              <a:t>- Using name found in data flow diagram</a:t>
            </a:r>
          </a:p>
          <a:p>
            <a:r>
              <a:rPr lang="en-US"/>
              <a:t>- Name match with words in data dictionary</a:t>
            </a:r>
            <a:endParaRPr lang="vi-VN"/>
          </a:p>
        </p:txBody>
      </p:sp>
    </p:spTree>
    <p:extLst>
      <p:ext uri="{BB962C8B-B14F-4D97-AF65-F5344CB8AC3E}">
        <p14:creationId xmlns:p14="http://schemas.microsoft.com/office/powerpoint/2010/main" val="136246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0EDF80-86CD-4EF1-B403-CDAAF0FC937C}"/>
              </a:ext>
            </a:extLst>
          </p:cNvPr>
          <p:cNvPicPr>
            <a:picLocks noChangeAspect="1"/>
          </p:cNvPicPr>
          <p:nvPr/>
        </p:nvPicPr>
        <p:blipFill>
          <a:blip r:embed="rId2"/>
          <a:stretch>
            <a:fillRect/>
          </a:stretch>
        </p:blipFill>
        <p:spPr>
          <a:xfrm rot="21323433">
            <a:off x="1033830" y="1232527"/>
            <a:ext cx="7377625" cy="5174193"/>
          </a:xfrm>
          <a:prstGeom prst="rect">
            <a:avLst/>
          </a:prstGeom>
        </p:spPr>
      </p:pic>
      <p:sp>
        <p:nvSpPr>
          <p:cNvPr id="6" name="Title 5">
            <a:extLst>
              <a:ext uri="{FF2B5EF4-FFF2-40B4-BE49-F238E27FC236}">
                <a16:creationId xmlns:a16="http://schemas.microsoft.com/office/drawing/2014/main" id="{62A43528-7AFB-4351-AD0E-76639AA601CD}"/>
              </a:ext>
            </a:extLst>
          </p:cNvPr>
          <p:cNvSpPr>
            <a:spLocks noGrp="1"/>
          </p:cNvSpPr>
          <p:nvPr>
            <p:ph type="title"/>
          </p:nvPr>
        </p:nvSpPr>
        <p:spPr/>
        <p:txBody>
          <a:bodyPr>
            <a:normAutofit fontScale="90000"/>
          </a:bodyPr>
          <a:lstStyle/>
          <a:p>
            <a:r>
              <a:rPr lang="en-US"/>
              <a:t>Process Specifications Format (cont)</a:t>
            </a:r>
            <a:endParaRPr lang="vi-VN"/>
          </a:p>
        </p:txBody>
      </p:sp>
      <p:sp>
        <p:nvSpPr>
          <p:cNvPr id="4" name="Callout: Line 3">
            <a:extLst>
              <a:ext uri="{FF2B5EF4-FFF2-40B4-BE49-F238E27FC236}">
                <a16:creationId xmlns:a16="http://schemas.microsoft.com/office/drawing/2014/main" id="{5AF58EAC-8892-4A43-93AE-98F6743DC530}"/>
              </a:ext>
            </a:extLst>
          </p:cNvPr>
          <p:cNvSpPr/>
          <p:nvPr/>
        </p:nvSpPr>
        <p:spPr>
          <a:xfrm>
            <a:off x="582639" y="310263"/>
            <a:ext cx="2996418" cy="806032"/>
          </a:xfrm>
          <a:prstGeom prst="borderCallout1">
            <a:avLst>
              <a:gd name="adj1" fmla="val 98046"/>
              <a:gd name="adj2" fmla="val 60681"/>
              <a:gd name="adj3" fmla="val 158533"/>
              <a:gd name="adj4" fmla="val 75752"/>
            </a:avLst>
          </a:prstGeom>
          <a:ln>
            <a:solidFill>
              <a:schemeClr val="accent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en-US" b="1"/>
              <a:t>Type</a:t>
            </a:r>
            <a:r>
              <a:rPr lang="en-US"/>
              <a:t>: Online should have screen design; Manual should have step-by-step</a:t>
            </a:r>
            <a:endParaRPr lang="vi-VN"/>
          </a:p>
        </p:txBody>
      </p:sp>
      <p:sp>
        <p:nvSpPr>
          <p:cNvPr id="8" name="Callout: Line 7">
            <a:extLst>
              <a:ext uri="{FF2B5EF4-FFF2-40B4-BE49-F238E27FC236}">
                <a16:creationId xmlns:a16="http://schemas.microsoft.com/office/drawing/2014/main" id="{C07DCABE-A6EC-486D-B857-6C380E54AABB}"/>
              </a:ext>
            </a:extLst>
          </p:cNvPr>
          <p:cNvSpPr/>
          <p:nvPr/>
        </p:nvSpPr>
        <p:spPr>
          <a:xfrm>
            <a:off x="5983349" y="713279"/>
            <a:ext cx="2996418" cy="574862"/>
          </a:xfrm>
          <a:prstGeom prst="borderCallout1">
            <a:avLst>
              <a:gd name="adj1" fmla="val 194944"/>
              <a:gd name="adj2" fmla="val 28756"/>
              <a:gd name="adj3" fmla="val 99540"/>
              <a:gd name="adj4" fmla="val 38193"/>
            </a:avLst>
          </a:prstGeom>
          <a:ln>
            <a:solidFill>
              <a:schemeClr val="accent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en-US" b="1"/>
              <a:t>Subprogram</a:t>
            </a:r>
            <a:r>
              <a:rPr lang="en-US"/>
              <a:t>: &lt;if process uses prewritten code&gt;</a:t>
            </a:r>
            <a:endParaRPr lang="vi-VN"/>
          </a:p>
        </p:txBody>
      </p:sp>
      <p:sp>
        <p:nvSpPr>
          <p:cNvPr id="9" name="Callout: Line 8">
            <a:extLst>
              <a:ext uri="{FF2B5EF4-FFF2-40B4-BE49-F238E27FC236}">
                <a16:creationId xmlns:a16="http://schemas.microsoft.com/office/drawing/2014/main" id="{3EB32EA0-FF87-4BAC-8631-8011E253F3BD}"/>
              </a:ext>
            </a:extLst>
          </p:cNvPr>
          <p:cNvSpPr/>
          <p:nvPr/>
        </p:nvSpPr>
        <p:spPr>
          <a:xfrm>
            <a:off x="5821570" y="2189723"/>
            <a:ext cx="3319976" cy="1305733"/>
          </a:xfrm>
          <a:prstGeom prst="borderCallout1">
            <a:avLst>
              <a:gd name="adj1" fmla="val 55950"/>
              <a:gd name="adj2" fmla="val -111"/>
              <a:gd name="adj3" fmla="val 7951"/>
              <a:gd name="adj4" fmla="val -80844"/>
            </a:avLst>
          </a:prstGeom>
          <a:ln>
            <a:solidFill>
              <a:schemeClr val="accent6"/>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en-US" b="1"/>
              <a:t>Process Logic</a:t>
            </a:r>
            <a:r>
              <a:rPr lang="en-US"/>
              <a:t>: business rules in everyday language, </a:t>
            </a:r>
            <a:r>
              <a:rPr lang="vi-VN" i="1" strike="sngStrike"/>
              <a:t>not computer language pseudo-code </a:t>
            </a:r>
            <a:endParaRPr lang="vi-VN"/>
          </a:p>
        </p:txBody>
      </p:sp>
      <p:sp>
        <p:nvSpPr>
          <p:cNvPr id="10" name="Callout: Line 9">
            <a:extLst>
              <a:ext uri="{FF2B5EF4-FFF2-40B4-BE49-F238E27FC236}">
                <a16:creationId xmlns:a16="http://schemas.microsoft.com/office/drawing/2014/main" id="{87B78925-9604-4767-8DF8-B244FD0A19E7}"/>
              </a:ext>
            </a:extLst>
          </p:cNvPr>
          <p:cNvSpPr/>
          <p:nvPr/>
        </p:nvSpPr>
        <p:spPr>
          <a:xfrm>
            <a:off x="5554513" y="3819623"/>
            <a:ext cx="3319976" cy="1014104"/>
          </a:xfrm>
          <a:prstGeom prst="borderCallout1">
            <a:avLst>
              <a:gd name="adj1" fmla="val 60678"/>
              <a:gd name="adj2" fmla="val 1584"/>
              <a:gd name="adj3" fmla="val 109592"/>
              <a:gd name="adj4" fmla="val -66438"/>
            </a:avLst>
          </a:prstGeom>
          <a:ln>
            <a:solidFill>
              <a:schemeClr val="accent6"/>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en-US" b="1"/>
              <a:t>Refer to</a:t>
            </a:r>
            <a:r>
              <a:rPr lang="en-US"/>
              <a:t>:</a:t>
            </a:r>
          </a:p>
          <a:p>
            <a:r>
              <a:rPr lang="en-US"/>
              <a:t>&lt;if not enough room for process logic&gt;</a:t>
            </a:r>
            <a:endParaRPr lang="vi-VN"/>
          </a:p>
        </p:txBody>
      </p:sp>
      <p:sp>
        <p:nvSpPr>
          <p:cNvPr id="11" name="Callout: Line 10">
            <a:extLst>
              <a:ext uri="{FF2B5EF4-FFF2-40B4-BE49-F238E27FC236}">
                <a16:creationId xmlns:a16="http://schemas.microsoft.com/office/drawing/2014/main" id="{458CB0A5-712D-490B-85B5-19D4F510E5A0}"/>
              </a:ext>
            </a:extLst>
          </p:cNvPr>
          <p:cNvSpPr/>
          <p:nvPr/>
        </p:nvSpPr>
        <p:spPr>
          <a:xfrm>
            <a:off x="4821938" y="5913551"/>
            <a:ext cx="4157829" cy="837027"/>
          </a:xfrm>
          <a:prstGeom prst="borderCallout1">
            <a:avLst>
              <a:gd name="adj1" fmla="val 71349"/>
              <a:gd name="adj2" fmla="val 815"/>
              <a:gd name="adj3" fmla="val -31503"/>
              <a:gd name="adj4" fmla="val -34661"/>
            </a:avLst>
          </a:prstGeom>
          <a:ln>
            <a:solidFill>
              <a:schemeClr val="accent6"/>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en-US" b="1"/>
              <a:t>Unresolved Issues: </a:t>
            </a:r>
            <a:r>
              <a:rPr lang="en-US"/>
              <a:t>Issues of above contents. These for next interview with user/expert in team for clearance.</a:t>
            </a:r>
            <a:endParaRPr lang="vi-VN"/>
          </a:p>
        </p:txBody>
      </p:sp>
    </p:spTree>
    <p:extLst>
      <p:ext uri="{BB962C8B-B14F-4D97-AF65-F5344CB8AC3E}">
        <p14:creationId xmlns:p14="http://schemas.microsoft.com/office/powerpoint/2010/main" val="53537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a:t>Writing Specifications</a:t>
            </a:r>
            <a:endParaRPr lang="vi-VN"/>
          </a:p>
        </p:txBody>
      </p:sp>
      <p:sp>
        <p:nvSpPr>
          <p:cNvPr id="12" name="TextBox 11">
            <a:extLst>
              <a:ext uri="{FF2B5EF4-FFF2-40B4-BE49-F238E27FC236}">
                <a16:creationId xmlns:a16="http://schemas.microsoft.com/office/drawing/2014/main" id="{28D37A63-DBC4-4989-B395-D20BDD924D7A}"/>
              </a:ext>
            </a:extLst>
          </p:cNvPr>
          <p:cNvSpPr txBox="1"/>
          <p:nvPr/>
        </p:nvSpPr>
        <p:spPr>
          <a:xfrm>
            <a:off x="837853" y="2598003"/>
            <a:ext cx="7886700" cy="1661993"/>
          </a:xfrm>
          <a:prstGeom prst="rect">
            <a:avLst/>
          </a:prstGeom>
          <a:noFill/>
        </p:spPr>
        <p:txBody>
          <a:bodyPr wrap="square" numCol="1" spcCol="720000" rtlCol="0">
            <a:spAutoFit/>
          </a:bodyPr>
          <a:lstStyle/>
          <a:p>
            <a:pPr marL="285750" indent="-285750">
              <a:spcBef>
                <a:spcPts val="1800"/>
              </a:spcBef>
              <a:buFont typeface="Arial" panose="020B0604020202020204" pitchFamily="34" charset="0"/>
              <a:buChar char="•"/>
            </a:pPr>
            <a:r>
              <a:rPr lang="en-US" sz="2400"/>
              <a:t>Structured English</a:t>
            </a:r>
          </a:p>
          <a:p>
            <a:pPr marL="285750" indent="-285750">
              <a:spcBef>
                <a:spcPts val="1800"/>
              </a:spcBef>
              <a:buFont typeface="Arial" panose="020B0604020202020204" pitchFamily="34" charset="0"/>
              <a:buChar char="•"/>
            </a:pPr>
            <a:r>
              <a:rPr lang="en-US" sz="2400"/>
              <a:t>Decision Table</a:t>
            </a:r>
          </a:p>
          <a:p>
            <a:pPr marL="285750" indent="-285750">
              <a:spcBef>
                <a:spcPts val="1800"/>
              </a:spcBef>
              <a:buFont typeface="Arial" panose="020B0604020202020204" pitchFamily="34" charset="0"/>
              <a:buChar char="•"/>
            </a:pPr>
            <a:r>
              <a:rPr lang="en-US" sz="2400"/>
              <a:t>Decision Tree</a:t>
            </a:r>
          </a:p>
        </p:txBody>
      </p:sp>
    </p:spTree>
    <p:extLst>
      <p:ext uri="{BB962C8B-B14F-4D97-AF65-F5344CB8AC3E}">
        <p14:creationId xmlns:p14="http://schemas.microsoft.com/office/powerpoint/2010/main" val="1247101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a:t>Writing Specifications</a:t>
            </a:r>
            <a:endParaRPr lang="vi-VN"/>
          </a:p>
        </p:txBody>
      </p:sp>
      <p:sp>
        <p:nvSpPr>
          <p:cNvPr id="12" name="TextBox 11">
            <a:extLst>
              <a:ext uri="{FF2B5EF4-FFF2-40B4-BE49-F238E27FC236}">
                <a16:creationId xmlns:a16="http://schemas.microsoft.com/office/drawing/2014/main" id="{28D37A63-DBC4-4989-B395-D20BDD924D7A}"/>
              </a:ext>
            </a:extLst>
          </p:cNvPr>
          <p:cNvSpPr txBox="1"/>
          <p:nvPr/>
        </p:nvSpPr>
        <p:spPr>
          <a:xfrm>
            <a:off x="837853" y="2598003"/>
            <a:ext cx="7886700" cy="1661993"/>
          </a:xfrm>
          <a:prstGeom prst="rect">
            <a:avLst/>
          </a:prstGeom>
          <a:noFill/>
        </p:spPr>
        <p:txBody>
          <a:bodyPr wrap="square" numCol="1" spcCol="720000" rtlCol="0">
            <a:spAutoFit/>
          </a:bodyPr>
          <a:lstStyle/>
          <a:p>
            <a:pPr marL="285750" indent="-285750">
              <a:spcBef>
                <a:spcPts val="1800"/>
              </a:spcBef>
              <a:buFont typeface="Arial" panose="020B0604020202020204" pitchFamily="34" charset="0"/>
              <a:buChar char="•"/>
            </a:pPr>
            <a:r>
              <a:rPr lang="en-US" sz="2400">
                <a:latin typeface="+mj-lt"/>
              </a:rPr>
              <a:t>Structured English</a:t>
            </a:r>
          </a:p>
          <a:p>
            <a:pPr marL="285750" indent="-285750">
              <a:spcBef>
                <a:spcPts val="1800"/>
              </a:spcBef>
              <a:buFont typeface="Arial" panose="020B0604020202020204" pitchFamily="34" charset="0"/>
              <a:buChar char="•"/>
            </a:pPr>
            <a:r>
              <a:rPr lang="en-US" sz="2400">
                <a:solidFill>
                  <a:schemeClr val="bg1">
                    <a:lumMod val="85000"/>
                  </a:schemeClr>
                </a:solidFill>
              </a:rPr>
              <a:t>Decision Table</a:t>
            </a:r>
          </a:p>
          <a:p>
            <a:pPr marL="285750" indent="-285750">
              <a:spcBef>
                <a:spcPts val="1800"/>
              </a:spcBef>
              <a:buFont typeface="Arial" panose="020B0604020202020204" pitchFamily="34" charset="0"/>
              <a:buChar char="•"/>
            </a:pPr>
            <a:r>
              <a:rPr lang="en-US" sz="2400">
                <a:solidFill>
                  <a:schemeClr val="bg1">
                    <a:lumMod val="85000"/>
                  </a:schemeClr>
                </a:solidFill>
              </a:rPr>
              <a:t>Decision Tree</a:t>
            </a:r>
          </a:p>
        </p:txBody>
      </p:sp>
    </p:spTree>
    <p:extLst>
      <p:ext uri="{BB962C8B-B14F-4D97-AF65-F5344CB8AC3E}">
        <p14:creationId xmlns:p14="http://schemas.microsoft.com/office/powerpoint/2010/main" val="1782620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a:t>WRITING: Structured English</a:t>
            </a:r>
            <a:endParaRPr lang="vi-VN"/>
          </a:p>
        </p:txBody>
      </p:sp>
      <p:sp>
        <p:nvSpPr>
          <p:cNvPr id="4" name="Title 1">
            <a:extLst>
              <a:ext uri="{FF2B5EF4-FFF2-40B4-BE49-F238E27FC236}">
                <a16:creationId xmlns:a16="http://schemas.microsoft.com/office/drawing/2014/main" id="{A59D756F-15F2-4EAD-AEAB-E9BA96F0480C}"/>
              </a:ext>
            </a:extLst>
          </p:cNvPr>
          <p:cNvSpPr txBox="1">
            <a:spLocks/>
          </p:cNvSpPr>
          <p:nvPr/>
        </p:nvSpPr>
        <p:spPr>
          <a:xfrm>
            <a:off x="837853" y="1288851"/>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solidFill>
                  <a:srgbClr val="369EBF"/>
                </a:solidFill>
                <a:latin typeface="+mn-lt"/>
              </a:rPr>
              <a:t>When?</a:t>
            </a:r>
          </a:p>
        </p:txBody>
      </p:sp>
      <p:sp>
        <p:nvSpPr>
          <p:cNvPr id="2" name="TextBox 1">
            <a:extLst>
              <a:ext uri="{FF2B5EF4-FFF2-40B4-BE49-F238E27FC236}">
                <a16:creationId xmlns:a16="http://schemas.microsoft.com/office/drawing/2014/main" id="{DBDBB9BA-E7A2-4DB8-ADA5-45D1416B1292}"/>
              </a:ext>
            </a:extLst>
          </p:cNvPr>
          <p:cNvSpPr txBox="1"/>
          <p:nvPr/>
        </p:nvSpPr>
        <p:spPr>
          <a:xfrm>
            <a:off x="837853" y="1750516"/>
            <a:ext cx="7526216" cy="707886"/>
          </a:xfrm>
          <a:prstGeom prst="rect">
            <a:avLst/>
          </a:prstGeom>
          <a:noFill/>
        </p:spPr>
        <p:txBody>
          <a:bodyPr wrap="square" rtlCol="0">
            <a:spAutoFit/>
          </a:bodyPr>
          <a:lstStyle/>
          <a:p>
            <a:pPr marL="285750" indent="-285750">
              <a:buFont typeface="Arial" panose="020B0604020202020204" pitchFamily="34" charset="0"/>
              <a:buChar char="•"/>
            </a:pPr>
            <a:r>
              <a:rPr lang="en-US" sz="2000"/>
              <a:t>process logic involves formulas or iteration, or </a:t>
            </a:r>
          </a:p>
          <a:p>
            <a:pPr marL="285750" indent="-285750">
              <a:buFont typeface="Arial" panose="020B0604020202020204" pitchFamily="34" charset="0"/>
              <a:buChar char="•"/>
            </a:pPr>
            <a:r>
              <a:rPr lang="en-US" sz="2000"/>
              <a:t>when structured decisions are not complex</a:t>
            </a:r>
            <a:endParaRPr lang="vi-VN" sz="2000"/>
          </a:p>
        </p:txBody>
      </p:sp>
    </p:spTree>
    <p:extLst>
      <p:ext uri="{BB962C8B-B14F-4D97-AF65-F5344CB8AC3E}">
        <p14:creationId xmlns:p14="http://schemas.microsoft.com/office/powerpoint/2010/main" val="1249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a:t>WRITING: Structured English</a:t>
            </a:r>
            <a:endParaRPr lang="vi-VN"/>
          </a:p>
        </p:txBody>
      </p:sp>
      <p:sp>
        <p:nvSpPr>
          <p:cNvPr id="4" name="Title 1">
            <a:extLst>
              <a:ext uri="{FF2B5EF4-FFF2-40B4-BE49-F238E27FC236}">
                <a16:creationId xmlns:a16="http://schemas.microsoft.com/office/drawing/2014/main" id="{A59D756F-15F2-4EAD-AEAB-E9BA96F0480C}"/>
              </a:ext>
            </a:extLst>
          </p:cNvPr>
          <p:cNvSpPr txBox="1">
            <a:spLocks/>
          </p:cNvSpPr>
          <p:nvPr/>
        </p:nvSpPr>
        <p:spPr>
          <a:xfrm>
            <a:off x="837853" y="1288851"/>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solidFill>
                  <a:srgbClr val="369EBF"/>
                </a:solidFill>
                <a:latin typeface="+mn-lt"/>
              </a:rPr>
              <a:t>When?</a:t>
            </a:r>
          </a:p>
        </p:txBody>
      </p:sp>
      <p:sp>
        <p:nvSpPr>
          <p:cNvPr id="2" name="TextBox 1">
            <a:extLst>
              <a:ext uri="{FF2B5EF4-FFF2-40B4-BE49-F238E27FC236}">
                <a16:creationId xmlns:a16="http://schemas.microsoft.com/office/drawing/2014/main" id="{DBDBB9BA-E7A2-4DB8-ADA5-45D1416B1292}"/>
              </a:ext>
            </a:extLst>
          </p:cNvPr>
          <p:cNvSpPr txBox="1"/>
          <p:nvPr/>
        </p:nvSpPr>
        <p:spPr>
          <a:xfrm>
            <a:off x="837853" y="1750516"/>
            <a:ext cx="7526216" cy="707886"/>
          </a:xfrm>
          <a:prstGeom prst="rect">
            <a:avLst/>
          </a:prstGeom>
          <a:noFill/>
        </p:spPr>
        <p:txBody>
          <a:bodyPr wrap="square" rtlCol="0">
            <a:spAutoFit/>
          </a:bodyPr>
          <a:lstStyle/>
          <a:p>
            <a:pPr marL="285750" indent="-285750">
              <a:buFont typeface="Arial" panose="020B0604020202020204" pitchFamily="34" charset="0"/>
              <a:buChar char="•"/>
            </a:pPr>
            <a:r>
              <a:rPr lang="en-US" sz="2000"/>
              <a:t>process logic involves formulas or iteration, or </a:t>
            </a:r>
          </a:p>
          <a:p>
            <a:pPr marL="285750" indent="-285750">
              <a:buFont typeface="Arial" panose="020B0604020202020204" pitchFamily="34" charset="0"/>
              <a:buChar char="•"/>
            </a:pPr>
            <a:r>
              <a:rPr lang="en-US" sz="2000"/>
              <a:t>when structured decisions are not complex</a:t>
            </a:r>
            <a:endParaRPr lang="vi-VN" sz="2000"/>
          </a:p>
        </p:txBody>
      </p:sp>
      <p:pic>
        <p:nvPicPr>
          <p:cNvPr id="3" name="Picture 2">
            <a:extLst>
              <a:ext uri="{FF2B5EF4-FFF2-40B4-BE49-F238E27FC236}">
                <a16:creationId xmlns:a16="http://schemas.microsoft.com/office/drawing/2014/main" id="{F249747E-B1B6-4295-84CE-85E008C6419A}"/>
              </a:ext>
            </a:extLst>
          </p:cNvPr>
          <p:cNvPicPr>
            <a:picLocks noChangeAspect="1"/>
          </p:cNvPicPr>
          <p:nvPr/>
        </p:nvPicPr>
        <p:blipFill>
          <a:blip r:embed="rId2"/>
          <a:stretch>
            <a:fillRect/>
          </a:stretch>
        </p:blipFill>
        <p:spPr>
          <a:xfrm>
            <a:off x="837853" y="1139036"/>
            <a:ext cx="5934075" cy="5467350"/>
          </a:xfrm>
          <a:prstGeom prst="rect">
            <a:avLst/>
          </a:prstGeom>
        </p:spPr>
      </p:pic>
    </p:spTree>
    <p:extLst>
      <p:ext uri="{BB962C8B-B14F-4D97-AF65-F5344CB8AC3E}">
        <p14:creationId xmlns:p14="http://schemas.microsoft.com/office/powerpoint/2010/main" val="3004195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87B0371-BC8E-4AC3-8100-487F7137E442}"/>
              </a:ext>
            </a:extLst>
          </p:cNvPr>
          <p:cNvPicPr>
            <a:picLocks noChangeAspect="1"/>
          </p:cNvPicPr>
          <p:nvPr/>
        </p:nvPicPr>
        <p:blipFill>
          <a:blip r:embed="rId3"/>
          <a:stretch>
            <a:fillRect/>
          </a:stretch>
        </p:blipFill>
        <p:spPr>
          <a:xfrm rot="21313553">
            <a:off x="4314045" y="1662240"/>
            <a:ext cx="4876470" cy="5001508"/>
          </a:xfrm>
          <a:prstGeom prst="rect">
            <a:avLst/>
          </a:prstGeom>
        </p:spPr>
      </p:pic>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a:t>WRITING: Structured English</a:t>
            </a:r>
            <a:endParaRPr lang="vi-VN"/>
          </a:p>
        </p:txBody>
      </p:sp>
      <p:sp>
        <p:nvSpPr>
          <p:cNvPr id="4" name="Title 1">
            <a:extLst>
              <a:ext uri="{FF2B5EF4-FFF2-40B4-BE49-F238E27FC236}">
                <a16:creationId xmlns:a16="http://schemas.microsoft.com/office/drawing/2014/main" id="{A59D756F-15F2-4EAD-AEAB-E9BA96F0480C}"/>
              </a:ext>
            </a:extLst>
          </p:cNvPr>
          <p:cNvSpPr txBox="1">
            <a:spLocks/>
          </p:cNvSpPr>
          <p:nvPr/>
        </p:nvSpPr>
        <p:spPr>
          <a:xfrm>
            <a:off x="837853" y="1288851"/>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solidFill>
                  <a:srgbClr val="369EBF"/>
                </a:solidFill>
                <a:latin typeface="+mn-lt"/>
              </a:rPr>
              <a:t>Example 1</a:t>
            </a:r>
          </a:p>
        </p:txBody>
      </p:sp>
      <p:sp>
        <p:nvSpPr>
          <p:cNvPr id="7" name="Callout: Line 6">
            <a:extLst>
              <a:ext uri="{FF2B5EF4-FFF2-40B4-BE49-F238E27FC236}">
                <a16:creationId xmlns:a16="http://schemas.microsoft.com/office/drawing/2014/main" id="{E09266C5-6925-473F-8ED3-60F6DC6A5F64}"/>
              </a:ext>
            </a:extLst>
          </p:cNvPr>
          <p:cNvSpPr/>
          <p:nvPr/>
        </p:nvSpPr>
        <p:spPr>
          <a:xfrm>
            <a:off x="851921" y="1911801"/>
            <a:ext cx="3157371" cy="592248"/>
          </a:xfrm>
          <a:prstGeom prst="borderCallout1">
            <a:avLst>
              <a:gd name="adj1" fmla="val 98682"/>
              <a:gd name="adj2" fmla="val 66967"/>
              <a:gd name="adj3" fmla="val 102466"/>
              <a:gd name="adj4" fmla="val 65000"/>
            </a:avLst>
          </a:prstGeom>
          <a:ln>
            <a:solidFill>
              <a:schemeClr val="accent6"/>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en-US"/>
              <a:t>1. Divide into 4 type of logic</a:t>
            </a:r>
            <a:endParaRPr lang="vi-VN"/>
          </a:p>
        </p:txBody>
      </p:sp>
      <p:sp>
        <p:nvSpPr>
          <p:cNvPr id="8" name="Callout: Line 7">
            <a:extLst>
              <a:ext uri="{FF2B5EF4-FFF2-40B4-BE49-F238E27FC236}">
                <a16:creationId xmlns:a16="http://schemas.microsoft.com/office/drawing/2014/main" id="{95EB2648-CAA2-4D25-AB3B-6386BD9B6C32}"/>
              </a:ext>
            </a:extLst>
          </p:cNvPr>
          <p:cNvSpPr/>
          <p:nvPr/>
        </p:nvSpPr>
        <p:spPr>
          <a:xfrm>
            <a:off x="851921" y="2874266"/>
            <a:ext cx="3157371" cy="592248"/>
          </a:xfrm>
          <a:prstGeom prst="borderCallout1">
            <a:avLst>
              <a:gd name="adj1" fmla="val -14729"/>
              <a:gd name="adj2" fmla="val 131612"/>
              <a:gd name="adj3" fmla="val 7454"/>
              <a:gd name="adj4" fmla="val 100199"/>
            </a:avLst>
          </a:prstGeom>
          <a:ln>
            <a:solidFill>
              <a:schemeClr val="accent6"/>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en-US"/>
              <a:t>2. </a:t>
            </a:r>
            <a:r>
              <a:rPr lang="en-US" spc="-150"/>
              <a:t>CAPITALIZE</a:t>
            </a:r>
            <a:r>
              <a:rPr lang="en-US"/>
              <a:t> keywords</a:t>
            </a:r>
            <a:endParaRPr lang="vi-VN"/>
          </a:p>
        </p:txBody>
      </p:sp>
      <p:sp>
        <p:nvSpPr>
          <p:cNvPr id="9" name="Callout: Line 8">
            <a:extLst>
              <a:ext uri="{FF2B5EF4-FFF2-40B4-BE49-F238E27FC236}">
                <a16:creationId xmlns:a16="http://schemas.microsoft.com/office/drawing/2014/main" id="{273A5E41-9339-4BCE-8304-83CA3FE6E0CC}"/>
              </a:ext>
            </a:extLst>
          </p:cNvPr>
          <p:cNvSpPr/>
          <p:nvPr/>
        </p:nvSpPr>
        <p:spPr>
          <a:xfrm>
            <a:off x="851921" y="3792746"/>
            <a:ext cx="3157371" cy="592248"/>
          </a:xfrm>
          <a:prstGeom prst="borderCallout1">
            <a:avLst>
              <a:gd name="adj1" fmla="val -45715"/>
              <a:gd name="adj2" fmla="val 135409"/>
              <a:gd name="adj3" fmla="val 7454"/>
              <a:gd name="adj4" fmla="val 100199"/>
            </a:avLst>
          </a:prstGeom>
          <a:ln>
            <a:solidFill>
              <a:schemeClr val="accent6"/>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en-US"/>
              <a:t>3. Indent blocks clearly</a:t>
            </a:r>
            <a:endParaRPr lang="vi-VN"/>
          </a:p>
        </p:txBody>
      </p:sp>
      <p:sp>
        <p:nvSpPr>
          <p:cNvPr id="10" name="Callout: Line 9">
            <a:extLst>
              <a:ext uri="{FF2B5EF4-FFF2-40B4-BE49-F238E27FC236}">
                <a16:creationId xmlns:a16="http://schemas.microsoft.com/office/drawing/2014/main" id="{0268F50D-A36E-4AB0-9C70-0CA173060046}"/>
              </a:ext>
            </a:extLst>
          </p:cNvPr>
          <p:cNvSpPr/>
          <p:nvPr/>
        </p:nvSpPr>
        <p:spPr>
          <a:xfrm>
            <a:off x="837852" y="4778708"/>
            <a:ext cx="3157371" cy="592248"/>
          </a:xfrm>
          <a:prstGeom prst="borderCallout1">
            <a:avLst>
              <a:gd name="adj1" fmla="val 7250"/>
              <a:gd name="adj2" fmla="val 149567"/>
              <a:gd name="adj3" fmla="val 40708"/>
              <a:gd name="adj4" fmla="val 101090"/>
            </a:avLst>
          </a:prstGeom>
          <a:ln>
            <a:solidFill>
              <a:schemeClr val="accent6"/>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en-US"/>
              <a:t>4. </a:t>
            </a:r>
            <a:r>
              <a:rPr lang="en-US" u="sng" spc="-150"/>
              <a:t>Underline</a:t>
            </a:r>
            <a:r>
              <a:rPr lang="en-US"/>
              <a:t> words in data dictionary</a:t>
            </a:r>
            <a:endParaRPr lang="vi-VN"/>
          </a:p>
        </p:txBody>
      </p:sp>
      <p:sp>
        <p:nvSpPr>
          <p:cNvPr id="11" name="Callout: Line 10">
            <a:extLst>
              <a:ext uri="{FF2B5EF4-FFF2-40B4-BE49-F238E27FC236}">
                <a16:creationId xmlns:a16="http://schemas.microsoft.com/office/drawing/2014/main" id="{00695E11-5383-4500-A24A-7C79FC1D4750}"/>
              </a:ext>
            </a:extLst>
          </p:cNvPr>
          <p:cNvSpPr/>
          <p:nvPr/>
        </p:nvSpPr>
        <p:spPr>
          <a:xfrm>
            <a:off x="837852" y="5764671"/>
            <a:ext cx="3157371" cy="894982"/>
          </a:xfrm>
          <a:prstGeom prst="borderCallout1">
            <a:avLst>
              <a:gd name="adj1" fmla="val 89181"/>
              <a:gd name="adj2" fmla="val 47363"/>
              <a:gd name="adj3" fmla="val 95340"/>
              <a:gd name="adj4" fmla="val 46287"/>
            </a:avLst>
          </a:prstGeom>
          <a:ln>
            <a:solidFill>
              <a:schemeClr val="accent6"/>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en-US"/>
              <a:t>5. Clarify logic process, specially in </a:t>
            </a:r>
            <a:r>
              <a:rPr lang="en-US" b="1" spc="-150"/>
              <a:t>AND</a:t>
            </a:r>
            <a:r>
              <a:rPr lang="en-US"/>
              <a:t> and </a:t>
            </a:r>
            <a:r>
              <a:rPr lang="en-US" b="1" spc="-150"/>
              <a:t>OR</a:t>
            </a:r>
          </a:p>
          <a:p>
            <a:r>
              <a:rPr lang="en-US" i="1" spc="-150"/>
              <a:t>(avoid doing in coding stage)</a:t>
            </a:r>
            <a:endParaRPr lang="vi-VN" i="1" spc="-150"/>
          </a:p>
        </p:txBody>
      </p:sp>
    </p:spTree>
    <p:extLst>
      <p:ext uri="{BB962C8B-B14F-4D97-AF65-F5344CB8AC3E}">
        <p14:creationId xmlns:p14="http://schemas.microsoft.com/office/powerpoint/2010/main" val="2214729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0D08C2-51E8-4500-8B8E-5DDB3BFB1C8F}"/>
              </a:ext>
            </a:extLst>
          </p:cNvPr>
          <p:cNvPicPr>
            <a:picLocks noChangeAspect="1"/>
          </p:cNvPicPr>
          <p:nvPr/>
        </p:nvPicPr>
        <p:blipFill>
          <a:blip r:embed="rId2"/>
          <a:stretch>
            <a:fillRect/>
          </a:stretch>
        </p:blipFill>
        <p:spPr>
          <a:xfrm rot="21224661">
            <a:off x="681253" y="658007"/>
            <a:ext cx="3562350" cy="6222238"/>
          </a:xfrm>
          <a:prstGeom prst="rect">
            <a:avLst/>
          </a:prstGeom>
        </p:spPr>
      </p:pic>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a:t>WRITING: Structured English</a:t>
            </a:r>
            <a:endParaRPr lang="vi-VN"/>
          </a:p>
        </p:txBody>
      </p:sp>
      <p:sp>
        <p:nvSpPr>
          <p:cNvPr id="4" name="Title 1">
            <a:extLst>
              <a:ext uri="{FF2B5EF4-FFF2-40B4-BE49-F238E27FC236}">
                <a16:creationId xmlns:a16="http://schemas.microsoft.com/office/drawing/2014/main" id="{A59D756F-15F2-4EAD-AEAB-E9BA96F0480C}"/>
              </a:ext>
            </a:extLst>
          </p:cNvPr>
          <p:cNvSpPr txBox="1">
            <a:spLocks/>
          </p:cNvSpPr>
          <p:nvPr/>
        </p:nvSpPr>
        <p:spPr>
          <a:xfrm>
            <a:off x="5779130" y="1006322"/>
            <a:ext cx="245047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solidFill>
                  <a:srgbClr val="369EBF"/>
                </a:solidFill>
                <a:latin typeface="+mn-lt"/>
              </a:rPr>
              <a:t>Example 1</a:t>
            </a:r>
          </a:p>
        </p:txBody>
      </p:sp>
      <p:pic>
        <p:nvPicPr>
          <p:cNvPr id="3" name="Picture 2">
            <a:extLst>
              <a:ext uri="{FF2B5EF4-FFF2-40B4-BE49-F238E27FC236}">
                <a16:creationId xmlns:a16="http://schemas.microsoft.com/office/drawing/2014/main" id="{9CB64BA3-0D50-4234-A105-85EA6FD71564}"/>
              </a:ext>
            </a:extLst>
          </p:cNvPr>
          <p:cNvPicPr>
            <a:picLocks noChangeAspect="1"/>
          </p:cNvPicPr>
          <p:nvPr/>
        </p:nvPicPr>
        <p:blipFill>
          <a:blip r:embed="rId3"/>
          <a:stretch>
            <a:fillRect/>
          </a:stretch>
        </p:blipFill>
        <p:spPr>
          <a:xfrm rot="21313553">
            <a:off x="4314045" y="1662240"/>
            <a:ext cx="4876470" cy="5001508"/>
          </a:xfrm>
          <a:prstGeom prst="rect">
            <a:avLst/>
          </a:prstGeom>
        </p:spPr>
      </p:pic>
    </p:spTree>
    <p:extLst>
      <p:ext uri="{BB962C8B-B14F-4D97-AF65-F5344CB8AC3E}">
        <p14:creationId xmlns:p14="http://schemas.microsoft.com/office/powerpoint/2010/main" val="2301487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a:t>WRITING: Structured English</a:t>
            </a:r>
            <a:endParaRPr lang="vi-VN"/>
          </a:p>
        </p:txBody>
      </p:sp>
      <p:sp>
        <p:nvSpPr>
          <p:cNvPr id="4" name="Title 1">
            <a:extLst>
              <a:ext uri="{FF2B5EF4-FFF2-40B4-BE49-F238E27FC236}">
                <a16:creationId xmlns:a16="http://schemas.microsoft.com/office/drawing/2014/main" id="{A59D756F-15F2-4EAD-AEAB-E9BA96F0480C}"/>
              </a:ext>
            </a:extLst>
          </p:cNvPr>
          <p:cNvSpPr txBox="1">
            <a:spLocks/>
          </p:cNvSpPr>
          <p:nvPr/>
        </p:nvSpPr>
        <p:spPr>
          <a:xfrm>
            <a:off x="837853" y="1288851"/>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solidFill>
                  <a:srgbClr val="369EBF"/>
                </a:solidFill>
                <a:latin typeface="+mn-lt"/>
              </a:rPr>
              <a:t>Example 2</a:t>
            </a:r>
          </a:p>
        </p:txBody>
      </p:sp>
      <p:sp>
        <p:nvSpPr>
          <p:cNvPr id="6" name="TextBox 5">
            <a:extLst>
              <a:ext uri="{FF2B5EF4-FFF2-40B4-BE49-F238E27FC236}">
                <a16:creationId xmlns:a16="http://schemas.microsoft.com/office/drawing/2014/main" id="{942A4F9E-B4D9-44D5-B04D-B20056FEB56B}"/>
              </a:ext>
            </a:extLst>
          </p:cNvPr>
          <p:cNvSpPr txBox="1"/>
          <p:nvPr/>
        </p:nvSpPr>
        <p:spPr>
          <a:xfrm>
            <a:off x="837853" y="1897405"/>
            <a:ext cx="7886700" cy="4708981"/>
          </a:xfrm>
          <a:prstGeom prst="rect">
            <a:avLst/>
          </a:prstGeom>
          <a:noFill/>
        </p:spPr>
        <p:txBody>
          <a:bodyPr wrap="square" rtlCol="0">
            <a:spAutoFit/>
          </a:bodyPr>
          <a:lstStyle/>
          <a:p>
            <a:r>
              <a:rPr lang="en-US" sz="2000"/>
              <a:t>We process all our claims in this manner. </a:t>
            </a:r>
            <a:r>
              <a:rPr lang="en-US" sz="2000" b="1"/>
              <a:t>First</a:t>
            </a:r>
            <a:r>
              <a:rPr lang="en-US" sz="2000"/>
              <a:t>, we determine whether the claimant has ever sent in a claim before; if not, we set up a new record. The claim totals for the year are then updated. </a:t>
            </a:r>
            <a:r>
              <a:rPr lang="en-US" sz="2000" b="1"/>
              <a:t>Next</a:t>
            </a:r>
            <a:r>
              <a:rPr lang="en-US" sz="2000"/>
              <a:t>, we determine if a claimant has policy A or policy B, which differ in deductibles and copayments (the percentage of the claim claimants pay themselves). For both policies, we check to see if the deductible has been met ($100 for policy A and $50 for policy B). </a:t>
            </a:r>
            <a:r>
              <a:rPr lang="en-US" sz="2000" b="1"/>
              <a:t>If</a:t>
            </a:r>
            <a:r>
              <a:rPr lang="en-US" sz="2000"/>
              <a:t> the deductible has not been met, we apply the claim to the deductible. Another step adjusts for the copayment; we subtract the percentage the claimant pays (40 percent for policy A and 60 percent for policy B) from the claim. </a:t>
            </a:r>
            <a:r>
              <a:rPr lang="en-US" sz="2000" b="1"/>
              <a:t>Then</a:t>
            </a:r>
            <a:r>
              <a:rPr lang="en-US" sz="2000"/>
              <a:t> we issue a check if there is money coming to the claimant, print a summary of the transaction, and update our accounts. We do this </a:t>
            </a:r>
            <a:r>
              <a:rPr lang="en-US" sz="2000" b="1"/>
              <a:t>until</a:t>
            </a:r>
            <a:r>
              <a:rPr lang="en-US" sz="2000"/>
              <a:t> all claims for that day are processed. </a:t>
            </a:r>
            <a:br>
              <a:rPr lang="en-US" sz="2000"/>
            </a:br>
            <a:endParaRPr lang="vi-VN" sz="2000"/>
          </a:p>
        </p:txBody>
      </p:sp>
    </p:spTree>
    <p:extLst>
      <p:ext uri="{BB962C8B-B14F-4D97-AF65-F5344CB8AC3E}">
        <p14:creationId xmlns:p14="http://schemas.microsoft.com/office/powerpoint/2010/main" val="2979409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a:t>WRITING: Structured English</a:t>
            </a:r>
            <a:endParaRPr lang="vi-VN"/>
          </a:p>
        </p:txBody>
      </p:sp>
      <p:sp>
        <p:nvSpPr>
          <p:cNvPr id="4" name="Title 1">
            <a:extLst>
              <a:ext uri="{FF2B5EF4-FFF2-40B4-BE49-F238E27FC236}">
                <a16:creationId xmlns:a16="http://schemas.microsoft.com/office/drawing/2014/main" id="{A59D756F-15F2-4EAD-AEAB-E9BA96F0480C}"/>
              </a:ext>
            </a:extLst>
          </p:cNvPr>
          <p:cNvSpPr txBox="1">
            <a:spLocks/>
          </p:cNvSpPr>
          <p:nvPr/>
        </p:nvSpPr>
        <p:spPr>
          <a:xfrm>
            <a:off x="837853" y="1288851"/>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solidFill>
                  <a:srgbClr val="369EBF"/>
                </a:solidFill>
                <a:latin typeface="+mn-lt"/>
              </a:rPr>
              <a:t>Example 2</a:t>
            </a:r>
          </a:p>
        </p:txBody>
      </p:sp>
      <p:pic>
        <p:nvPicPr>
          <p:cNvPr id="7" name="Picture 6">
            <a:extLst>
              <a:ext uri="{FF2B5EF4-FFF2-40B4-BE49-F238E27FC236}">
                <a16:creationId xmlns:a16="http://schemas.microsoft.com/office/drawing/2014/main" id="{EAD92EC5-65F7-4332-BF84-7AE8B56F6A92}"/>
              </a:ext>
            </a:extLst>
          </p:cNvPr>
          <p:cNvPicPr>
            <a:picLocks noChangeAspect="1"/>
          </p:cNvPicPr>
          <p:nvPr/>
        </p:nvPicPr>
        <p:blipFill rotWithShape="1">
          <a:blip r:embed="rId2"/>
          <a:srcRect l="13833"/>
          <a:stretch/>
        </p:blipFill>
        <p:spPr>
          <a:xfrm rot="21379279">
            <a:off x="3987508" y="1227014"/>
            <a:ext cx="4994031" cy="5224543"/>
          </a:xfrm>
          <a:prstGeom prst="rect">
            <a:avLst/>
          </a:prstGeom>
        </p:spPr>
      </p:pic>
    </p:spTree>
    <p:extLst>
      <p:ext uri="{BB962C8B-B14F-4D97-AF65-F5344CB8AC3E}">
        <p14:creationId xmlns:p14="http://schemas.microsoft.com/office/powerpoint/2010/main" val="355032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D62C-0D90-450D-B2AD-10DB810C47E4}"/>
              </a:ext>
            </a:extLst>
          </p:cNvPr>
          <p:cNvSpPr>
            <a:spLocks noGrp="1"/>
          </p:cNvSpPr>
          <p:nvPr>
            <p:ph type="title"/>
          </p:nvPr>
        </p:nvSpPr>
        <p:spPr/>
        <p:txBody>
          <a:bodyPr>
            <a:normAutofit fontScale="90000"/>
          </a:bodyPr>
          <a:lstStyle/>
          <a:p>
            <a:r>
              <a:rPr lang="en-US"/>
              <a:t>Learning Objectives</a:t>
            </a:r>
            <a:endParaRPr lang="vi-VN"/>
          </a:p>
        </p:txBody>
      </p:sp>
      <p:sp>
        <p:nvSpPr>
          <p:cNvPr id="3" name="Content Placeholder 2">
            <a:extLst>
              <a:ext uri="{FF2B5EF4-FFF2-40B4-BE49-F238E27FC236}">
                <a16:creationId xmlns:a16="http://schemas.microsoft.com/office/drawing/2014/main" id="{4AC29866-4439-44FA-8425-A3D4828D87C8}"/>
              </a:ext>
            </a:extLst>
          </p:cNvPr>
          <p:cNvSpPr>
            <a:spLocks noGrp="1"/>
          </p:cNvSpPr>
          <p:nvPr>
            <p:ph idx="1"/>
          </p:nvPr>
        </p:nvSpPr>
        <p:spPr/>
        <p:txBody>
          <a:bodyPr/>
          <a:lstStyle/>
          <a:p>
            <a:r>
              <a:rPr lang="en-US" b="1"/>
              <a:t>Purpose </a:t>
            </a:r>
            <a:r>
              <a:rPr lang="en-US"/>
              <a:t>of process specifications</a:t>
            </a:r>
          </a:p>
          <a:p>
            <a:endParaRPr lang="en-US"/>
          </a:p>
          <a:p>
            <a:r>
              <a:rPr lang="en-US" b="1"/>
              <a:t>Difference between </a:t>
            </a:r>
            <a:r>
              <a:rPr lang="en-US"/>
              <a:t>structured and </a:t>
            </a:r>
            <a:br>
              <a:rPr lang="en-US"/>
            </a:br>
            <a:r>
              <a:rPr lang="en-US"/>
              <a:t>semi-structured decisions</a:t>
            </a:r>
          </a:p>
          <a:p>
            <a:endParaRPr lang="en-US"/>
          </a:p>
          <a:p>
            <a:r>
              <a:rPr lang="en-US"/>
              <a:t>Use </a:t>
            </a:r>
          </a:p>
          <a:p>
            <a:pPr lvl="1"/>
            <a:r>
              <a:rPr lang="en-US"/>
              <a:t>structured English, </a:t>
            </a:r>
          </a:p>
          <a:p>
            <a:pPr lvl="1"/>
            <a:r>
              <a:rPr lang="en-US"/>
              <a:t>decision tables, and </a:t>
            </a:r>
          </a:p>
          <a:p>
            <a:pPr lvl="1"/>
            <a:r>
              <a:rPr lang="en-US"/>
              <a:t>decision trees </a:t>
            </a:r>
          </a:p>
          <a:p>
            <a:pPr marL="0" indent="0">
              <a:buNone/>
            </a:pPr>
            <a:r>
              <a:rPr lang="en-US"/>
              <a:t>to analyze, describe, and document structured decisions</a:t>
            </a:r>
          </a:p>
          <a:p>
            <a:endParaRPr lang="vi-VN"/>
          </a:p>
        </p:txBody>
      </p:sp>
    </p:spTree>
    <p:extLst>
      <p:ext uri="{BB962C8B-B14F-4D97-AF65-F5344CB8AC3E}">
        <p14:creationId xmlns:p14="http://schemas.microsoft.com/office/powerpoint/2010/main" val="2428508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09F49B-AA20-4E7D-96E0-E3BF756C7B54}"/>
              </a:ext>
            </a:extLst>
          </p:cNvPr>
          <p:cNvSpPr>
            <a:spLocks noGrp="1"/>
          </p:cNvSpPr>
          <p:nvPr>
            <p:ph idx="1"/>
          </p:nvPr>
        </p:nvSpPr>
        <p:spPr>
          <a:xfrm>
            <a:off x="628650" y="2091940"/>
            <a:ext cx="7886700" cy="3754259"/>
          </a:xfrm>
        </p:spPr>
        <p:txBody>
          <a:bodyPr>
            <a:noAutofit/>
          </a:bodyPr>
          <a:lstStyle/>
          <a:p>
            <a:pPr marL="0" indent="0">
              <a:lnSpc>
                <a:spcPct val="100000"/>
              </a:lnSpc>
              <a:buNone/>
            </a:pPr>
            <a:r>
              <a:rPr lang="en-US" sz="2400" dirty="0"/>
              <a:t>“Our reimbursement policies depend on the situation. You see, first we determine if it is a local trip. If it is, we only pay mileage of 18.5 cents a mile. If the trip was a one-day trip, we pay mileage and then check the times of departure and return. To be reimbursed for breakfast, you must leave by 7:00 a.m., lunch by 11:00 a.m., and have dinner by 5:00 p.m. To receive reimbursement for breakfast, you must return later than 10:00 a.m., lunch later than 2:00 p.m., and have dinner by 7:00 p.m. On a trip lasting more than one day, we allow hotel, taxi, and airfare, as well as meal allowances. The same times apply for meal expenses.” </a:t>
            </a:r>
            <a:endParaRPr lang="vi-VN" sz="2400" dirty="0"/>
          </a:p>
        </p:txBody>
      </p:sp>
      <p:sp>
        <p:nvSpPr>
          <p:cNvPr id="3" name="Text Placeholder 2">
            <a:extLst>
              <a:ext uri="{FF2B5EF4-FFF2-40B4-BE49-F238E27FC236}">
                <a16:creationId xmlns:a16="http://schemas.microsoft.com/office/drawing/2014/main" id="{71692CAC-145F-4E11-AD55-BEEF505DF6DF}"/>
              </a:ext>
            </a:extLst>
          </p:cNvPr>
          <p:cNvSpPr>
            <a:spLocks noGrp="1"/>
          </p:cNvSpPr>
          <p:nvPr>
            <p:ph type="body" sz="quarter" idx="13"/>
          </p:nvPr>
        </p:nvSpPr>
        <p:spPr>
          <a:xfrm>
            <a:off x="928468" y="1011801"/>
            <a:ext cx="6752491" cy="395287"/>
          </a:xfrm>
        </p:spPr>
        <p:txBody>
          <a:bodyPr/>
          <a:lstStyle/>
          <a:p>
            <a:r>
              <a:rPr lang="en-US"/>
              <a:t>Write Structured English</a:t>
            </a:r>
          </a:p>
          <a:p>
            <a:r>
              <a:rPr lang="en-US"/>
              <a:t>Clyde’s narrative of the reimbursement policies </a:t>
            </a:r>
            <a:br>
              <a:rPr lang="en-US"/>
            </a:br>
            <a:endParaRPr lang="vi-VN"/>
          </a:p>
        </p:txBody>
      </p:sp>
      <p:sp>
        <p:nvSpPr>
          <p:cNvPr id="4" name="Text Placeholder 3">
            <a:extLst>
              <a:ext uri="{FF2B5EF4-FFF2-40B4-BE49-F238E27FC236}">
                <a16:creationId xmlns:a16="http://schemas.microsoft.com/office/drawing/2014/main" id="{6CF5B124-1FA3-4357-B69C-9CF398EC5BF2}"/>
              </a:ext>
            </a:extLst>
          </p:cNvPr>
          <p:cNvSpPr>
            <a:spLocks noGrp="1"/>
          </p:cNvSpPr>
          <p:nvPr>
            <p:ph type="body" sz="quarter" idx="14"/>
          </p:nvPr>
        </p:nvSpPr>
        <p:spPr/>
        <p:txBody>
          <a:bodyPr/>
          <a:lstStyle/>
          <a:p>
            <a:r>
              <a:rPr lang="en-US"/>
              <a:t>EXERCISE 1</a:t>
            </a:r>
            <a:endParaRPr lang="vi-VN"/>
          </a:p>
        </p:txBody>
      </p:sp>
    </p:spTree>
    <p:extLst>
      <p:ext uri="{BB962C8B-B14F-4D97-AF65-F5344CB8AC3E}">
        <p14:creationId xmlns:p14="http://schemas.microsoft.com/office/powerpoint/2010/main" val="4071515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a:t>Writing Specifications</a:t>
            </a:r>
            <a:endParaRPr lang="vi-VN"/>
          </a:p>
        </p:txBody>
      </p:sp>
      <p:sp>
        <p:nvSpPr>
          <p:cNvPr id="12" name="TextBox 11">
            <a:extLst>
              <a:ext uri="{FF2B5EF4-FFF2-40B4-BE49-F238E27FC236}">
                <a16:creationId xmlns:a16="http://schemas.microsoft.com/office/drawing/2014/main" id="{28D37A63-DBC4-4989-B395-D20BDD924D7A}"/>
              </a:ext>
            </a:extLst>
          </p:cNvPr>
          <p:cNvSpPr txBox="1"/>
          <p:nvPr/>
        </p:nvSpPr>
        <p:spPr>
          <a:xfrm>
            <a:off x="837853" y="2598003"/>
            <a:ext cx="7886700" cy="1661993"/>
          </a:xfrm>
          <a:prstGeom prst="rect">
            <a:avLst/>
          </a:prstGeom>
          <a:noFill/>
        </p:spPr>
        <p:txBody>
          <a:bodyPr wrap="square" numCol="1" spcCol="720000" rtlCol="0">
            <a:spAutoFit/>
          </a:bodyPr>
          <a:lstStyle/>
          <a:p>
            <a:pPr marL="285750" indent="-285750">
              <a:spcBef>
                <a:spcPts val="1800"/>
              </a:spcBef>
              <a:buFont typeface="Arial" panose="020B0604020202020204" pitchFamily="34" charset="0"/>
              <a:buChar char="•"/>
            </a:pPr>
            <a:r>
              <a:rPr lang="en-US" sz="2400">
                <a:solidFill>
                  <a:schemeClr val="bg1">
                    <a:lumMod val="85000"/>
                  </a:schemeClr>
                </a:solidFill>
              </a:rPr>
              <a:t>Structured English</a:t>
            </a:r>
          </a:p>
          <a:p>
            <a:pPr marL="285750" indent="-285750">
              <a:spcBef>
                <a:spcPts val="1800"/>
              </a:spcBef>
              <a:buFont typeface="Arial" panose="020B0604020202020204" pitchFamily="34" charset="0"/>
              <a:buChar char="•"/>
            </a:pPr>
            <a:r>
              <a:rPr lang="en-US" sz="2400">
                <a:latin typeface="+mj-lt"/>
              </a:rPr>
              <a:t>Decision Table</a:t>
            </a:r>
          </a:p>
          <a:p>
            <a:pPr marL="285750" indent="-285750">
              <a:spcBef>
                <a:spcPts val="1800"/>
              </a:spcBef>
              <a:buFont typeface="Arial" panose="020B0604020202020204" pitchFamily="34" charset="0"/>
              <a:buChar char="•"/>
            </a:pPr>
            <a:r>
              <a:rPr lang="en-US" sz="2400">
                <a:solidFill>
                  <a:schemeClr val="bg1">
                    <a:lumMod val="85000"/>
                  </a:schemeClr>
                </a:solidFill>
              </a:rPr>
              <a:t>Decision Tree</a:t>
            </a:r>
          </a:p>
        </p:txBody>
      </p:sp>
    </p:spTree>
    <p:extLst>
      <p:ext uri="{BB962C8B-B14F-4D97-AF65-F5344CB8AC3E}">
        <p14:creationId xmlns:p14="http://schemas.microsoft.com/office/powerpoint/2010/main" val="2986578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a:t>WRITING: Decision Table</a:t>
            </a:r>
            <a:endParaRPr lang="vi-VN"/>
          </a:p>
        </p:txBody>
      </p:sp>
      <p:sp>
        <p:nvSpPr>
          <p:cNvPr id="4" name="Title 1">
            <a:extLst>
              <a:ext uri="{FF2B5EF4-FFF2-40B4-BE49-F238E27FC236}">
                <a16:creationId xmlns:a16="http://schemas.microsoft.com/office/drawing/2014/main" id="{A59D756F-15F2-4EAD-AEAB-E9BA96F0480C}"/>
              </a:ext>
            </a:extLst>
          </p:cNvPr>
          <p:cNvSpPr txBox="1">
            <a:spLocks/>
          </p:cNvSpPr>
          <p:nvPr/>
        </p:nvSpPr>
        <p:spPr>
          <a:xfrm>
            <a:off x="837853" y="1288851"/>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solidFill>
                  <a:srgbClr val="369EBF"/>
                </a:solidFill>
                <a:latin typeface="+mn-lt"/>
              </a:rPr>
              <a:t>When?</a:t>
            </a:r>
          </a:p>
        </p:txBody>
      </p:sp>
      <p:sp>
        <p:nvSpPr>
          <p:cNvPr id="6" name="TextBox 5">
            <a:extLst>
              <a:ext uri="{FF2B5EF4-FFF2-40B4-BE49-F238E27FC236}">
                <a16:creationId xmlns:a16="http://schemas.microsoft.com/office/drawing/2014/main" id="{01A321E2-E374-4573-9E78-797495120AD2}"/>
              </a:ext>
            </a:extLst>
          </p:cNvPr>
          <p:cNvSpPr txBox="1"/>
          <p:nvPr/>
        </p:nvSpPr>
        <p:spPr>
          <a:xfrm>
            <a:off x="837853" y="1750516"/>
            <a:ext cx="7526216" cy="122764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000" dirty="0"/>
              <a:t>Action depends on set of state of pre-defined of rules.</a:t>
            </a:r>
          </a:p>
          <a:p>
            <a:pPr marL="285750" indent="-285750">
              <a:lnSpc>
                <a:spcPct val="200000"/>
              </a:lnSpc>
              <a:buFont typeface="Arial" panose="020B0604020202020204" pitchFamily="34" charset="0"/>
              <a:buChar char="•"/>
            </a:pPr>
            <a:r>
              <a:rPr lang="en-US" sz="2000" dirty="0"/>
              <a:t>These number of state is small (2 – 3), easy to manage</a:t>
            </a:r>
            <a:endParaRPr lang="vi-VN" sz="2000" dirty="0"/>
          </a:p>
        </p:txBody>
      </p:sp>
    </p:spTree>
    <p:extLst>
      <p:ext uri="{BB962C8B-B14F-4D97-AF65-F5344CB8AC3E}">
        <p14:creationId xmlns:p14="http://schemas.microsoft.com/office/powerpoint/2010/main" val="4025054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a:t>WRITING: Decision Table</a:t>
            </a:r>
            <a:endParaRPr lang="vi-VN"/>
          </a:p>
        </p:txBody>
      </p:sp>
      <p:sp>
        <p:nvSpPr>
          <p:cNvPr id="4" name="Title 1">
            <a:extLst>
              <a:ext uri="{FF2B5EF4-FFF2-40B4-BE49-F238E27FC236}">
                <a16:creationId xmlns:a16="http://schemas.microsoft.com/office/drawing/2014/main" id="{A59D756F-15F2-4EAD-AEAB-E9BA96F0480C}"/>
              </a:ext>
            </a:extLst>
          </p:cNvPr>
          <p:cNvSpPr txBox="1">
            <a:spLocks/>
          </p:cNvSpPr>
          <p:nvPr/>
        </p:nvSpPr>
        <p:spPr>
          <a:xfrm>
            <a:off x="837853" y="1288851"/>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solidFill>
                  <a:srgbClr val="369EBF"/>
                </a:solidFill>
                <a:latin typeface="+mn-lt"/>
              </a:rPr>
              <a:t>How?</a:t>
            </a:r>
          </a:p>
        </p:txBody>
      </p:sp>
      <p:pic>
        <p:nvPicPr>
          <p:cNvPr id="2" name="Picture 1">
            <a:extLst>
              <a:ext uri="{FF2B5EF4-FFF2-40B4-BE49-F238E27FC236}">
                <a16:creationId xmlns:a16="http://schemas.microsoft.com/office/drawing/2014/main" id="{B9943258-F025-4E30-A90A-D2E68B7FCEB0}"/>
              </a:ext>
            </a:extLst>
          </p:cNvPr>
          <p:cNvPicPr>
            <a:picLocks noChangeAspect="1"/>
          </p:cNvPicPr>
          <p:nvPr/>
        </p:nvPicPr>
        <p:blipFill>
          <a:blip r:embed="rId2"/>
          <a:stretch>
            <a:fillRect/>
          </a:stretch>
        </p:blipFill>
        <p:spPr>
          <a:xfrm>
            <a:off x="1417247" y="2326088"/>
            <a:ext cx="6986442" cy="3345620"/>
          </a:xfrm>
          <a:prstGeom prst="rect">
            <a:avLst/>
          </a:prstGeom>
        </p:spPr>
      </p:pic>
    </p:spTree>
    <p:extLst>
      <p:ext uri="{BB962C8B-B14F-4D97-AF65-F5344CB8AC3E}">
        <p14:creationId xmlns:p14="http://schemas.microsoft.com/office/powerpoint/2010/main" val="4187493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a:t>WRITING: Decision Table</a:t>
            </a:r>
            <a:endParaRPr lang="vi-VN"/>
          </a:p>
        </p:txBody>
      </p:sp>
      <p:sp>
        <p:nvSpPr>
          <p:cNvPr id="4" name="Title 1">
            <a:extLst>
              <a:ext uri="{FF2B5EF4-FFF2-40B4-BE49-F238E27FC236}">
                <a16:creationId xmlns:a16="http://schemas.microsoft.com/office/drawing/2014/main" id="{A59D756F-15F2-4EAD-AEAB-E9BA96F0480C}"/>
              </a:ext>
            </a:extLst>
          </p:cNvPr>
          <p:cNvSpPr txBox="1">
            <a:spLocks/>
          </p:cNvSpPr>
          <p:nvPr/>
        </p:nvSpPr>
        <p:spPr>
          <a:xfrm>
            <a:off x="837853" y="1288851"/>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solidFill>
                  <a:srgbClr val="369EBF"/>
                </a:solidFill>
                <a:latin typeface="+mn-lt"/>
              </a:rPr>
              <a:t>How?</a:t>
            </a:r>
          </a:p>
        </p:txBody>
      </p:sp>
      <p:pic>
        <p:nvPicPr>
          <p:cNvPr id="3" name="Picture 2">
            <a:extLst>
              <a:ext uri="{FF2B5EF4-FFF2-40B4-BE49-F238E27FC236}">
                <a16:creationId xmlns:a16="http://schemas.microsoft.com/office/drawing/2014/main" id="{897CCB08-DFF3-4A89-9000-C261024AD5EC}"/>
              </a:ext>
            </a:extLst>
          </p:cNvPr>
          <p:cNvPicPr>
            <a:picLocks noChangeAspect="1"/>
          </p:cNvPicPr>
          <p:nvPr/>
        </p:nvPicPr>
        <p:blipFill>
          <a:blip r:embed="rId3"/>
          <a:stretch>
            <a:fillRect/>
          </a:stretch>
        </p:blipFill>
        <p:spPr>
          <a:xfrm>
            <a:off x="567027" y="3307428"/>
            <a:ext cx="8428352" cy="3037404"/>
          </a:xfrm>
          <a:prstGeom prst="rect">
            <a:avLst/>
          </a:prstGeom>
        </p:spPr>
      </p:pic>
      <p:pic>
        <p:nvPicPr>
          <p:cNvPr id="6" name="Picture 5">
            <a:extLst>
              <a:ext uri="{FF2B5EF4-FFF2-40B4-BE49-F238E27FC236}">
                <a16:creationId xmlns:a16="http://schemas.microsoft.com/office/drawing/2014/main" id="{D0EFFAFA-B7A4-428E-882A-AF31ACC2EA84}"/>
              </a:ext>
            </a:extLst>
          </p:cNvPr>
          <p:cNvPicPr>
            <a:picLocks noChangeAspect="1"/>
          </p:cNvPicPr>
          <p:nvPr/>
        </p:nvPicPr>
        <p:blipFill>
          <a:blip r:embed="rId4"/>
          <a:stretch>
            <a:fillRect/>
          </a:stretch>
        </p:blipFill>
        <p:spPr>
          <a:xfrm>
            <a:off x="567027" y="1256343"/>
            <a:ext cx="3815935" cy="1827349"/>
          </a:xfrm>
          <a:prstGeom prst="rect">
            <a:avLst/>
          </a:prstGeom>
        </p:spPr>
      </p:pic>
      <p:pic>
        <p:nvPicPr>
          <p:cNvPr id="7" name="Picture 6">
            <a:extLst>
              <a:ext uri="{FF2B5EF4-FFF2-40B4-BE49-F238E27FC236}">
                <a16:creationId xmlns:a16="http://schemas.microsoft.com/office/drawing/2014/main" id="{C13B13BE-FBD9-4982-87FF-0DB34BD3998B}"/>
              </a:ext>
            </a:extLst>
          </p:cNvPr>
          <p:cNvPicPr>
            <a:picLocks noChangeAspect="1"/>
          </p:cNvPicPr>
          <p:nvPr/>
        </p:nvPicPr>
        <p:blipFill>
          <a:blip r:embed="rId5"/>
          <a:stretch>
            <a:fillRect/>
          </a:stretch>
        </p:blipFill>
        <p:spPr>
          <a:xfrm>
            <a:off x="5556538" y="1043370"/>
            <a:ext cx="3256853" cy="19339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9328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a:t>WRITING: Decision Table</a:t>
            </a:r>
            <a:endParaRPr lang="vi-VN"/>
          </a:p>
        </p:txBody>
      </p:sp>
      <p:sp>
        <p:nvSpPr>
          <p:cNvPr id="4" name="Title 1">
            <a:extLst>
              <a:ext uri="{FF2B5EF4-FFF2-40B4-BE49-F238E27FC236}">
                <a16:creationId xmlns:a16="http://schemas.microsoft.com/office/drawing/2014/main" id="{A59D756F-15F2-4EAD-AEAB-E9BA96F0480C}"/>
              </a:ext>
            </a:extLst>
          </p:cNvPr>
          <p:cNvSpPr txBox="1">
            <a:spLocks/>
          </p:cNvSpPr>
          <p:nvPr/>
        </p:nvSpPr>
        <p:spPr>
          <a:xfrm>
            <a:off x="837853" y="1288851"/>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dirty="0">
                <a:solidFill>
                  <a:srgbClr val="369EBF"/>
                </a:solidFill>
                <a:latin typeface="+mn-lt"/>
              </a:rPr>
              <a:t>Example</a:t>
            </a:r>
          </a:p>
        </p:txBody>
      </p:sp>
      <p:sp>
        <p:nvSpPr>
          <p:cNvPr id="2" name="TextBox 1">
            <a:extLst>
              <a:ext uri="{FF2B5EF4-FFF2-40B4-BE49-F238E27FC236}">
                <a16:creationId xmlns:a16="http://schemas.microsoft.com/office/drawing/2014/main" id="{D4E89613-C036-4700-9705-74F5E4449F46}"/>
              </a:ext>
            </a:extLst>
          </p:cNvPr>
          <p:cNvSpPr txBox="1"/>
          <p:nvPr/>
        </p:nvSpPr>
        <p:spPr>
          <a:xfrm>
            <a:off x="837853" y="1841242"/>
            <a:ext cx="7757507" cy="5016758"/>
          </a:xfrm>
          <a:prstGeom prst="rect">
            <a:avLst/>
          </a:prstGeom>
          <a:noFill/>
        </p:spPr>
        <p:txBody>
          <a:bodyPr wrap="square" rtlCol="0">
            <a:spAutoFit/>
          </a:bodyPr>
          <a:lstStyle/>
          <a:p>
            <a:r>
              <a:rPr lang="en-US" sz="2000" dirty="0"/>
              <a:t>The managers realize that certain loyal customers order from every catalog and that some people on the mailing list never order. These ordering patterns are easy to observe, but deciding which catalogs to send customers who order only from selected catalogs is more diffcult.</a:t>
            </a:r>
            <a:br>
              <a:rPr lang="en-US" sz="2000" dirty="0"/>
            </a:br>
            <a:endParaRPr lang="en-US" sz="2000" dirty="0"/>
          </a:p>
          <a:p>
            <a:r>
              <a:rPr lang="en-US" sz="2000" dirty="0"/>
              <a:t>Once these decisions are made, a decision table is constructed for three conditions (</a:t>
            </a:r>
            <a:r>
              <a:rPr lang="en-US" sz="2000" b="1" dirty="0"/>
              <a:t>C1</a:t>
            </a:r>
            <a:r>
              <a:rPr lang="en-US" sz="2000" dirty="0"/>
              <a:t>: customer ordered from Fall catalog; </a:t>
            </a:r>
            <a:br>
              <a:rPr lang="en-US" sz="2000" dirty="0"/>
            </a:br>
            <a:r>
              <a:rPr lang="en-US" sz="2000" b="1" dirty="0"/>
              <a:t>C2</a:t>
            </a:r>
            <a:r>
              <a:rPr lang="en-US" sz="2000" dirty="0"/>
              <a:t>: customer ordered from Christmas catalog; and </a:t>
            </a:r>
            <a:br>
              <a:rPr lang="en-US" sz="2000" dirty="0"/>
            </a:br>
            <a:r>
              <a:rPr lang="en-US" sz="2000" b="1" dirty="0"/>
              <a:t>C3</a:t>
            </a:r>
            <a:r>
              <a:rPr lang="en-US" sz="2000" dirty="0"/>
              <a:t>: customer ordered from specialty catalog), each having two alternatives (Y or N). </a:t>
            </a:r>
          </a:p>
          <a:p>
            <a:endParaRPr lang="en-US" sz="2000" dirty="0"/>
          </a:p>
          <a:p>
            <a:r>
              <a:rPr lang="en-US" sz="2000" dirty="0"/>
              <a:t>Three actions can be taken (</a:t>
            </a:r>
            <a:r>
              <a:rPr lang="en-US" sz="2000" b="1" dirty="0"/>
              <a:t>A1</a:t>
            </a:r>
            <a:r>
              <a:rPr lang="en-US" sz="2000" dirty="0"/>
              <a:t>: send out this year’s Christmas catalog; </a:t>
            </a:r>
            <a:r>
              <a:rPr lang="en-US" sz="2000" b="1" dirty="0"/>
              <a:t>A2</a:t>
            </a:r>
            <a:r>
              <a:rPr lang="en-US" sz="2000" dirty="0"/>
              <a:t>: send out the new specialty catalog; and </a:t>
            </a:r>
            <a:r>
              <a:rPr lang="en-US" sz="2000" b="1" dirty="0"/>
              <a:t>A3</a:t>
            </a:r>
            <a:r>
              <a:rPr lang="en-US" sz="2000" dirty="0"/>
              <a:t>: send out both catalogs). </a:t>
            </a:r>
            <a:br>
              <a:rPr lang="en-US" sz="2000" dirty="0"/>
            </a:br>
            <a:endParaRPr lang="vi-VN" sz="2000" dirty="0"/>
          </a:p>
        </p:txBody>
      </p:sp>
    </p:spTree>
    <p:extLst>
      <p:ext uri="{BB962C8B-B14F-4D97-AF65-F5344CB8AC3E}">
        <p14:creationId xmlns:p14="http://schemas.microsoft.com/office/powerpoint/2010/main" val="3375234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a:t>WRITING: Decision Table</a:t>
            </a:r>
            <a:endParaRPr lang="vi-VN"/>
          </a:p>
        </p:txBody>
      </p:sp>
      <p:sp>
        <p:nvSpPr>
          <p:cNvPr id="4" name="Title 1">
            <a:extLst>
              <a:ext uri="{FF2B5EF4-FFF2-40B4-BE49-F238E27FC236}">
                <a16:creationId xmlns:a16="http://schemas.microsoft.com/office/drawing/2014/main" id="{A59D756F-15F2-4EAD-AEAB-E9BA96F0480C}"/>
              </a:ext>
            </a:extLst>
          </p:cNvPr>
          <p:cNvSpPr txBox="1">
            <a:spLocks/>
          </p:cNvSpPr>
          <p:nvPr/>
        </p:nvSpPr>
        <p:spPr>
          <a:xfrm>
            <a:off x="837853" y="1288851"/>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dirty="0">
                <a:solidFill>
                  <a:srgbClr val="369EBF"/>
                </a:solidFill>
                <a:latin typeface="+mn-lt"/>
              </a:rPr>
              <a:t>Example</a:t>
            </a:r>
          </a:p>
        </p:txBody>
      </p:sp>
      <p:pic>
        <p:nvPicPr>
          <p:cNvPr id="3" name="Picture 2">
            <a:extLst>
              <a:ext uri="{FF2B5EF4-FFF2-40B4-BE49-F238E27FC236}">
                <a16:creationId xmlns:a16="http://schemas.microsoft.com/office/drawing/2014/main" id="{392DF5F3-AD30-480C-AD40-CDAEE4BCAC34}"/>
              </a:ext>
            </a:extLst>
          </p:cNvPr>
          <p:cNvPicPr>
            <a:picLocks noChangeAspect="1"/>
          </p:cNvPicPr>
          <p:nvPr/>
        </p:nvPicPr>
        <p:blipFill rotWithShape="1">
          <a:blip r:embed="rId3"/>
          <a:srcRect r="50714" b="36715"/>
          <a:stretch/>
        </p:blipFill>
        <p:spPr>
          <a:xfrm>
            <a:off x="805322" y="2421398"/>
            <a:ext cx="3975881" cy="1699476"/>
          </a:xfrm>
          <a:prstGeom prst="rect">
            <a:avLst/>
          </a:prstGeom>
        </p:spPr>
      </p:pic>
      <p:pic>
        <p:nvPicPr>
          <p:cNvPr id="6" name="Picture 5">
            <a:extLst>
              <a:ext uri="{FF2B5EF4-FFF2-40B4-BE49-F238E27FC236}">
                <a16:creationId xmlns:a16="http://schemas.microsoft.com/office/drawing/2014/main" id="{EA032951-D7FF-47B4-A92B-16B3B29C6B51}"/>
              </a:ext>
            </a:extLst>
          </p:cNvPr>
          <p:cNvPicPr>
            <a:picLocks noChangeAspect="1"/>
          </p:cNvPicPr>
          <p:nvPr/>
        </p:nvPicPr>
        <p:blipFill rotWithShape="1">
          <a:blip r:embed="rId3"/>
          <a:srcRect l="48976" b="36703"/>
          <a:stretch/>
        </p:blipFill>
        <p:spPr>
          <a:xfrm>
            <a:off x="4698609" y="2421718"/>
            <a:ext cx="4116092" cy="1699796"/>
          </a:xfrm>
          <a:prstGeom prst="rect">
            <a:avLst/>
          </a:prstGeom>
        </p:spPr>
      </p:pic>
      <p:pic>
        <p:nvPicPr>
          <p:cNvPr id="7" name="Picture 6">
            <a:extLst>
              <a:ext uri="{FF2B5EF4-FFF2-40B4-BE49-F238E27FC236}">
                <a16:creationId xmlns:a16="http://schemas.microsoft.com/office/drawing/2014/main" id="{2C5386AA-08B8-446C-919F-649647069E83}"/>
              </a:ext>
            </a:extLst>
          </p:cNvPr>
          <p:cNvPicPr>
            <a:picLocks noChangeAspect="1"/>
          </p:cNvPicPr>
          <p:nvPr/>
        </p:nvPicPr>
        <p:blipFill rotWithShape="1">
          <a:blip r:embed="rId3"/>
          <a:srcRect l="47097" t="63309"/>
          <a:stretch/>
        </p:blipFill>
        <p:spPr>
          <a:xfrm>
            <a:off x="4572000" y="4121834"/>
            <a:ext cx="4267678" cy="985330"/>
          </a:xfrm>
          <a:prstGeom prst="rect">
            <a:avLst/>
          </a:prstGeom>
        </p:spPr>
      </p:pic>
      <p:pic>
        <p:nvPicPr>
          <p:cNvPr id="8" name="Picture 7">
            <a:extLst>
              <a:ext uri="{FF2B5EF4-FFF2-40B4-BE49-F238E27FC236}">
                <a16:creationId xmlns:a16="http://schemas.microsoft.com/office/drawing/2014/main" id="{4B527FEB-1192-4B77-BDAF-38D023946127}"/>
              </a:ext>
            </a:extLst>
          </p:cNvPr>
          <p:cNvPicPr>
            <a:picLocks noChangeAspect="1"/>
          </p:cNvPicPr>
          <p:nvPr/>
        </p:nvPicPr>
        <p:blipFill rotWithShape="1">
          <a:blip r:embed="rId3"/>
          <a:srcRect l="498" t="63309" r="51643"/>
          <a:stretch/>
        </p:blipFill>
        <p:spPr>
          <a:xfrm>
            <a:off x="837853" y="4121834"/>
            <a:ext cx="3860756" cy="985330"/>
          </a:xfrm>
          <a:prstGeom prst="rect">
            <a:avLst/>
          </a:prstGeom>
        </p:spPr>
      </p:pic>
    </p:spTree>
    <p:extLst>
      <p:ext uri="{BB962C8B-B14F-4D97-AF65-F5344CB8AC3E}">
        <p14:creationId xmlns:p14="http://schemas.microsoft.com/office/powerpoint/2010/main" val="378230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a:t>WRITING: Decision Table</a:t>
            </a:r>
            <a:endParaRPr lang="vi-VN"/>
          </a:p>
        </p:txBody>
      </p:sp>
      <p:sp>
        <p:nvSpPr>
          <p:cNvPr id="4" name="Title 1">
            <a:extLst>
              <a:ext uri="{FF2B5EF4-FFF2-40B4-BE49-F238E27FC236}">
                <a16:creationId xmlns:a16="http://schemas.microsoft.com/office/drawing/2014/main" id="{A59D756F-15F2-4EAD-AEAB-E9BA96F0480C}"/>
              </a:ext>
            </a:extLst>
          </p:cNvPr>
          <p:cNvSpPr txBox="1">
            <a:spLocks/>
          </p:cNvSpPr>
          <p:nvPr/>
        </p:nvSpPr>
        <p:spPr>
          <a:xfrm>
            <a:off x="837853" y="1288851"/>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solidFill>
                  <a:srgbClr val="369EBF"/>
                </a:solidFill>
                <a:latin typeface="+mn-lt"/>
              </a:rPr>
              <a:t>Example</a:t>
            </a:r>
          </a:p>
        </p:txBody>
      </p:sp>
      <p:pic>
        <p:nvPicPr>
          <p:cNvPr id="3" name="Picture 2">
            <a:extLst>
              <a:ext uri="{FF2B5EF4-FFF2-40B4-BE49-F238E27FC236}">
                <a16:creationId xmlns:a16="http://schemas.microsoft.com/office/drawing/2014/main" id="{392DF5F3-AD30-480C-AD40-CDAEE4BCAC34}"/>
              </a:ext>
            </a:extLst>
          </p:cNvPr>
          <p:cNvPicPr>
            <a:picLocks noChangeAspect="1"/>
          </p:cNvPicPr>
          <p:nvPr/>
        </p:nvPicPr>
        <p:blipFill rotWithShape="1">
          <a:blip r:embed="rId3"/>
          <a:srcRect r="50714" b="36715"/>
          <a:stretch/>
        </p:blipFill>
        <p:spPr>
          <a:xfrm>
            <a:off x="805322" y="1672374"/>
            <a:ext cx="3975881" cy="1699476"/>
          </a:xfrm>
          <a:prstGeom prst="rect">
            <a:avLst/>
          </a:prstGeom>
        </p:spPr>
      </p:pic>
      <p:pic>
        <p:nvPicPr>
          <p:cNvPr id="6" name="Picture 5">
            <a:extLst>
              <a:ext uri="{FF2B5EF4-FFF2-40B4-BE49-F238E27FC236}">
                <a16:creationId xmlns:a16="http://schemas.microsoft.com/office/drawing/2014/main" id="{EA032951-D7FF-47B4-A92B-16B3B29C6B51}"/>
              </a:ext>
            </a:extLst>
          </p:cNvPr>
          <p:cNvPicPr>
            <a:picLocks noChangeAspect="1"/>
          </p:cNvPicPr>
          <p:nvPr/>
        </p:nvPicPr>
        <p:blipFill rotWithShape="1">
          <a:blip r:embed="rId3"/>
          <a:srcRect l="48976" b="36703"/>
          <a:stretch/>
        </p:blipFill>
        <p:spPr>
          <a:xfrm>
            <a:off x="4698609" y="1672694"/>
            <a:ext cx="4116092" cy="1699796"/>
          </a:xfrm>
          <a:prstGeom prst="rect">
            <a:avLst/>
          </a:prstGeom>
        </p:spPr>
      </p:pic>
      <p:pic>
        <p:nvPicPr>
          <p:cNvPr id="7" name="Picture 6">
            <a:extLst>
              <a:ext uri="{FF2B5EF4-FFF2-40B4-BE49-F238E27FC236}">
                <a16:creationId xmlns:a16="http://schemas.microsoft.com/office/drawing/2014/main" id="{2C5386AA-08B8-446C-919F-649647069E83}"/>
              </a:ext>
            </a:extLst>
          </p:cNvPr>
          <p:cNvPicPr>
            <a:picLocks noChangeAspect="1"/>
          </p:cNvPicPr>
          <p:nvPr/>
        </p:nvPicPr>
        <p:blipFill rotWithShape="1">
          <a:blip r:embed="rId3"/>
          <a:srcRect l="47097" t="63309"/>
          <a:stretch/>
        </p:blipFill>
        <p:spPr>
          <a:xfrm>
            <a:off x="4572000" y="3372810"/>
            <a:ext cx="4267678" cy="985330"/>
          </a:xfrm>
          <a:prstGeom prst="rect">
            <a:avLst/>
          </a:prstGeom>
        </p:spPr>
      </p:pic>
      <p:pic>
        <p:nvPicPr>
          <p:cNvPr id="8" name="Picture 7">
            <a:extLst>
              <a:ext uri="{FF2B5EF4-FFF2-40B4-BE49-F238E27FC236}">
                <a16:creationId xmlns:a16="http://schemas.microsoft.com/office/drawing/2014/main" id="{4B527FEB-1192-4B77-BDAF-38D023946127}"/>
              </a:ext>
            </a:extLst>
          </p:cNvPr>
          <p:cNvPicPr>
            <a:picLocks noChangeAspect="1"/>
          </p:cNvPicPr>
          <p:nvPr/>
        </p:nvPicPr>
        <p:blipFill rotWithShape="1">
          <a:blip r:embed="rId3"/>
          <a:srcRect l="498" t="63309" r="51643"/>
          <a:stretch/>
        </p:blipFill>
        <p:spPr>
          <a:xfrm>
            <a:off x="837853" y="3372810"/>
            <a:ext cx="3860756" cy="985330"/>
          </a:xfrm>
          <a:prstGeom prst="rect">
            <a:avLst/>
          </a:prstGeom>
        </p:spPr>
      </p:pic>
      <p:pic>
        <p:nvPicPr>
          <p:cNvPr id="2" name="Picture 1">
            <a:extLst>
              <a:ext uri="{FF2B5EF4-FFF2-40B4-BE49-F238E27FC236}">
                <a16:creationId xmlns:a16="http://schemas.microsoft.com/office/drawing/2014/main" id="{C87191C4-DE8C-453D-9697-27A3B1DD7A18}"/>
              </a:ext>
            </a:extLst>
          </p:cNvPr>
          <p:cNvPicPr>
            <a:picLocks noChangeAspect="1"/>
          </p:cNvPicPr>
          <p:nvPr/>
        </p:nvPicPr>
        <p:blipFill>
          <a:blip r:embed="rId4"/>
          <a:stretch>
            <a:fillRect/>
          </a:stretch>
        </p:blipFill>
        <p:spPr>
          <a:xfrm>
            <a:off x="2243137" y="4586659"/>
            <a:ext cx="4657725" cy="2162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7721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a:t>WRITING: Decision Table</a:t>
            </a:r>
            <a:endParaRPr lang="vi-VN"/>
          </a:p>
        </p:txBody>
      </p:sp>
      <p:sp>
        <p:nvSpPr>
          <p:cNvPr id="4" name="Title 1">
            <a:extLst>
              <a:ext uri="{FF2B5EF4-FFF2-40B4-BE49-F238E27FC236}">
                <a16:creationId xmlns:a16="http://schemas.microsoft.com/office/drawing/2014/main" id="{A59D756F-15F2-4EAD-AEAB-E9BA96F0480C}"/>
              </a:ext>
            </a:extLst>
          </p:cNvPr>
          <p:cNvSpPr txBox="1">
            <a:spLocks/>
          </p:cNvSpPr>
          <p:nvPr/>
        </p:nvSpPr>
        <p:spPr>
          <a:xfrm>
            <a:off x="837853" y="1288851"/>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solidFill>
                  <a:srgbClr val="369EBF"/>
                </a:solidFill>
                <a:latin typeface="+mn-lt"/>
              </a:rPr>
              <a:t>Example</a:t>
            </a:r>
          </a:p>
        </p:txBody>
      </p:sp>
      <p:pic>
        <p:nvPicPr>
          <p:cNvPr id="3" name="Picture 2">
            <a:extLst>
              <a:ext uri="{FF2B5EF4-FFF2-40B4-BE49-F238E27FC236}">
                <a16:creationId xmlns:a16="http://schemas.microsoft.com/office/drawing/2014/main" id="{392DF5F3-AD30-480C-AD40-CDAEE4BCAC34}"/>
              </a:ext>
            </a:extLst>
          </p:cNvPr>
          <p:cNvPicPr>
            <a:picLocks noChangeAspect="1"/>
          </p:cNvPicPr>
          <p:nvPr/>
        </p:nvPicPr>
        <p:blipFill rotWithShape="1">
          <a:blip r:embed="rId3"/>
          <a:srcRect l="1" r="292" b="-515"/>
          <a:stretch/>
        </p:blipFill>
        <p:spPr>
          <a:xfrm>
            <a:off x="837853" y="1134618"/>
            <a:ext cx="8043256" cy="2699242"/>
          </a:xfrm>
          <a:prstGeom prst="rect">
            <a:avLst/>
          </a:prstGeom>
        </p:spPr>
      </p:pic>
      <p:pic>
        <p:nvPicPr>
          <p:cNvPr id="9" name="Picture 8">
            <a:extLst>
              <a:ext uri="{FF2B5EF4-FFF2-40B4-BE49-F238E27FC236}">
                <a16:creationId xmlns:a16="http://schemas.microsoft.com/office/drawing/2014/main" id="{8F91E1BD-A99A-47AB-BC74-8D3782029434}"/>
              </a:ext>
            </a:extLst>
          </p:cNvPr>
          <p:cNvPicPr>
            <a:picLocks noChangeAspect="1"/>
          </p:cNvPicPr>
          <p:nvPr/>
        </p:nvPicPr>
        <p:blipFill>
          <a:blip r:embed="rId4"/>
          <a:stretch>
            <a:fillRect/>
          </a:stretch>
        </p:blipFill>
        <p:spPr>
          <a:xfrm>
            <a:off x="837853" y="3833860"/>
            <a:ext cx="8043256" cy="2666918"/>
          </a:xfrm>
          <a:prstGeom prst="rect">
            <a:avLst/>
          </a:prstGeom>
        </p:spPr>
      </p:pic>
    </p:spTree>
    <p:extLst>
      <p:ext uri="{BB962C8B-B14F-4D97-AF65-F5344CB8AC3E}">
        <p14:creationId xmlns:p14="http://schemas.microsoft.com/office/powerpoint/2010/main" val="2864769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dirty="0"/>
              <a:t>WRITING: Decision Table</a:t>
            </a:r>
            <a:endParaRPr lang="vi-VN" dirty="0"/>
          </a:p>
        </p:txBody>
      </p:sp>
      <p:sp>
        <p:nvSpPr>
          <p:cNvPr id="4" name="Title 1">
            <a:extLst>
              <a:ext uri="{FF2B5EF4-FFF2-40B4-BE49-F238E27FC236}">
                <a16:creationId xmlns:a16="http://schemas.microsoft.com/office/drawing/2014/main" id="{A59D756F-15F2-4EAD-AEAB-E9BA96F0480C}"/>
              </a:ext>
            </a:extLst>
          </p:cNvPr>
          <p:cNvSpPr txBox="1">
            <a:spLocks/>
          </p:cNvSpPr>
          <p:nvPr/>
        </p:nvSpPr>
        <p:spPr>
          <a:xfrm>
            <a:off x="837853" y="1288851"/>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solidFill>
                  <a:srgbClr val="369EBF"/>
                </a:solidFill>
                <a:latin typeface="+mn-lt"/>
              </a:rPr>
              <a:t>Example</a:t>
            </a:r>
          </a:p>
        </p:txBody>
      </p:sp>
      <p:pic>
        <p:nvPicPr>
          <p:cNvPr id="3" name="Picture 2">
            <a:extLst>
              <a:ext uri="{FF2B5EF4-FFF2-40B4-BE49-F238E27FC236}">
                <a16:creationId xmlns:a16="http://schemas.microsoft.com/office/drawing/2014/main" id="{392DF5F3-AD30-480C-AD40-CDAEE4BCAC34}"/>
              </a:ext>
            </a:extLst>
          </p:cNvPr>
          <p:cNvPicPr>
            <a:picLocks noChangeAspect="1"/>
          </p:cNvPicPr>
          <p:nvPr/>
        </p:nvPicPr>
        <p:blipFill rotWithShape="1">
          <a:blip r:embed="rId3"/>
          <a:srcRect l="1" r="292" b="-515"/>
          <a:stretch/>
        </p:blipFill>
        <p:spPr>
          <a:xfrm>
            <a:off x="837853" y="1134618"/>
            <a:ext cx="8043256" cy="2699242"/>
          </a:xfrm>
          <a:prstGeom prst="rect">
            <a:avLst/>
          </a:prstGeom>
        </p:spPr>
      </p:pic>
      <p:pic>
        <p:nvPicPr>
          <p:cNvPr id="6" name="Picture 5">
            <a:extLst>
              <a:ext uri="{FF2B5EF4-FFF2-40B4-BE49-F238E27FC236}">
                <a16:creationId xmlns:a16="http://schemas.microsoft.com/office/drawing/2014/main" id="{E396945C-9AD9-4553-8405-304C79F38A42}"/>
              </a:ext>
            </a:extLst>
          </p:cNvPr>
          <p:cNvPicPr>
            <a:picLocks noChangeAspect="1"/>
          </p:cNvPicPr>
          <p:nvPr/>
        </p:nvPicPr>
        <p:blipFill rotWithShape="1">
          <a:blip r:embed="rId4"/>
          <a:srcRect b="54754"/>
          <a:stretch/>
        </p:blipFill>
        <p:spPr>
          <a:xfrm>
            <a:off x="837853" y="1134618"/>
            <a:ext cx="8043256" cy="2565185"/>
          </a:xfrm>
          <a:prstGeom prst="rect">
            <a:avLst/>
          </a:prstGeom>
        </p:spPr>
      </p:pic>
      <p:pic>
        <p:nvPicPr>
          <p:cNvPr id="8" name="Picture 7">
            <a:extLst>
              <a:ext uri="{FF2B5EF4-FFF2-40B4-BE49-F238E27FC236}">
                <a16:creationId xmlns:a16="http://schemas.microsoft.com/office/drawing/2014/main" id="{0B7C1793-BF83-41B6-BEEA-710533E6E1DD}"/>
              </a:ext>
            </a:extLst>
          </p:cNvPr>
          <p:cNvPicPr>
            <a:picLocks noChangeAspect="1"/>
          </p:cNvPicPr>
          <p:nvPr/>
        </p:nvPicPr>
        <p:blipFill rotWithShape="1">
          <a:blip r:embed="rId4"/>
          <a:srcRect t="45246"/>
          <a:stretch/>
        </p:blipFill>
        <p:spPr>
          <a:xfrm>
            <a:off x="837853" y="3699803"/>
            <a:ext cx="8043256" cy="3104303"/>
          </a:xfrm>
          <a:prstGeom prst="rect">
            <a:avLst/>
          </a:prstGeom>
        </p:spPr>
      </p:pic>
      <p:sp>
        <p:nvSpPr>
          <p:cNvPr id="10" name="Title 1">
            <a:extLst>
              <a:ext uri="{FF2B5EF4-FFF2-40B4-BE49-F238E27FC236}">
                <a16:creationId xmlns:a16="http://schemas.microsoft.com/office/drawing/2014/main" id="{006E09A6-126F-4CB0-9A0B-F4C20A75E3A6}"/>
              </a:ext>
            </a:extLst>
          </p:cNvPr>
          <p:cNvSpPr txBox="1">
            <a:spLocks/>
          </p:cNvSpPr>
          <p:nvPr/>
        </p:nvSpPr>
        <p:spPr>
          <a:xfrm>
            <a:off x="916131" y="3757260"/>
            <a:ext cx="7886700" cy="461665"/>
          </a:xfrm>
          <a:prstGeom prst="rect">
            <a:avLst/>
          </a:prstGeom>
        </p:spPr>
        <p:txBody>
          <a:bodyPr vert="horz" lIns="91440" tIns="45720" rIns="91440" bIns="45720" rtlCol="0" anchor="ctr">
            <a:normAutofit fontScale="975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sz="2400" spc="-150">
                <a:solidFill>
                  <a:srgbClr val="369EBF"/>
                </a:solidFill>
                <a:latin typeface="+mn-lt"/>
              </a:rPr>
              <a:t>Checking for Redundancy</a:t>
            </a:r>
          </a:p>
        </p:txBody>
      </p:sp>
    </p:spTree>
    <p:extLst>
      <p:ext uri="{BB962C8B-B14F-4D97-AF65-F5344CB8AC3E}">
        <p14:creationId xmlns:p14="http://schemas.microsoft.com/office/powerpoint/2010/main" val="107576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D62C-0D90-450D-B2AD-10DB810C47E4}"/>
              </a:ext>
            </a:extLst>
          </p:cNvPr>
          <p:cNvSpPr>
            <a:spLocks noGrp="1"/>
          </p:cNvSpPr>
          <p:nvPr>
            <p:ph type="title"/>
          </p:nvPr>
        </p:nvSpPr>
        <p:spPr/>
        <p:txBody>
          <a:bodyPr>
            <a:normAutofit fontScale="90000"/>
          </a:bodyPr>
          <a:lstStyle/>
          <a:p>
            <a:r>
              <a:rPr lang="en-US"/>
              <a:t>Overview</a:t>
            </a:r>
            <a:endParaRPr lang="vi-VN"/>
          </a:p>
        </p:txBody>
      </p:sp>
      <p:sp>
        <p:nvSpPr>
          <p:cNvPr id="6" name="TextBox 5">
            <a:extLst>
              <a:ext uri="{FF2B5EF4-FFF2-40B4-BE49-F238E27FC236}">
                <a16:creationId xmlns:a16="http://schemas.microsoft.com/office/drawing/2014/main" id="{ABE9448C-6F7A-4894-8C96-F9E8EB66F14C}"/>
              </a:ext>
            </a:extLst>
          </p:cNvPr>
          <p:cNvSpPr txBox="1"/>
          <p:nvPr/>
        </p:nvSpPr>
        <p:spPr>
          <a:xfrm>
            <a:off x="837853" y="1643686"/>
            <a:ext cx="4456090" cy="923330"/>
          </a:xfrm>
          <a:prstGeom prst="rect">
            <a:avLst/>
          </a:prstGeom>
          <a:noFill/>
        </p:spPr>
        <p:txBody>
          <a:bodyPr wrap="square" rtlCol="0">
            <a:spAutoFit/>
          </a:bodyPr>
          <a:lstStyle/>
          <a:p>
            <a:r>
              <a:rPr lang="vi-VN"/>
              <a:t>   determine the users’ objectives </a:t>
            </a:r>
            <a:br>
              <a:rPr lang="vi-VN"/>
            </a:br>
            <a:r>
              <a:rPr lang="vi-VN"/>
              <a:t>+                         organization’s objectives </a:t>
            </a:r>
            <a:br>
              <a:rPr lang="vi-VN"/>
            </a:br>
            <a:endParaRPr lang="vi-VN"/>
          </a:p>
        </p:txBody>
      </p:sp>
      <p:sp>
        <p:nvSpPr>
          <p:cNvPr id="7" name="TextBox 6">
            <a:extLst>
              <a:ext uri="{FF2B5EF4-FFF2-40B4-BE49-F238E27FC236}">
                <a16:creationId xmlns:a16="http://schemas.microsoft.com/office/drawing/2014/main" id="{FA5BE267-634E-4AF7-967D-B6E5FD8626A3}"/>
              </a:ext>
            </a:extLst>
          </p:cNvPr>
          <p:cNvSpPr txBox="1"/>
          <p:nvPr/>
        </p:nvSpPr>
        <p:spPr>
          <a:xfrm>
            <a:off x="837853" y="2381377"/>
            <a:ext cx="3888693" cy="1200329"/>
          </a:xfrm>
          <a:prstGeom prst="rect">
            <a:avLst/>
          </a:prstGeom>
          <a:noFill/>
        </p:spPr>
        <p:txBody>
          <a:bodyPr wrap="square" rtlCol="0">
            <a:spAutoFit/>
          </a:bodyPr>
          <a:lstStyle/>
          <a:p>
            <a:pPr marL="285750" indent="-285750">
              <a:buFont typeface="Wingdings" panose="05000000000000000000" pitchFamily="2" charset="2"/>
              <a:buChar char="à"/>
            </a:pPr>
            <a:r>
              <a:rPr lang="en-US"/>
              <a:t>determine </a:t>
            </a:r>
          </a:p>
          <a:p>
            <a:r>
              <a:rPr lang="en-US" b="1"/>
              <a:t>human information requirements of a decision analysis strategy </a:t>
            </a:r>
            <a:br>
              <a:rPr lang="en-US"/>
            </a:br>
            <a:endParaRPr lang="vi-VN"/>
          </a:p>
        </p:txBody>
      </p:sp>
      <p:pic>
        <p:nvPicPr>
          <p:cNvPr id="11" name="Picture 10">
            <a:extLst>
              <a:ext uri="{FF2B5EF4-FFF2-40B4-BE49-F238E27FC236}">
                <a16:creationId xmlns:a16="http://schemas.microsoft.com/office/drawing/2014/main" id="{319AF6F5-05D8-42A0-85A3-DEEC03F21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8466" y="3109538"/>
            <a:ext cx="1825336" cy="1825336"/>
          </a:xfrm>
          <a:prstGeom prst="rect">
            <a:avLst/>
          </a:prstGeom>
        </p:spPr>
      </p:pic>
      <p:cxnSp>
        <p:nvCxnSpPr>
          <p:cNvPr id="13" name="Straight Arrow Connector 12">
            <a:extLst>
              <a:ext uri="{FF2B5EF4-FFF2-40B4-BE49-F238E27FC236}">
                <a16:creationId xmlns:a16="http://schemas.microsoft.com/office/drawing/2014/main" id="{C389E895-DED2-42D8-B60D-3988FA1B4A11}"/>
              </a:ext>
            </a:extLst>
          </p:cNvPr>
          <p:cNvCxnSpPr/>
          <p:nvPr/>
        </p:nvCxnSpPr>
        <p:spPr>
          <a:xfrm>
            <a:off x="8006542" y="2549432"/>
            <a:ext cx="0" cy="230396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BA98EA1-4EC2-410F-AB1F-6419F8906D0D}"/>
              </a:ext>
            </a:extLst>
          </p:cNvPr>
          <p:cNvSpPr txBox="1"/>
          <p:nvPr/>
        </p:nvSpPr>
        <p:spPr>
          <a:xfrm>
            <a:off x="4572000" y="5328693"/>
            <a:ext cx="4456090" cy="923330"/>
          </a:xfrm>
          <a:prstGeom prst="rect">
            <a:avLst/>
          </a:prstGeom>
          <a:noFill/>
        </p:spPr>
        <p:txBody>
          <a:bodyPr wrap="square" rtlCol="0">
            <a:spAutoFit/>
          </a:bodyPr>
          <a:lstStyle/>
          <a:p>
            <a:pPr algn="ctr"/>
            <a:r>
              <a:rPr lang="vi-VN">
                <a:solidFill>
                  <a:srgbClr val="6087BA"/>
                </a:solidFill>
              </a:rPr>
              <a:t>should follow </a:t>
            </a:r>
            <a:r>
              <a:rPr lang="vi-VN" b="1">
                <a:solidFill>
                  <a:srgbClr val="6087BA"/>
                </a:solidFill>
              </a:rPr>
              <a:t>top-down approach </a:t>
            </a:r>
          </a:p>
          <a:p>
            <a:pPr algn="ctr"/>
            <a:r>
              <a:rPr lang="vi-VN">
                <a:solidFill>
                  <a:srgbClr val="6087BA"/>
                </a:solidFill>
              </a:rPr>
              <a:t>to broad objectives of entire organization</a:t>
            </a:r>
          </a:p>
          <a:p>
            <a:pPr algn="ctr"/>
            <a:endParaRPr lang="vi-VN">
              <a:solidFill>
                <a:srgbClr val="6087BA"/>
              </a:solidFill>
            </a:endParaRPr>
          </a:p>
        </p:txBody>
      </p:sp>
    </p:spTree>
    <p:extLst>
      <p:ext uri="{BB962C8B-B14F-4D97-AF65-F5344CB8AC3E}">
        <p14:creationId xmlns:p14="http://schemas.microsoft.com/office/powerpoint/2010/main" val="498931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692CAC-145F-4E11-AD55-BEEF505DF6DF}"/>
              </a:ext>
            </a:extLst>
          </p:cNvPr>
          <p:cNvSpPr>
            <a:spLocks noGrp="1"/>
          </p:cNvSpPr>
          <p:nvPr>
            <p:ph type="body" sz="quarter" idx="13"/>
          </p:nvPr>
        </p:nvSpPr>
        <p:spPr>
          <a:xfrm>
            <a:off x="928468" y="1011801"/>
            <a:ext cx="6752491" cy="922102"/>
          </a:xfrm>
        </p:spPr>
        <p:txBody>
          <a:bodyPr/>
          <a:lstStyle/>
          <a:p>
            <a:r>
              <a:rPr lang="en-US" dirty="0"/>
              <a:t>Reduce Decision table below</a:t>
            </a:r>
          </a:p>
          <a:p>
            <a:r>
              <a:rPr lang="en-US" dirty="0"/>
              <a:t>to the minimum numbers of rules</a:t>
            </a:r>
            <a:br>
              <a:rPr lang="en-US" dirty="0"/>
            </a:br>
            <a:endParaRPr lang="vi-VN" dirty="0"/>
          </a:p>
        </p:txBody>
      </p:sp>
      <p:sp>
        <p:nvSpPr>
          <p:cNvPr id="4" name="Text Placeholder 3">
            <a:extLst>
              <a:ext uri="{FF2B5EF4-FFF2-40B4-BE49-F238E27FC236}">
                <a16:creationId xmlns:a16="http://schemas.microsoft.com/office/drawing/2014/main" id="{6CF5B124-1FA3-4357-B69C-9CF398EC5BF2}"/>
              </a:ext>
            </a:extLst>
          </p:cNvPr>
          <p:cNvSpPr>
            <a:spLocks noGrp="1"/>
          </p:cNvSpPr>
          <p:nvPr>
            <p:ph type="body" sz="quarter" idx="14"/>
          </p:nvPr>
        </p:nvSpPr>
        <p:spPr/>
        <p:txBody>
          <a:bodyPr/>
          <a:lstStyle/>
          <a:p>
            <a:r>
              <a:rPr lang="en-US" dirty="0"/>
              <a:t>EXERCISE 2</a:t>
            </a:r>
            <a:endParaRPr lang="vi-VN" dirty="0"/>
          </a:p>
        </p:txBody>
      </p:sp>
      <p:pic>
        <p:nvPicPr>
          <p:cNvPr id="8" name="Picture 7">
            <a:extLst>
              <a:ext uri="{FF2B5EF4-FFF2-40B4-BE49-F238E27FC236}">
                <a16:creationId xmlns:a16="http://schemas.microsoft.com/office/drawing/2014/main" id="{182F8079-4737-4783-850D-66498F9D72A9}"/>
              </a:ext>
            </a:extLst>
          </p:cNvPr>
          <p:cNvPicPr>
            <a:picLocks noChangeAspect="1"/>
          </p:cNvPicPr>
          <p:nvPr/>
        </p:nvPicPr>
        <p:blipFill>
          <a:blip r:embed="rId2"/>
          <a:stretch>
            <a:fillRect/>
          </a:stretch>
        </p:blipFill>
        <p:spPr>
          <a:xfrm>
            <a:off x="280327" y="2013087"/>
            <a:ext cx="8667750" cy="4667250"/>
          </a:xfrm>
          <a:prstGeom prst="rect">
            <a:avLst/>
          </a:prstGeom>
        </p:spPr>
      </p:pic>
    </p:spTree>
    <p:extLst>
      <p:ext uri="{BB962C8B-B14F-4D97-AF65-F5344CB8AC3E}">
        <p14:creationId xmlns:p14="http://schemas.microsoft.com/office/powerpoint/2010/main" val="2392397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dirty="0"/>
              <a:t>WRITING: Decision Table</a:t>
            </a:r>
            <a:endParaRPr lang="vi-VN" dirty="0"/>
          </a:p>
        </p:txBody>
      </p:sp>
      <p:sp>
        <p:nvSpPr>
          <p:cNvPr id="4" name="Title 1">
            <a:extLst>
              <a:ext uri="{FF2B5EF4-FFF2-40B4-BE49-F238E27FC236}">
                <a16:creationId xmlns:a16="http://schemas.microsoft.com/office/drawing/2014/main" id="{A59D756F-15F2-4EAD-AEAB-E9BA96F0480C}"/>
              </a:ext>
            </a:extLst>
          </p:cNvPr>
          <p:cNvSpPr txBox="1">
            <a:spLocks/>
          </p:cNvSpPr>
          <p:nvPr/>
        </p:nvSpPr>
        <p:spPr>
          <a:xfrm>
            <a:off x="906864" y="4635146"/>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dirty="0">
                <a:solidFill>
                  <a:srgbClr val="369EBF"/>
                </a:solidFill>
                <a:latin typeface="+mn-lt"/>
              </a:rPr>
              <a:t>Then?</a:t>
            </a:r>
          </a:p>
        </p:txBody>
      </p:sp>
      <p:pic>
        <p:nvPicPr>
          <p:cNvPr id="2" name="Picture 1"/>
          <p:cNvPicPr>
            <a:picLocks noChangeAspect="1"/>
          </p:cNvPicPr>
          <p:nvPr/>
        </p:nvPicPr>
        <p:blipFill>
          <a:blip r:embed="rId2"/>
          <a:stretch>
            <a:fillRect/>
          </a:stretch>
        </p:blipFill>
        <p:spPr>
          <a:xfrm>
            <a:off x="2434897" y="1843470"/>
            <a:ext cx="4067175" cy="2714625"/>
          </a:xfrm>
          <a:prstGeom prst="rect">
            <a:avLst/>
          </a:prstGeom>
        </p:spPr>
      </p:pic>
      <p:sp>
        <p:nvSpPr>
          <p:cNvPr id="6" name="Title 1">
            <a:extLst>
              <a:ext uri="{FF2B5EF4-FFF2-40B4-BE49-F238E27FC236}">
                <a16:creationId xmlns:a16="http://schemas.microsoft.com/office/drawing/2014/main" id="{A59D756F-15F2-4EAD-AEAB-E9BA96F0480C}"/>
              </a:ext>
            </a:extLst>
          </p:cNvPr>
          <p:cNvSpPr txBox="1">
            <a:spLocks/>
          </p:cNvSpPr>
          <p:nvPr/>
        </p:nvSpPr>
        <p:spPr>
          <a:xfrm>
            <a:off x="906864" y="1123279"/>
            <a:ext cx="7886700" cy="412307"/>
          </a:xfrm>
          <a:prstGeom prst="rect">
            <a:avLst/>
          </a:prstGeom>
        </p:spPr>
        <p:txBody>
          <a:bodyPr vert="horz" lIns="91440" tIns="45720" rIns="91440" bIns="45720" rtlCol="0" anchor="ctr">
            <a:noAutofit/>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sz="2000" dirty="0">
                <a:solidFill>
                  <a:schemeClr val="tx1"/>
                </a:solidFill>
                <a:latin typeface="+mn-lt"/>
                <a:cs typeface="+mn-cs"/>
              </a:rPr>
              <a:t>When complex branching occurs in a structured decision process: </a:t>
            </a:r>
            <a:endParaRPr lang="en-US" sz="3200" dirty="0">
              <a:solidFill>
                <a:srgbClr val="369EBF"/>
              </a:solidFill>
              <a:latin typeface="+mn-lt"/>
            </a:endParaRPr>
          </a:p>
        </p:txBody>
      </p:sp>
    </p:spTree>
    <p:extLst>
      <p:ext uri="{BB962C8B-B14F-4D97-AF65-F5344CB8AC3E}">
        <p14:creationId xmlns:p14="http://schemas.microsoft.com/office/powerpoint/2010/main" val="3787124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dirty="0"/>
              <a:t>Writing Specifications</a:t>
            </a:r>
            <a:endParaRPr lang="vi-VN" dirty="0"/>
          </a:p>
        </p:txBody>
      </p:sp>
      <p:sp>
        <p:nvSpPr>
          <p:cNvPr id="12" name="TextBox 11">
            <a:extLst>
              <a:ext uri="{FF2B5EF4-FFF2-40B4-BE49-F238E27FC236}">
                <a16:creationId xmlns:a16="http://schemas.microsoft.com/office/drawing/2014/main" id="{28D37A63-DBC4-4989-B395-D20BDD924D7A}"/>
              </a:ext>
            </a:extLst>
          </p:cNvPr>
          <p:cNvSpPr txBox="1"/>
          <p:nvPr/>
        </p:nvSpPr>
        <p:spPr>
          <a:xfrm>
            <a:off x="837853" y="2598003"/>
            <a:ext cx="7886700" cy="1661993"/>
          </a:xfrm>
          <a:prstGeom prst="rect">
            <a:avLst/>
          </a:prstGeom>
          <a:noFill/>
        </p:spPr>
        <p:txBody>
          <a:bodyPr wrap="square" numCol="1" spcCol="720000" rtlCol="0">
            <a:spAutoFit/>
          </a:bodyPr>
          <a:lstStyle/>
          <a:p>
            <a:pPr marL="285750" indent="-285750">
              <a:spcBef>
                <a:spcPts val="1800"/>
              </a:spcBef>
              <a:buFont typeface="Arial" panose="020B0604020202020204" pitchFamily="34" charset="0"/>
              <a:buChar char="•"/>
            </a:pPr>
            <a:r>
              <a:rPr lang="en-US" sz="2400">
                <a:solidFill>
                  <a:schemeClr val="bg1">
                    <a:lumMod val="85000"/>
                  </a:schemeClr>
                </a:solidFill>
              </a:rPr>
              <a:t>Structured English</a:t>
            </a:r>
          </a:p>
          <a:p>
            <a:pPr marL="285750" indent="-285750">
              <a:spcBef>
                <a:spcPts val="1800"/>
              </a:spcBef>
              <a:buFont typeface="Arial" panose="020B0604020202020204" pitchFamily="34" charset="0"/>
              <a:buChar char="•"/>
            </a:pPr>
            <a:r>
              <a:rPr lang="en-US" sz="2400">
                <a:solidFill>
                  <a:schemeClr val="bg1">
                    <a:lumMod val="85000"/>
                  </a:schemeClr>
                </a:solidFill>
              </a:rPr>
              <a:t>Decision Table</a:t>
            </a:r>
          </a:p>
          <a:p>
            <a:pPr marL="285750" indent="-285750">
              <a:spcBef>
                <a:spcPts val="1800"/>
              </a:spcBef>
              <a:buFont typeface="Arial" panose="020B0604020202020204" pitchFamily="34" charset="0"/>
              <a:buChar char="•"/>
            </a:pPr>
            <a:r>
              <a:rPr lang="en-US" sz="2400">
                <a:latin typeface="+mj-lt"/>
              </a:rPr>
              <a:t>Decision Tree</a:t>
            </a:r>
          </a:p>
        </p:txBody>
      </p:sp>
    </p:spTree>
    <p:extLst>
      <p:ext uri="{BB962C8B-B14F-4D97-AF65-F5344CB8AC3E}">
        <p14:creationId xmlns:p14="http://schemas.microsoft.com/office/powerpoint/2010/main" val="867955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a:t>WRITING: Decision Tree</a:t>
            </a:r>
            <a:endParaRPr lang="vi-VN"/>
          </a:p>
        </p:txBody>
      </p:sp>
      <p:pic>
        <p:nvPicPr>
          <p:cNvPr id="3" name="Picture 2"/>
          <p:cNvPicPr>
            <a:picLocks noChangeAspect="1"/>
          </p:cNvPicPr>
          <p:nvPr/>
        </p:nvPicPr>
        <p:blipFill>
          <a:blip r:embed="rId3"/>
          <a:stretch>
            <a:fillRect/>
          </a:stretch>
        </p:blipFill>
        <p:spPr>
          <a:xfrm>
            <a:off x="1769686" y="2236673"/>
            <a:ext cx="5276850" cy="2505075"/>
          </a:xfrm>
          <a:prstGeom prst="rect">
            <a:avLst/>
          </a:prstGeom>
        </p:spPr>
      </p:pic>
      <p:sp>
        <p:nvSpPr>
          <p:cNvPr id="7" name="Title 1">
            <a:extLst>
              <a:ext uri="{FF2B5EF4-FFF2-40B4-BE49-F238E27FC236}">
                <a16:creationId xmlns:a16="http://schemas.microsoft.com/office/drawing/2014/main" id="{A59D756F-15F2-4EAD-AEAB-E9BA96F0480C}"/>
              </a:ext>
            </a:extLst>
          </p:cNvPr>
          <p:cNvSpPr txBox="1">
            <a:spLocks/>
          </p:cNvSpPr>
          <p:nvPr/>
        </p:nvSpPr>
        <p:spPr>
          <a:xfrm>
            <a:off x="837853" y="845091"/>
            <a:ext cx="7886700" cy="1229711"/>
          </a:xfrm>
          <a:prstGeom prst="rect">
            <a:avLst/>
          </a:prstGeom>
        </p:spPr>
        <p:txBody>
          <a:bodyPr vert="horz" lIns="91440" tIns="45720" rIns="91440" bIns="45720" rtlCol="0" anchor="ctr">
            <a:noAutofit/>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pPr marL="285750" indent="-285750">
              <a:lnSpc>
                <a:spcPct val="200000"/>
              </a:lnSpc>
              <a:buFont typeface="Arial" panose="020B0604020202020204" pitchFamily="34" charset="0"/>
              <a:buChar char="•"/>
            </a:pPr>
            <a:r>
              <a:rPr lang="en-US" altLang="en-US" sz="2000" dirty="0">
                <a:solidFill>
                  <a:schemeClr val="tx1"/>
                </a:solidFill>
                <a:latin typeface="+mn-lt"/>
                <a:cs typeface="+mn-cs"/>
              </a:rPr>
              <a:t>Useful to keep a string of decisions in a particular sequence</a:t>
            </a:r>
          </a:p>
        </p:txBody>
      </p:sp>
      <p:sp>
        <p:nvSpPr>
          <p:cNvPr id="9" name="Title 1">
            <a:extLst>
              <a:ext uri="{FF2B5EF4-FFF2-40B4-BE49-F238E27FC236}">
                <a16:creationId xmlns:a16="http://schemas.microsoft.com/office/drawing/2014/main" id="{A59D756F-15F2-4EAD-AEAB-E9BA96F0480C}"/>
              </a:ext>
            </a:extLst>
          </p:cNvPr>
          <p:cNvSpPr txBox="1">
            <a:spLocks/>
          </p:cNvSpPr>
          <p:nvPr/>
        </p:nvSpPr>
        <p:spPr>
          <a:xfrm>
            <a:off x="837853" y="4850734"/>
            <a:ext cx="7886700" cy="1508025"/>
          </a:xfrm>
          <a:prstGeom prst="rect">
            <a:avLst/>
          </a:prstGeom>
        </p:spPr>
        <p:txBody>
          <a:bodyPr vert="horz" lIns="91440" tIns="45720" rIns="91440" bIns="45720" rtlCol="0" anchor="ctr">
            <a:noAutofit/>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pPr marL="285750" indent="-285750">
              <a:lnSpc>
                <a:spcPct val="200000"/>
              </a:lnSpc>
              <a:buFont typeface="Arial" panose="020B0604020202020204" pitchFamily="34" charset="0"/>
              <a:buChar char="•"/>
            </a:pPr>
            <a:r>
              <a:rPr lang="en-US" altLang="en-US" sz="2000" dirty="0">
                <a:solidFill>
                  <a:schemeClr val="tx1"/>
                </a:solidFill>
                <a:latin typeface="+mn-lt"/>
                <a:cs typeface="+mn-cs"/>
              </a:rPr>
              <a:t>Building from left to right</a:t>
            </a:r>
          </a:p>
          <a:p>
            <a:pPr marL="285750" indent="-285750">
              <a:lnSpc>
                <a:spcPct val="200000"/>
              </a:lnSpc>
              <a:buFont typeface="Arial" panose="020B0604020202020204" pitchFamily="34" charset="0"/>
              <a:buChar char="•"/>
            </a:pPr>
            <a:r>
              <a:rPr lang="en-US" altLang="en-US" sz="2000" dirty="0">
                <a:solidFill>
                  <a:schemeClr val="tx1"/>
                </a:solidFill>
                <a:latin typeface="+mn-lt"/>
                <a:cs typeface="+mn-cs"/>
              </a:rPr>
              <a:t>Unlike the decision tree used in management science</a:t>
            </a:r>
          </a:p>
        </p:txBody>
      </p:sp>
    </p:spTree>
    <p:extLst>
      <p:ext uri="{BB962C8B-B14F-4D97-AF65-F5344CB8AC3E}">
        <p14:creationId xmlns:p14="http://schemas.microsoft.com/office/powerpoint/2010/main" val="441341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a:t>WRITING: Decision Tree</a:t>
            </a:r>
            <a:endParaRPr lang="vi-VN"/>
          </a:p>
        </p:txBody>
      </p:sp>
      <p:sp>
        <p:nvSpPr>
          <p:cNvPr id="9" name="Title 1">
            <a:extLst>
              <a:ext uri="{FF2B5EF4-FFF2-40B4-BE49-F238E27FC236}">
                <a16:creationId xmlns:a16="http://schemas.microsoft.com/office/drawing/2014/main" id="{A59D756F-15F2-4EAD-AEAB-E9BA96F0480C}"/>
              </a:ext>
            </a:extLst>
          </p:cNvPr>
          <p:cNvSpPr txBox="1">
            <a:spLocks/>
          </p:cNvSpPr>
          <p:nvPr/>
        </p:nvSpPr>
        <p:spPr>
          <a:xfrm>
            <a:off x="6660337" y="2123567"/>
            <a:ext cx="2720331" cy="1092599"/>
          </a:xfrm>
          <a:prstGeom prst="rect">
            <a:avLst/>
          </a:prstGeom>
        </p:spPr>
        <p:txBody>
          <a:bodyPr vert="horz" lIns="91440" tIns="45720" rIns="91440" bIns="45720" rtlCol="0" anchor="t" anchorCtr="0">
            <a:noAutofit/>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pPr>
              <a:lnSpc>
                <a:spcPct val="200000"/>
              </a:lnSpc>
            </a:pPr>
            <a:r>
              <a:rPr lang="en-US" altLang="en-US" sz="1400" dirty="0">
                <a:solidFill>
                  <a:schemeClr val="tx1"/>
                </a:solidFill>
                <a:latin typeface="+mn-lt"/>
                <a:cs typeface="+mn-cs"/>
              </a:rPr>
              <a:t>:  indicate an </a:t>
            </a:r>
            <a:r>
              <a:rPr lang="en-US" altLang="en-US" sz="1400">
                <a:solidFill>
                  <a:schemeClr val="tx1"/>
                </a:solidFill>
                <a:latin typeface="+mn-lt"/>
                <a:cs typeface="+mn-cs"/>
              </a:rPr>
              <a:t>action:</a:t>
            </a:r>
            <a:r>
              <a:rPr lang="en-US" altLang="en-US" sz="1400">
                <a:solidFill>
                  <a:schemeClr val="tx1"/>
                </a:solidFill>
              </a:rPr>
              <a:t> THEN</a:t>
            </a:r>
            <a:endParaRPr lang="en-US" altLang="en-US" sz="1400" dirty="0">
              <a:solidFill>
                <a:schemeClr val="tx1"/>
              </a:solidFill>
              <a:latin typeface="+mn-lt"/>
              <a:cs typeface="+mn-cs"/>
            </a:endParaRPr>
          </a:p>
          <a:p>
            <a:pPr>
              <a:lnSpc>
                <a:spcPct val="200000"/>
              </a:lnSpc>
            </a:pPr>
            <a:r>
              <a:rPr lang="en-US" altLang="en-US" sz="1400" dirty="0">
                <a:solidFill>
                  <a:schemeClr val="tx1"/>
                </a:solidFill>
                <a:latin typeface="+mn-lt"/>
                <a:cs typeface="+mn-cs"/>
              </a:rPr>
              <a:t>:  represent a </a:t>
            </a:r>
            <a:r>
              <a:rPr lang="en-US" altLang="en-US" sz="1400">
                <a:solidFill>
                  <a:schemeClr val="tx1"/>
                </a:solidFill>
                <a:latin typeface="+mn-lt"/>
                <a:cs typeface="+mn-cs"/>
              </a:rPr>
              <a:t>condition:</a:t>
            </a:r>
            <a:r>
              <a:rPr lang="en-US" altLang="en-US" sz="1400">
                <a:solidFill>
                  <a:schemeClr val="tx1"/>
                </a:solidFill>
              </a:rPr>
              <a:t> IF</a:t>
            </a:r>
            <a:endParaRPr lang="en-US" altLang="en-US" sz="1400" dirty="0">
              <a:solidFill>
                <a:schemeClr val="tx1"/>
              </a:solidFill>
              <a:latin typeface="+mn-lt"/>
              <a:cs typeface="+mn-cs"/>
            </a:endParaRPr>
          </a:p>
        </p:txBody>
      </p:sp>
      <p:pic>
        <p:nvPicPr>
          <p:cNvPr id="11" name="Picture 10"/>
          <p:cNvPicPr>
            <a:picLocks noChangeAspect="1"/>
          </p:cNvPicPr>
          <p:nvPr/>
        </p:nvPicPr>
        <p:blipFill>
          <a:blip r:embed="rId3"/>
          <a:stretch>
            <a:fillRect/>
          </a:stretch>
        </p:blipFill>
        <p:spPr>
          <a:xfrm>
            <a:off x="6359326" y="2257402"/>
            <a:ext cx="352425" cy="342900"/>
          </a:xfrm>
          <a:prstGeom prst="rect">
            <a:avLst/>
          </a:prstGeom>
        </p:spPr>
      </p:pic>
      <p:pic>
        <p:nvPicPr>
          <p:cNvPr id="12" name="Picture 11"/>
          <p:cNvPicPr>
            <a:picLocks noChangeAspect="1"/>
          </p:cNvPicPr>
          <p:nvPr/>
        </p:nvPicPr>
        <p:blipFill>
          <a:blip r:embed="rId4"/>
          <a:stretch>
            <a:fillRect/>
          </a:stretch>
        </p:blipFill>
        <p:spPr>
          <a:xfrm>
            <a:off x="6348568" y="2648618"/>
            <a:ext cx="421721" cy="413764"/>
          </a:xfrm>
          <a:prstGeom prst="rect">
            <a:avLst/>
          </a:prstGeom>
        </p:spPr>
      </p:pic>
      <p:sp>
        <p:nvSpPr>
          <p:cNvPr id="13" name="Title 1">
            <a:extLst>
              <a:ext uri="{FF2B5EF4-FFF2-40B4-BE49-F238E27FC236}">
                <a16:creationId xmlns:a16="http://schemas.microsoft.com/office/drawing/2014/main" id="{A59D756F-15F2-4EAD-AEAB-E9BA96F0480C}"/>
              </a:ext>
            </a:extLst>
          </p:cNvPr>
          <p:cNvSpPr txBox="1">
            <a:spLocks/>
          </p:cNvSpPr>
          <p:nvPr/>
        </p:nvSpPr>
        <p:spPr>
          <a:xfrm>
            <a:off x="837853" y="4547177"/>
            <a:ext cx="7886700" cy="1410288"/>
          </a:xfrm>
          <a:prstGeom prst="rect">
            <a:avLst/>
          </a:prstGeom>
        </p:spPr>
        <p:txBody>
          <a:bodyPr vert="horz" lIns="91440" tIns="45720" rIns="91440" bIns="45720" rtlCol="0" anchor="t" anchorCtr="0">
            <a:noAutofit/>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pPr marL="285750" indent="-285750">
              <a:lnSpc>
                <a:spcPct val="200000"/>
              </a:lnSpc>
              <a:buFont typeface="Arial" panose="020B0604020202020204" pitchFamily="34" charset="0"/>
              <a:buChar char="•"/>
            </a:pPr>
            <a:r>
              <a:rPr lang="en-US" altLang="en-US" sz="2000" dirty="0">
                <a:solidFill>
                  <a:schemeClr val="tx1"/>
                </a:solidFill>
                <a:latin typeface="+mn-lt"/>
                <a:cs typeface="+mn-cs"/>
              </a:rPr>
              <a:t>Identify all conditions and actions and their order and timing</a:t>
            </a:r>
          </a:p>
          <a:p>
            <a:pPr marL="285750" indent="-285750">
              <a:lnSpc>
                <a:spcPct val="200000"/>
              </a:lnSpc>
              <a:buFont typeface="Arial" panose="020B0604020202020204" pitchFamily="34" charset="0"/>
              <a:buChar char="•"/>
            </a:pPr>
            <a:r>
              <a:rPr lang="en-US" altLang="en-US" sz="2000" dirty="0">
                <a:solidFill>
                  <a:schemeClr val="tx1"/>
                </a:solidFill>
                <a:latin typeface="+mn-lt"/>
                <a:cs typeface="+mn-cs"/>
              </a:rPr>
              <a:t>Building from left to right, list all possible alternatives</a:t>
            </a:r>
          </a:p>
        </p:txBody>
      </p:sp>
      <p:pic>
        <p:nvPicPr>
          <p:cNvPr id="15" name="Picture 14"/>
          <p:cNvPicPr>
            <a:picLocks noChangeAspect="1"/>
          </p:cNvPicPr>
          <p:nvPr/>
        </p:nvPicPr>
        <p:blipFill>
          <a:blip r:embed="rId5"/>
          <a:stretch>
            <a:fillRect/>
          </a:stretch>
        </p:blipFill>
        <p:spPr>
          <a:xfrm>
            <a:off x="990253" y="1902916"/>
            <a:ext cx="5276850" cy="2505075"/>
          </a:xfrm>
          <a:prstGeom prst="rect">
            <a:avLst/>
          </a:prstGeom>
        </p:spPr>
      </p:pic>
      <p:sp>
        <p:nvSpPr>
          <p:cNvPr id="16" name="Title 1">
            <a:extLst>
              <a:ext uri="{FF2B5EF4-FFF2-40B4-BE49-F238E27FC236}">
                <a16:creationId xmlns:a16="http://schemas.microsoft.com/office/drawing/2014/main" id="{A59D756F-15F2-4EAD-AEAB-E9BA96F0480C}"/>
              </a:ext>
            </a:extLst>
          </p:cNvPr>
          <p:cNvSpPr txBox="1">
            <a:spLocks/>
          </p:cNvSpPr>
          <p:nvPr/>
        </p:nvSpPr>
        <p:spPr>
          <a:xfrm>
            <a:off x="837853" y="1288851"/>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dirty="0">
                <a:solidFill>
                  <a:srgbClr val="369EBF"/>
                </a:solidFill>
                <a:latin typeface="+mn-lt"/>
              </a:rPr>
              <a:t>Drawing Decision Trees</a:t>
            </a:r>
          </a:p>
        </p:txBody>
      </p:sp>
    </p:spTree>
    <p:extLst>
      <p:ext uri="{BB962C8B-B14F-4D97-AF65-F5344CB8AC3E}">
        <p14:creationId xmlns:p14="http://schemas.microsoft.com/office/powerpoint/2010/main" val="312265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a:t>WRITING: Decision Tree</a:t>
            </a:r>
            <a:endParaRPr lang="vi-VN"/>
          </a:p>
        </p:txBody>
      </p:sp>
      <p:sp>
        <p:nvSpPr>
          <p:cNvPr id="8" name="Title 1">
            <a:extLst>
              <a:ext uri="{FF2B5EF4-FFF2-40B4-BE49-F238E27FC236}">
                <a16:creationId xmlns:a16="http://schemas.microsoft.com/office/drawing/2014/main" id="{A59D756F-15F2-4EAD-AEAB-E9BA96F0480C}"/>
              </a:ext>
            </a:extLst>
          </p:cNvPr>
          <p:cNvSpPr txBox="1">
            <a:spLocks/>
          </p:cNvSpPr>
          <p:nvPr/>
        </p:nvSpPr>
        <p:spPr>
          <a:xfrm>
            <a:off x="837853" y="1750516"/>
            <a:ext cx="7886700" cy="4282422"/>
          </a:xfrm>
          <a:prstGeom prst="rect">
            <a:avLst/>
          </a:prstGeom>
        </p:spPr>
        <p:txBody>
          <a:bodyPr vert="horz" lIns="91440" tIns="45720" rIns="91440" bIns="45720" rtlCol="0" anchor="t" anchorCtr="0">
            <a:noAutofit/>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pPr marL="285750" indent="-285750">
              <a:lnSpc>
                <a:spcPct val="150000"/>
              </a:lnSpc>
              <a:spcBef>
                <a:spcPts val="2400"/>
              </a:spcBef>
              <a:buFont typeface="Arial" panose="020B0604020202020204" pitchFamily="34" charset="0"/>
              <a:buChar char="•"/>
            </a:pPr>
            <a:r>
              <a:rPr lang="en-US" altLang="en-US" sz="2000" dirty="0">
                <a:solidFill>
                  <a:schemeClr val="tx1"/>
                </a:solidFill>
                <a:latin typeface="+mn-lt"/>
                <a:cs typeface="+mn-cs"/>
              </a:rPr>
              <a:t>The order of checking conditions and executing actions is immediately noticeable</a:t>
            </a:r>
          </a:p>
          <a:p>
            <a:pPr marL="285750" indent="-285750">
              <a:lnSpc>
                <a:spcPct val="150000"/>
              </a:lnSpc>
              <a:spcBef>
                <a:spcPts val="2400"/>
              </a:spcBef>
              <a:buFont typeface="Arial" panose="020B0604020202020204" pitchFamily="34" charset="0"/>
              <a:buChar char="•"/>
            </a:pPr>
            <a:r>
              <a:rPr lang="en-US" altLang="en-US" sz="2000" dirty="0">
                <a:solidFill>
                  <a:schemeClr val="tx1"/>
                </a:solidFill>
                <a:latin typeface="+mn-lt"/>
                <a:cs typeface="+mn-cs"/>
              </a:rPr>
              <a:t>Conditions and actions of decision trees are found on some branches but not on others</a:t>
            </a:r>
          </a:p>
          <a:p>
            <a:pPr marL="285750" indent="-285750">
              <a:lnSpc>
                <a:spcPct val="150000"/>
              </a:lnSpc>
              <a:spcBef>
                <a:spcPts val="2400"/>
              </a:spcBef>
              <a:buFont typeface="Arial" panose="020B0604020202020204" pitchFamily="34" charset="0"/>
              <a:buChar char="•"/>
            </a:pPr>
            <a:r>
              <a:rPr lang="en-US" altLang="en-US" sz="2000" dirty="0">
                <a:solidFill>
                  <a:schemeClr val="tx1"/>
                </a:solidFill>
                <a:latin typeface="+mn-lt"/>
                <a:cs typeface="+mn-cs"/>
              </a:rPr>
              <a:t>Compared with decision tables, decision trees are more readily understood by others in an organization</a:t>
            </a:r>
          </a:p>
        </p:txBody>
      </p:sp>
      <p:sp>
        <p:nvSpPr>
          <p:cNvPr id="11" name="Title 1">
            <a:extLst>
              <a:ext uri="{FF2B5EF4-FFF2-40B4-BE49-F238E27FC236}">
                <a16:creationId xmlns:a16="http://schemas.microsoft.com/office/drawing/2014/main" id="{A59D756F-15F2-4EAD-AEAB-E9BA96F0480C}"/>
              </a:ext>
            </a:extLst>
          </p:cNvPr>
          <p:cNvSpPr txBox="1">
            <a:spLocks/>
          </p:cNvSpPr>
          <p:nvPr/>
        </p:nvSpPr>
        <p:spPr>
          <a:xfrm>
            <a:off x="837853" y="1288851"/>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dirty="0">
                <a:solidFill>
                  <a:srgbClr val="369EBF"/>
                </a:solidFill>
                <a:latin typeface="+mn-lt"/>
              </a:rPr>
              <a:t>Advantages</a:t>
            </a:r>
          </a:p>
        </p:txBody>
      </p:sp>
    </p:spTree>
    <p:extLst>
      <p:ext uri="{BB962C8B-B14F-4D97-AF65-F5344CB8AC3E}">
        <p14:creationId xmlns:p14="http://schemas.microsoft.com/office/powerpoint/2010/main" val="3547110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6CF5B124-1FA3-4357-B69C-9CF398EC5BF2}"/>
              </a:ext>
            </a:extLst>
          </p:cNvPr>
          <p:cNvSpPr>
            <a:spLocks noGrp="1"/>
          </p:cNvSpPr>
          <p:nvPr>
            <p:ph type="body" sz="quarter" idx="14"/>
          </p:nvPr>
        </p:nvSpPr>
        <p:spPr>
          <a:xfrm>
            <a:off x="2286001" y="177663"/>
            <a:ext cx="4572000" cy="395287"/>
          </a:xfrm>
        </p:spPr>
        <p:txBody>
          <a:bodyPr/>
          <a:lstStyle/>
          <a:p>
            <a:r>
              <a:rPr lang="en-US" dirty="0"/>
              <a:t>EXERCISE 3</a:t>
            </a:r>
            <a:endParaRPr lang="vi-VN" dirty="0"/>
          </a:p>
        </p:txBody>
      </p:sp>
      <p:sp>
        <p:nvSpPr>
          <p:cNvPr id="6" name="Text Placeholder 2">
            <a:extLst>
              <a:ext uri="{FF2B5EF4-FFF2-40B4-BE49-F238E27FC236}">
                <a16:creationId xmlns:a16="http://schemas.microsoft.com/office/drawing/2014/main" id="{71692CAC-145F-4E11-AD55-BEEF505DF6DF}"/>
              </a:ext>
            </a:extLst>
          </p:cNvPr>
          <p:cNvSpPr>
            <a:spLocks noGrp="1"/>
          </p:cNvSpPr>
          <p:nvPr>
            <p:ph type="body" sz="quarter" idx="13"/>
          </p:nvPr>
        </p:nvSpPr>
        <p:spPr>
          <a:xfrm>
            <a:off x="928468" y="1011801"/>
            <a:ext cx="6752491" cy="922102"/>
          </a:xfrm>
        </p:spPr>
        <p:txBody>
          <a:bodyPr/>
          <a:lstStyle/>
          <a:p>
            <a:r>
              <a:rPr lang="en-US" dirty="0"/>
              <a:t>Develop a decision tree for Exercise 2</a:t>
            </a:r>
            <a:endParaRPr lang="vi-VN" dirty="0"/>
          </a:p>
        </p:txBody>
      </p:sp>
      <p:pic>
        <p:nvPicPr>
          <p:cNvPr id="7" name="Picture 6">
            <a:extLst>
              <a:ext uri="{FF2B5EF4-FFF2-40B4-BE49-F238E27FC236}">
                <a16:creationId xmlns:a16="http://schemas.microsoft.com/office/drawing/2014/main" id="{182F8079-4737-4783-850D-66498F9D72A9}"/>
              </a:ext>
            </a:extLst>
          </p:cNvPr>
          <p:cNvPicPr>
            <a:picLocks noChangeAspect="1"/>
          </p:cNvPicPr>
          <p:nvPr/>
        </p:nvPicPr>
        <p:blipFill>
          <a:blip r:embed="rId2"/>
          <a:stretch>
            <a:fillRect/>
          </a:stretch>
        </p:blipFill>
        <p:spPr>
          <a:xfrm>
            <a:off x="280327" y="2013087"/>
            <a:ext cx="8667750" cy="4667250"/>
          </a:xfrm>
          <a:prstGeom prst="rect">
            <a:avLst/>
          </a:prstGeom>
        </p:spPr>
      </p:pic>
    </p:spTree>
    <p:extLst>
      <p:ext uri="{BB962C8B-B14F-4D97-AF65-F5344CB8AC3E}">
        <p14:creationId xmlns:p14="http://schemas.microsoft.com/office/powerpoint/2010/main" val="4263667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dirty="0"/>
              <a:t>Choosing a Structured Decision Analysis</a:t>
            </a:r>
            <a:endParaRPr lang="vi-VN" dirty="0"/>
          </a:p>
        </p:txBody>
      </p:sp>
      <p:sp>
        <p:nvSpPr>
          <p:cNvPr id="8" name="Title 1">
            <a:extLst>
              <a:ext uri="{FF2B5EF4-FFF2-40B4-BE49-F238E27FC236}">
                <a16:creationId xmlns:a16="http://schemas.microsoft.com/office/drawing/2014/main" id="{A59D756F-15F2-4EAD-AEAB-E9BA96F0480C}"/>
              </a:ext>
            </a:extLst>
          </p:cNvPr>
          <p:cNvSpPr txBox="1">
            <a:spLocks/>
          </p:cNvSpPr>
          <p:nvPr/>
        </p:nvSpPr>
        <p:spPr>
          <a:xfrm>
            <a:off x="725214" y="1750516"/>
            <a:ext cx="8418786" cy="4482118"/>
          </a:xfrm>
          <a:prstGeom prst="rect">
            <a:avLst/>
          </a:prstGeom>
        </p:spPr>
        <p:txBody>
          <a:bodyPr vert="horz" lIns="91440" tIns="45720" rIns="91440" bIns="45720" rtlCol="0" anchor="t" anchorCtr="0">
            <a:noAutofit/>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pPr>
              <a:lnSpc>
                <a:spcPct val="100000"/>
              </a:lnSpc>
            </a:pPr>
            <a:r>
              <a:rPr lang="en-US" altLang="en-US" sz="2000" dirty="0">
                <a:solidFill>
                  <a:schemeClr val="tx1"/>
                </a:solidFill>
                <a:latin typeface="+mn-lt"/>
                <a:cs typeface="+mn-cs"/>
              </a:rPr>
              <a:t>1. Use structured English when</a:t>
            </a:r>
          </a:p>
          <a:p>
            <a:pPr>
              <a:lnSpc>
                <a:spcPct val="100000"/>
              </a:lnSpc>
            </a:pPr>
            <a:r>
              <a:rPr lang="en-US" altLang="en-US" sz="2000" dirty="0">
                <a:solidFill>
                  <a:schemeClr val="tx1"/>
                </a:solidFill>
                <a:latin typeface="+mn-lt"/>
                <a:cs typeface="+mn-cs"/>
              </a:rPr>
              <a:t>	a. There are many repetitious actions,</a:t>
            </a:r>
          </a:p>
          <a:p>
            <a:pPr>
              <a:lnSpc>
                <a:spcPct val="100000"/>
              </a:lnSpc>
            </a:pPr>
            <a:r>
              <a:rPr lang="en-US" altLang="en-US" sz="2000" dirty="0">
                <a:solidFill>
                  <a:schemeClr val="tx1"/>
                </a:solidFill>
                <a:latin typeface="+mn-lt"/>
                <a:cs typeface="+mn-cs"/>
              </a:rPr>
              <a:t>	OR</a:t>
            </a:r>
          </a:p>
          <a:p>
            <a:pPr>
              <a:lnSpc>
                <a:spcPct val="100000"/>
              </a:lnSpc>
            </a:pPr>
            <a:r>
              <a:rPr lang="en-US" altLang="en-US" sz="2000" dirty="0">
                <a:solidFill>
                  <a:schemeClr val="tx1"/>
                </a:solidFill>
                <a:latin typeface="+mn-lt"/>
                <a:cs typeface="+mn-cs"/>
              </a:rPr>
              <a:t>	b. Communication to end users is important.</a:t>
            </a:r>
          </a:p>
          <a:p>
            <a:pPr>
              <a:lnSpc>
                <a:spcPct val="100000"/>
              </a:lnSpc>
            </a:pPr>
            <a:r>
              <a:rPr lang="en-US" altLang="en-US" sz="2000" dirty="0">
                <a:solidFill>
                  <a:schemeClr val="tx1"/>
                </a:solidFill>
                <a:latin typeface="+mn-lt"/>
                <a:cs typeface="+mn-cs"/>
              </a:rPr>
              <a:t>2. Use decision tables when</a:t>
            </a:r>
          </a:p>
          <a:p>
            <a:pPr>
              <a:lnSpc>
                <a:spcPct val="100000"/>
              </a:lnSpc>
            </a:pPr>
            <a:r>
              <a:rPr lang="en-US" altLang="en-US" sz="2000" dirty="0">
                <a:solidFill>
                  <a:schemeClr val="tx1"/>
                </a:solidFill>
                <a:latin typeface="+mn-lt"/>
                <a:cs typeface="+mn-cs"/>
              </a:rPr>
              <a:t>	a. Complex combinations of conditions, actions, and rules are found,</a:t>
            </a:r>
          </a:p>
          <a:p>
            <a:pPr>
              <a:lnSpc>
                <a:spcPct val="100000"/>
              </a:lnSpc>
            </a:pPr>
            <a:r>
              <a:rPr lang="en-US" altLang="en-US" sz="2000" dirty="0">
                <a:solidFill>
                  <a:schemeClr val="tx1"/>
                </a:solidFill>
                <a:latin typeface="+mn-lt"/>
                <a:cs typeface="+mn-cs"/>
              </a:rPr>
              <a:t>	OR</a:t>
            </a:r>
          </a:p>
          <a:p>
            <a:pPr>
              <a:lnSpc>
                <a:spcPct val="100000"/>
              </a:lnSpc>
            </a:pPr>
            <a:r>
              <a:rPr lang="en-US" altLang="en-US" sz="2000" dirty="0">
                <a:solidFill>
                  <a:schemeClr val="tx1"/>
                </a:solidFill>
                <a:latin typeface="+mn-lt"/>
                <a:cs typeface="+mn-cs"/>
              </a:rPr>
              <a:t>	b. You require a method that effectively avoids impossible situations,</a:t>
            </a:r>
          </a:p>
          <a:p>
            <a:pPr algn="r">
              <a:lnSpc>
                <a:spcPct val="100000"/>
              </a:lnSpc>
            </a:pPr>
            <a:r>
              <a:rPr lang="en-US" altLang="en-US" sz="2000" dirty="0">
                <a:solidFill>
                  <a:schemeClr val="tx1"/>
                </a:solidFill>
                <a:latin typeface="+mn-lt"/>
                <a:cs typeface="+mn-cs"/>
              </a:rPr>
              <a:t>redundancies, and contradictions.</a:t>
            </a:r>
          </a:p>
          <a:p>
            <a:pPr>
              <a:lnSpc>
                <a:spcPct val="100000"/>
              </a:lnSpc>
            </a:pPr>
            <a:r>
              <a:rPr lang="en-US" altLang="en-US" sz="2000" dirty="0">
                <a:solidFill>
                  <a:schemeClr val="tx1"/>
                </a:solidFill>
                <a:latin typeface="+mn-lt"/>
                <a:cs typeface="+mn-cs"/>
              </a:rPr>
              <a:t>3. Use decision trees when</a:t>
            </a:r>
          </a:p>
          <a:p>
            <a:pPr>
              <a:lnSpc>
                <a:spcPct val="100000"/>
              </a:lnSpc>
            </a:pPr>
            <a:r>
              <a:rPr lang="en-US" altLang="en-US" sz="2000" dirty="0">
                <a:solidFill>
                  <a:schemeClr val="tx1"/>
                </a:solidFill>
                <a:latin typeface="+mn-lt"/>
                <a:cs typeface="+mn-cs"/>
              </a:rPr>
              <a:t>	a. The sequence of conditions and actions is critical,</a:t>
            </a:r>
          </a:p>
          <a:p>
            <a:pPr>
              <a:lnSpc>
                <a:spcPct val="100000"/>
              </a:lnSpc>
            </a:pPr>
            <a:r>
              <a:rPr lang="en-US" altLang="en-US" sz="2000" dirty="0">
                <a:solidFill>
                  <a:schemeClr val="tx1"/>
                </a:solidFill>
                <a:latin typeface="+mn-lt"/>
                <a:cs typeface="+mn-cs"/>
              </a:rPr>
              <a:t>	OR</a:t>
            </a:r>
          </a:p>
          <a:p>
            <a:pPr>
              <a:lnSpc>
                <a:spcPct val="100000"/>
              </a:lnSpc>
            </a:pPr>
            <a:r>
              <a:rPr lang="en-US" altLang="en-US" sz="2000" dirty="0">
                <a:solidFill>
                  <a:schemeClr val="tx1"/>
                </a:solidFill>
                <a:latin typeface="+mn-lt"/>
                <a:cs typeface="+mn-cs"/>
              </a:rPr>
              <a:t>	b. When not every condition is relevant to every action (the branches are different).</a:t>
            </a:r>
          </a:p>
        </p:txBody>
      </p:sp>
      <p:sp>
        <p:nvSpPr>
          <p:cNvPr id="11" name="Title 1">
            <a:extLst>
              <a:ext uri="{FF2B5EF4-FFF2-40B4-BE49-F238E27FC236}">
                <a16:creationId xmlns:a16="http://schemas.microsoft.com/office/drawing/2014/main" id="{A59D756F-15F2-4EAD-AEAB-E9BA96F0480C}"/>
              </a:ext>
            </a:extLst>
          </p:cNvPr>
          <p:cNvSpPr txBox="1">
            <a:spLocks/>
          </p:cNvSpPr>
          <p:nvPr/>
        </p:nvSpPr>
        <p:spPr>
          <a:xfrm>
            <a:off x="837853" y="1288851"/>
            <a:ext cx="7886700" cy="461665"/>
          </a:xfrm>
          <a:prstGeom prst="rect">
            <a:avLst/>
          </a:prstGeom>
        </p:spPr>
        <p:txBody>
          <a:bodyPr vert="horz" lIns="91440" tIns="45720" rIns="91440" bIns="45720" rtlCol="0" anchor="ctr">
            <a:normAutofit fontScale="82500" lnSpcReduction="1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dirty="0">
                <a:solidFill>
                  <a:srgbClr val="369EBF"/>
                </a:solidFill>
                <a:latin typeface="+mn-lt"/>
              </a:rPr>
              <a:t>Way to choose one of the three techniques:</a:t>
            </a:r>
          </a:p>
        </p:txBody>
      </p:sp>
    </p:spTree>
    <p:extLst>
      <p:ext uri="{BB962C8B-B14F-4D97-AF65-F5344CB8AC3E}">
        <p14:creationId xmlns:p14="http://schemas.microsoft.com/office/powerpoint/2010/main" val="3778598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dirty="0"/>
              <a:t>SUMMARY</a:t>
            </a:r>
            <a:endParaRPr lang="vi-VN" dirty="0"/>
          </a:p>
        </p:txBody>
      </p:sp>
      <p:sp>
        <p:nvSpPr>
          <p:cNvPr id="6" name="Title 1">
            <a:extLst>
              <a:ext uri="{FF2B5EF4-FFF2-40B4-BE49-F238E27FC236}">
                <a16:creationId xmlns:a16="http://schemas.microsoft.com/office/drawing/2014/main" id="{A59D756F-15F2-4EAD-AEAB-E9BA96F0480C}"/>
              </a:ext>
            </a:extLst>
          </p:cNvPr>
          <p:cNvSpPr txBox="1">
            <a:spLocks/>
          </p:cNvSpPr>
          <p:nvPr/>
        </p:nvSpPr>
        <p:spPr>
          <a:xfrm>
            <a:off x="837853" y="1750516"/>
            <a:ext cx="7886700" cy="5007636"/>
          </a:xfrm>
          <a:prstGeom prst="rect">
            <a:avLst/>
          </a:prstGeom>
        </p:spPr>
        <p:txBody>
          <a:bodyPr vert="horz" lIns="91440" tIns="45720" rIns="91440" bIns="45720" rtlCol="0" anchor="t" anchorCtr="0">
            <a:noAutofit/>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pPr marL="285750" indent="-285750">
              <a:lnSpc>
                <a:spcPct val="200000"/>
              </a:lnSpc>
              <a:buFont typeface="Arial" panose="020B0604020202020204" pitchFamily="34" charset="0"/>
              <a:buChar char="•"/>
            </a:pPr>
            <a:r>
              <a:rPr lang="en-US" altLang="en-US" sz="2000" dirty="0">
                <a:solidFill>
                  <a:schemeClr val="tx1"/>
                </a:solidFill>
                <a:latin typeface="+mn-lt"/>
                <a:cs typeface="+mn-cs"/>
              </a:rPr>
              <a:t>Process specifications</a:t>
            </a:r>
          </a:p>
          <a:p>
            <a:pPr marL="285750" indent="-285750">
              <a:lnSpc>
                <a:spcPct val="200000"/>
              </a:lnSpc>
              <a:buFont typeface="Arial" panose="020B0604020202020204" pitchFamily="34" charset="0"/>
              <a:buChar char="•"/>
            </a:pPr>
            <a:r>
              <a:rPr lang="en-US" altLang="en-US" sz="2000" dirty="0">
                <a:solidFill>
                  <a:schemeClr val="tx1"/>
                </a:solidFill>
                <a:latin typeface="+mn-lt"/>
                <a:cs typeface="+mn-cs"/>
              </a:rPr>
              <a:t>Decision Analysis</a:t>
            </a:r>
          </a:p>
          <a:p>
            <a:pPr marL="800100" lvl="1" indent="-342900">
              <a:lnSpc>
                <a:spcPct val="200000"/>
              </a:lnSpc>
              <a:buFont typeface="Wingdings" panose="05000000000000000000" pitchFamily="2" charset="2"/>
              <a:buChar char="§"/>
            </a:pPr>
            <a:r>
              <a:rPr lang="en-US" altLang="en-US" sz="2000" dirty="0">
                <a:solidFill>
                  <a:schemeClr val="tx1"/>
                </a:solidFill>
                <a:latin typeface="+mn-lt"/>
                <a:cs typeface="+mn-cs"/>
              </a:rPr>
              <a:t>Structured English</a:t>
            </a:r>
            <a:r>
              <a:rPr lang="en-US" altLang="en-US" sz="2200" dirty="0">
                <a:solidFill>
                  <a:schemeClr val="tx1"/>
                </a:solidFill>
                <a:latin typeface="+mn-lt"/>
                <a:cs typeface="+mn-cs"/>
              </a:rPr>
              <a:t>: </a:t>
            </a:r>
            <a:r>
              <a:rPr lang="en-US" altLang="en-US" sz="1600" dirty="0">
                <a:solidFill>
                  <a:schemeClr val="tx1"/>
                </a:solidFill>
                <a:latin typeface="+mn-lt"/>
                <a:cs typeface="+mn-cs"/>
              </a:rPr>
              <a:t>Logic is expressed in sequential structures, decision structures, case structures, or iterations</a:t>
            </a:r>
          </a:p>
          <a:p>
            <a:pPr marL="800100" lvl="1" indent="-342900">
              <a:lnSpc>
                <a:spcPct val="200000"/>
              </a:lnSpc>
              <a:buFont typeface="Wingdings" panose="05000000000000000000" pitchFamily="2" charset="2"/>
              <a:buChar char="§"/>
            </a:pPr>
            <a:r>
              <a:rPr lang="en-US" altLang="en-US" sz="2000" dirty="0"/>
              <a:t>Decision tables: </a:t>
            </a:r>
            <a:r>
              <a:rPr lang="en-US" altLang="en-US" sz="1600" dirty="0"/>
              <a:t>Four quadrants are used to: </a:t>
            </a:r>
          </a:p>
          <a:p>
            <a:pPr marL="1714500" lvl="3" indent="-342900">
              <a:spcAft>
                <a:spcPts val="600"/>
              </a:spcAft>
              <a:buFont typeface="Wingdings" panose="05000000000000000000" pitchFamily="2" charset="2"/>
              <a:buChar char="§"/>
            </a:pPr>
            <a:r>
              <a:rPr lang="en-US" altLang="en-US" sz="1600" dirty="0"/>
              <a:t>Describe the conditions</a:t>
            </a:r>
          </a:p>
          <a:p>
            <a:pPr marL="1714500" lvl="3" indent="-342900">
              <a:spcAft>
                <a:spcPts val="600"/>
              </a:spcAft>
              <a:buFont typeface="Wingdings" panose="05000000000000000000" pitchFamily="2" charset="2"/>
              <a:buChar char="§"/>
            </a:pPr>
            <a:r>
              <a:rPr lang="en-US" altLang="en-US" sz="1600" dirty="0"/>
              <a:t> Identify possible decision alternatives,</a:t>
            </a:r>
          </a:p>
          <a:p>
            <a:pPr marL="1714500" lvl="3" indent="-342900">
              <a:spcAft>
                <a:spcPts val="600"/>
              </a:spcAft>
              <a:buFont typeface="Wingdings" panose="05000000000000000000" pitchFamily="2" charset="2"/>
              <a:buChar char="§"/>
            </a:pPr>
            <a:r>
              <a:rPr lang="en-US" altLang="en-US" sz="1600" dirty="0"/>
              <a:t>Indicate which actions should be performed,</a:t>
            </a:r>
          </a:p>
          <a:p>
            <a:pPr marL="1714500" lvl="3" indent="-342900">
              <a:spcAft>
                <a:spcPts val="600"/>
              </a:spcAft>
              <a:buFont typeface="Wingdings" panose="05000000000000000000" pitchFamily="2" charset="2"/>
              <a:buChar char="§"/>
            </a:pPr>
            <a:r>
              <a:rPr lang="en-US" altLang="en-US" sz="1600" dirty="0"/>
              <a:t>Describe the actions</a:t>
            </a:r>
          </a:p>
          <a:p>
            <a:pPr marL="800100" lvl="1" indent="-342900">
              <a:lnSpc>
                <a:spcPct val="200000"/>
              </a:lnSpc>
              <a:buFont typeface="Wingdings" panose="05000000000000000000" pitchFamily="2" charset="2"/>
              <a:buChar char="§"/>
            </a:pPr>
            <a:r>
              <a:rPr lang="en-US" altLang="en-US" sz="2000" dirty="0"/>
              <a:t>Decision trees: </a:t>
            </a:r>
            <a:r>
              <a:rPr lang="en-US" altLang="en-US" sz="1600" dirty="0"/>
              <a:t>Consists of nodes and branches</a:t>
            </a:r>
          </a:p>
          <a:p>
            <a:pPr lvl="1">
              <a:lnSpc>
                <a:spcPct val="200000"/>
              </a:lnSpc>
            </a:pPr>
            <a:endParaRPr lang="en-US" altLang="en-US" dirty="0">
              <a:solidFill>
                <a:schemeClr val="tx1"/>
              </a:solidFill>
              <a:latin typeface="+mn-lt"/>
              <a:cs typeface="+mn-cs"/>
            </a:endParaRPr>
          </a:p>
        </p:txBody>
      </p:sp>
      <p:sp>
        <p:nvSpPr>
          <p:cNvPr id="7" name="Title 1">
            <a:extLst>
              <a:ext uri="{FF2B5EF4-FFF2-40B4-BE49-F238E27FC236}">
                <a16:creationId xmlns:a16="http://schemas.microsoft.com/office/drawing/2014/main" id="{A59D756F-15F2-4EAD-AEAB-E9BA96F0480C}"/>
              </a:ext>
            </a:extLst>
          </p:cNvPr>
          <p:cNvSpPr txBox="1">
            <a:spLocks/>
          </p:cNvSpPr>
          <p:nvPr/>
        </p:nvSpPr>
        <p:spPr>
          <a:xfrm>
            <a:off x="837853" y="1288851"/>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dirty="0">
                <a:solidFill>
                  <a:srgbClr val="369EBF"/>
                </a:solidFill>
                <a:latin typeface="+mn-lt"/>
              </a:rPr>
              <a:t>Specifications</a:t>
            </a:r>
          </a:p>
        </p:txBody>
      </p:sp>
    </p:spTree>
    <p:extLst>
      <p:ext uri="{BB962C8B-B14F-4D97-AF65-F5344CB8AC3E}">
        <p14:creationId xmlns:p14="http://schemas.microsoft.com/office/powerpoint/2010/main" val="2279025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838E36-9133-470F-BF84-E4967D233E99}"/>
              </a:ext>
            </a:extLst>
          </p:cNvPr>
          <p:cNvSpPr>
            <a:spLocks noGrp="1"/>
          </p:cNvSpPr>
          <p:nvPr>
            <p:ph type="title"/>
          </p:nvPr>
        </p:nvSpPr>
        <p:spPr/>
        <p:txBody>
          <a:bodyPr>
            <a:normAutofit fontScale="90000"/>
          </a:bodyPr>
          <a:lstStyle/>
          <a:p>
            <a:r>
              <a:rPr lang="en-US" dirty="0"/>
              <a:t>SUMMARY</a:t>
            </a:r>
            <a:endParaRPr lang="vi-VN" dirty="0"/>
          </a:p>
        </p:txBody>
      </p:sp>
      <p:sp>
        <p:nvSpPr>
          <p:cNvPr id="6" name="Title 1">
            <a:extLst>
              <a:ext uri="{FF2B5EF4-FFF2-40B4-BE49-F238E27FC236}">
                <a16:creationId xmlns:a16="http://schemas.microsoft.com/office/drawing/2014/main" id="{A59D756F-15F2-4EAD-AEAB-E9BA96F0480C}"/>
              </a:ext>
            </a:extLst>
          </p:cNvPr>
          <p:cNvSpPr txBox="1">
            <a:spLocks/>
          </p:cNvSpPr>
          <p:nvPr/>
        </p:nvSpPr>
        <p:spPr>
          <a:xfrm>
            <a:off x="837853" y="1750516"/>
            <a:ext cx="7886700" cy="5007636"/>
          </a:xfrm>
          <a:prstGeom prst="rect">
            <a:avLst/>
          </a:prstGeom>
        </p:spPr>
        <p:txBody>
          <a:bodyPr vert="horz" lIns="91440" tIns="45720" rIns="91440" bIns="45720" rtlCol="0" anchor="t" anchorCtr="0">
            <a:noAutofit/>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pPr marL="285750" indent="-285750">
              <a:lnSpc>
                <a:spcPct val="150000"/>
              </a:lnSpc>
              <a:spcBef>
                <a:spcPts val="1800"/>
              </a:spcBef>
              <a:buFont typeface="Arial" panose="020B0604020202020204" pitchFamily="34" charset="0"/>
              <a:buChar char="•"/>
            </a:pPr>
            <a:r>
              <a:rPr lang="en-US" altLang="en-US" sz="2000" dirty="0">
                <a:solidFill>
                  <a:schemeClr val="tx1"/>
                </a:solidFill>
                <a:latin typeface="+mn-lt"/>
                <a:cs typeface="+mn-cs"/>
              </a:rPr>
              <a:t>Structured English is useful when many actions are repeated and when communicating with others is important</a:t>
            </a:r>
          </a:p>
          <a:p>
            <a:pPr marL="285750" indent="-285750">
              <a:lnSpc>
                <a:spcPct val="150000"/>
              </a:lnSpc>
              <a:spcBef>
                <a:spcPts val="1800"/>
              </a:spcBef>
              <a:buFont typeface="Arial" panose="020B0604020202020204" pitchFamily="34" charset="0"/>
              <a:buChar char="•"/>
            </a:pPr>
            <a:r>
              <a:rPr lang="en-US" altLang="en-US" sz="2000" dirty="0">
                <a:solidFill>
                  <a:schemeClr val="tx1"/>
                </a:solidFill>
                <a:latin typeface="+mn-lt"/>
                <a:cs typeface="+mn-cs"/>
              </a:rPr>
              <a:t>Decision tables provide complete analysis of complex situations while limiting the need for change attributable to impossible situations, redundancies, or contradictions</a:t>
            </a:r>
          </a:p>
          <a:p>
            <a:pPr marL="285750" indent="-285750">
              <a:lnSpc>
                <a:spcPct val="150000"/>
              </a:lnSpc>
              <a:spcBef>
                <a:spcPts val="1800"/>
              </a:spcBef>
              <a:buFont typeface="Arial" panose="020B0604020202020204" pitchFamily="34" charset="0"/>
              <a:buChar char="•"/>
            </a:pPr>
            <a:r>
              <a:rPr lang="en-US" altLang="en-US" sz="2000" dirty="0">
                <a:solidFill>
                  <a:schemeClr val="tx1"/>
                </a:solidFill>
                <a:latin typeface="+mn-lt"/>
                <a:cs typeface="+mn-cs"/>
              </a:rPr>
              <a:t>Decision trees are important when proper sequencing of conditions and actions is critical and when each condition is not relevant to each action</a:t>
            </a:r>
          </a:p>
          <a:p>
            <a:pPr marL="285750" indent="-285750">
              <a:lnSpc>
                <a:spcPct val="150000"/>
              </a:lnSpc>
              <a:spcBef>
                <a:spcPts val="1800"/>
              </a:spcBef>
              <a:buFont typeface="Arial" panose="020B0604020202020204" pitchFamily="34" charset="0"/>
              <a:buChar char="•"/>
            </a:pPr>
            <a:endParaRPr lang="en-US" altLang="en-US" sz="2000" dirty="0">
              <a:solidFill>
                <a:schemeClr val="tx1"/>
              </a:solidFill>
              <a:latin typeface="+mn-lt"/>
              <a:cs typeface="+mn-cs"/>
            </a:endParaRPr>
          </a:p>
          <a:p>
            <a:pPr marL="285750" indent="-285750">
              <a:lnSpc>
                <a:spcPct val="150000"/>
              </a:lnSpc>
              <a:spcBef>
                <a:spcPts val="1800"/>
              </a:spcBef>
              <a:buFont typeface="Arial" panose="020B0604020202020204" pitchFamily="34" charset="0"/>
              <a:buChar char="•"/>
            </a:pPr>
            <a:endParaRPr lang="en-US" altLang="en-US" sz="2000" dirty="0">
              <a:solidFill>
                <a:schemeClr val="tx1"/>
              </a:solidFill>
              <a:latin typeface="+mn-lt"/>
              <a:cs typeface="+mn-cs"/>
            </a:endParaRPr>
          </a:p>
          <a:p>
            <a:pPr lvl="1">
              <a:lnSpc>
                <a:spcPct val="150000"/>
              </a:lnSpc>
              <a:spcBef>
                <a:spcPts val="1800"/>
              </a:spcBef>
            </a:pPr>
            <a:endParaRPr lang="en-US" altLang="en-US" dirty="0">
              <a:solidFill>
                <a:schemeClr val="tx1"/>
              </a:solidFill>
              <a:latin typeface="+mn-lt"/>
              <a:cs typeface="+mn-cs"/>
            </a:endParaRPr>
          </a:p>
        </p:txBody>
      </p:sp>
      <p:sp>
        <p:nvSpPr>
          <p:cNvPr id="7" name="Title 1">
            <a:extLst>
              <a:ext uri="{FF2B5EF4-FFF2-40B4-BE49-F238E27FC236}">
                <a16:creationId xmlns:a16="http://schemas.microsoft.com/office/drawing/2014/main" id="{A59D756F-15F2-4EAD-AEAB-E9BA96F0480C}"/>
              </a:ext>
            </a:extLst>
          </p:cNvPr>
          <p:cNvSpPr txBox="1">
            <a:spLocks/>
          </p:cNvSpPr>
          <p:nvPr/>
        </p:nvSpPr>
        <p:spPr>
          <a:xfrm>
            <a:off x="837853" y="1288851"/>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dirty="0">
                <a:solidFill>
                  <a:srgbClr val="369EBF"/>
                </a:solidFill>
                <a:latin typeface="+mn-lt"/>
              </a:rPr>
              <a:t>Decision Analysis Advantages</a:t>
            </a:r>
          </a:p>
        </p:txBody>
      </p:sp>
    </p:spTree>
    <p:extLst>
      <p:ext uri="{BB962C8B-B14F-4D97-AF65-F5344CB8AC3E}">
        <p14:creationId xmlns:p14="http://schemas.microsoft.com/office/powerpoint/2010/main" val="2064655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D62C-0D90-450D-B2AD-10DB810C47E4}"/>
              </a:ext>
            </a:extLst>
          </p:cNvPr>
          <p:cNvSpPr>
            <a:spLocks noGrp="1"/>
          </p:cNvSpPr>
          <p:nvPr>
            <p:ph type="title"/>
          </p:nvPr>
        </p:nvSpPr>
        <p:spPr>
          <a:xfrm>
            <a:off x="990253" y="1077835"/>
            <a:ext cx="7886700" cy="461665"/>
          </a:xfrm>
        </p:spPr>
        <p:txBody>
          <a:bodyPr>
            <a:normAutofit fontScale="90000"/>
          </a:bodyPr>
          <a:lstStyle/>
          <a:p>
            <a:r>
              <a:rPr lang="en-US">
                <a:solidFill>
                  <a:srgbClr val="369EBF"/>
                </a:solidFill>
                <a:latin typeface="+mn-lt"/>
              </a:rPr>
              <a:t>What for?</a:t>
            </a:r>
            <a:endParaRPr lang="vi-VN">
              <a:solidFill>
                <a:srgbClr val="369EBF"/>
              </a:solidFill>
              <a:latin typeface="+mn-lt"/>
            </a:endParaRPr>
          </a:p>
        </p:txBody>
      </p:sp>
      <p:pic>
        <p:nvPicPr>
          <p:cNvPr id="11" name="Picture 10">
            <a:extLst>
              <a:ext uri="{FF2B5EF4-FFF2-40B4-BE49-F238E27FC236}">
                <a16:creationId xmlns:a16="http://schemas.microsoft.com/office/drawing/2014/main" id="{319AF6F5-05D8-42A0-85A3-DEEC03F2193B}"/>
              </a:ext>
            </a:extLst>
          </p:cNvPr>
          <p:cNvPicPr>
            <a:picLocks noChangeAspect="1"/>
          </p:cNvPicPr>
          <p:nvPr/>
        </p:nvPicPr>
        <p:blipFill rotWithShape="1">
          <a:blip r:embed="rId3">
            <a:extLst>
              <a:ext uri="{28A0092B-C50C-407E-A947-70E740481C1C}">
                <a14:useLocalDpi xmlns:a14="http://schemas.microsoft.com/office/drawing/2010/main" val="0"/>
              </a:ext>
            </a:extLst>
          </a:blip>
          <a:srcRect l="6545" t="30504" r="1" b="49458"/>
          <a:stretch/>
        </p:blipFill>
        <p:spPr>
          <a:xfrm rot="16200000">
            <a:off x="3855421" y="2421703"/>
            <a:ext cx="1705853" cy="365759"/>
          </a:xfrm>
          <a:prstGeom prst="rect">
            <a:avLst/>
          </a:prstGeom>
        </p:spPr>
      </p:pic>
      <p:sp>
        <p:nvSpPr>
          <p:cNvPr id="8" name="Title 1">
            <a:extLst>
              <a:ext uri="{FF2B5EF4-FFF2-40B4-BE49-F238E27FC236}">
                <a16:creationId xmlns:a16="http://schemas.microsoft.com/office/drawing/2014/main" id="{86F6A1C4-89C0-4458-B367-751824843F06}"/>
              </a:ext>
            </a:extLst>
          </p:cNvPr>
          <p:cNvSpPr txBox="1">
            <a:spLocks/>
          </p:cNvSpPr>
          <p:nvPr/>
        </p:nvSpPr>
        <p:spPr>
          <a:xfrm>
            <a:off x="990253" y="404014"/>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t>Overview (cont.)</a:t>
            </a:r>
          </a:p>
        </p:txBody>
      </p:sp>
      <p:sp>
        <p:nvSpPr>
          <p:cNvPr id="9" name="TextBox 8">
            <a:extLst>
              <a:ext uri="{FF2B5EF4-FFF2-40B4-BE49-F238E27FC236}">
                <a16:creationId xmlns:a16="http://schemas.microsoft.com/office/drawing/2014/main" id="{A7E3EDB1-4B23-44BD-ABB5-8DF01DBAE789}"/>
              </a:ext>
            </a:extLst>
          </p:cNvPr>
          <p:cNvSpPr txBox="1"/>
          <p:nvPr/>
        </p:nvSpPr>
        <p:spPr>
          <a:xfrm>
            <a:off x="506260" y="2398378"/>
            <a:ext cx="3114847" cy="830997"/>
          </a:xfrm>
          <a:prstGeom prst="rect">
            <a:avLst/>
          </a:prstGeom>
          <a:noFill/>
        </p:spPr>
        <p:txBody>
          <a:bodyPr wrap="square" rtlCol="0">
            <a:spAutoFit/>
          </a:bodyPr>
          <a:lstStyle/>
          <a:p>
            <a:r>
              <a:rPr lang="vi-VN" sz="2400">
                <a:solidFill>
                  <a:srgbClr val="369EBF"/>
                </a:solidFill>
              </a:rPr>
              <a:t>Process specifications</a:t>
            </a:r>
          </a:p>
          <a:p>
            <a:pPr algn="ctr"/>
            <a:r>
              <a:rPr lang="vi-VN" sz="2400">
                <a:solidFill>
                  <a:srgbClr val="369EBF"/>
                </a:solidFill>
              </a:rPr>
              <a:t>- </a:t>
            </a:r>
            <a:r>
              <a:rPr lang="vi-VN" sz="2400" b="1">
                <a:solidFill>
                  <a:srgbClr val="369EBF"/>
                </a:solidFill>
              </a:rPr>
              <a:t>mini</a:t>
            </a:r>
            <a:r>
              <a:rPr lang="vi-VN" sz="2400">
                <a:solidFill>
                  <a:srgbClr val="369EBF"/>
                </a:solidFill>
              </a:rPr>
              <a:t>spec</a:t>
            </a:r>
          </a:p>
        </p:txBody>
      </p:sp>
      <p:pic>
        <p:nvPicPr>
          <p:cNvPr id="10" name="Picture 9">
            <a:extLst>
              <a:ext uri="{FF2B5EF4-FFF2-40B4-BE49-F238E27FC236}">
                <a16:creationId xmlns:a16="http://schemas.microsoft.com/office/drawing/2014/main" id="{9E5AA914-C3B8-4431-AC02-5FA45448A0E2}"/>
              </a:ext>
            </a:extLst>
          </p:cNvPr>
          <p:cNvPicPr>
            <a:picLocks noChangeAspect="1"/>
          </p:cNvPicPr>
          <p:nvPr/>
        </p:nvPicPr>
        <p:blipFill rotWithShape="1">
          <a:blip r:embed="rId3">
            <a:extLst>
              <a:ext uri="{28A0092B-C50C-407E-A947-70E740481C1C}">
                <a14:useLocalDpi xmlns:a14="http://schemas.microsoft.com/office/drawing/2010/main" val="0"/>
              </a:ext>
            </a:extLst>
          </a:blip>
          <a:srcRect b="69495"/>
          <a:stretch/>
        </p:blipFill>
        <p:spPr>
          <a:xfrm rot="16200000">
            <a:off x="3334389" y="2385915"/>
            <a:ext cx="1825336" cy="556821"/>
          </a:xfrm>
          <a:prstGeom prst="rect">
            <a:avLst/>
          </a:prstGeom>
        </p:spPr>
      </p:pic>
      <p:pic>
        <p:nvPicPr>
          <p:cNvPr id="12" name="Picture 11">
            <a:extLst>
              <a:ext uri="{FF2B5EF4-FFF2-40B4-BE49-F238E27FC236}">
                <a16:creationId xmlns:a16="http://schemas.microsoft.com/office/drawing/2014/main" id="{FAEB4FCD-0D27-4386-8394-F0C3C80DD54D}"/>
              </a:ext>
            </a:extLst>
          </p:cNvPr>
          <p:cNvPicPr>
            <a:picLocks noChangeAspect="1"/>
          </p:cNvPicPr>
          <p:nvPr/>
        </p:nvPicPr>
        <p:blipFill rotWithShape="1">
          <a:blip r:embed="rId3">
            <a:extLst>
              <a:ext uri="{28A0092B-C50C-407E-A947-70E740481C1C}">
                <a14:useLocalDpi xmlns:a14="http://schemas.microsoft.com/office/drawing/2010/main" val="0"/>
              </a:ext>
            </a:extLst>
          </a:blip>
          <a:srcRect l="35656" t="50543" r="39052"/>
          <a:stretch/>
        </p:blipFill>
        <p:spPr>
          <a:xfrm rot="16200000">
            <a:off x="5111774" y="2238159"/>
            <a:ext cx="461664" cy="902755"/>
          </a:xfrm>
          <a:prstGeom prst="rect">
            <a:avLst/>
          </a:prstGeom>
        </p:spPr>
      </p:pic>
      <p:pic>
        <p:nvPicPr>
          <p:cNvPr id="15" name="Picture 14">
            <a:extLst>
              <a:ext uri="{FF2B5EF4-FFF2-40B4-BE49-F238E27FC236}">
                <a16:creationId xmlns:a16="http://schemas.microsoft.com/office/drawing/2014/main" id="{57A3BB75-C9CC-4C58-A9BD-BAF890B4C2EE}"/>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r="67704"/>
          <a:stretch/>
        </p:blipFill>
        <p:spPr>
          <a:xfrm rot="16200000">
            <a:off x="5052811" y="2825908"/>
            <a:ext cx="589502" cy="912668"/>
          </a:xfrm>
          <a:prstGeom prst="rect">
            <a:avLst/>
          </a:prstGeom>
        </p:spPr>
      </p:pic>
      <p:pic>
        <p:nvPicPr>
          <p:cNvPr id="16" name="Picture 15">
            <a:extLst>
              <a:ext uri="{FF2B5EF4-FFF2-40B4-BE49-F238E27FC236}">
                <a16:creationId xmlns:a16="http://schemas.microsoft.com/office/drawing/2014/main" id="{3104EDB2-61B7-41DD-8726-F8E482D5E58B}"/>
              </a:ext>
            </a:extLst>
          </p:cNvPr>
          <p:cNvPicPr>
            <a:picLocks noChangeAspect="1"/>
          </p:cNvPicPr>
          <p:nvPr/>
        </p:nvPicPr>
        <p:blipFill rotWithShape="1">
          <a:blip r:embed="rId3">
            <a:extLst>
              <a:ext uri="{28A0092B-C50C-407E-A947-70E740481C1C}">
                <a14:useLocalDpi xmlns:a14="http://schemas.microsoft.com/office/drawing/2010/main" val="0"/>
              </a:ext>
            </a:extLst>
          </a:blip>
          <a:srcRect l="67279" t="50543" r="5269"/>
          <a:stretch/>
        </p:blipFill>
        <p:spPr>
          <a:xfrm rot="16200000">
            <a:off x="5092057" y="1639233"/>
            <a:ext cx="501097" cy="902755"/>
          </a:xfrm>
          <a:prstGeom prst="rect">
            <a:avLst/>
          </a:prstGeom>
        </p:spPr>
      </p:pic>
      <p:cxnSp>
        <p:nvCxnSpPr>
          <p:cNvPr id="17" name="Straight Arrow Connector 16">
            <a:extLst>
              <a:ext uri="{FF2B5EF4-FFF2-40B4-BE49-F238E27FC236}">
                <a16:creationId xmlns:a16="http://schemas.microsoft.com/office/drawing/2014/main" id="{6B0CA7A4-7ACA-4A65-8997-1A4AD223867B}"/>
              </a:ext>
            </a:extLst>
          </p:cNvPr>
          <p:cNvCxnSpPr>
            <a:cxnSpLocks/>
          </p:cNvCxnSpPr>
          <p:nvPr/>
        </p:nvCxnSpPr>
        <p:spPr>
          <a:xfrm>
            <a:off x="3968646" y="4201390"/>
            <a:ext cx="1825337" cy="0"/>
          </a:xfrm>
          <a:prstGeom prst="straightConnector1">
            <a:avLst/>
          </a:prstGeom>
          <a:ln w="41275">
            <a:solidFill>
              <a:srgbClr val="66798F"/>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C92788E-680E-4CFA-AFB3-9C6901B691F5}"/>
              </a:ext>
            </a:extLst>
          </p:cNvPr>
          <p:cNvSpPr txBox="1"/>
          <p:nvPr/>
        </p:nvSpPr>
        <p:spPr>
          <a:xfrm>
            <a:off x="4336764" y="3682675"/>
            <a:ext cx="1055317" cy="461665"/>
          </a:xfrm>
          <a:prstGeom prst="rect">
            <a:avLst/>
          </a:prstGeom>
          <a:noFill/>
        </p:spPr>
        <p:txBody>
          <a:bodyPr wrap="square" rtlCol="0">
            <a:spAutoFit/>
          </a:bodyPr>
          <a:lstStyle/>
          <a:p>
            <a:r>
              <a:rPr lang="vi-VN" sz="2400"/>
              <a:t>create</a:t>
            </a:r>
          </a:p>
        </p:txBody>
      </p:sp>
      <p:sp>
        <p:nvSpPr>
          <p:cNvPr id="19" name="TextBox 18">
            <a:extLst>
              <a:ext uri="{FF2B5EF4-FFF2-40B4-BE49-F238E27FC236}">
                <a16:creationId xmlns:a16="http://schemas.microsoft.com/office/drawing/2014/main" id="{27315339-F09A-4183-9C0E-A5997A7F810D}"/>
              </a:ext>
            </a:extLst>
          </p:cNvPr>
          <p:cNvSpPr txBox="1"/>
          <p:nvPr/>
        </p:nvSpPr>
        <p:spPr>
          <a:xfrm>
            <a:off x="6029153" y="1804189"/>
            <a:ext cx="3114847" cy="461665"/>
          </a:xfrm>
          <a:prstGeom prst="rect">
            <a:avLst/>
          </a:prstGeom>
          <a:noFill/>
        </p:spPr>
        <p:txBody>
          <a:bodyPr wrap="square" rtlCol="0">
            <a:spAutoFit/>
          </a:bodyPr>
          <a:lstStyle/>
          <a:p>
            <a:r>
              <a:rPr lang="vi-VN" sz="2400">
                <a:solidFill>
                  <a:srgbClr val="64A37C"/>
                </a:solidFill>
              </a:rPr>
              <a:t>Data flow diagram</a:t>
            </a:r>
          </a:p>
        </p:txBody>
      </p:sp>
      <p:sp>
        <p:nvSpPr>
          <p:cNvPr id="20" name="TextBox 19">
            <a:extLst>
              <a:ext uri="{FF2B5EF4-FFF2-40B4-BE49-F238E27FC236}">
                <a16:creationId xmlns:a16="http://schemas.microsoft.com/office/drawing/2014/main" id="{1BC4A950-6F44-41DD-9DF7-3059EAAF61C0}"/>
              </a:ext>
            </a:extLst>
          </p:cNvPr>
          <p:cNvSpPr txBox="1"/>
          <p:nvPr/>
        </p:nvSpPr>
        <p:spPr>
          <a:xfrm>
            <a:off x="6029153" y="2478010"/>
            <a:ext cx="3114847" cy="461665"/>
          </a:xfrm>
          <a:prstGeom prst="rect">
            <a:avLst/>
          </a:prstGeom>
          <a:noFill/>
        </p:spPr>
        <p:txBody>
          <a:bodyPr wrap="square" rtlCol="0">
            <a:spAutoFit/>
          </a:bodyPr>
          <a:lstStyle/>
          <a:p>
            <a:r>
              <a:rPr lang="vi-VN" sz="2400">
                <a:solidFill>
                  <a:srgbClr val="64A37C"/>
                </a:solidFill>
              </a:rPr>
              <a:t>Class method (OOP)</a:t>
            </a:r>
          </a:p>
        </p:txBody>
      </p:sp>
      <p:sp>
        <p:nvSpPr>
          <p:cNvPr id="21" name="TextBox 20">
            <a:extLst>
              <a:ext uri="{FF2B5EF4-FFF2-40B4-BE49-F238E27FC236}">
                <a16:creationId xmlns:a16="http://schemas.microsoft.com/office/drawing/2014/main" id="{045775A8-307C-40B8-80A4-EBB256582CE8}"/>
              </a:ext>
            </a:extLst>
          </p:cNvPr>
          <p:cNvSpPr txBox="1"/>
          <p:nvPr/>
        </p:nvSpPr>
        <p:spPr>
          <a:xfrm>
            <a:off x="6029152" y="3085378"/>
            <a:ext cx="3114847" cy="461665"/>
          </a:xfrm>
          <a:prstGeom prst="rect">
            <a:avLst/>
          </a:prstGeom>
          <a:noFill/>
        </p:spPr>
        <p:txBody>
          <a:bodyPr wrap="square" rtlCol="0">
            <a:spAutoFit/>
          </a:bodyPr>
          <a:lstStyle/>
          <a:p>
            <a:r>
              <a:rPr lang="vi-VN" sz="2400">
                <a:solidFill>
                  <a:srgbClr val="64A37C"/>
                </a:solidFill>
              </a:rPr>
              <a:t>Use case</a:t>
            </a:r>
          </a:p>
        </p:txBody>
      </p:sp>
      <p:pic>
        <p:nvPicPr>
          <p:cNvPr id="1026" name="Picture 2" descr="Káº¿t quáº£ hÃ¬nh áº£nh cho data flow diagram">
            <a:extLst>
              <a:ext uri="{FF2B5EF4-FFF2-40B4-BE49-F238E27FC236}">
                <a16:creationId xmlns:a16="http://schemas.microsoft.com/office/drawing/2014/main" id="{12852808-E3CB-4524-BAF9-666B47C0C5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617" y="4903842"/>
            <a:ext cx="2717171" cy="1550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2" name="Picture 8" descr="HÃ¬nh áº£nh cÃ³ liÃªn quan">
            <a:extLst>
              <a:ext uri="{FF2B5EF4-FFF2-40B4-BE49-F238E27FC236}">
                <a16:creationId xmlns:a16="http://schemas.microsoft.com/office/drawing/2014/main" id="{1FCEADDF-A7BD-4765-9E92-6E8A90D665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4577" y="4903842"/>
            <a:ext cx="2651799" cy="1543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4" name="Picture 10" descr="Káº¿t quáº£ hÃ¬nh áº£nh cho use case diagram">
            <a:extLst>
              <a:ext uri="{FF2B5EF4-FFF2-40B4-BE49-F238E27FC236}">
                <a16:creationId xmlns:a16="http://schemas.microsoft.com/office/drawing/2014/main" id="{38BEEE6E-BFA2-4F7E-8FDC-008A2DDE15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7165" y="4460465"/>
            <a:ext cx="2255751" cy="1993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60856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D62C-0D90-450D-B2AD-10DB810C47E4}"/>
              </a:ext>
            </a:extLst>
          </p:cNvPr>
          <p:cNvSpPr>
            <a:spLocks noGrp="1"/>
          </p:cNvSpPr>
          <p:nvPr>
            <p:ph type="title"/>
          </p:nvPr>
        </p:nvSpPr>
        <p:spPr>
          <a:xfrm>
            <a:off x="990253" y="1077835"/>
            <a:ext cx="7886700" cy="461665"/>
          </a:xfrm>
        </p:spPr>
        <p:txBody>
          <a:bodyPr>
            <a:normAutofit fontScale="90000"/>
          </a:bodyPr>
          <a:lstStyle/>
          <a:p>
            <a:r>
              <a:rPr lang="en-US">
                <a:solidFill>
                  <a:srgbClr val="369EBF"/>
                </a:solidFill>
                <a:latin typeface="+mn-lt"/>
              </a:rPr>
              <a:t>What for?</a:t>
            </a:r>
            <a:endParaRPr lang="vi-VN">
              <a:solidFill>
                <a:srgbClr val="369EBF"/>
              </a:solidFill>
              <a:latin typeface="+mn-lt"/>
            </a:endParaRPr>
          </a:p>
        </p:txBody>
      </p:sp>
      <p:sp>
        <p:nvSpPr>
          <p:cNvPr id="8" name="Title 1">
            <a:extLst>
              <a:ext uri="{FF2B5EF4-FFF2-40B4-BE49-F238E27FC236}">
                <a16:creationId xmlns:a16="http://schemas.microsoft.com/office/drawing/2014/main" id="{86F6A1C4-89C0-4458-B367-751824843F06}"/>
              </a:ext>
            </a:extLst>
          </p:cNvPr>
          <p:cNvSpPr txBox="1">
            <a:spLocks/>
          </p:cNvSpPr>
          <p:nvPr/>
        </p:nvSpPr>
        <p:spPr>
          <a:xfrm>
            <a:off x="990253" y="404014"/>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t>Overview (cont.)</a:t>
            </a:r>
          </a:p>
        </p:txBody>
      </p:sp>
      <p:sp>
        <p:nvSpPr>
          <p:cNvPr id="3" name="Rectangle 2">
            <a:extLst>
              <a:ext uri="{FF2B5EF4-FFF2-40B4-BE49-F238E27FC236}">
                <a16:creationId xmlns:a16="http://schemas.microsoft.com/office/drawing/2014/main" id="{AF2708B3-EF8F-4462-B0DF-B0462271A14B}"/>
              </a:ext>
            </a:extLst>
          </p:cNvPr>
          <p:cNvSpPr/>
          <p:nvPr/>
        </p:nvSpPr>
        <p:spPr>
          <a:xfrm>
            <a:off x="990253" y="2237993"/>
            <a:ext cx="7731716" cy="3108543"/>
          </a:xfrm>
          <a:prstGeom prst="rect">
            <a:avLst/>
          </a:prstGeom>
        </p:spPr>
        <p:txBody>
          <a:bodyPr wrap="square">
            <a:spAutoFit/>
          </a:bodyPr>
          <a:lstStyle/>
          <a:p>
            <a:pPr marL="285750" indent="-285750">
              <a:buFont typeface="Arial" panose="020B0604020202020204" pitchFamily="34" charset="0"/>
              <a:buChar char="•"/>
            </a:pPr>
            <a:r>
              <a:rPr lang="en-US" sz="2800"/>
              <a:t>Reduce process</a:t>
            </a:r>
            <a:r>
              <a:rPr lang="en-US" sz="2800" b="1"/>
              <a:t> ambiguity</a:t>
            </a:r>
          </a:p>
          <a:p>
            <a:pPr marL="285750" indent="-285750">
              <a:buFont typeface="Arial" panose="020B0604020202020204" pitchFamily="34" charset="0"/>
              <a:buChar char="•"/>
            </a:pPr>
            <a:endParaRPr lang="en-US" sz="2800" b="1"/>
          </a:p>
          <a:p>
            <a:pPr marL="285750" indent="-285750">
              <a:buFont typeface="Arial" panose="020B0604020202020204" pitchFamily="34" charset="0"/>
              <a:buChar char="•"/>
            </a:pPr>
            <a:r>
              <a:rPr lang="en-US" sz="2800"/>
              <a:t>Obtain a </a:t>
            </a:r>
            <a:r>
              <a:rPr lang="en-US" sz="2800" b="1"/>
              <a:t>precise description </a:t>
            </a:r>
            <a:r>
              <a:rPr lang="en-US" sz="2800"/>
              <a:t>of what is accomplished</a:t>
            </a:r>
          </a:p>
          <a:p>
            <a:pPr marL="285750" indent="-285750">
              <a:buFont typeface="Arial" panose="020B0604020202020204" pitchFamily="34" charset="0"/>
              <a:buChar char="•"/>
            </a:pPr>
            <a:endParaRPr lang="en-US" sz="2800"/>
          </a:p>
          <a:p>
            <a:pPr marL="285750" indent="-285750">
              <a:buFont typeface="Arial" panose="020B0604020202020204" pitchFamily="34" charset="0"/>
              <a:buChar char="•"/>
            </a:pPr>
            <a:r>
              <a:rPr lang="en-US" sz="2800"/>
              <a:t>Validate the </a:t>
            </a:r>
            <a:r>
              <a:rPr lang="en-US" sz="2800" b="1"/>
              <a:t>system design</a:t>
            </a:r>
          </a:p>
          <a:p>
            <a:pPr marL="285750" indent="-285750">
              <a:buFont typeface="Arial" panose="020B0604020202020204" pitchFamily="34" charset="0"/>
              <a:buChar char="•"/>
            </a:pPr>
            <a:endParaRPr lang="en-US" sz="2800"/>
          </a:p>
        </p:txBody>
      </p:sp>
    </p:spTree>
    <p:extLst>
      <p:ext uri="{BB962C8B-B14F-4D97-AF65-F5344CB8AC3E}">
        <p14:creationId xmlns:p14="http://schemas.microsoft.com/office/powerpoint/2010/main" val="7805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D62C-0D90-450D-B2AD-10DB810C47E4}"/>
              </a:ext>
            </a:extLst>
          </p:cNvPr>
          <p:cNvSpPr>
            <a:spLocks noGrp="1"/>
          </p:cNvSpPr>
          <p:nvPr>
            <p:ph type="title"/>
          </p:nvPr>
        </p:nvSpPr>
        <p:spPr>
          <a:xfrm>
            <a:off x="990253" y="1077835"/>
            <a:ext cx="7886700" cy="461665"/>
          </a:xfrm>
        </p:spPr>
        <p:txBody>
          <a:bodyPr>
            <a:normAutofit fontScale="90000"/>
          </a:bodyPr>
          <a:lstStyle/>
          <a:p>
            <a:r>
              <a:rPr lang="en-US">
                <a:solidFill>
                  <a:srgbClr val="369EBF"/>
                </a:solidFill>
                <a:latin typeface="+mn-lt"/>
              </a:rPr>
              <a:t>What don’t require specifications?</a:t>
            </a:r>
            <a:endParaRPr lang="vi-VN">
              <a:solidFill>
                <a:srgbClr val="369EBF"/>
              </a:solidFill>
              <a:latin typeface="+mn-lt"/>
            </a:endParaRPr>
          </a:p>
        </p:txBody>
      </p:sp>
      <p:sp>
        <p:nvSpPr>
          <p:cNvPr id="8" name="Title 1">
            <a:extLst>
              <a:ext uri="{FF2B5EF4-FFF2-40B4-BE49-F238E27FC236}">
                <a16:creationId xmlns:a16="http://schemas.microsoft.com/office/drawing/2014/main" id="{86F6A1C4-89C0-4458-B367-751824843F06}"/>
              </a:ext>
            </a:extLst>
          </p:cNvPr>
          <p:cNvSpPr txBox="1">
            <a:spLocks/>
          </p:cNvSpPr>
          <p:nvPr/>
        </p:nvSpPr>
        <p:spPr>
          <a:xfrm>
            <a:off x="990253" y="404014"/>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t>Overview (cont.)</a:t>
            </a:r>
          </a:p>
        </p:txBody>
      </p:sp>
      <p:sp>
        <p:nvSpPr>
          <p:cNvPr id="3" name="Rectangle 2">
            <a:extLst>
              <a:ext uri="{FF2B5EF4-FFF2-40B4-BE49-F238E27FC236}">
                <a16:creationId xmlns:a16="http://schemas.microsoft.com/office/drawing/2014/main" id="{AF2708B3-EF8F-4462-B0DF-B0462271A14B}"/>
              </a:ext>
            </a:extLst>
          </p:cNvPr>
          <p:cNvSpPr/>
          <p:nvPr/>
        </p:nvSpPr>
        <p:spPr>
          <a:xfrm>
            <a:off x="990253" y="1950780"/>
            <a:ext cx="7731716" cy="3970318"/>
          </a:xfrm>
          <a:prstGeom prst="rect">
            <a:avLst/>
          </a:prstGeom>
        </p:spPr>
        <p:txBody>
          <a:bodyPr wrap="square">
            <a:spAutoFit/>
          </a:bodyPr>
          <a:lstStyle/>
          <a:p>
            <a:pPr marL="514350" indent="-514350">
              <a:buFont typeface="+mj-lt"/>
              <a:buAutoNum type="arabicPeriod"/>
            </a:pPr>
            <a:r>
              <a:rPr lang="en-US" sz="2800" b="1"/>
              <a:t>Physical input / output</a:t>
            </a:r>
            <a:br>
              <a:rPr lang="en-US" sz="2800" b="1"/>
            </a:br>
            <a:r>
              <a:rPr lang="en-US" sz="2800"/>
              <a:t>Read / write    ( ~ get / set in Class Diagram)</a:t>
            </a:r>
          </a:p>
          <a:p>
            <a:pPr marL="514350" indent="-514350">
              <a:buFont typeface="+mj-lt"/>
              <a:buAutoNum type="arabicPeriod"/>
            </a:pPr>
            <a:endParaRPr lang="en-US" sz="2800" b="1"/>
          </a:p>
          <a:p>
            <a:pPr marL="514350" indent="-514350">
              <a:buFont typeface="+mj-lt"/>
              <a:buAutoNum type="arabicPeriod"/>
            </a:pPr>
            <a:r>
              <a:rPr lang="en-US" sz="2800" b="1"/>
              <a:t>Simple data validation</a:t>
            </a:r>
          </a:p>
          <a:p>
            <a:pPr marL="514350" indent="-514350">
              <a:buFont typeface="+mj-lt"/>
              <a:buAutoNum type="arabicPeriod"/>
            </a:pPr>
            <a:endParaRPr lang="en-US" sz="2800" b="1"/>
          </a:p>
          <a:p>
            <a:pPr marL="514350" indent="-514350">
              <a:buFont typeface="+mj-lt"/>
              <a:buAutoNum type="arabicPeriod"/>
            </a:pPr>
            <a:endParaRPr lang="en-US" sz="2800" b="1"/>
          </a:p>
          <a:p>
            <a:pPr marL="514350" indent="-514350">
              <a:buFont typeface="+mj-lt"/>
              <a:buAutoNum type="arabicPeriod"/>
            </a:pPr>
            <a:r>
              <a:rPr lang="en-US" sz="2800" b="1"/>
              <a:t>Process using written code</a:t>
            </a:r>
          </a:p>
          <a:p>
            <a:r>
              <a:rPr lang="en-US" sz="2800"/>
              <a:t>	~ libraries </a:t>
            </a:r>
            <a:br>
              <a:rPr lang="en-US" sz="2800"/>
            </a:br>
            <a:r>
              <a:rPr lang="en-US" sz="2800"/>
              <a:t>	(are either purchased / free)</a:t>
            </a:r>
          </a:p>
        </p:txBody>
      </p:sp>
      <p:pic>
        <p:nvPicPr>
          <p:cNvPr id="2050" name="Picture 2" descr="Káº¿t quáº£ hÃ¬nh áº£nh cho data validation google form">
            <a:extLst>
              <a:ext uri="{FF2B5EF4-FFF2-40B4-BE49-F238E27FC236}">
                <a16:creationId xmlns:a16="http://schemas.microsoft.com/office/drawing/2014/main" id="{C2F17994-883C-4911-9A5B-EDE1E57B7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179" y="3063240"/>
            <a:ext cx="1857359" cy="1323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94877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A43528-7AFB-4351-AD0E-76639AA601CD}"/>
              </a:ext>
            </a:extLst>
          </p:cNvPr>
          <p:cNvSpPr>
            <a:spLocks noGrp="1"/>
          </p:cNvSpPr>
          <p:nvPr>
            <p:ph type="title"/>
          </p:nvPr>
        </p:nvSpPr>
        <p:spPr/>
        <p:txBody>
          <a:bodyPr>
            <a:normAutofit fontScale="90000"/>
          </a:bodyPr>
          <a:lstStyle/>
          <a:p>
            <a:r>
              <a:rPr lang="en-US"/>
              <a:t>Process Specifications Format</a:t>
            </a:r>
            <a:endParaRPr lang="vi-VN"/>
          </a:p>
        </p:txBody>
      </p:sp>
      <p:pic>
        <p:nvPicPr>
          <p:cNvPr id="8" name="Picture 7">
            <a:extLst>
              <a:ext uri="{FF2B5EF4-FFF2-40B4-BE49-F238E27FC236}">
                <a16:creationId xmlns:a16="http://schemas.microsoft.com/office/drawing/2014/main" id="{8D7696DB-2B2F-4B79-AAF2-8CC38BAC2F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403" y="1239043"/>
            <a:ext cx="5943600" cy="437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536E1417-6AF4-4791-AA04-1BB58EF6420A}"/>
              </a:ext>
            </a:extLst>
          </p:cNvPr>
          <p:cNvSpPr txBox="1"/>
          <p:nvPr/>
        </p:nvSpPr>
        <p:spPr>
          <a:xfrm>
            <a:off x="1688124" y="5808061"/>
            <a:ext cx="6330462" cy="923330"/>
          </a:xfrm>
          <a:prstGeom prst="rect">
            <a:avLst/>
          </a:prstGeom>
          <a:noFill/>
        </p:spPr>
        <p:txBody>
          <a:bodyPr wrap="square" rtlCol="0">
            <a:spAutoFit/>
          </a:bodyPr>
          <a:lstStyle/>
          <a:p>
            <a:r>
              <a:rPr lang="en-US"/>
              <a:t>Process specifcations link </a:t>
            </a:r>
            <a:r>
              <a:rPr lang="en-US" b="1"/>
              <a:t>a process </a:t>
            </a:r>
            <a:r>
              <a:rPr lang="en-US"/>
              <a:t>to </a:t>
            </a:r>
            <a:r>
              <a:rPr lang="en-US" b="1"/>
              <a:t>a data ﬂow diagram</a:t>
            </a:r>
            <a:r>
              <a:rPr lang="en-US"/>
              <a:t>, </a:t>
            </a:r>
          </a:p>
          <a:p>
            <a:r>
              <a:rPr lang="en-US"/>
              <a:t>and hence a data dictionary </a:t>
            </a:r>
            <a:br>
              <a:rPr lang="en-US"/>
            </a:br>
            <a:endParaRPr lang="vi-VN"/>
          </a:p>
        </p:txBody>
      </p:sp>
    </p:spTree>
    <p:extLst>
      <p:ext uri="{BB962C8B-B14F-4D97-AF65-F5344CB8AC3E}">
        <p14:creationId xmlns:p14="http://schemas.microsoft.com/office/powerpoint/2010/main" val="2472148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A43528-7AFB-4351-AD0E-76639AA601CD}"/>
              </a:ext>
            </a:extLst>
          </p:cNvPr>
          <p:cNvSpPr>
            <a:spLocks noGrp="1"/>
          </p:cNvSpPr>
          <p:nvPr>
            <p:ph type="title"/>
          </p:nvPr>
        </p:nvSpPr>
        <p:spPr/>
        <p:txBody>
          <a:bodyPr>
            <a:normAutofit fontScale="90000"/>
          </a:bodyPr>
          <a:lstStyle/>
          <a:p>
            <a:r>
              <a:rPr lang="en-US"/>
              <a:t>Process Specifications Format (cont)</a:t>
            </a:r>
            <a:endParaRPr lang="vi-VN"/>
          </a:p>
        </p:txBody>
      </p:sp>
      <p:sp>
        <p:nvSpPr>
          <p:cNvPr id="5" name="Title 1">
            <a:extLst>
              <a:ext uri="{FF2B5EF4-FFF2-40B4-BE49-F238E27FC236}">
                <a16:creationId xmlns:a16="http://schemas.microsoft.com/office/drawing/2014/main" id="{5345C039-A4BD-4AEF-A5B8-7C05AF0787FE}"/>
              </a:ext>
            </a:extLst>
          </p:cNvPr>
          <p:cNvSpPr txBox="1">
            <a:spLocks/>
          </p:cNvSpPr>
          <p:nvPr/>
        </p:nvSpPr>
        <p:spPr>
          <a:xfrm>
            <a:off x="837853" y="1124613"/>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solidFill>
                  <a:srgbClr val="369EBF"/>
                </a:solidFill>
                <a:latin typeface="+mn-lt"/>
              </a:rPr>
              <a:t>Includes:</a:t>
            </a:r>
          </a:p>
        </p:txBody>
      </p:sp>
      <p:sp>
        <p:nvSpPr>
          <p:cNvPr id="2" name="TextBox 1">
            <a:extLst>
              <a:ext uri="{FF2B5EF4-FFF2-40B4-BE49-F238E27FC236}">
                <a16:creationId xmlns:a16="http://schemas.microsoft.com/office/drawing/2014/main" id="{7C8EAA7B-F587-46E5-8447-6077915EC1E8}"/>
              </a:ext>
            </a:extLst>
          </p:cNvPr>
          <p:cNvSpPr txBox="1"/>
          <p:nvPr/>
        </p:nvSpPr>
        <p:spPr>
          <a:xfrm>
            <a:off x="837854" y="1997612"/>
            <a:ext cx="7886700" cy="3970318"/>
          </a:xfrm>
          <a:prstGeom prst="rect">
            <a:avLst/>
          </a:prstGeom>
          <a:noFill/>
        </p:spPr>
        <p:txBody>
          <a:bodyPr wrap="square" numCol="2" spcCol="720000" rtlCol="0">
            <a:spAutoFit/>
          </a:bodyPr>
          <a:lstStyle/>
          <a:p>
            <a:pPr marL="285750" indent="-285750">
              <a:spcBef>
                <a:spcPts val="1800"/>
              </a:spcBef>
              <a:buFont typeface="Arial" panose="020B0604020202020204" pitchFamily="34" charset="0"/>
              <a:buChar char="•"/>
            </a:pPr>
            <a:r>
              <a:rPr lang="en-US" sz="2400"/>
              <a:t>The process number</a:t>
            </a:r>
          </a:p>
          <a:p>
            <a:pPr marL="285750" indent="-285750">
              <a:spcBef>
                <a:spcPts val="1800"/>
              </a:spcBef>
              <a:buFont typeface="Arial" panose="020B0604020202020204" pitchFamily="34" charset="0"/>
              <a:buChar char="•"/>
            </a:pPr>
            <a:r>
              <a:rPr lang="en-US" sz="2400"/>
              <a:t>The process name </a:t>
            </a:r>
          </a:p>
          <a:p>
            <a:pPr marL="285750" indent="-285750">
              <a:spcBef>
                <a:spcPts val="1800"/>
              </a:spcBef>
              <a:buFont typeface="Arial" panose="020B0604020202020204" pitchFamily="34" charset="0"/>
              <a:buChar char="•"/>
            </a:pPr>
            <a:r>
              <a:rPr lang="en-US" sz="2400"/>
              <a:t>Description of what the process accomplishes</a:t>
            </a:r>
          </a:p>
          <a:p>
            <a:pPr marL="285750" indent="-285750">
              <a:spcBef>
                <a:spcPts val="1800"/>
              </a:spcBef>
              <a:buFont typeface="Arial" panose="020B0604020202020204" pitchFamily="34" charset="0"/>
              <a:buChar char="•"/>
            </a:pPr>
            <a:r>
              <a:rPr lang="en-US" sz="2400"/>
              <a:t>A list of input data flow</a:t>
            </a:r>
          </a:p>
          <a:p>
            <a:pPr marL="285750" indent="-285750">
              <a:spcBef>
                <a:spcPts val="1800"/>
              </a:spcBef>
              <a:buFont typeface="Arial" panose="020B0604020202020204" pitchFamily="34" charset="0"/>
              <a:buChar char="•"/>
            </a:pPr>
            <a:r>
              <a:rPr lang="en-US" sz="2400"/>
              <a:t>Output data flows</a:t>
            </a:r>
          </a:p>
          <a:p>
            <a:pPr marL="285750" indent="-285750">
              <a:spcBef>
                <a:spcPts val="1800"/>
              </a:spcBef>
              <a:buFont typeface="Arial" panose="020B0604020202020204" pitchFamily="34" charset="0"/>
              <a:buChar char="•"/>
            </a:pPr>
            <a:r>
              <a:rPr lang="en-US" sz="2400"/>
              <a:t>Type of process </a:t>
            </a:r>
          </a:p>
          <a:p>
            <a:pPr marL="285750" indent="-285750">
              <a:spcBef>
                <a:spcPts val="1800"/>
              </a:spcBef>
              <a:buFont typeface="Arial" panose="020B0604020202020204" pitchFamily="34" charset="0"/>
              <a:buChar char="•"/>
            </a:pPr>
            <a:r>
              <a:rPr lang="en-US" sz="2400"/>
              <a:t>Uses prewritten code</a:t>
            </a:r>
          </a:p>
          <a:p>
            <a:pPr marL="285750" indent="-285750">
              <a:spcBef>
                <a:spcPts val="1800"/>
              </a:spcBef>
              <a:buFont typeface="Arial" panose="020B0604020202020204" pitchFamily="34" charset="0"/>
              <a:buChar char="•"/>
            </a:pPr>
            <a:r>
              <a:rPr lang="en-US" sz="2400"/>
              <a:t>Process logic description</a:t>
            </a:r>
          </a:p>
          <a:p>
            <a:pPr marL="285750" indent="-285750">
              <a:spcBef>
                <a:spcPts val="1800"/>
              </a:spcBef>
              <a:buFont typeface="Arial" panose="020B0604020202020204" pitchFamily="34" charset="0"/>
              <a:buChar char="•"/>
            </a:pPr>
            <a:r>
              <a:rPr lang="en-US" sz="2400"/>
              <a:t>Logic method reference </a:t>
            </a:r>
          </a:p>
          <a:p>
            <a:pPr marL="285750" indent="-285750">
              <a:spcBef>
                <a:spcPts val="1800"/>
              </a:spcBef>
              <a:buFont typeface="Arial" panose="020B0604020202020204" pitchFamily="34" charset="0"/>
              <a:buChar char="•"/>
            </a:pPr>
            <a:r>
              <a:rPr lang="en-US" sz="2400"/>
              <a:t>List any unresolved issues</a:t>
            </a:r>
          </a:p>
        </p:txBody>
      </p:sp>
    </p:spTree>
    <p:extLst>
      <p:ext uri="{BB962C8B-B14F-4D97-AF65-F5344CB8AC3E}">
        <p14:creationId xmlns:p14="http://schemas.microsoft.com/office/powerpoint/2010/main" val="101162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A43528-7AFB-4351-AD0E-76639AA601CD}"/>
              </a:ext>
            </a:extLst>
          </p:cNvPr>
          <p:cNvSpPr>
            <a:spLocks noGrp="1"/>
          </p:cNvSpPr>
          <p:nvPr>
            <p:ph type="title"/>
          </p:nvPr>
        </p:nvSpPr>
        <p:spPr/>
        <p:txBody>
          <a:bodyPr>
            <a:normAutofit fontScale="90000"/>
          </a:bodyPr>
          <a:lstStyle/>
          <a:p>
            <a:r>
              <a:rPr lang="en-US"/>
              <a:t>Process Specifications Format (cont)</a:t>
            </a:r>
            <a:endParaRPr lang="vi-VN"/>
          </a:p>
        </p:txBody>
      </p:sp>
      <p:sp>
        <p:nvSpPr>
          <p:cNvPr id="5" name="Title 1">
            <a:extLst>
              <a:ext uri="{FF2B5EF4-FFF2-40B4-BE49-F238E27FC236}">
                <a16:creationId xmlns:a16="http://schemas.microsoft.com/office/drawing/2014/main" id="{5345C039-A4BD-4AEF-A5B8-7C05AF0787FE}"/>
              </a:ext>
            </a:extLst>
          </p:cNvPr>
          <p:cNvSpPr txBox="1">
            <a:spLocks/>
          </p:cNvSpPr>
          <p:nvPr/>
        </p:nvSpPr>
        <p:spPr>
          <a:xfrm>
            <a:off x="837853" y="1124613"/>
            <a:ext cx="7886700" cy="461665"/>
          </a:xfrm>
          <a:prstGeom prst="rect">
            <a:avLst/>
          </a:prstGeom>
        </p:spPr>
        <p:txBody>
          <a:bodyPr vert="horz" lIns="91440" tIns="45720" rIns="91440" bIns="45720" rtlCol="0" anchor="ctr">
            <a:normAutofit fontScale="90000" lnSpcReduction="20000"/>
          </a:bodyPr>
          <a:lstStyle>
            <a:lvl1pPr marL="0" indent="0" algn="l" defTabSz="457200" rtl="0" eaLnBrk="1" latinLnBrk="0" hangingPunct="1">
              <a:lnSpc>
                <a:spcPct val="90000"/>
              </a:lnSpc>
              <a:spcBef>
                <a:spcPct val="0"/>
              </a:spcBef>
              <a:buFont typeface="Arial" panose="020B0604020202020204" pitchFamily="34" charset="0"/>
              <a:buNone/>
              <a:defRPr lang="vi-VN" sz="3600" kern="1200">
                <a:solidFill>
                  <a:srgbClr val="F06225"/>
                </a:solidFill>
                <a:latin typeface="Segoe UI Semibold" panose="020B0702040204020203" pitchFamily="34" charset="0"/>
                <a:ea typeface="+mn-ea"/>
                <a:cs typeface="Segoe UI Semibold" panose="020B0702040204020203" pitchFamily="34" charset="0"/>
              </a:defRPr>
            </a:lvl1pPr>
          </a:lstStyle>
          <a:p>
            <a:r>
              <a:rPr lang="en-US">
                <a:solidFill>
                  <a:srgbClr val="369EBF"/>
                </a:solidFill>
                <a:latin typeface="+mn-lt"/>
              </a:rPr>
              <a:t>Includes:</a:t>
            </a:r>
          </a:p>
        </p:txBody>
      </p:sp>
      <p:sp>
        <p:nvSpPr>
          <p:cNvPr id="2" name="TextBox 1">
            <a:extLst>
              <a:ext uri="{FF2B5EF4-FFF2-40B4-BE49-F238E27FC236}">
                <a16:creationId xmlns:a16="http://schemas.microsoft.com/office/drawing/2014/main" id="{7C8EAA7B-F587-46E5-8447-6077915EC1E8}"/>
              </a:ext>
            </a:extLst>
          </p:cNvPr>
          <p:cNvSpPr txBox="1"/>
          <p:nvPr/>
        </p:nvSpPr>
        <p:spPr>
          <a:xfrm>
            <a:off x="837854" y="1997612"/>
            <a:ext cx="7886700" cy="3970318"/>
          </a:xfrm>
          <a:prstGeom prst="rect">
            <a:avLst/>
          </a:prstGeom>
          <a:noFill/>
        </p:spPr>
        <p:txBody>
          <a:bodyPr wrap="square" numCol="2" spcCol="720000" rtlCol="0">
            <a:spAutoFit/>
          </a:bodyPr>
          <a:lstStyle/>
          <a:p>
            <a:pPr marL="285750" indent="-285750">
              <a:spcBef>
                <a:spcPts val="1800"/>
              </a:spcBef>
              <a:buFont typeface="Arial" panose="020B0604020202020204" pitchFamily="34" charset="0"/>
              <a:buChar char="•"/>
            </a:pPr>
            <a:r>
              <a:rPr lang="en-US" sz="2400"/>
              <a:t>The process number</a:t>
            </a:r>
          </a:p>
          <a:p>
            <a:pPr marL="285750" indent="-285750">
              <a:spcBef>
                <a:spcPts val="1800"/>
              </a:spcBef>
              <a:buFont typeface="Arial" panose="020B0604020202020204" pitchFamily="34" charset="0"/>
              <a:buChar char="•"/>
            </a:pPr>
            <a:r>
              <a:rPr lang="en-US" sz="2400"/>
              <a:t>The process name </a:t>
            </a:r>
          </a:p>
          <a:p>
            <a:pPr marL="285750" indent="-285750">
              <a:spcBef>
                <a:spcPts val="1800"/>
              </a:spcBef>
              <a:buFont typeface="Arial" panose="020B0604020202020204" pitchFamily="34" charset="0"/>
              <a:buChar char="•"/>
            </a:pPr>
            <a:r>
              <a:rPr lang="en-US" sz="2400"/>
              <a:t>Description of what the process accomplishes</a:t>
            </a:r>
          </a:p>
          <a:p>
            <a:pPr marL="285750" indent="-285750">
              <a:spcBef>
                <a:spcPts val="1800"/>
              </a:spcBef>
              <a:buFont typeface="Arial" panose="020B0604020202020204" pitchFamily="34" charset="0"/>
              <a:buChar char="•"/>
            </a:pPr>
            <a:r>
              <a:rPr lang="en-US" sz="2400"/>
              <a:t>A list of input data flow</a:t>
            </a:r>
          </a:p>
          <a:p>
            <a:pPr marL="285750" indent="-285750">
              <a:spcBef>
                <a:spcPts val="1800"/>
              </a:spcBef>
              <a:buFont typeface="Arial" panose="020B0604020202020204" pitchFamily="34" charset="0"/>
              <a:buChar char="•"/>
            </a:pPr>
            <a:r>
              <a:rPr lang="en-US" sz="2400"/>
              <a:t>Output data flows</a:t>
            </a:r>
          </a:p>
          <a:p>
            <a:pPr marL="285750" indent="-285750">
              <a:spcBef>
                <a:spcPts val="1800"/>
              </a:spcBef>
              <a:buFont typeface="Arial" panose="020B0604020202020204" pitchFamily="34" charset="0"/>
              <a:buChar char="•"/>
            </a:pPr>
            <a:r>
              <a:rPr lang="en-US" sz="2400"/>
              <a:t>Type of process </a:t>
            </a:r>
          </a:p>
          <a:p>
            <a:pPr marL="285750" indent="-285750">
              <a:spcBef>
                <a:spcPts val="1800"/>
              </a:spcBef>
              <a:buFont typeface="Arial" panose="020B0604020202020204" pitchFamily="34" charset="0"/>
              <a:buChar char="•"/>
            </a:pPr>
            <a:r>
              <a:rPr lang="en-US" sz="2400"/>
              <a:t>Uses prewritten code</a:t>
            </a:r>
          </a:p>
          <a:p>
            <a:pPr marL="285750" indent="-285750">
              <a:spcBef>
                <a:spcPts val="1800"/>
              </a:spcBef>
              <a:buFont typeface="Arial" panose="020B0604020202020204" pitchFamily="34" charset="0"/>
              <a:buChar char="•"/>
            </a:pPr>
            <a:r>
              <a:rPr lang="en-US" sz="2400"/>
              <a:t>Process logic description</a:t>
            </a:r>
          </a:p>
          <a:p>
            <a:pPr marL="285750" indent="-285750">
              <a:spcBef>
                <a:spcPts val="1800"/>
              </a:spcBef>
              <a:buFont typeface="Arial" panose="020B0604020202020204" pitchFamily="34" charset="0"/>
              <a:buChar char="•"/>
            </a:pPr>
            <a:r>
              <a:rPr lang="en-US" sz="2400"/>
              <a:t>Logic method reference </a:t>
            </a:r>
          </a:p>
          <a:p>
            <a:pPr marL="285750" indent="-285750">
              <a:spcBef>
                <a:spcPts val="1800"/>
              </a:spcBef>
              <a:buFont typeface="Arial" panose="020B0604020202020204" pitchFamily="34" charset="0"/>
              <a:buChar char="•"/>
            </a:pPr>
            <a:r>
              <a:rPr lang="en-US" sz="2400"/>
              <a:t>List any unresolved issues</a:t>
            </a:r>
          </a:p>
        </p:txBody>
      </p:sp>
      <p:pic>
        <p:nvPicPr>
          <p:cNvPr id="3" name="Picture 2">
            <a:extLst>
              <a:ext uri="{FF2B5EF4-FFF2-40B4-BE49-F238E27FC236}">
                <a16:creationId xmlns:a16="http://schemas.microsoft.com/office/drawing/2014/main" id="{2CFDBF2B-18E0-4911-959C-50C063519432}"/>
              </a:ext>
            </a:extLst>
          </p:cNvPr>
          <p:cNvPicPr>
            <a:picLocks noChangeAspect="1"/>
          </p:cNvPicPr>
          <p:nvPr/>
        </p:nvPicPr>
        <p:blipFill>
          <a:blip r:embed="rId2"/>
          <a:stretch>
            <a:fillRect/>
          </a:stretch>
        </p:blipFill>
        <p:spPr>
          <a:xfrm>
            <a:off x="2419863" y="890070"/>
            <a:ext cx="4304274" cy="5406772"/>
          </a:xfrm>
          <a:prstGeom prst="rect">
            <a:avLst/>
          </a:prstGeom>
          <a:ln w="127000" cmpd="sng">
            <a:solidFill>
              <a:srgbClr val="FFFFFF"/>
            </a:solidFill>
            <a:bevel/>
          </a:ln>
          <a:effectLst>
            <a:outerShdw blurRad="50800" dist="38100" dir="2700000" algn="tl" rotWithShape="0">
              <a:prstClr val="black">
                <a:alpha val="40000"/>
              </a:prstClr>
            </a:outerShdw>
            <a:softEdge rad="63500"/>
          </a:effectLst>
        </p:spPr>
      </p:pic>
    </p:spTree>
    <p:extLst>
      <p:ext uri="{BB962C8B-B14F-4D97-AF65-F5344CB8AC3E}">
        <p14:creationId xmlns:p14="http://schemas.microsoft.com/office/powerpoint/2010/main" val="27599484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TotalTime>
  <Words>1604</Words>
  <Application>Microsoft Office PowerPoint</Application>
  <PresentationFormat>On-screen Show (4:3)</PresentationFormat>
  <Paragraphs>250</Paragraphs>
  <Slides>39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Calibri</vt:lpstr>
      <vt:lpstr>Segoe UI Semibold</vt:lpstr>
      <vt:lpstr>Arial</vt:lpstr>
      <vt:lpstr>Segoe UI</vt:lpstr>
      <vt:lpstr>Wingdings</vt:lpstr>
      <vt:lpstr>Custom Design</vt:lpstr>
      <vt:lpstr>Process Specifications and  Structured Decisions</vt:lpstr>
      <vt:lpstr>Learning Objectives</vt:lpstr>
      <vt:lpstr>Overview</vt:lpstr>
      <vt:lpstr>What for?</vt:lpstr>
      <vt:lpstr>What for?</vt:lpstr>
      <vt:lpstr>What don’t require specifications?</vt:lpstr>
      <vt:lpstr>Process Specifications Format</vt:lpstr>
      <vt:lpstr>Process Specifications Format (cont)</vt:lpstr>
      <vt:lpstr>Process Specifications Format (cont)</vt:lpstr>
      <vt:lpstr>Process Specifications Format (cont)</vt:lpstr>
      <vt:lpstr>Process Specifications Format (cont)</vt:lpstr>
      <vt:lpstr>Writing Specifications</vt:lpstr>
      <vt:lpstr>Writing Specifications</vt:lpstr>
      <vt:lpstr>WRITING: Structured English</vt:lpstr>
      <vt:lpstr>WRITING: Structured English</vt:lpstr>
      <vt:lpstr>WRITING: Structured English</vt:lpstr>
      <vt:lpstr>WRITING: Structured English</vt:lpstr>
      <vt:lpstr>WRITING: Structured English</vt:lpstr>
      <vt:lpstr>WRITING: Structured English</vt:lpstr>
      <vt:lpstr>PowerPoint Presentation</vt:lpstr>
      <vt:lpstr>Writing Specifications</vt:lpstr>
      <vt:lpstr>WRITING: Decision Table</vt:lpstr>
      <vt:lpstr>WRITING: Decision Table</vt:lpstr>
      <vt:lpstr>WRITING: Decision Table</vt:lpstr>
      <vt:lpstr>WRITING: Decision Table</vt:lpstr>
      <vt:lpstr>WRITING: Decision Table</vt:lpstr>
      <vt:lpstr>WRITING: Decision Table</vt:lpstr>
      <vt:lpstr>WRITING: Decision Table</vt:lpstr>
      <vt:lpstr>WRITING: Decision Table</vt:lpstr>
      <vt:lpstr>PowerPoint Presentation</vt:lpstr>
      <vt:lpstr>WRITING: Decision Table</vt:lpstr>
      <vt:lpstr>Writing Specifications</vt:lpstr>
      <vt:lpstr>WRITING: Decision Tree</vt:lpstr>
      <vt:lpstr>WRITING: Decision Tree</vt:lpstr>
      <vt:lpstr>WRITING: Decision Tree</vt:lpstr>
      <vt:lpstr>PowerPoint Presentation</vt:lpstr>
      <vt:lpstr>Choosing a Structured Decision Analysis</vt:lpstr>
      <vt:lpstr>SUMMARY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Process Specifications and  Structured Decisions</dc:title>
  <dc:creator>Bảnh Bán Báo</dc:creator>
  <cp:lastModifiedBy>Bảnh Bán Báo</cp:lastModifiedBy>
  <cp:revision>80</cp:revision>
  <dcterms:created xsi:type="dcterms:W3CDTF">2018-04-10T16:30:15Z</dcterms:created>
  <dcterms:modified xsi:type="dcterms:W3CDTF">2018-04-11T06:58:19Z</dcterms:modified>
</cp:coreProperties>
</file>