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713" r:id="rId3"/>
    <p:sldMasterId id="2147483725" r:id="rId4"/>
  </p:sldMasterIdLst>
  <p:notesMasterIdLst>
    <p:notesMasterId r:id="rId64"/>
  </p:notesMasterIdLst>
  <p:sldIdLst>
    <p:sldId id="256" r:id="rId5"/>
    <p:sldId id="257" r:id="rId6"/>
    <p:sldId id="260" r:id="rId7"/>
    <p:sldId id="258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3" r:id="rId17"/>
    <p:sldId id="268" r:id="rId18"/>
    <p:sldId id="269" r:id="rId19"/>
    <p:sldId id="270" r:id="rId20"/>
    <p:sldId id="271" r:id="rId21"/>
    <p:sldId id="272" r:id="rId22"/>
    <p:sldId id="274" r:id="rId23"/>
    <p:sldId id="275" r:id="rId24"/>
    <p:sldId id="276" r:id="rId25"/>
    <p:sldId id="277" r:id="rId26"/>
    <p:sldId id="278" r:id="rId27"/>
    <p:sldId id="28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91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7"/>
    <p:restoredTop sz="78189"/>
  </p:normalViewPr>
  <p:slideViewPr>
    <p:cSldViewPr snapToGrid="0" snapToObjects="1">
      <p:cViewPr varScale="1">
        <p:scale>
          <a:sx n="57" d="100"/>
          <a:sy n="57" d="100"/>
        </p:scale>
        <p:origin x="12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7E249-85D3-5244-9F0A-23DBECC0DFDA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4C230-1C06-4340-8A04-BBC510E2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84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Heading – usually includes the name and address of the business originating the form.</a:t>
            </a:r>
          </a:p>
          <a:p>
            <a:pPr eaLnBrk="1" hangingPunct="1">
              <a:defRPr/>
            </a:pPr>
            <a:r>
              <a:rPr lang="en-US" altLang="en-US" dirty="0" smtClean="0"/>
              <a:t>Identification and access – include codes that may be used to file the report and gain access to it at a later date.</a:t>
            </a:r>
          </a:p>
          <a:p>
            <a:pPr eaLnBrk="1" hangingPunct="1">
              <a:defRPr/>
            </a:pPr>
            <a:r>
              <a:rPr lang="en-US" altLang="en-US" dirty="0" smtClean="0"/>
              <a:t>Instructions – tell how the form should be filled out.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Body – contains explicit, variable data.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Signature, verification, totals, and comments – a logical way to provide closure for the person filling out the form.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4C230-1C06-4340-8A04-BBC510E229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11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4C230-1C06-4340-8A04-BBC510E2291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99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4C230-1C06-4340-8A04-BBC510E2291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52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4C230-1C06-4340-8A04-BBC510E2291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06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4C230-1C06-4340-8A04-BBC510E2291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89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4C230-1C06-4340-8A04-BBC510E2291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48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Heading – contains titles of software and open files, pull-down menus, and icons that do certain tasks.</a:t>
            </a:r>
          </a:p>
          <a:p>
            <a:pPr eaLnBrk="1" hangingPunct="1">
              <a:defRPr/>
            </a:pPr>
            <a:r>
              <a:rPr lang="en-US" altLang="en-US" dirty="0" smtClean="0"/>
              <a:t>Body – used for data entry and is organized from left to right and top to bottom.</a:t>
            </a:r>
          </a:p>
          <a:p>
            <a:pPr eaLnBrk="1" hangingPunct="1">
              <a:defRPr/>
            </a:pPr>
            <a:r>
              <a:rPr lang="en-US" altLang="en-US" dirty="0" smtClean="0"/>
              <a:t>Comments and instructions – displays a short menu of commands that remind the user of basics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4C230-1C06-4340-8A04-BBC510E2291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39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Locate information in the same area each time a new display is accessed</a:t>
            </a:r>
          </a:p>
          <a:p>
            <a:pPr eaLnBrk="1" hangingPunct="1">
              <a:defRPr/>
            </a:pPr>
            <a:r>
              <a:rPr lang="en-US" altLang="en-US" dirty="0" smtClean="0"/>
              <a:t>Information that logically belongs together should be consistently grouped together</a:t>
            </a:r>
          </a:p>
          <a:p>
            <a:pPr eaLnBrk="1" hangingPunct="1">
              <a:defRPr/>
            </a:pPr>
            <a:r>
              <a:rPr lang="en-US" altLang="en-US" dirty="0" smtClean="0"/>
              <a:t>Information should not overlap from one group to another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4C230-1C06-4340-8A04-BBC510E2291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54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Locate information in the same area each time a new display is accessed</a:t>
            </a:r>
          </a:p>
          <a:p>
            <a:pPr eaLnBrk="1" hangingPunct="1">
              <a:defRPr/>
            </a:pPr>
            <a:r>
              <a:rPr lang="en-US" altLang="en-US" dirty="0" smtClean="0"/>
              <a:t>Information that logically belongs together should be consistently grouped together</a:t>
            </a:r>
          </a:p>
          <a:p>
            <a:pPr eaLnBrk="1" hangingPunct="1">
              <a:defRPr/>
            </a:pPr>
            <a:r>
              <a:rPr lang="en-US" altLang="en-US" dirty="0" smtClean="0"/>
              <a:t>Information should not overlap from one group to another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4C230-1C06-4340-8A04-BBC510E2291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63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If users find displays appealing they are likely to be more productive, need less supervision, and make fewer errors.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4C230-1C06-4340-8A04-BBC510E2291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00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If users find displays appealing they are likely to be more productive, need less supervision, and make fewer errors.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4C230-1C06-4340-8A04-BBC510E2291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98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Color is an appealing and proven way to facilitate users with tasks requiring computer input.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Color allows you to:</a:t>
            </a:r>
          </a:p>
          <a:p>
            <a:pPr eaLnBrk="1" hangingPunct="1">
              <a:defRPr/>
            </a:pPr>
            <a:r>
              <a:rPr lang="en-US" altLang="en-US" dirty="0" smtClean="0"/>
              <a:t>	contrast foreground and background</a:t>
            </a:r>
          </a:p>
          <a:p>
            <a:pPr eaLnBrk="1" hangingPunct="1">
              <a:defRPr/>
            </a:pPr>
            <a:r>
              <a:rPr lang="en-US" altLang="en-US" dirty="0" smtClean="0"/>
              <a:t>	highlight important fields</a:t>
            </a:r>
          </a:p>
          <a:p>
            <a:pPr eaLnBrk="1" hangingPunct="1">
              <a:defRPr/>
            </a:pPr>
            <a:r>
              <a:rPr lang="en-US" altLang="en-US" dirty="0" smtClean="0"/>
              <a:t>	feature errors</a:t>
            </a:r>
          </a:p>
          <a:p>
            <a:pPr eaLnBrk="1" hangingPunct="1">
              <a:defRPr/>
            </a:pPr>
            <a:r>
              <a:rPr lang="en-US" altLang="en-US" dirty="0" smtClean="0"/>
              <a:t>	highlight special code input</a:t>
            </a:r>
          </a:p>
          <a:p>
            <a:pPr eaLnBrk="1" hangingPunct="1">
              <a:defRPr/>
            </a:pPr>
            <a:r>
              <a:rPr lang="en-US" altLang="en-US" dirty="0" smtClean="0"/>
              <a:t>	call attention to other special attributes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4C230-1C06-4340-8A04-BBC510E2291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95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Color is an appealing and proven way to facilitate users with tasks requiring computer input.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Color allows you to:</a:t>
            </a:r>
          </a:p>
          <a:p>
            <a:pPr eaLnBrk="1" hangingPunct="1">
              <a:defRPr/>
            </a:pPr>
            <a:r>
              <a:rPr lang="en-US" altLang="en-US" dirty="0" smtClean="0"/>
              <a:t>	contrast foreground and background</a:t>
            </a:r>
          </a:p>
          <a:p>
            <a:pPr eaLnBrk="1" hangingPunct="1">
              <a:defRPr/>
            </a:pPr>
            <a:r>
              <a:rPr lang="en-US" altLang="en-US" dirty="0" smtClean="0"/>
              <a:t>	highlight important fields</a:t>
            </a:r>
          </a:p>
          <a:p>
            <a:pPr eaLnBrk="1" hangingPunct="1">
              <a:defRPr/>
            </a:pPr>
            <a:r>
              <a:rPr lang="en-US" altLang="en-US" dirty="0" smtClean="0"/>
              <a:t>	feature errors</a:t>
            </a:r>
          </a:p>
          <a:p>
            <a:pPr eaLnBrk="1" hangingPunct="1">
              <a:defRPr/>
            </a:pPr>
            <a:r>
              <a:rPr lang="en-US" altLang="en-US" dirty="0" smtClean="0"/>
              <a:t>	highlight special code input</a:t>
            </a:r>
          </a:p>
          <a:p>
            <a:pPr eaLnBrk="1" hangingPunct="1">
              <a:defRPr/>
            </a:pPr>
            <a:r>
              <a:rPr lang="en-US" altLang="en-US" dirty="0" smtClean="0"/>
              <a:t>	call attention to other special attributes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4C230-1C06-4340-8A04-BBC510E2291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07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Color is an appealing and proven way to facilitate users with tasks requiring computer input.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Color allows you to:</a:t>
            </a:r>
          </a:p>
          <a:p>
            <a:pPr eaLnBrk="1" hangingPunct="1">
              <a:defRPr/>
            </a:pPr>
            <a:r>
              <a:rPr lang="en-US" altLang="en-US" dirty="0" smtClean="0"/>
              <a:t>	contrast foreground and background</a:t>
            </a:r>
          </a:p>
          <a:p>
            <a:pPr eaLnBrk="1" hangingPunct="1">
              <a:defRPr/>
            </a:pPr>
            <a:r>
              <a:rPr lang="en-US" altLang="en-US" dirty="0" smtClean="0"/>
              <a:t>	highlight important fields</a:t>
            </a:r>
          </a:p>
          <a:p>
            <a:pPr eaLnBrk="1" hangingPunct="1">
              <a:defRPr/>
            </a:pPr>
            <a:r>
              <a:rPr lang="en-US" altLang="en-US" dirty="0" smtClean="0"/>
              <a:t>	feature errors</a:t>
            </a:r>
          </a:p>
          <a:p>
            <a:pPr eaLnBrk="1" hangingPunct="1">
              <a:defRPr/>
            </a:pPr>
            <a:r>
              <a:rPr lang="en-US" altLang="en-US" dirty="0" smtClean="0"/>
              <a:t>	highlight special code input</a:t>
            </a:r>
          </a:p>
          <a:p>
            <a:pPr eaLnBrk="1" hangingPunct="1">
              <a:defRPr/>
            </a:pPr>
            <a:r>
              <a:rPr lang="en-US" altLang="en-US" dirty="0" smtClean="0"/>
              <a:t>	call attention to other special attributes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4C230-1C06-4340-8A04-BBC510E2291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21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B28D-189D-C14D-8419-F38DF967BB8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E827-6E16-A541-BEF2-D9D550EF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5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B28D-189D-C14D-8419-F38DF967BB8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E827-6E16-A541-BEF2-D9D550EF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7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B28D-189D-C14D-8419-F38DF967BB8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E827-6E16-A541-BEF2-D9D550EF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81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834B28D-189D-C14D-8419-F38DF967BB8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444E827-6E16-A541-BEF2-D9D550EF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89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B28D-189D-C14D-8419-F38DF967BB8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E827-6E16-A541-BEF2-D9D550EF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96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834B28D-189D-C14D-8419-F38DF967BB8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444E827-6E16-A541-BEF2-D9D550EF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68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B28D-189D-C14D-8419-F38DF967BB8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E827-6E16-A541-BEF2-D9D550EF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56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B28D-189D-C14D-8419-F38DF967BB8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E827-6E16-A541-BEF2-D9D550EF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60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B28D-189D-C14D-8419-F38DF967BB8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E827-6E16-A541-BEF2-D9D550EF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59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B28D-189D-C14D-8419-F38DF967BB8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E827-6E16-A541-BEF2-D9D550EF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04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B28D-189D-C14D-8419-F38DF967BB8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E827-6E16-A541-BEF2-D9D550EF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4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B28D-189D-C14D-8419-F38DF967BB8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E827-6E16-A541-BEF2-D9D550EF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93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B28D-189D-C14D-8419-F38DF967BB8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E827-6E16-A541-BEF2-D9D550EF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91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B28D-189D-C14D-8419-F38DF967BB8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E827-6E16-A541-BEF2-D9D550EF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15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834B28D-189D-C14D-8419-F38DF967BB8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444E827-6E16-A541-BEF2-D9D550EF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54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834B28D-189D-C14D-8419-F38DF967BB8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444E827-6E16-A541-BEF2-D9D550EFB4C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8260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834B28D-189D-C14D-8419-F38DF967BB8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444E827-6E16-A541-BEF2-D9D550EF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09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B28D-189D-C14D-8419-F38DF967BB8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E827-6E16-A541-BEF2-D9D550EF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36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B28D-189D-C14D-8419-F38DF967BB8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E827-6E16-A541-BEF2-D9D550EF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81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B28D-189D-C14D-8419-F38DF967BB8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E827-6E16-A541-BEF2-D9D550EF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2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834B28D-189D-C14D-8419-F38DF967BB8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444E827-6E16-A541-BEF2-D9D550EF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033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B28D-189D-C14D-8419-F38DF967BB8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E827-6E16-A541-BEF2-D9D550EFB4C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29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B28D-189D-C14D-8419-F38DF967BB8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E827-6E16-A541-BEF2-D9D550EF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060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B28D-189D-C14D-8419-F38DF967BB8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E827-6E16-A541-BEF2-D9D550EF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83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B28D-189D-C14D-8419-F38DF967BB8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E827-6E16-A541-BEF2-D9D550EFB4C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971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B28D-189D-C14D-8419-F38DF967BB8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E827-6E16-A541-BEF2-D9D550EF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690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B28D-189D-C14D-8419-F38DF967BB8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E827-6E16-A541-BEF2-D9D550EF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36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B28D-189D-C14D-8419-F38DF967BB8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E827-6E16-A541-BEF2-D9D550EF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1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B28D-189D-C14D-8419-F38DF967BB8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E827-6E16-A541-BEF2-D9D550EF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197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834B28D-189D-C14D-8419-F38DF967BB8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44E827-6E16-A541-BEF2-D9D550EF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931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B28D-189D-C14D-8419-F38DF967BB8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E827-6E16-A541-BEF2-D9D550EF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7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B28D-189D-C14D-8419-F38DF967BB8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E827-6E16-A541-BEF2-D9D550EF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894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B28D-189D-C14D-8419-F38DF967BB8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E827-6E16-A541-BEF2-D9D550EF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54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B28D-189D-C14D-8419-F38DF967BB8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E827-6E16-A541-BEF2-D9D550EF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265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190625" y="1151930"/>
            <a:ext cx="9810750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3536156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1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2601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2601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2601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260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FFFFFF"/>
                </a:solidFill>
              </a:rPr>
              <a:pPr algn="ctr" defTabSz="410751" hangingPunct="0"/>
              <a:t>‹#›</a:t>
            </a:fld>
            <a:endParaRPr lang="en-US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10389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518047" y="473273"/>
            <a:ext cx="9148140" cy="41523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5732859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1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2601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2601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2601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260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FFFFFF"/>
                </a:solidFill>
              </a:rPr>
              <a:pPr algn="ctr" defTabSz="410751" hangingPunct="0"/>
              <a:t>‹#›</a:t>
            </a:fld>
            <a:endParaRPr lang="en-US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209926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190625" y="2268141"/>
            <a:ext cx="9810750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FFFFFF"/>
                </a:solidFill>
              </a:rPr>
              <a:pPr algn="ctr" defTabSz="410751" hangingPunct="0"/>
              <a:t>‹#›</a:t>
            </a:fld>
            <a:endParaRPr lang="en-US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85251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298407" y="449240"/>
            <a:ext cx="5000626" cy="577750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892969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 sz="4219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3321844"/>
            <a:ext cx="5000625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1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2601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2601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2601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260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FFFFFF"/>
                </a:solidFill>
              </a:rPr>
              <a:pPr algn="ctr" defTabSz="410751" hangingPunct="0"/>
              <a:t>‹#›</a:t>
            </a:fld>
            <a:endParaRPr lang="en-US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2693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FFFFFF"/>
                </a:solidFill>
              </a:rPr>
              <a:pPr algn="ctr" defTabSz="410751" hangingPunct="0"/>
              <a:t>‹#›</a:t>
            </a:fld>
            <a:endParaRPr lang="en-US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23723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FFFFFF"/>
                </a:solidFill>
              </a:rPr>
              <a:pPr algn="ctr" defTabSz="410751" hangingPunct="0"/>
              <a:t>‹#›</a:t>
            </a:fld>
            <a:endParaRPr lang="en-US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278070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298406" y="1821656"/>
            <a:ext cx="5000625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92969" y="1821656"/>
            <a:ext cx="5000625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buClrTx/>
              <a:defRPr sz="1969">
                <a:solidFill>
                  <a:srgbClr val="FFFFFF"/>
                </a:solidFill>
              </a:defRPr>
            </a:lvl1pPr>
            <a:lvl2pPr marL="482186" indent="-241093">
              <a:spcBef>
                <a:spcPts val="2250"/>
              </a:spcBef>
              <a:buClrTx/>
              <a:defRPr sz="1969">
                <a:solidFill>
                  <a:srgbClr val="FFFFFF"/>
                </a:solidFill>
              </a:defRPr>
            </a:lvl2pPr>
            <a:lvl3pPr marL="723279" indent="-241093">
              <a:spcBef>
                <a:spcPts val="2250"/>
              </a:spcBef>
              <a:buClrTx/>
              <a:defRPr sz="1969">
                <a:solidFill>
                  <a:srgbClr val="FFFFFF"/>
                </a:solidFill>
              </a:defRPr>
            </a:lvl3pPr>
            <a:lvl4pPr marL="964372" indent="-241093">
              <a:spcBef>
                <a:spcPts val="2250"/>
              </a:spcBef>
              <a:buClrTx/>
              <a:defRPr sz="1969">
                <a:solidFill>
                  <a:srgbClr val="FFFFFF"/>
                </a:solidFill>
              </a:defRPr>
            </a:lvl4pPr>
            <a:lvl5pPr marL="1205465" indent="-241093">
              <a:spcBef>
                <a:spcPts val="2250"/>
              </a:spcBef>
              <a:buClrTx/>
              <a:defRPr sz="1969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FFFFFF"/>
                </a:solidFill>
              </a:rPr>
              <a:pPr algn="ctr" defTabSz="410751" hangingPunct="0"/>
              <a:t>‹#›</a:t>
            </a:fld>
            <a:endParaRPr lang="en-US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637852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9" y="892969"/>
            <a:ext cx="10406063" cy="5072063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FFFFFF"/>
                </a:solidFill>
              </a:rPr>
              <a:pPr algn="ctr" defTabSz="410751" hangingPunct="0"/>
              <a:t>‹#›</a:t>
            </a:fld>
            <a:endParaRPr lang="en-US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125562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310313" y="3491508"/>
            <a:ext cx="5000625" cy="274141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310313" y="446484"/>
            <a:ext cx="5000625" cy="274141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892969" y="446484"/>
            <a:ext cx="5000625" cy="5786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FFFFFF"/>
                </a:solidFill>
              </a:rPr>
              <a:pPr algn="ctr" defTabSz="410751" hangingPunct="0"/>
              <a:t>‹#›</a:t>
            </a:fld>
            <a:endParaRPr lang="en-US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69211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190625" y="4473773"/>
            <a:ext cx="9810750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1687" i="1">
                <a:solidFill>
                  <a:srgbClr val="FFFFFF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190625" y="3008602"/>
            <a:ext cx="9810750" cy="4705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39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FFFFFF"/>
                </a:solidFill>
              </a:rPr>
              <a:pPr algn="ctr" defTabSz="410751" hangingPunct="0"/>
              <a:t>‹#›</a:t>
            </a:fld>
            <a:endParaRPr lang="en-US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460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B28D-189D-C14D-8419-F38DF967BB8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E827-6E16-A541-BEF2-D9D550EF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706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FFFFFF"/>
                </a:solidFill>
              </a:rPr>
              <a:pPr algn="ctr" defTabSz="410751" hangingPunct="0"/>
              <a:t>‹#›</a:t>
            </a:fld>
            <a:endParaRPr lang="en-US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78458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FFFFFF"/>
                </a:solidFill>
              </a:rPr>
              <a:pPr algn="ctr" defTabSz="410751" hangingPunct="0"/>
              <a:t>‹#›</a:t>
            </a:fld>
            <a:endParaRPr lang="en-US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2739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B28D-189D-C14D-8419-F38DF967BB8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E827-6E16-A541-BEF2-D9D550EF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2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B28D-189D-C14D-8419-F38DF967BB8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E827-6E16-A541-BEF2-D9D550EF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9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B28D-189D-C14D-8419-F38DF967BB8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E827-6E16-A541-BEF2-D9D550EF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4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B28D-189D-C14D-8419-F38DF967BB8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E827-6E16-A541-BEF2-D9D550EF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4B28D-189D-C14D-8419-F38DF967BB8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4E827-6E16-A541-BEF2-D9D550EF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2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4B28D-189D-C14D-8419-F38DF967BB8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4E827-6E16-A541-BEF2-D9D550EF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22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834B28D-189D-C14D-8419-F38DF967BB8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444E827-6E16-A541-BEF2-D9D550EFB4C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23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10406063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9" y="1821656"/>
            <a:ext cx="10406063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53364" y="6536531"/>
            <a:ext cx="278924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0751" hangingPunct="0"/>
            <a:fld id="{86CB4B4D-7CA3-9044-876B-883B54F8677D}" type="slidenum">
              <a:rPr lang="en-US" kern="0" smtClean="0">
                <a:solidFill>
                  <a:srgbClr val="FFFFFF"/>
                </a:solidFill>
              </a:rPr>
              <a:pPr algn="ctr" defTabSz="410751" hangingPunct="0"/>
              <a:t>‹#›</a:t>
            </a:fld>
            <a:endParaRPr lang="en-US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72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chemeClr val="accent4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chemeClr val="accent4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chemeClr val="accent4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chemeClr val="accent4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chemeClr val="accent4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chemeClr val="accent4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chemeClr val="accent4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chemeClr val="accent4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chemeClr val="accent4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chemeClr val="accent4">
              <a:hueOff val="-624705"/>
              <a:lumOff val="1372"/>
            </a:schemeClr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chemeClr val="accent4">
              <a:hueOff val="-624705"/>
              <a:lumOff val="1372"/>
            </a:schemeClr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chemeClr val="accent4">
              <a:hueOff val="-624705"/>
              <a:lumOff val="1372"/>
            </a:schemeClr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chemeClr val="accent4">
              <a:hueOff val="-624705"/>
              <a:lumOff val="1372"/>
            </a:schemeClr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chemeClr val="accent4">
              <a:hueOff val="-624705"/>
              <a:lumOff val="1372"/>
            </a:schemeClr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chemeClr val="accent4">
              <a:hueOff val="-624705"/>
              <a:lumOff val="1372"/>
            </a:schemeClr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chemeClr val="accent4">
              <a:hueOff val="-624705"/>
              <a:lumOff val="1372"/>
            </a:schemeClr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chemeClr val="accent4">
              <a:hueOff val="-624705"/>
              <a:lumOff val="1372"/>
            </a:schemeClr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chemeClr val="accent4">
              <a:hueOff val="-624705"/>
              <a:lumOff val="1372"/>
            </a:schemeClr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186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643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51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>
            <a:noAutofit/>
          </a:bodyPr>
          <a:lstStyle/>
          <a:p>
            <a:r>
              <a:rPr lang="en-US" dirty="0" smtClean="0"/>
              <a:t>Design effective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input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1013541"/>
          </a:xfrm>
        </p:spPr>
        <p:txBody>
          <a:bodyPr>
            <a:noAutofit/>
          </a:bodyPr>
          <a:lstStyle/>
          <a:p>
            <a:r>
              <a:rPr lang="en-US" sz="2500" dirty="0" smtClean="0"/>
              <a:t>NGUYEN TRUNG QUAN </a:t>
            </a:r>
          </a:p>
          <a:p>
            <a:r>
              <a:rPr lang="en-US" sz="2500" dirty="0" smtClean="0"/>
              <a:t>NGUYEN KHANH BINH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7186324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Autofit/>
          </a:bodyPr>
          <a:lstStyle/>
          <a:p>
            <a:r>
              <a:rPr lang="en-US" b="1" dirty="0" smtClean="0"/>
              <a:t>Form </a:t>
            </a:r>
            <a:r>
              <a:rPr lang="en-US" b="1" dirty="0" err="1" smtClean="0"/>
              <a:t>được</a:t>
            </a:r>
            <a:r>
              <a:rPr lang="en-US" b="1" dirty="0" smtClean="0"/>
              <a:t> </a:t>
            </a:r>
            <a:r>
              <a:rPr lang="en-US" b="1" dirty="0" err="1" smtClean="0"/>
              <a:t>thiết</a:t>
            </a:r>
            <a:r>
              <a:rPr lang="en-US" b="1" dirty="0" smtClean="0"/>
              <a:t> </a:t>
            </a:r>
            <a:r>
              <a:rPr lang="en-US" b="1" dirty="0" err="1" smtClean="0"/>
              <a:t>kế</a:t>
            </a:r>
            <a:r>
              <a:rPr lang="en-US" b="1" dirty="0" smtClean="0"/>
              <a:t> </a:t>
            </a:r>
            <a:r>
              <a:rPr lang="en-US" b="1" dirty="0" err="1" smtClean="0"/>
              <a:t>phải</a:t>
            </a:r>
            <a:r>
              <a:rPr lang="en-US" b="1" dirty="0" smtClean="0"/>
              <a:t> </a:t>
            </a:r>
            <a:r>
              <a:rPr lang="en-US" b="1" dirty="0" err="1" smtClean="0"/>
              <a:t>dễ</a:t>
            </a:r>
            <a:r>
              <a:rPr lang="en-US" b="1" dirty="0" smtClean="0"/>
              <a:t> </a:t>
            </a:r>
            <a:r>
              <a:rPr lang="en-US" b="1" dirty="0" err="1" smtClean="0"/>
              <a:t>dàng</a:t>
            </a:r>
            <a:r>
              <a:rPr lang="en-US" b="1" dirty="0" smtClean="0"/>
              <a:t> </a:t>
            </a:r>
            <a:r>
              <a:rPr lang="en-US" b="1" dirty="0" err="1" smtClean="0"/>
              <a:t>điền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GOOD</a:t>
            </a:r>
            <a:r>
              <a:rPr lang="en-US" b="1" dirty="0" smtClean="0"/>
              <a:t> Form flow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34814"/>
            <a:ext cx="4588958" cy="5523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743" y="1334814"/>
            <a:ext cx="5106057" cy="552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9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Autofit/>
          </a:bodyPr>
          <a:lstStyle/>
          <a:p>
            <a:r>
              <a:rPr lang="en-US" b="1" dirty="0" smtClean="0"/>
              <a:t>Form </a:t>
            </a:r>
            <a:r>
              <a:rPr lang="en-US" b="1" dirty="0" err="1" smtClean="0"/>
              <a:t>được</a:t>
            </a:r>
            <a:r>
              <a:rPr lang="en-US" b="1" dirty="0" smtClean="0"/>
              <a:t> </a:t>
            </a:r>
            <a:r>
              <a:rPr lang="en-US" b="1" dirty="0" err="1" smtClean="0"/>
              <a:t>thiết</a:t>
            </a:r>
            <a:r>
              <a:rPr lang="en-US" b="1" dirty="0" smtClean="0"/>
              <a:t> </a:t>
            </a:r>
            <a:r>
              <a:rPr lang="en-US" b="1" dirty="0" err="1" smtClean="0"/>
              <a:t>kế</a:t>
            </a:r>
            <a:r>
              <a:rPr lang="en-US" b="1" dirty="0" smtClean="0"/>
              <a:t> </a:t>
            </a:r>
            <a:r>
              <a:rPr lang="en-US" b="1" dirty="0" err="1" smtClean="0"/>
              <a:t>phải</a:t>
            </a:r>
            <a:r>
              <a:rPr lang="en-US" b="1" dirty="0" smtClean="0"/>
              <a:t> </a:t>
            </a:r>
            <a:r>
              <a:rPr lang="en-US" b="1" dirty="0" err="1" smtClean="0"/>
              <a:t>dễ</a:t>
            </a:r>
            <a:r>
              <a:rPr lang="en-US" b="1" dirty="0" smtClean="0"/>
              <a:t> </a:t>
            </a:r>
            <a:r>
              <a:rPr lang="en-US" b="1" dirty="0" err="1" smtClean="0"/>
              <a:t>dàng</a:t>
            </a:r>
            <a:r>
              <a:rPr lang="en-US" b="1" dirty="0" smtClean="0"/>
              <a:t> </a:t>
            </a:r>
            <a:r>
              <a:rPr lang="en-US" b="1" dirty="0" err="1" smtClean="0"/>
              <a:t>điền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BAD</a:t>
            </a:r>
            <a:r>
              <a:rPr lang="en-US" b="1" dirty="0" smtClean="0"/>
              <a:t> Form flow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3" y="1303283"/>
            <a:ext cx="5540225" cy="5554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252" y="1303283"/>
            <a:ext cx="5417548" cy="555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8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Autofit/>
          </a:bodyPr>
          <a:lstStyle/>
          <a:p>
            <a:r>
              <a:rPr lang="en-US" b="1" dirty="0" smtClean="0"/>
              <a:t>Form </a:t>
            </a:r>
            <a:r>
              <a:rPr lang="en-US" b="1" dirty="0" err="1" smtClean="0"/>
              <a:t>được</a:t>
            </a:r>
            <a:r>
              <a:rPr lang="en-US" b="1" dirty="0" smtClean="0"/>
              <a:t> </a:t>
            </a:r>
            <a:r>
              <a:rPr lang="en-US" b="1" dirty="0" err="1" smtClean="0"/>
              <a:t>thiết</a:t>
            </a:r>
            <a:r>
              <a:rPr lang="en-US" b="1" dirty="0" smtClean="0"/>
              <a:t> </a:t>
            </a:r>
            <a:r>
              <a:rPr lang="en-US" b="1" dirty="0" err="1" smtClean="0"/>
              <a:t>kế</a:t>
            </a:r>
            <a:r>
              <a:rPr lang="en-US" b="1" dirty="0" smtClean="0"/>
              <a:t> </a:t>
            </a:r>
            <a:r>
              <a:rPr lang="en-US" b="1" dirty="0" err="1" smtClean="0"/>
              <a:t>phải</a:t>
            </a:r>
            <a:r>
              <a:rPr lang="en-US" b="1" dirty="0" smtClean="0"/>
              <a:t> </a:t>
            </a:r>
            <a:r>
              <a:rPr lang="en-US" b="1" dirty="0" err="1" smtClean="0"/>
              <a:t>dễ</a:t>
            </a:r>
            <a:r>
              <a:rPr lang="en-US" b="1" dirty="0" smtClean="0"/>
              <a:t> </a:t>
            </a:r>
            <a:r>
              <a:rPr lang="en-US" b="1" dirty="0" err="1" smtClean="0"/>
              <a:t>dàng</a:t>
            </a:r>
            <a:r>
              <a:rPr lang="en-US" b="1" dirty="0" smtClean="0"/>
              <a:t> </a:t>
            </a:r>
            <a:r>
              <a:rPr lang="en-US" b="1" dirty="0" err="1" smtClean="0"/>
              <a:t>điền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BAD </a:t>
            </a:r>
            <a:r>
              <a:rPr lang="en-US" b="1" dirty="0" smtClean="0"/>
              <a:t>Form flow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466" y="1240221"/>
            <a:ext cx="8793755" cy="561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0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Autofit/>
          </a:bodyPr>
          <a:lstStyle/>
          <a:p>
            <a:r>
              <a:rPr lang="en-US" b="1" dirty="0" smtClean="0"/>
              <a:t>Form </a:t>
            </a:r>
            <a:r>
              <a:rPr lang="en-US" b="1" dirty="0" err="1" smtClean="0"/>
              <a:t>được</a:t>
            </a:r>
            <a:r>
              <a:rPr lang="en-US" b="1" dirty="0" smtClean="0"/>
              <a:t> </a:t>
            </a:r>
            <a:r>
              <a:rPr lang="en-US" b="1" dirty="0" err="1" smtClean="0"/>
              <a:t>thiết</a:t>
            </a:r>
            <a:r>
              <a:rPr lang="en-US" b="1" dirty="0" smtClean="0"/>
              <a:t> </a:t>
            </a:r>
            <a:r>
              <a:rPr lang="en-US" b="1" dirty="0" err="1" smtClean="0"/>
              <a:t>kế</a:t>
            </a:r>
            <a:r>
              <a:rPr lang="en-US" b="1" dirty="0" smtClean="0"/>
              <a:t> </a:t>
            </a:r>
            <a:r>
              <a:rPr lang="en-US" b="1" dirty="0" err="1" smtClean="0"/>
              <a:t>phải</a:t>
            </a:r>
            <a:r>
              <a:rPr lang="en-US" b="1" dirty="0" smtClean="0"/>
              <a:t> </a:t>
            </a:r>
            <a:r>
              <a:rPr lang="en-US" b="1" dirty="0" err="1" smtClean="0"/>
              <a:t>dễ</a:t>
            </a:r>
            <a:r>
              <a:rPr lang="en-US" b="1" dirty="0" smtClean="0"/>
              <a:t> </a:t>
            </a:r>
            <a:r>
              <a:rPr lang="en-US" b="1" dirty="0" err="1" smtClean="0"/>
              <a:t>dàng</a:t>
            </a:r>
            <a:r>
              <a:rPr lang="en-US" b="1" dirty="0" smtClean="0"/>
              <a:t> </a:t>
            </a:r>
            <a:r>
              <a:rPr lang="en-US" b="1" dirty="0" err="1" smtClean="0"/>
              <a:t>điền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Form flow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707" y="977462"/>
            <a:ext cx="5174586" cy="588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Autofit/>
          </a:bodyPr>
          <a:lstStyle/>
          <a:p>
            <a:r>
              <a:rPr lang="en-US" b="1" dirty="0" smtClean="0"/>
              <a:t>Form </a:t>
            </a:r>
            <a:r>
              <a:rPr lang="en-US" b="1" dirty="0" err="1" smtClean="0"/>
              <a:t>được</a:t>
            </a:r>
            <a:r>
              <a:rPr lang="en-US" b="1" dirty="0" smtClean="0"/>
              <a:t> </a:t>
            </a:r>
            <a:r>
              <a:rPr lang="en-US" b="1" dirty="0" err="1" smtClean="0"/>
              <a:t>thiết</a:t>
            </a:r>
            <a:r>
              <a:rPr lang="en-US" b="1" dirty="0" smtClean="0"/>
              <a:t> </a:t>
            </a:r>
            <a:r>
              <a:rPr lang="en-US" b="1" dirty="0" err="1" smtClean="0"/>
              <a:t>kế</a:t>
            </a:r>
            <a:r>
              <a:rPr lang="en-US" b="1" dirty="0" smtClean="0"/>
              <a:t> </a:t>
            </a:r>
            <a:r>
              <a:rPr lang="en-US" b="1" dirty="0" err="1" smtClean="0"/>
              <a:t>phải</a:t>
            </a:r>
            <a:r>
              <a:rPr lang="en-US" b="1" dirty="0" smtClean="0"/>
              <a:t> </a:t>
            </a:r>
            <a:r>
              <a:rPr lang="en-US" b="1" dirty="0" err="1" smtClean="0"/>
              <a:t>dễ</a:t>
            </a:r>
            <a:r>
              <a:rPr lang="en-US" b="1" dirty="0" smtClean="0"/>
              <a:t> </a:t>
            </a:r>
            <a:r>
              <a:rPr lang="en-US" b="1" dirty="0" err="1" smtClean="0"/>
              <a:t>dàng</a:t>
            </a:r>
            <a:r>
              <a:rPr lang="en-US" b="1" dirty="0" smtClean="0"/>
              <a:t> </a:t>
            </a:r>
            <a:r>
              <a:rPr lang="en-US" b="1" dirty="0" err="1" smtClean="0"/>
              <a:t>điền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7 </a:t>
            </a:r>
            <a:r>
              <a:rPr lang="en-US" b="1" dirty="0" err="1" smtClean="0"/>
              <a:t>phần</a:t>
            </a:r>
            <a:r>
              <a:rPr lang="en-US" b="1" dirty="0" smtClean="0"/>
              <a:t> </a:t>
            </a:r>
            <a:r>
              <a:rPr lang="en-US" b="1" dirty="0" err="1" smtClean="0"/>
              <a:t>chính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form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266251"/>
            <a:ext cx="5055476" cy="559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6" name="Picture 2" descr="ttps://imgv2-2-f.scribdassets.com/img/document/208414601/original/dbc660ad64/1512251602?v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63677"/>
            <a:ext cx="5581650" cy="619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0981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Autofit/>
          </a:bodyPr>
          <a:lstStyle/>
          <a:p>
            <a:r>
              <a:rPr lang="en-US" b="1" dirty="0" smtClean="0"/>
              <a:t>Form </a:t>
            </a:r>
            <a:r>
              <a:rPr lang="en-US" b="1" dirty="0" err="1" smtClean="0"/>
              <a:t>được</a:t>
            </a:r>
            <a:r>
              <a:rPr lang="en-US" b="1" dirty="0" smtClean="0"/>
              <a:t> </a:t>
            </a:r>
            <a:r>
              <a:rPr lang="en-US" b="1" dirty="0" err="1" smtClean="0"/>
              <a:t>thiết</a:t>
            </a:r>
            <a:r>
              <a:rPr lang="en-US" b="1" dirty="0" smtClean="0"/>
              <a:t> </a:t>
            </a:r>
            <a:r>
              <a:rPr lang="en-US" b="1" dirty="0" err="1" smtClean="0"/>
              <a:t>kế</a:t>
            </a:r>
            <a:r>
              <a:rPr lang="en-US" b="1" dirty="0" smtClean="0"/>
              <a:t> </a:t>
            </a:r>
            <a:r>
              <a:rPr lang="en-US" b="1" dirty="0" err="1" smtClean="0"/>
              <a:t>phải</a:t>
            </a:r>
            <a:r>
              <a:rPr lang="en-US" b="1" dirty="0" smtClean="0"/>
              <a:t> </a:t>
            </a:r>
            <a:r>
              <a:rPr lang="en-US" b="1" dirty="0" err="1" smtClean="0"/>
              <a:t>dễ</a:t>
            </a:r>
            <a:r>
              <a:rPr lang="en-US" b="1" dirty="0" smtClean="0"/>
              <a:t> </a:t>
            </a:r>
            <a:r>
              <a:rPr lang="en-US" b="1" dirty="0" err="1" smtClean="0"/>
              <a:t>dàng</a:t>
            </a:r>
            <a:r>
              <a:rPr lang="en-US" b="1" dirty="0" smtClean="0"/>
              <a:t> </a:t>
            </a:r>
            <a:r>
              <a:rPr lang="en-US" b="1" dirty="0" err="1" smtClean="0"/>
              <a:t>điền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Chú</a:t>
            </a:r>
            <a:r>
              <a:rPr lang="en-US" b="1" dirty="0" smtClean="0"/>
              <a:t> </a:t>
            </a:r>
            <a:r>
              <a:rPr lang="en-US" b="1" dirty="0" err="1" smtClean="0"/>
              <a:t>thích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572" y="929148"/>
            <a:ext cx="5150069" cy="587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4875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Autofit/>
          </a:bodyPr>
          <a:lstStyle/>
          <a:p>
            <a:r>
              <a:rPr lang="en-US" b="1" dirty="0" smtClean="0"/>
              <a:t>Form </a:t>
            </a:r>
            <a:r>
              <a:rPr lang="en-US" b="1" dirty="0" err="1" smtClean="0"/>
              <a:t>được</a:t>
            </a:r>
            <a:r>
              <a:rPr lang="en-US" b="1" dirty="0" smtClean="0"/>
              <a:t> </a:t>
            </a:r>
            <a:r>
              <a:rPr lang="en-US" b="1" dirty="0" err="1" smtClean="0"/>
              <a:t>thiết</a:t>
            </a:r>
            <a:r>
              <a:rPr lang="en-US" b="1" dirty="0" smtClean="0"/>
              <a:t> </a:t>
            </a:r>
            <a:r>
              <a:rPr lang="en-US" b="1" dirty="0" err="1" smtClean="0"/>
              <a:t>kế</a:t>
            </a:r>
            <a:r>
              <a:rPr lang="en-US" b="1" dirty="0" smtClean="0"/>
              <a:t> </a:t>
            </a:r>
            <a:r>
              <a:rPr lang="en-US" b="1" dirty="0" err="1" smtClean="0"/>
              <a:t>phải</a:t>
            </a:r>
            <a:r>
              <a:rPr lang="en-US" b="1" dirty="0" smtClean="0"/>
              <a:t> </a:t>
            </a:r>
            <a:r>
              <a:rPr lang="en-US" b="1" dirty="0" err="1" smtClean="0"/>
              <a:t>dễ</a:t>
            </a:r>
            <a:r>
              <a:rPr lang="en-US" b="1" dirty="0" smtClean="0"/>
              <a:t> </a:t>
            </a:r>
            <a:r>
              <a:rPr lang="en-US" b="1" dirty="0" err="1" smtClean="0"/>
              <a:t>dàng</a:t>
            </a:r>
            <a:r>
              <a:rPr lang="en-US" b="1" dirty="0" smtClean="0"/>
              <a:t> </a:t>
            </a:r>
            <a:r>
              <a:rPr lang="en-US" b="1" dirty="0" err="1" smtClean="0"/>
              <a:t>điền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Chú</a:t>
            </a:r>
            <a:r>
              <a:rPr lang="en-US" b="1" dirty="0" smtClean="0"/>
              <a:t> </a:t>
            </a:r>
            <a:r>
              <a:rPr lang="en-US" b="1" dirty="0" err="1" smtClean="0"/>
              <a:t>thích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342102"/>
            <a:ext cx="11480800" cy="504096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6142256"/>
            <a:ext cx="10515600" cy="61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đặt</a:t>
            </a:r>
            <a:r>
              <a:rPr lang="en-US" dirty="0" smtClean="0"/>
              <a:t> caption </a:t>
            </a:r>
            <a:r>
              <a:rPr lang="en-US" dirty="0" err="1" smtClean="0"/>
              <a:t>và</a:t>
            </a:r>
            <a:r>
              <a:rPr lang="en-US" dirty="0" smtClean="0"/>
              <a:t> textbox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chứ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đều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1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Autofit/>
          </a:bodyPr>
          <a:lstStyle/>
          <a:p>
            <a:r>
              <a:rPr lang="en-US" b="1" dirty="0" smtClean="0"/>
              <a:t>Form </a:t>
            </a:r>
            <a:r>
              <a:rPr lang="en-US" b="1" dirty="0" err="1" smtClean="0"/>
              <a:t>được</a:t>
            </a:r>
            <a:r>
              <a:rPr lang="en-US" b="1" dirty="0" smtClean="0"/>
              <a:t> </a:t>
            </a:r>
            <a:r>
              <a:rPr lang="en-US" b="1" dirty="0" err="1" smtClean="0"/>
              <a:t>thiết</a:t>
            </a:r>
            <a:r>
              <a:rPr lang="en-US" b="1" dirty="0" smtClean="0"/>
              <a:t> </a:t>
            </a:r>
            <a:r>
              <a:rPr lang="en-US" b="1" dirty="0" err="1" smtClean="0"/>
              <a:t>kế</a:t>
            </a:r>
            <a:r>
              <a:rPr lang="en-US" b="1" dirty="0" smtClean="0"/>
              <a:t> </a:t>
            </a:r>
            <a:r>
              <a:rPr lang="en-US" b="1" dirty="0" err="1" smtClean="0"/>
              <a:t>phải</a:t>
            </a:r>
            <a:r>
              <a:rPr lang="en-US" b="1" dirty="0" smtClean="0"/>
              <a:t> </a:t>
            </a:r>
            <a:r>
              <a:rPr lang="en-US" b="1" dirty="0" err="1" smtClean="0"/>
              <a:t>dễ</a:t>
            </a:r>
            <a:r>
              <a:rPr lang="en-US" b="1" dirty="0" smtClean="0"/>
              <a:t> </a:t>
            </a:r>
            <a:r>
              <a:rPr lang="en-US" b="1" dirty="0" err="1" smtClean="0"/>
              <a:t>dàng</a:t>
            </a:r>
            <a:r>
              <a:rPr lang="en-US" b="1" dirty="0" smtClean="0"/>
              <a:t> </a:t>
            </a:r>
            <a:r>
              <a:rPr lang="en-US" b="1" dirty="0" err="1" smtClean="0"/>
              <a:t>điền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Chú</a:t>
            </a:r>
            <a:r>
              <a:rPr lang="en-US" b="1" dirty="0" smtClean="0"/>
              <a:t> </a:t>
            </a:r>
            <a:r>
              <a:rPr lang="en-US" b="1" dirty="0" err="1" smtClean="0"/>
              <a:t>thích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50" y="1325563"/>
            <a:ext cx="9690100" cy="48514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6142256"/>
            <a:ext cx="10515600" cy="61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tránh</a:t>
            </a:r>
            <a:r>
              <a:rPr lang="en-US" dirty="0" smtClean="0"/>
              <a:t> </a:t>
            </a:r>
            <a:r>
              <a:rPr lang="en-US" dirty="0" err="1" smtClean="0"/>
              <a:t>viết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7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Autofit/>
          </a:bodyPr>
          <a:lstStyle/>
          <a:p>
            <a:r>
              <a:rPr lang="en-US" b="1" dirty="0" smtClean="0"/>
              <a:t>Form </a:t>
            </a:r>
            <a:r>
              <a:rPr lang="en-US" b="1" dirty="0" err="1" smtClean="0"/>
              <a:t>được</a:t>
            </a:r>
            <a:r>
              <a:rPr lang="en-US" b="1" dirty="0" smtClean="0"/>
              <a:t> </a:t>
            </a:r>
            <a:r>
              <a:rPr lang="en-US" b="1" dirty="0" err="1" smtClean="0"/>
              <a:t>thiết</a:t>
            </a:r>
            <a:r>
              <a:rPr lang="en-US" b="1" dirty="0" smtClean="0"/>
              <a:t> </a:t>
            </a:r>
            <a:r>
              <a:rPr lang="en-US" b="1" dirty="0" err="1" smtClean="0"/>
              <a:t>kế</a:t>
            </a:r>
            <a:r>
              <a:rPr lang="en-US" b="1" dirty="0" smtClean="0"/>
              <a:t> </a:t>
            </a:r>
            <a:r>
              <a:rPr lang="en-US" b="1" dirty="0" err="1" smtClean="0"/>
              <a:t>phải</a:t>
            </a:r>
            <a:r>
              <a:rPr lang="en-US" b="1" dirty="0" smtClean="0"/>
              <a:t> </a:t>
            </a:r>
            <a:r>
              <a:rPr lang="en-US" b="1" dirty="0" err="1" smtClean="0"/>
              <a:t>dễ</a:t>
            </a:r>
            <a:r>
              <a:rPr lang="en-US" b="1" dirty="0" smtClean="0"/>
              <a:t> </a:t>
            </a:r>
            <a:r>
              <a:rPr lang="en-US" b="1" dirty="0" err="1" smtClean="0"/>
              <a:t>dàng</a:t>
            </a:r>
            <a:r>
              <a:rPr lang="en-US" b="1" dirty="0" smtClean="0"/>
              <a:t> </a:t>
            </a:r>
            <a:r>
              <a:rPr lang="en-US" b="1" dirty="0" err="1" smtClean="0"/>
              <a:t>điền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Chú</a:t>
            </a:r>
            <a:r>
              <a:rPr lang="en-US" b="1" dirty="0" smtClean="0"/>
              <a:t> </a:t>
            </a:r>
            <a:r>
              <a:rPr lang="en-US" b="1" dirty="0" err="1" smtClean="0"/>
              <a:t>thích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142256"/>
            <a:ext cx="10515600" cy="61277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tránh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Caption </a:t>
            </a:r>
            <a:r>
              <a:rPr lang="en-US" dirty="0" err="1" smtClean="0"/>
              <a:t>ở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placeholder </a:t>
            </a:r>
            <a:r>
              <a:rPr lang="en-US" dirty="0" err="1" smtClean="0"/>
              <a:t>của</a:t>
            </a:r>
            <a:r>
              <a:rPr lang="en-US" dirty="0" smtClean="0"/>
              <a:t> textbox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52757"/>
            <a:ext cx="96012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0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81735" cy="779463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Form </a:t>
            </a:r>
            <a:r>
              <a:rPr lang="en-US" sz="4800" b="1" dirty="0" err="1" smtClean="0"/>
              <a:t>được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thiết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kế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phải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theo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mục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đích</a:t>
            </a:r>
            <a:r>
              <a:rPr lang="en-US" sz="4800" b="1" dirty="0"/>
              <a:t> </a:t>
            </a:r>
            <a:r>
              <a:rPr lang="en-US" sz="4800" b="1" dirty="0" err="1" smtClean="0"/>
              <a:t>đề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ra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6809"/>
            <a:ext cx="10515600" cy="4292662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Systems analysts </a:t>
            </a:r>
            <a:r>
              <a:rPr lang="en-US" altLang="en-US" sz="3200" dirty="0" err="1" smtClean="0"/>
              <a:t>có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thể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dùng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nhiều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kiểu</a:t>
            </a:r>
            <a:r>
              <a:rPr lang="en-US" altLang="en-US" sz="3200" dirty="0" smtClean="0"/>
              <a:t> form </a:t>
            </a:r>
            <a:r>
              <a:rPr lang="en-US" altLang="en-US" sz="3200" dirty="0" err="1" smtClean="0"/>
              <a:t>đặc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biệt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cho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nhiều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mục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đích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khác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nhau</a:t>
            </a:r>
            <a:r>
              <a:rPr lang="en-US" altLang="en-US" sz="3200" dirty="0" smtClean="0"/>
              <a:t>.</a:t>
            </a:r>
          </a:p>
          <a:p>
            <a:r>
              <a:rPr lang="en-US" altLang="en-US" sz="3200" dirty="0" err="1" smtClean="0"/>
              <a:t>Các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dạng</a:t>
            </a:r>
            <a:r>
              <a:rPr lang="en-US" altLang="en-US" sz="3200" dirty="0" smtClean="0"/>
              <a:t> form </a:t>
            </a:r>
            <a:r>
              <a:rPr lang="en-US" altLang="en-US" sz="3200" dirty="0" err="1" smtClean="0"/>
              <a:t>đặc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biệt</a:t>
            </a:r>
            <a:r>
              <a:rPr lang="en-US" altLang="en-US" sz="3200" dirty="0" smtClean="0"/>
              <a:t>:</a:t>
            </a:r>
          </a:p>
          <a:p>
            <a:pPr lvl="1"/>
            <a:r>
              <a:rPr lang="en-US" altLang="en-US" sz="2800" dirty="0" smtClean="0"/>
              <a:t>Multi-part.</a:t>
            </a:r>
          </a:p>
          <a:p>
            <a:pPr lvl="1"/>
            <a:r>
              <a:rPr lang="en-US" altLang="en-US" sz="2800" dirty="0" smtClean="0"/>
              <a:t>Continuous-feed.</a:t>
            </a:r>
          </a:p>
          <a:p>
            <a:pPr lvl="1"/>
            <a:r>
              <a:rPr lang="en-US" altLang="en-US" sz="2800" dirty="0" smtClean="0"/>
              <a:t>Perforated.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37728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/>
              <a:t>Mục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tiêu</a:t>
            </a:r>
            <a:r>
              <a:rPr lang="en-US" sz="5400" b="1" dirty="0" smtClean="0"/>
              <a:t>: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200" dirty="0" err="1" smtClean="0"/>
              <a:t>Thiết</a:t>
            </a:r>
            <a:r>
              <a:rPr lang="en-US" sz="3200" dirty="0" smtClean="0"/>
              <a:t> </a:t>
            </a:r>
            <a:r>
              <a:rPr lang="en-US" sz="3200" dirty="0" err="1" smtClean="0"/>
              <a:t>kế</a:t>
            </a:r>
            <a:r>
              <a:rPr lang="en-US" sz="3200" dirty="0" smtClean="0"/>
              <a:t> input forms </a:t>
            </a:r>
            <a:r>
              <a:rPr lang="en-US" sz="3200" dirty="0" err="1" smtClean="0"/>
              <a:t>cho</a:t>
            </a:r>
            <a:r>
              <a:rPr lang="en-US" sz="3200" dirty="0" smtClean="0"/>
              <a:t>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 </a:t>
            </a:r>
            <a:r>
              <a:rPr lang="en-US" sz="3200" dirty="0" err="1" smtClean="0"/>
              <a:t>dùng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hệ</a:t>
            </a:r>
            <a:r>
              <a:rPr lang="en-US" sz="3200" dirty="0" smtClean="0"/>
              <a:t> </a:t>
            </a:r>
            <a:r>
              <a:rPr lang="en-US" sz="3200" dirty="0" err="1" smtClean="0"/>
              <a:t>thống</a:t>
            </a:r>
            <a:r>
              <a:rPr lang="en-US" sz="3200" dirty="0" smtClean="0"/>
              <a:t> </a:t>
            </a:r>
            <a:r>
              <a:rPr lang="en-US" sz="3200" dirty="0" err="1" smtClean="0"/>
              <a:t>kinh</a:t>
            </a:r>
            <a:r>
              <a:rPr lang="en-US" sz="3200" dirty="0" smtClean="0"/>
              <a:t> </a:t>
            </a:r>
            <a:r>
              <a:rPr lang="en-US" sz="3200" dirty="0" err="1" smtClean="0"/>
              <a:t>doanh</a:t>
            </a:r>
            <a:r>
              <a:rPr lang="en-US" sz="3200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en-US" sz="3200" dirty="0" err="1" smtClean="0"/>
              <a:t>Thiết</a:t>
            </a:r>
            <a:r>
              <a:rPr lang="en-US" sz="3200" dirty="0" smtClean="0"/>
              <a:t> </a:t>
            </a:r>
            <a:r>
              <a:rPr lang="en-US" sz="3200" dirty="0" err="1" smtClean="0"/>
              <a:t>kế</a:t>
            </a:r>
            <a:r>
              <a:rPr lang="en-US" sz="3200" dirty="0" smtClean="0"/>
              <a:t> </a:t>
            </a:r>
            <a:r>
              <a:rPr lang="en-US" sz="3200" dirty="0" err="1" smtClean="0"/>
              <a:t>giao</a:t>
            </a:r>
            <a:r>
              <a:rPr lang="en-US" sz="3200" dirty="0" smtClean="0"/>
              <a:t> </a:t>
            </a:r>
            <a:r>
              <a:rPr lang="en-US" sz="3200" dirty="0" err="1" smtClean="0"/>
              <a:t>diện</a:t>
            </a:r>
            <a:r>
              <a:rPr lang="en-US" sz="3200" dirty="0" smtClean="0"/>
              <a:t> input </a:t>
            </a:r>
            <a:r>
              <a:rPr lang="en-US" sz="3200" dirty="0" err="1" smtClean="0"/>
              <a:t>hấp</a:t>
            </a:r>
            <a:r>
              <a:rPr lang="en-US" sz="3200" dirty="0" smtClean="0"/>
              <a:t> </a:t>
            </a:r>
            <a:r>
              <a:rPr lang="en-US" sz="3200" dirty="0" err="1" smtClean="0"/>
              <a:t>dẫn</a:t>
            </a:r>
            <a:r>
              <a:rPr lang="en-US" sz="3200" dirty="0" smtClean="0"/>
              <a:t> </a:t>
            </a:r>
            <a:r>
              <a:rPr lang="en-US" sz="3200" dirty="0" err="1" smtClean="0"/>
              <a:t>thân</a:t>
            </a:r>
            <a:r>
              <a:rPr lang="en-US" sz="3200" dirty="0" smtClean="0"/>
              <a:t> </a:t>
            </a:r>
            <a:r>
              <a:rPr lang="en-US" sz="3200" dirty="0" err="1" smtClean="0"/>
              <a:t>thiện</a:t>
            </a:r>
            <a:r>
              <a:rPr lang="en-US" sz="3200" dirty="0" smtClean="0"/>
              <a:t> </a:t>
            </a:r>
            <a:r>
              <a:rPr lang="en-US" sz="3200" dirty="0" err="1" smtClean="0"/>
              <a:t>cho</a:t>
            </a:r>
            <a:r>
              <a:rPr lang="en-US" sz="3200" dirty="0" smtClean="0"/>
              <a:t>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 </a:t>
            </a:r>
            <a:r>
              <a:rPr lang="en-US" sz="3200" dirty="0" err="1" smtClean="0"/>
              <a:t>dùng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hệ</a:t>
            </a:r>
            <a:r>
              <a:rPr lang="en-US" sz="3200" dirty="0" smtClean="0"/>
              <a:t> </a:t>
            </a:r>
            <a:r>
              <a:rPr lang="en-US" sz="3200" dirty="0" err="1" smtClean="0"/>
              <a:t>thống</a:t>
            </a:r>
            <a:r>
              <a:rPr lang="en-US" sz="3200" dirty="0" smtClean="0"/>
              <a:t> </a:t>
            </a:r>
            <a:r>
              <a:rPr lang="en-US" sz="3200" dirty="0" err="1" smtClean="0"/>
              <a:t>thông</a:t>
            </a:r>
            <a:r>
              <a:rPr lang="en-US" sz="3200" dirty="0" smtClean="0"/>
              <a:t> tin.</a:t>
            </a:r>
          </a:p>
          <a:p>
            <a:pPr>
              <a:buFont typeface="Arial" charset="0"/>
              <a:buChar char="•"/>
            </a:pPr>
            <a:r>
              <a:rPr lang="en-US" sz="3200" dirty="0" err="1" smtClean="0"/>
              <a:t>Thiết</a:t>
            </a:r>
            <a:r>
              <a:rPr lang="en-US" sz="3200" dirty="0" smtClean="0"/>
              <a:t> </a:t>
            </a:r>
            <a:r>
              <a:rPr lang="en-US" sz="3200" dirty="0" err="1" smtClean="0"/>
              <a:t>kế</a:t>
            </a:r>
            <a:r>
              <a:rPr lang="en-US" sz="3200" dirty="0" smtClean="0"/>
              <a:t> input forms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ích</a:t>
            </a:r>
            <a:r>
              <a:rPr lang="en-US" sz="3200" dirty="0" smtClean="0"/>
              <a:t> </a:t>
            </a:r>
            <a:r>
              <a:rPr lang="en-US" sz="3200" dirty="0" err="1" smtClean="0"/>
              <a:t>cho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 </a:t>
            </a:r>
            <a:r>
              <a:rPr lang="en-US" sz="3200" dirty="0" err="1" smtClean="0"/>
              <a:t>dùng</a:t>
            </a:r>
            <a:r>
              <a:rPr lang="en-US" sz="3200" dirty="0" smtClean="0"/>
              <a:t> web.</a:t>
            </a:r>
          </a:p>
          <a:p>
            <a:pPr>
              <a:buFont typeface="Arial" charset="0"/>
              <a:buChar char="•"/>
            </a:pPr>
            <a:r>
              <a:rPr lang="en-US" sz="3200" dirty="0" err="1" smtClean="0"/>
              <a:t>Thiết</a:t>
            </a:r>
            <a:r>
              <a:rPr lang="en-US" sz="3200" dirty="0" smtClean="0"/>
              <a:t> </a:t>
            </a:r>
            <a:r>
              <a:rPr lang="en-US" sz="3200" dirty="0" err="1" smtClean="0"/>
              <a:t>kế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trang</a:t>
            </a:r>
            <a:r>
              <a:rPr lang="en-US" sz="3200" dirty="0" smtClean="0"/>
              <a:t> input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ích</a:t>
            </a:r>
            <a:r>
              <a:rPr lang="en-US" sz="3200" dirty="0" smtClean="0"/>
              <a:t> </a:t>
            </a:r>
            <a:r>
              <a:rPr lang="en-US" sz="3200" dirty="0" err="1" smtClean="0"/>
              <a:t>cho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 </a:t>
            </a:r>
            <a:r>
              <a:rPr lang="en-US" sz="3200" dirty="0" err="1" smtClean="0"/>
              <a:t>dùng</a:t>
            </a:r>
            <a:r>
              <a:rPr lang="en-US" sz="3200" dirty="0" smtClean="0"/>
              <a:t> intranets </a:t>
            </a:r>
            <a:r>
              <a:rPr lang="en-US" sz="3200" dirty="0" err="1" smtClean="0"/>
              <a:t>và</a:t>
            </a:r>
            <a:r>
              <a:rPr lang="en-US" sz="3200" dirty="0" smtClean="0"/>
              <a:t> Internet.</a:t>
            </a:r>
          </a:p>
        </p:txBody>
      </p:sp>
    </p:spTree>
    <p:extLst>
      <p:ext uri="{BB962C8B-B14F-4D97-AF65-F5344CB8AC3E}">
        <p14:creationId xmlns:p14="http://schemas.microsoft.com/office/powerpoint/2010/main" val="451919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Autofit/>
          </a:bodyPr>
          <a:lstStyle/>
          <a:p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dạng</a:t>
            </a:r>
            <a:r>
              <a:rPr lang="en-US" b="1" dirty="0" smtClean="0"/>
              <a:t> form </a:t>
            </a:r>
            <a:r>
              <a:rPr lang="en-US" b="1" dirty="0" err="1" smtClean="0"/>
              <a:t>đặc</a:t>
            </a:r>
            <a:r>
              <a:rPr lang="en-US" b="1" dirty="0" smtClean="0"/>
              <a:t> </a:t>
            </a:r>
            <a:r>
              <a:rPr lang="en-US" b="1" dirty="0" err="1" smtClean="0"/>
              <a:t>biệt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Multi-part form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6809"/>
            <a:ext cx="5441576" cy="5086038"/>
          </a:xfrm>
        </p:spPr>
        <p:txBody>
          <a:bodyPr>
            <a:normAutofit/>
          </a:bodyPr>
          <a:lstStyle/>
          <a:p>
            <a:r>
              <a:rPr lang="en-US" altLang="en-US" sz="3200" dirty="0" err="1" smtClean="0"/>
              <a:t>Dạng</a:t>
            </a:r>
            <a:r>
              <a:rPr lang="en-US" altLang="en-US" sz="3200" dirty="0" smtClean="0"/>
              <a:t> form </a:t>
            </a:r>
            <a:r>
              <a:rPr lang="en-US" altLang="en-US" sz="3200" dirty="0" err="1" smtClean="0"/>
              <a:t>được</a:t>
            </a:r>
            <a:r>
              <a:rPr lang="en-US" altLang="en-US" sz="3200" dirty="0" smtClean="0"/>
              <a:t> in </a:t>
            </a:r>
            <a:r>
              <a:rPr lang="en-US" altLang="en-US" sz="3200" dirty="0" err="1" smtClean="0"/>
              <a:t>sẵn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thành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tập</a:t>
            </a:r>
            <a:r>
              <a:rPr lang="en-US" altLang="en-US" sz="3200" dirty="0" smtClean="0"/>
              <a:t>, </a:t>
            </a:r>
            <a:r>
              <a:rPr lang="en-US" altLang="en-US" sz="3200" dirty="0" err="1" smtClean="0"/>
              <a:t>mục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đích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dùng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để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điền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tay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vào</a:t>
            </a:r>
            <a:r>
              <a:rPr lang="en-US" altLang="en-US" sz="3200" dirty="0"/>
              <a:t> </a:t>
            </a:r>
            <a:r>
              <a:rPr lang="en-US" altLang="en-US" sz="3200" dirty="0" err="1" smtClean="0"/>
              <a:t>và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sao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chép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ra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nhiều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bảng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để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đưa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cho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nhiều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người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khác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nhau</a:t>
            </a:r>
            <a:r>
              <a:rPr lang="en-US" altLang="en-US" sz="3200" dirty="0" smtClean="0"/>
              <a:t>.</a:t>
            </a:r>
          </a:p>
          <a:p>
            <a:r>
              <a:rPr lang="en-US" altLang="en-US" sz="3200" dirty="0" err="1" smtClean="0"/>
              <a:t>Thường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được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dùng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bởi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Ngân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hàng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để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giao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cho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khác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hàng</a:t>
            </a:r>
            <a:r>
              <a:rPr lang="en-US" altLang="en-US" sz="3200" dirty="0" smtClean="0"/>
              <a:t> 1 </a:t>
            </a:r>
            <a:r>
              <a:rPr lang="en-US" altLang="en-US" sz="3200" dirty="0" err="1" smtClean="0"/>
              <a:t>bản</a:t>
            </a:r>
            <a:r>
              <a:rPr lang="en-US" altLang="en-US" sz="3200" dirty="0" smtClean="0"/>
              <a:t>, </a:t>
            </a:r>
            <a:r>
              <a:rPr lang="en-US" altLang="en-US" sz="3200" dirty="0" err="1" smtClean="0"/>
              <a:t>vài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bản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lưu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giữ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chứng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từ</a:t>
            </a:r>
            <a:endParaRPr lang="en-US" altLang="en-US" sz="3200" dirty="0"/>
          </a:p>
        </p:txBody>
      </p:sp>
      <p:pic>
        <p:nvPicPr>
          <p:cNvPr id="7170" name="Picture 2" descr="ttp://www.ecolourprint.co.uk/images/shop/more/750x750_1445419604NCRsetsPads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776" y="1144588"/>
            <a:ext cx="5912224" cy="571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42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Autofit/>
          </a:bodyPr>
          <a:lstStyle/>
          <a:p>
            <a:r>
              <a:rPr lang="en-US" sz="4800" b="1" dirty="0" err="1" smtClean="0"/>
              <a:t>Các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dạng</a:t>
            </a:r>
            <a:r>
              <a:rPr lang="en-US" sz="4800" b="1" dirty="0" smtClean="0"/>
              <a:t> form </a:t>
            </a:r>
            <a:r>
              <a:rPr lang="en-US" sz="4800" b="1" dirty="0" err="1" smtClean="0"/>
              <a:t>đặc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biệt</a:t>
            </a:r>
            <a:r>
              <a:rPr lang="en-US" sz="4800" b="1" dirty="0" smtClean="0"/>
              <a:t> </a:t>
            </a:r>
            <a:br>
              <a:rPr lang="en-US" sz="4800" b="1" dirty="0" smtClean="0"/>
            </a:br>
            <a:r>
              <a:rPr lang="en-US" sz="4800" b="1" dirty="0" smtClean="0"/>
              <a:t>Continuous-feed form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6809"/>
            <a:ext cx="5441576" cy="5086038"/>
          </a:xfrm>
        </p:spPr>
        <p:txBody>
          <a:bodyPr>
            <a:normAutofit/>
          </a:bodyPr>
          <a:lstStyle/>
          <a:p>
            <a:r>
              <a:rPr lang="en-US" altLang="en-US" sz="3200" dirty="0" err="1" smtClean="0"/>
              <a:t>Là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loại</a:t>
            </a:r>
            <a:r>
              <a:rPr lang="en-US" altLang="en-US" sz="3200" dirty="0" smtClean="0"/>
              <a:t> form </a:t>
            </a:r>
            <a:r>
              <a:rPr lang="en-US" altLang="en-US" sz="3200" dirty="0" err="1" smtClean="0"/>
              <a:t>mà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sau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khi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xé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ra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sẽ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chừa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lại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cuốn</a:t>
            </a:r>
            <a:endParaRPr lang="en-US" altLang="en-US" sz="3200" dirty="0" smtClean="0"/>
          </a:p>
          <a:p>
            <a:r>
              <a:rPr lang="en-US" altLang="en-US" sz="3200" dirty="0" err="1" smtClean="0"/>
              <a:t>Thường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dùng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làm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Cheque</a:t>
            </a:r>
            <a:r>
              <a:rPr lang="mr-IN" altLang="en-US" sz="3200" dirty="0" smtClean="0"/>
              <a:t>…</a:t>
            </a:r>
            <a:endParaRPr lang="en-US" altLang="en-US" sz="3200" dirty="0"/>
          </a:p>
        </p:txBody>
      </p:sp>
      <p:pic>
        <p:nvPicPr>
          <p:cNvPr id="2050" name="Picture 2" descr="ttps://mir-s3-cdn-cf.behance.net/projects/404/12820125.54832e4714d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052" y="1144587"/>
            <a:ext cx="5560142" cy="549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85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Autofit/>
          </a:bodyPr>
          <a:lstStyle/>
          <a:p>
            <a:r>
              <a:rPr lang="en-US" sz="4800" b="1" dirty="0" err="1" smtClean="0"/>
              <a:t>Các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dạng</a:t>
            </a:r>
            <a:r>
              <a:rPr lang="en-US" sz="4800" b="1" dirty="0" smtClean="0"/>
              <a:t> form </a:t>
            </a:r>
            <a:r>
              <a:rPr lang="en-US" sz="4800" b="1" dirty="0" err="1" smtClean="0"/>
              <a:t>đặc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biệt</a:t>
            </a:r>
            <a:r>
              <a:rPr lang="en-US" sz="4800" b="1" dirty="0" smtClean="0"/>
              <a:t> </a:t>
            </a:r>
            <a:br>
              <a:rPr lang="en-US" sz="4800" b="1" dirty="0" smtClean="0"/>
            </a:br>
            <a:r>
              <a:rPr lang="en-US" sz="4800" b="1" dirty="0" smtClean="0"/>
              <a:t>Perforated form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6809"/>
            <a:ext cx="5441576" cy="5086038"/>
          </a:xfrm>
        </p:spPr>
        <p:txBody>
          <a:bodyPr>
            <a:normAutofit/>
          </a:bodyPr>
          <a:lstStyle/>
          <a:p>
            <a:r>
              <a:rPr lang="en-US" altLang="en-US" sz="3200" dirty="0" err="1" smtClean="0"/>
              <a:t>Dạng</a:t>
            </a:r>
            <a:r>
              <a:rPr lang="en-US" altLang="en-US" sz="3200" dirty="0" smtClean="0"/>
              <a:t> form </a:t>
            </a:r>
            <a:r>
              <a:rPr lang="en-US" altLang="en-US" sz="3200" dirty="0" err="1" smtClean="0"/>
              <a:t>được</a:t>
            </a:r>
            <a:r>
              <a:rPr lang="en-US" altLang="en-US" sz="3200" dirty="0" smtClean="0"/>
              <a:t> in </a:t>
            </a:r>
            <a:r>
              <a:rPr lang="en-US" altLang="en-US" sz="3200" dirty="0" err="1" smtClean="0"/>
              <a:t>sẵn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theo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cuộn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giấy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và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dễ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dàng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tách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ra.</a:t>
            </a:r>
            <a:endParaRPr lang="en-US" altLang="en-US" sz="3200" dirty="0"/>
          </a:p>
        </p:txBody>
      </p:sp>
      <p:pic>
        <p:nvPicPr>
          <p:cNvPr id="8194" name="Picture 2" descr="ttps://sc01.alicdn.com/kf/HTB1xCAtJVXXXXanXFXXq6xXFXXXp/200541169/HTB1xCAtJVXXXXanXFXXq6xXFXXX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776" y="1144589"/>
            <a:ext cx="5912223" cy="571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9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Autofit/>
          </a:bodyPr>
          <a:lstStyle/>
          <a:p>
            <a:r>
              <a:rPr lang="en-US" b="1" dirty="0" err="1" smtClean="0"/>
              <a:t>Thiết</a:t>
            </a:r>
            <a:r>
              <a:rPr lang="en-US" b="1" dirty="0" smtClean="0"/>
              <a:t> </a:t>
            </a:r>
            <a:r>
              <a:rPr lang="en-US" b="1" dirty="0" err="1" smtClean="0"/>
              <a:t>kế</a:t>
            </a:r>
            <a:r>
              <a:rPr lang="en-US" b="1" dirty="0" smtClean="0"/>
              <a:t> form </a:t>
            </a:r>
            <a:r>
              <a:rPr lang="en-US" b="1" dirty="0" err="1" smtClean="0"/>
              <a:t>phải</a:t>
            </a:r>
            <a:r>
              <a:rPr lang="en-US" b="1" dirty="0" smtClean="0"/>
              <a:t> </a:t>
            </a:r>
            <a:r>
              <a:rPr lang="en-US" b="1" dirty="0" err="1" smtClean="0"/>
              <a:t>đảm</a:t>
            </a:r>
            <a:r>
              <a:rPr lang="en-US" b="1" dirty="0" smtClean="0"/>
              <a:t> </a:t>
            </a:r>
            <a:r>
              <a:rPr lang="en-US" b="1" dirty="0" err="1" smtClean="0"/>
              <a:t>bảo</a:t>
            </a:r>
            <a:r>
              <a:rPr lang="en-US" b="1" dirty="0" smtClean="0"/>
              <a:t> </a:t>
            </a:r>
            <a:r>
              <a:rPr lang="en-US" b="1" dirty="0" err="1" smtClean="0"/>
              <a:t>được</a:t>
            </a:r>
            <a:r>
              <a:rPr lang="en-US" b="1" dirty="0" smtClean="0"/>
              <a:t> </a:t>
            </a:r>
            <a:r>
              <a:rPr lang="en-US" b="1" dirty="0" err="1" smtClean="0"/>
              <a:t>người</a:t>
            </a:r>
            <a:r>
              <a:rPr lang="en-US" b="1" dirty="0" smtClean="0"/>
              <a:t> </a:t>
            </a:r>
            <a:r>
              <a:rPr lang="en-US" b="1" dirty="0" err="1" smtClean="0"/>
              <a:t>dùng</a:t>
            </a:r>
            <a:r>
              <a:rPr lang="en-US" b="1" dirty="0" smtClean="0"/>
              <a:t> </a:t>
            </a:r>
            <a:r>
              <a:rPr lang="en-US" b="1" dirty="0" err="1" smtClean="0"/>
              <a:t>điền</a:t>
            </a:r>
            <a:r>
              <a:rPr lang="en-US" b="1" dirty="0" smtClean="0"/>
              <a:t> </a:t>
            </a:r>
            <a:r>
              <a:rPr lang="en-US" b="1" dirty="0" err="1" smtClean="0"/>
              <a:t>thông</a:t>
            </a:r>
            <a:r>
              <a:rPr lang="en-US" b="1" dirty="0" smtClean="0"/>
              <a:t> tin </a:t>
            </a:r>
            <a:r>
              <a:rPr lang="en-US" b="1" dirty="0" err="1" smtClean="0"/>
              <a:t>chính</a:t>
            </a:r>
            <a:r>
              <a:rPr lang="en-US" b="1" dirty="0" smtClean="0"/>
              <a:t> </a:t>
            </a:r>
            <a:r>
              <a:rPr lang="en-US" b="1" dirty="0" err="1" smtClean="0"/>
              <a:t>xác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3067"/>
            <a:ext cx="10515600" cy="5086038"/>
          </a:xfrm>
        </p:spPr>
        <p:txBody>
          <a:bodyPr>
            <a:normAutofit/>
          </a:bodyPr>
          <a:lstStyle/>
          <a:p>
            <a:r>
              <a:rPr lang="en-US" altLang="en-US" sz="3200" dirty="0" err="1" smtClean="0"/>
              <a:t>Nhằm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giảm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thiểu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khả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năng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lỗi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khi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thu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thập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dữ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liệu</a:t>
            </a:r>
            <a:r>
              <a:rPr lang="en-US" altLang="en-US" sz="3200" dirty="0" smtClean="0"/>
              <a:t>.</a:t>
            </a:r>
          </a:p>
          <a:p>
            <a:r>
              <a:rPr lang="en-US" altLang="en-US" sz="3200" dirty="0" smtClean="0"/>
              <a:t>Form </a:t>
            </a:r>
            <a:r>
              <a:rPr lang="en-US" altLang="en-US" sz="3200" dirty="0" err="1" smtClean="0"/>
              <a:t>thường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được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thiết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kế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sao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cho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người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dùng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dễ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dàng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điền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một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cách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chính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xác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với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mong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muốn</a:t>
            </a:r>
            <a:r>
              <a:rPr lang="en-US" altLang="en-US" sz="3200" dirty="0" smtClean="0"/>
              <a:t>.</a:t>
            </a:r>
            <a:endParaRPr lang="en-US" altLang="en-US" sz="3200" dirty="0"/>
          </a:p>
        </p:txBody>
      </p:sp>
      <p:pic>
        <p:nvPicPr>
          <p:cNvPr id="10242" name="Picture 2" descr="https://cdn-images-1.medium.com/max/1600/1*PGwARkTznSG9CrKJvLx3P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2" y="2931459"/>
            <a:ext cx="6086475" cy="392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94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US" sz="4800" b="1" dirty="0" err="1" smtClean="0"/>
              <a:t>Thiết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kế</a:t>
            </a:r>
            <a:r>
              <a:rPr lang="en-US" sz="4800" b="1" dirty="0" smtClean="0"/>
              <a:t> form </a:t>
            </a:r>
            <a:r>
              <a:rPr lang="en-US" sz="4800" b="1" dirty="0" err="1" smtClean="0"/>
              <a:t>phải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hấp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dẫn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người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dùng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332" y="1778769"/>
            <a:ext cx="10267335" cy="4533541"/>
          </a:xfrm>
        </p:spPr>
        <p:txBody>
          <a:bodyPr>
            <a:noAutofit/>
          </a:bodyPr>
          <a:lstStyle/>
          <a:p>
            <a:pPr algn="just"/>
            <a:r>
              <a:rPr lang="en-US" altLang="en-US" sz="3200" dirty="0" err="1" smtClean="0"/>
              <a:t>Một</a:t>
            </a:r>
            <a:r>
              <a:rPr lang="en-US" altLang="en-US" sz="3200" dirty="0" smtClean="0"/>
              <a:t> form </a:t>
            </a:r>
            <a:r>
              <a:rPr lang="en-US" altLang="en-US" sz="3200" dirty="0" err="1" smtClean="0"/>
              <a:t>được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thiết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kế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rõ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ràng</a:t>
            </a:r>
            <a:r>
              <a:rPr lang="en-US" altLang="en-US" sz="3200" dirty="0" smtClean="0"/>
              <a:t>, </a:t>
            </a:r>
            <a:r>
              <a:rPr lang="en-US" altLang="en-US" sz="3200" dirty="0" err="1" smtClean="0"/>
              <a:t>hấp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dẫn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sẽ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khiến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người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dùng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hứng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thú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hơn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trong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việc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hoàn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thành</a:t>
            </a:r>
            <a:r>
              <a:rPr lang="en-US" altLang="en-US" sz="3200" dirty="0" smtClean="0"/>
              <a:t> form.</a:t>
            </a:r>
          </a:p>
          <a:p>
            <a:pPr algn="just"/>
            <a:r>
              <a:rPr lang="en-US" altLang="en-US" sz="3200" dirty="0" err="1" smtClean="0"/>
              <a:t>Các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thứ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tự</a:t>
            </a:r>
            <a:r>
              <a:rPr lang="en-US" altLang="en-US" sz="3200" dirty="0" smtClean="0"/>
              <a:t> form </a:t>
            </a:r>
            <a:r>
              <a:rPr lang="en-US" altLang="en-US" sz="3200" dirty="0" err="1" smtClean="0"/>
              <a:t>ko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nên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dính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vào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nhau</a:t>
            </a:r>
            <a:r>
              <a:rPr lang="en-US" altLang="en-US" sz="3200" dirty="0" smtClean="0"/>
              <a:t>, </a:t>
            </a:r>
            <a:r>
              <a:rPr lang="en-US" altLang="en-US" sz="3200" dirty="0" err="1" smtClean="0"/>
              <a:t>và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các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thông</a:t>
            </a:r>
            <a:r>
              <a:rPr lang="en-US" altLang="en-US" sz="3200" dirty="0" smtClean="0"/>
              <a:t> tin </a:t>
            </a:r>
            <a:r>
              <a:rPr lang="en-US" altLang="en-US" sz="3200" dirty="0" err="1" smtClean="0"/>
              <a:t>thu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thập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nên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đi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theo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thứ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tự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thường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gặp</a:t>
            </a:r>
            <a:r>
              <a:rPr lang="en-US" altLang="en-US" sz="3200" dirty="0" smtClean="0"/>
              <a:t> (</a:t>
            </a:r>
            <a:r>
              <a:rPr lang="en-US" altLang="en-US" sz="3200" dirty="0" err="1" smtClean="0"/>
              <a:t>vd</a:t>
            </a:r>
            <a:r>
              <a:rPr lang="en-US" altLang="en-US" sz="3200" dirty="0" smtClean="0"/>
              <a:t>: </a:t>
            </a:r>
            <a:r>
              <a:rPr lang="en-US" altLang="en-US" sz="3200" dirty="0" err="1" smtClean="0"/>
              <a:t>sinh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nhật</a:t>
            </a:r>
            <a:r>
              <a:rPr lang="en-US" altLang="en-US" sz="3200" dirty="0" smtClean="0"/>
              <a:t> : </a:t>
            </a:r>
            <a:r>
              <a:rPr lang="en-US" altLang="en-US" sz="3200" dirty="0" err="1" smtClean="0"/>
              <a:t>dd</a:t>
            </a:r>
            <a:r>
              <a:rPr lang="en-US" altLang="en-US" sz="3200" dirty="0" smtClean="0"/>
              <a:t>/mm/</a:t>
            </a:r>
            <a:r>
              <a:rPr lang="en-US" altLang="en-US" sz="3200" dirty="0" err="1" smtClean="0"/>
              <a:t>yyyy</a:t>
            </a:r>
            <a:r>
              <a:rPr lang="en-US" altLang="en-US" sz="3200" dirty="0" smtClean="0"/>
              <a:t>).</a:t>
            </a:r>
          </a:p>
          <a:p>
            <a:pPr algn="just"/>
            <a:r>
              <a:rPr lang="en-US" altLang="en-US" sz="3200" dirty="0" err="1" smtClean="0"/>
              <a:t>Sử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dùng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nhiều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kiểu</a:t>
            </a:r>
            <a:r>
              <a:rPr lang="en-US" altLang="en-US" sz="3200" dirty="0" smtClean="0"/>
              <a:t> font, size, font style </a:t>
            </a:r>
            <a:r>
              <a:rPr lang="en-US" altLang="en-US" sz="3200" dirty="0" err="1" smtClean="0"/>
              <a:t>sẽ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dễ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hấp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dẫn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và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gây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chú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ý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với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người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dùng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hơn</a:t>
            </a:r>
            <a:r>
              <a:rPr lang="en-US" altLang="en-US" sz="3200" dirty="0" smtClean="0"/>
              <a:t>. 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77535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ttp://www.business-form-templates.com/wp-content/uploads/2017/12/business-form-templates-free-business-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923" y="103239"/>
            <a:ext cx="6002593" cy="675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US" sz="4800" b="1" dirty="0" err="1" smtClean="0"/>
              <a:t>Thiết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kế</a:t>
            </a:r>
            <a:r>
              <a:rPr lang="en-US" sz="4800" b="1" dirty="0" smtClean="0"/>
              <a:t> form </a:t>
            </a:r>
            <a:r>
              <a:rPr lang="en-US" sz="4800" b="1" dirty="0" err="1" smtClean="0"/>
              <a:t>bằng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ứng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dụng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814047"/>
          </a:xfrm>
        </p:spPr>
        <p:txBody>
          <a:bodyPr>
            <a:normAutofit/>
          </a:bodyPr>
          <a:lstStyle/>
          <a:p>
            <a:pPr algn="just"/>
            <a:r>
              <a:rPr lang="en-US" altLang="en-US" sz="3200" dirty="0" err="1" smtClean="0"/>
              <a:t>Có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rất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nhiều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ứng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dụng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hỗ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trợ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việc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thiết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kế</a:t>
            </a:r>
            <a:r>
              <a:rPr lang="en-US" altLang="en-US" sz="3200" dirty="0" smtClean="0"/>
              <a:t> form.</a:t>
            </a:r>
          </a:p>
          <a:p>
            <a:pPr algn="just"/>
            <a:r>
              <a:rPr lang="en-US" altLang="en-US" sz="3200" dirty="0" err="1" smtClean="0"/>
              <a:t>Những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ứng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dụng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này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có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khả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năng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trợ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giúp</a:t>
            </a:r>
            <a:r>
              <a:rPr lang="en-US" altLang="en-US" sz="3200" dirty="0" smtClean="0"/>
              <a:t> con </a:t>
            </a:r>
            <a:r>
              <a:rPr lang="en-US" altLang="en-US" sz="3200" dirty="0" err="1" smtClean="0"/>
              <a:t>người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trong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việc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hoàn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thành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các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công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việc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nhanh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chóng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hơn</a:t>
            </a:r>
            <a:r>
              <a:rPr lang="en-US" altLang="en-US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6303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US" sz="4800" b="1" dirty="0" err="1" smtClean="0"/>
              <a:t>Thiết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kế</a:t>
            </a:r>
            <a:r>
              <a:rPr lang="en-US" sz="4800" b="1" dirty="0" smtClean="0"/>
              <a:t> form </a:t>
            </a:r>
            <a:r>
              <a:rPr lang="en-US" sz="4800" b="1" dirty="0" err="1" smtClean="0"/>
              <a:t>bằng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ứng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dụng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4588"/>
            <a:ext cx="10515600" cy="5498259"/>
          </a:xfrm>
        </p:spPr>
        <p:txBody>
          <a:bodyPr>
            <a:normAutofit/>
          </a:bodyPr>
          <a:lstStyle/>
          <a:p>
            <a:pPr algn="just"/>
            <a:r>
              <a:rPr lang="en-US" altLang="en-US" sz="3200" dirty="0" err="1" smtClean="0"/>
              <a:t>Vd</a:t>
            </a:r>
            <a:r>
              <a:rPr lang="en-US" altLang="en-US" sz="3200" dirty="0" smtClean="0"/>
              <a:t>: </a:t>
            </a:r>
            <a:r>
              <a:rPr lang="en-US" altLang="en-US" sz="3200" dirty="0" err="1" smtClean="0"/>
              <a:t>Omniform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của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ScanSoft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cho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phép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người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dùng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sử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dụng</a:t>
            </a:r>
            <a:r>
              <a:rPr lang="en-US" altLang="en-US" sz="3200" dirty="0" smtClean="0"/>
              <a:t> form </a:t>
            </a:r>
            <a:r>
              <a:rPr lang="en-US" altLang="en-US" sz="3200" dirty="0" err="1" smtClean="0"/>
              <a:t>có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sẵn</a:t>
            </a:r>
            <a:r>
              <a:rPr lang="en-US" altLang="en-US" sz="3200" dirty="0" smtClean="0"/>
              <a:t>, scan </a:t>
            </a:r>
            <a:r>
              <a:rPr lang="en-US" altLang="en-US" sz="3200" dirty="0" err="1" smtClean="0"/>
              <a:t>lên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máy</a:t>
            </a:r>
            <a:r>
              <a:rPr lang="en-US" altLang="en-US" sz="3200" dirty="0" smtClean="0"/>
              <a:t>, </a:t>
            </a:r>
            <a:r>
              <a:rPr lang="en-US" altLang="en-US" sz="3200" dirty="0" err="1" smtClean="0"/>
              <a:t>cho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phép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định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nghĩa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các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trường</a:t>
            </a:r>
            <a:r>
              <a:rPr lang="en-US" altLang="en-US" sz="3200" dirty="0"/>
              <a:t> </a:t>
            </a:r>
            <a:r>
              <a:rPr lang="en-US" altLang="en-US" sz="3200" dirty="0" err="1" smtClean="0"/>
              <a:t>thành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lập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nên</a:t>
            </a:r>
            <a:r>
              <a:rPr lang="en-US" altLang="en-US" sz="3200" dirty="0" smtClean="0"/>
              <a:t> form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377" y="2243884"/>
            <a:ext cx="5867400" cy="461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US" sz="4800" b="1" dirty="0" err="1" smtClean="0"/>
              <a:t>Quản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lý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các</a:t>
            </a:r>
            <a:r>
              <a:rPr lang="en-US" sz="4800" b="1" dirty="0" smtClean="0"/>
              <a:t> Business form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5684"/>
            <a:ext cx="10515600" cy="5312316"/>
          </a:xfrm>
        </p:spPr>
        <p:txBody>
          <a:bodyPr>
            <a:normAutofit/>
          </a:bodyPr>
          <a:lstStyle/>
          <a:p>
            <a:pPr algn="just"/>
            <a:r>
              <a:rPr lang="en-US" altLang="en-US" sz="3000" dirty="0" err="1" smtClean="0"/>
              <a:t>Đảm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bảo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mỗi</a:t>
            </a:r>
            <a:r>
              <a:rPr lang="en-US" altLang="en-US" sz="3000" dirty="0" smtClean="0"/>
              <a:t> form </a:t>
            </a:r>
            <a:r>
              <a:rPr lang="en-US" altLang="en-US" sz="3000" dirty="0" err="1" smtClean="0"/>
              <a:t>phải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có</a:t>
            </a:r>
            <a:r>
              <a:rPr lang="en-US" altLang="en-US" sz="3000" dirty="0" smtClean="0"/>
              <a:t> 1 </a:t>
            </a:r>
            <a:r>
              <a:rPr lang="en-US" altLang="en-US" sz="3000" dirty="0" err="1" smtClean="0"/>
              <a:t>mục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đích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cụ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thể</a:t>
            </a:r>
            <a:r>
              <a:rPr lang="en-US" altLang="en-US" sz="3000" dirty="0" smtClean="0"/>
              <a:t>.</a:t>
            </a:r>
          </a:p>
          <a:p>
            <a:pPr algn="just"/>
            <a:r>
              <a:rPr lang="en-US" altLang="en-US" sz="3000" dirty="0" err="1" smtClean="0"/>
              <a:t>Đảm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bảo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những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mục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đích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cụ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thể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đó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là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cần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thiết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cho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sự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vận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hành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của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tổ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chức</a:t>
            </a:r>
            <a:r>
              <a:rPr lang="en-US" altLang="en-US" sz="3000" dirty="0" smtClean="0"/>
              <a:t>.</a:t>
            </a:r>
          </a:p>
          <a:p>
            <a:pPr algn="just"/>
            <a:r>
              <a:rPr lang="en-US" altLang="en-US" sz="3000" dirty="0" err="1" smtClean="0"/>
              <a:t>Tránh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lập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lại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những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thông</a:t>
            </a:r>
            <a:r>
              <a:rPr lang="en-US" altLang="en-US" sz="3000" dirty="0" smtClean="0"/>
              <a:t> tin </a:t>
            </a:r>
            <a:r>
              <a:rPr lang="en-US" altLang="en-US" sz="3000" dirty="0" err="1" smtClean="0"/>
              <a:t>đã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thu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thập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và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tránh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lập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lại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những</a:t>
            </a:r>
            <a:r>
              <a:rPr lang="en-US" altLang="en-US" sz="3000" dirty="0" smtClean="0"/>
              <a:t> form </a:t>
            </a:r>
            <a:r>
              <a:rPr lang="en-US" altLang="en-US" sz="3000" dirty="0" err="1" smtClean="0"/>
              <a:t>trước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đó</a:t>
            </a:r>
            <a:r>
              <a:rPr lang="en-US" altLang="en-US" sz="3000" dirty="0" smtClean="0"/>
              <a:t>.</a:t>
            </a:r>
          </a:p>
          <a:p>
            <a:pPr algn="just"/>
            <a:r>
              <a:rPr lang="en-US" altLang="en-US" sz="3000" dirty="0" err="1" smtClean="0"/>
              <a:t>Thiết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kế</a:t>
            </a:r>
            <a:r>
              <a:rPr lang="en-US" altLang="en-US" sz="3000" dirty="0" smtClean="0"/>
              <a:t> form </a:t>
            </a:r>
            <a:r>
              <a:rPr lang="en-US" altLang="en-US" sz="3000" dirty="0" err="1" smtClean="0"/>
              <a:t>phải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hiệu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quả</a:t>
            </a:r>
            <a:r>
              <a:rPr lang="en-US" altLang="en-US" sz="3000" dirty="0" smtClean="0"/>
              <a:t>.</a:t>
            </a:r>
          </a:p>
          <a:p>
            <a:pPr algn="just"/>
            <a:r>
              <a:rPr lang="en-US" altLang="en-US" sz="3000" dirty="0" err="1" smtClean="0"/>
              <a:t>Xác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định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rõ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cách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để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tái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sử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dụng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những</a:t>
            </a:r>
            <a:r>
              <a:rPr lang="en-US" altLang="en-US" sz="3000" dirty="0" smtClean="0"/>
              <a:t> form </a:t>
            </a:r>
            <a:r>
              <a:rPr lang="en-US" altLang="en-US" sz="3000" dirty="0" err="1" smtClean="0"/>
              <a:t>sao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cho</a:t>
            </a:r>
            <a:r>
              <a:rPr lang="en-US" altLang="en-US" sz="3000" dirty="0" smtClean="0"/>
              <a:t> chi </a:t>
            </a:r>
            <a:r>
              <a:rPr lang="en-US" altLang="en-US" sz="3000" dirty="0" err="1" smtClean="0"/>
              <a:t>phí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hợp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lý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nhất</a:t>
            </a:r>
            <a:r>
              <a:rPr lang="en-US" altLang="en-US" sz="3000" dirty="0" smtClean="0"/>
              <a:t>.</a:t>
            </a:r>
          </a:p>
          <a:p>
            <a:pPr algn="just"/>
            <a:r>
              <a:rPr lang="en-US" altLang="en-US" sz="3000" dirty="0" err="1" smtClean="0"/>
              <a:t>Tiến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hành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những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quy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trình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đưa</a:t>
            </a:r>
            <a:r>
              <a:rPr lang="en-US" altLang="en-US" sz="3000" dirty="0" smtClean="0"/>
              <a:t> form </a:t>
            </a:r>
            <a:r>
              <a:rPr lang="en-US" altLang="en-US" sz="3000" dirty="0" err="1" smtClean="0"/>
              <a:t>vào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sử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dụng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với</a:t>
            </a:r>
            <a:r>
              <a:rPr lang="en-US" altLang="en-US" sz="3000" dirty="0" smtClean="0"/>
              <a:t> chi </a:t>
            </a:r>
            <a:r>
              <a:rPr lang="en-US" altLang="en-US" sz="3000" dirty="0" err="1" smtClean="0"/>
              <a:t>phí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thấp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nhất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có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thể</a:t>
            </a:r>
            <a:r>
              <a:rPr lang="en-US" altLang="en-US" sz="3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756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2325"/>
            <a:ext cx="10515600" cy="779463"/>
          </a:xfrm>
        </p:spPr>
        <p:txBody>
          <a:bodyPr>
            <a:noAutofit/>
          </a:bodyPr>
          <a:lstStyle/>
          <a:p>
            <a:r>
              <a:rPr lang="en-US" sz="4000" b="1" dirty="0" err="1" smtClean="0"/>
              <a:t>Như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thế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nào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để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trình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bày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tốt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và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thiết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kế</a:t>
            </a:r>
            <a:r>
              <a:rPr lang="en-US" sz="4000" b="1" dirty="0" smtClean="0"/>
              <a:t> web form.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1374"/>
            <a:ext cx="10515600" cy="5498259"/>
          </a:xfrm>
        </p:spPr>
        <p:txBody>
          <a:bodyPr>
            <a:normAutofit/>
          </a:bodyPr>
          <a:lstStyle/>
          <a:p>
            <a:pPr algn="just">
              <a:buFont typeface="Arial" charset="0"/>
              <a:buChar char="•"/>
            </a:pPr>
            <a:r>
              <a:rPr lang="en-US" altLang="en-US" sz="3200" dirty="0" err="1" smtClean="0"/>
              <a:t>Trình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bày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đơn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giản</a:t>
            </a:r>
            <a:r>
              <a:rPr lang="en-US" altLang="en-US" sz="3200" dirty="0" smtClean="0"/>
              <a:t>.</a:t>
            </a:r>
          </a:p>
          <a:p>
            <a:pPr algn="just">
              <a:buFont typeface="Arial" charset="0"/>
              <a:buChar char="•"/>
            </a:pPr>
            <a:r>
              <a:rPr lang="en-US" altLang="en-US" sz="3200" dirty="0" err="1" smtClean="0"/>
              <a:t>Trình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bày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trật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tự</a:t>
            </a:r>
            <a:r>
              <a:rPr lang="en-US" altLang="en-US" sz="3200" dirty="0" smtClean="0"/>
              <a:t>.</a:t>
            </a:r>
          </a:p>
          <a:p>
            <a:pPr algn="just">
              <a:buFont typeface="Arial" charset="0"/>
              <a:buChar char="•"/>
            </a:pPr>
            <a:r>
              <a:rPr lang="en-US" altLang="en-US" sz="3200" dirty="0" err="1" smtClean="0"/>
              <a:t>Đơn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giản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hóa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những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tương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tác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của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người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dùng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trên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màn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hình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hiển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thị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và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các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trang</a:t>
            </a:r>
            <a:r>
              <a:rPr lang="en-US" altLang="en-US" sz="3200" dirty="0" smtClean="0"/>
              <a:t>.</a:t>
            </a:r>
          </a:p>
          <a:p>
            <a:pPr algn="just">
              <a:buFont typeface="Arial" charset="0"/>
              <a:buChar char="•"/>
            </a:pPr>
            <a:r>
              <a:rPr lang="en-US" altLang="en-US" sz="3200" dirty="0" err="1" smtClean="0"/>
              <a:t>Trình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bày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hấp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dẫn</a:t>
            </a:r>
            <a:r>
              <a:rPr lang="en-US" altLang="en-US" sz="3200" dirty="0"/>
              <a:t> </a:t>
            </a:r>
            <a:r>
              <a:rPr lang="en-US" altLang="en-US" sz="3200" dirty="0" err="1" smtClean="0"/>
              <a:t>và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dễ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nhìn</a:t>
            </a:r>
            <a:r>
              <a:rPr lang="en-US" altLang="en-US" sz="3200" dirty="0" smtClean="0"/>
              <a:t>.</a:t>
            </a:r>
          </a:p>
          <a:p>
            <a:pPr algn="just">
              <a:buFont typeface="Arial" charset="0"/>
              <a:buChar char="•"/>
            </a:pP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669360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/>
              <a:t>Chủ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đề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chính</a:t>
            </a:r>
            <a:r>
              <a:rPr lang="en-US" sz="4800" b="1" dirty="0" smtClean="0"/>
              <a:t>: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200" dirty="0" err="1" smtClean="0"/>
              <a:t>Thiết</a:t>
            </a:r>
            <a:r>
              <a:rPr lang="en-US" sz="3200" dirty="0" smtClean="0"/>
              <a:t> </a:t>
            </a:r>
            <a:r>
              <a:rPr lang="en-US" sz="3200" dirty="0" err="1" smtClean="0"/>
              <a:t>kế</a:t>
            </a:r>
            <a:r>
              <a:rPr lang="en-US" sz="3200" dirty="0" smtClean="0"/>
              <a:t> input</a:t>
            </a:r>
          </a:p>
          <a:p>
            <a:pPr>
              <a:buFont typeface="Arial" charset="0"/>
              <a:buChar char="•"/>
            </a:pPr>
            <a:r>
              <a:rPr lang="en-US" sz="3200" dirty="0" err="1" smtClean="0"/>
              <a:t>Thiết</a:t>
            </a:r>
            <a:r>
              <a:rPr lang="en-US" sz="3200" dirty="0" smtClean="0"/>
              <a:t> </a:t>
            </a:r>
            <a:r>
              <a:rPr lang="en-US" sz="3200" dirty="0" err="1" smtClean="0"/>
              <a:t>kế</a:t>
            </a:r>
            <a:r>
              <a:rPr lang="en-US" sz="3200" dirty="0" smtClean="0"/>
              <a:t> form</a:t>
            </a:r>
          </a:p>
          <a:p>
            <a:pPr>
              <a:buFont typeface="Arial" charset="0"/>
              <a:buChar char="•"/>
            </a:pPr>
            <a:r>
              <a:rPr lang="en-US" sz="3200" dirty="0" err="1" smtClean="0"/>
              <a:t>Thiết</a:t>
            </a:r>
            <a:r>
              <a:rPr lang="en-US" sz="3200" dirty="0" smtClean="0"/>
              <a:t> </a:t>
            </a:r>
            <a:r>
              <a:rPr lang="en-US" sz="3200" dirty="0" err="1" smtClean="0"/>
              <a:t>kế</a:t>
            </a:r>
            <a:r>
              <a:rPr lang="en-US" sz="3200" dirty="0" smtClean="0"/>
              <a:t> </a:t>
            </a:r>
            <a:r>
              <a:rPr lang="en-US" sz="3200" dirty="0" err="1" smtClean="0"/>
              <a:t>giao</a:t>
            </a:r>
            <a:r>
              <a:rPr lang="en-US" sz="3200" dirty="0" smtClean="0"/>
              <a:t> </a:t>
            </a:r>
            <a:r>
              <a:rPr lang="en-US" sz="3200" dirty="0" err="1" smtClean="0"/>
              <a:t>diện</a:t>
            </a:r>
            <a:r>
              <a:rPr lang="en-US" sz="3200" dirty="0" smtClean="0"/>
              <a:t> </a:t>
            </a:r>
            <a:r>
              <a:rPr lang="en-US" sz="3200" dirty="0" err="1" smtClean="0"/>
              <a:t>hiển</a:t>
            </a:r>
            <a:r>
              <a:rPr lang="en-US" sz="3200" dirty="0" smtClean="0"/>
              <a:t> </a:t>
            </a:r>
            <a:r>
              <a:rPr lang="en-US" sz="3200" dirty="0" err="1" smtClean="0"/>
              <a:t>thị</a:t>
            </a:r>
            <a:endParaRPr lang="en-US" sz="3200" dirty="0" smtClean="0"/>
          </a:p>
          <a:p>
            <a:pPr>
              <a:buFont typeface="Arial" charset="0"/>
              <a:buChar char="•"/>
            </a:pP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bước</a:t>
            </a:r>
            <a:r>
              <a:rPr lang="en-US" sz="3200" dirty="0" smtClean="0"/>
              <a:t> </a:t>
            </a:r>
            <a:r>
              <a:rPr lang="en-US" sz="3200" dirty="0" err="1" smtClean="0"/>
              <a:t>thiết</a:t>
            </a:r>
            <a:r>
              <a:rPr lang="en-US" sz="3200" dirty="0" smtClean="0"/>
              <a:t> </a:t>
            </a:r>
            <a:r>
              <a:rPr lang="en-US" sz="3200" dirty="0" err="1" smtClean="0"/>
              <a:t>kế</a:t>
            </a:r>
            <a:r>
              <a:rPr lang="en-US" sz="3200" dirty="0" smtClean="0"/>
              <a:t> website</a:t>
            </a:r>
          </a:p>
        </p:txBody>
      </p:sp>
    </p:spTree>
    <p:extLst>
      <p:ext uri="{BB962C8B-B14F-4D97-AF65-F5344CB8AC3E}">
        <p14:creationId xmlns:p14="http://schemas.microsoft.com/office/powerpoint/2010/main" val="172633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Autofit/>
          </a:bodyPr>
          <a:lstStyle/>
          <a:p>
            <a:r>
              <a:rPr lang="en-US" sz="4000" b="1" dirty="0" err="1" smtClean="0"/>
              <a:t>Như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thế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nào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để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trình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bày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tốt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và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thiết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kế</a:t>
            </a:r>
            <a:r>
              <a:rPr lang="en-US" sz="4000" b="1" dirty="0" smtClean="0"/>
              <a:t> web form</a:t>
            </a:r>
            <a:br>
              <a:rPr lang="en-US" sz="4000" b="1" dirty="0" smtClean="0"/>
            </a:br>
            <a:r>
              <a:rPr lang="en-US" sz="4000" b="1" dirty="0" err="1" smtClean="0"/>
              <a:t>Trình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bày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đơn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giản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2560"/>
            <a:ext cx="10515600" cy="5210287"/>
          </a:xfrm>
        </p:spPr>
        <p:txBody>
          <a:bodyPr>
            <a:normAutofit/>
          </a:bodyPr>
          <a:lstStyle/>
          <a:p>
            <a:pPr algn="just"/>
            <a:endParaRPr lang="en-US" altLang="en-US" sz="3000" dirty="0" smtClean="0"/>
          </a:p>
        </p:txBody>
      </p:sp>
      <p:pic>
        <p:nvPicPr>
          <p:cNvPr id="4098" name="Picture 2" descr="ttps://i.pinimg.com/originals/42/d4/27/42d427c7a795c419c356a9ae7f0f14f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0" y="1432560"/>
            <a:ext cx="9707880" cy="542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47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Như</a:t>
            </a:r>
            <a:r>
              <a:rPr lang="en-US" b="1" dirty="0" smtClean="0"/>
              <a:t> </a:t>
            </a:r>
            <a:r>
              <a:rPr lang="en-US" b="1" dirty="0" err="1" smtClean="0"/>
              <a:t>thế</a:t>
            </a:r>
            <a:r>
              <a:rPr lang="en-US" b="1" dirty="0" smtClean="0"/>
              <a:t> </a:t>
            </a:r>
            <a:r>
              <a:rPr lang="en-US" b="1" dirty="0" err="1" smtClean="0"/>
              <a:t>nào</a:t>
            </a:r>
            <a:r>
              <a:rPr lang="en-US" b="1" dirty="0" smtClean="0"/>
              <a:t> </a:t>
            </a:r>
            <a:r>
              <a:rPr lang="en-US" b="1" dirty="0" err="1" smtClean="0"/>
              <a:t>để</a:t>
            </a:r>
            <a:r>
              <a:rPr lang="en-US" b="1" dirty="0" smtClean="0"/>
              <a:t> </a:t>
            </a:r>
            <a:r>
              <a:rPr lang="en-US" b="1" dirty="0" err="1" smtClean="0"/>
              <a:t>trình</a:t>
            </a:r>
            <a:r>
              <a:rPr lang="en-US" b="1" dirty="0" smtClean="0"/>
              <a:t> </a:t>
            </a:r>
            <a:r>
              <a:rPr lang="en-US" b="1" dirty="0" err="1" smtClean="0"/>
              <a:t>bày</a:t>
            </a:r>
            <a:r>
              <a:rPr lang="en-US" b="1" dirty="0" smtClean="0"/>
              <a:t> </a:t>
            </a:r>
            <a:r>
              <a:rPr lang="en-US" b="1" dirty="0" err="1" smtClean="0"/>
              <a:t>tốt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thiết</a:t>
            </a:r>
            <a:r>
              <a:rPr lang="en-US" b="1" dirty="0" smtClean="0"/>
              <a:t> </a:t>
            </a:r>
            <a:r>
              <a:rPr lang="en-US" b="1" dirty="0" err="1" smtClean="0"/>
              <a:t>kế</a:t>
            </a:r>
            <a:r>
              <a:rPr lang="en-US" b="1" dirty="0" smtClean="0"/>
              <a:t> web form</a:t>
            </a:r>
            <a:br>
              <a:rPr lang="en-US" b="1" dirty="0" smtClean="0"/>
            </a:br>
            <a:r>
              <a:rPr lang="en-US" b="1" dirty="0" err="1" smtClean="0"/>
              <a:t>Trình</a:t>
            </a:r>
            <a:r>
              <a:rPr lang="en-US" b="1" dirty="0" smtClean="0"/>
              <a:t> </a:t>
            </a:r>
            <a:r>
              <a:rPr lang="en-US" b="1" dirty="0" err="1" smtClean="0"/>
              <a:t>bày</a:t>
            </a:r>
            <a:r>
              <a:rPr lang="en-US" b="1" dirty="0" smtClean="0"/>
              <a:t> </a:t>
            </a:r>
            <a:r>
              <a:rPr lang="en-US" b="1" dirty="0" err="1" smtClean="0"/>
              <a:t>trật</a:t>
            </a:r>
            <a:r>
              <a:rPr lang="en-US" b="1" dirty="0" smtClean="0"/>
              <a:t> </a:t>
            </a:r>
            <a:r>
              <a:rPr lang="en-US" b="1" dirty="0" err="1" smtClean="0"/>
              <a:t>tự</a:t>
            </a:r>
            <a:r>
              <a:rPr lang="en-US" b="1" dirty="0" smtClean="0"/>
              <a:t> 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2560"/>
            <a:ext cx="10515600" cy="5210287"/>
          </a:xfrm>
        </p:spPr>
        <p:txBody>
          <a:bodyPr>
            <a:normAutofit/>
          </a:bodyPr>
          <a:lstStyle/>
          <a:p>
            <a:pPr algn="just"/>
            <a:endParaRPr lang="en-US" altLang="en-US" sz="3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283110"/>
            <a:ext cx="6400800" cy="557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6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9809"/>
            <a:ext cx="10515600" cy="779463"/>
          </a:xfrm>
        </p:spPr>
        <p:txBody>
          <a:bodyPr>
            <a:noAutofit/>
          </a:bodyPr>
          <a:lstStyle/>
          <a:p>
            <a:r>
              <a:rPr lang="en-US" sz="4000" b="1" dirty="0" err="1" smtClean="0"/>
              <a:t>Như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thế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nào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để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trình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bày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tốt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và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thiết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kế</a:t>
            </a:r>
            <a:r>
              <a:rPr lang="en-US" sz="4000" b="1" dirty="0" smtClean="0"/>
              <a:t> web form</a:t>
            </a:r>
            <a:br>
              <a:rPr lang="en-US" sz="4000" b="1" dirty="0" smtClean="0"/>
            </a:br>
            <a:r>
              <a:rPr lang="en-US" sz="4000" b="1" dirty="0" smtClean="0"/>
              <a:t>3-clicks rule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38689"/>
            <a:ext cx="10515600" cy="5210287"/>
          </a:xfrm>
        </p:spPr>
        <p:txBody>
          <a:bodyPr>
            <a:normAutofit/>
          </a:bodyPr>
          <a:lstStyle/>
          <a:p>
            <a:pPr algn="just"/>
            <a:r>
              <a:rPr lang="en-US" altLang="en-US" sz="3200" dirty="0" smtClean="0"/>
              <a:t>3-clicks rule: </a:t>
            </a:r>
            <a:r>
              <a:rPr lang="en-US" altLang="en-US" sz="3200" dirty="0" err="1" smtClean="0"/>
              <a:t>Khi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người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dùng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muốn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tới</a:t>
            </a:r>
            <a:r>
              <a:rPr lang="en-US" altLang="en-US" sz="3200" dirty="0" smtClean="0"/>
              <a:t> 1 </a:t>
            </a:r>
            <a:r>
              <a:rPr lang="en-US" altLang="en-US" sz="3200" dirty="0" err="1" smtClean="0"/>
              <a:t>trang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nào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đó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thì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họ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chỉ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cần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tối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đa</a:t>
            </a:r>
            <a:r>
              <a:rPr lang="en-US" altLang="en-US" sz="3200" dirty="0" smtClean="0"/>
              <a:t> 3 click </a:t>
            </a:r>
            <a:r>
              <a:rPr lang="en-US" altLang="en-US" sz="3200" dirty="0" err="1" smtClean="0"/>
              <a:t>chuột</a:t>
            </a:r>
            <a:r>
              <a:rPr lang="en-US" altLang="en-US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051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Như</a:t>
            </a:r>
            <a:r>
              <a:rPr lang="en-US" b="1" dirty="0" smtClean="0"/>
              <a:t> </a:t>
            </a:r>
            <a:r>
              <a:rPr lang="en-US" b="1" dirty="0" err="1" smtClean="0"/>
              <a:t>thế</a:t>
            </a:r>
            <a:r>
              <a:rPr lang="en-US" b="1" dirty="0" smtClean="0"/>
              <a:t> </a:t>
            </a:r>
            <a:r>
              <a:rPr lang="en-US" b="1" dirty="0" err="1" smtClean="0"/>
              <a:t>nào</a:t>
            </a:r>
            <a:r>
              <a:rPr lang="en-US" b="1" dirty="0" smtClean="0"/>
              <a:t> </a:t>
            </a:r>
            <a:r>
              <a:rPr lang="en-US" b="1" dirty="0" err="1" smtClean="0"/>
              <a:t>để</a:t>
            </a:r>
            <a:r>
              <a:rPr lang="en-US" b="1" dirty="0" smtClean="0"/>
              <a:t> </a:t>
            </a:r>
            <a:r>
              <a:rPr lang="en-US" b="1" dirty="0" err="1" smtClean="0"/>
              <a:t>trình</a:t>
            </a:r>
            <a:r>
              <a:rPr lang="en-US" b="1" dirty="0" smtClean="0"/>
              <a:t> </a:t>
            </a:r>
            <a:r>
              <a:rPr lang="en-US" b="1" dirty="0" err="1" smtClean="0"/>
              <a:t>bày</a:t>
            </a:r>
            <a:r>
              <a:rPr lang="en-US" b="1" dirty="0" smtClean="0"/>
              <a:t> </a:t>
            </a:r>
            <a:r>
              <a:rPr lang="en-US" b="1" dirty="0" err="1" smtClean="0"/>
              <a:t>tốt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thiết</a:t>
            </a:r>
            <a:r>
              <a:rPr lang="en-US" b="1" dirty="0" smtClean="0"/>
              <a:t> </a:t>
            </a:r>
            <a:r>
              <a:rPr lang="en-US" b="1" dirty="0" err="1" smtClean="0"/>
              <a:t>kế</a:t>
            </a:r>
            <a:r>
              <a:rPr lang="en-US" b="1" dirty="0" smtClean="0"/>
              <a:t> web form</a:t>
            </a:r>
            <a:br>
              <a:rPr lang="en-US" b="1" dirty="0" smtClean="0"/>
            </a:br>
            <a:r>
              <a:rPr lang="en-US" b="1" dirty="0" err="1" smtClean="0"/>
              <a:t>Giao</a:t>
            </a:r>
            <a:r>
              <a:rPr lang="en-US" b="1" dirty="0" smtClean="0"/>
              <a:t> </a:t>
            </a:r>
            <a:r>
              <a:rPr lang="en-US" b="1" dirty="0" err="1" smtClean="0"/>
              <a:t>diện</a:t>
            </a:r>
            <a:r>
              <a:rPr lang="en-US" b="1" dirty="0" smtClean="0"/>
              <a:t> </a:t>
            </a:r>
            <a:r>
              <a:rPr lang="en-US" b="1" dirty="0" err="1" smtClean="0"/>
              <a:t>thân</a:t>
            </a:r>
            <a:r>
              <a:rPr lang="en-US" b="1" dirty="0" smtClean="0"/>
              <a:t> </a:t>
            </a:r>
            <a:r>
              <a:rPr lang="en-US" b="1" dirty="0" err="1" smtClean="0"/>
              <a:t>thiện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7713"/>
            <a:ext cx="4530213" cy="5210287"/>
          </a:xfrm>
        </p:spPr>
        <p:txBody>
          <a:bodyPr>
            <a:normAutofit/>
          </a:bodyPr>
          <a:lstStyle/>
          <a:p>
            <a:pPr algn="just"/>
            <a:r>
              <a:rPr lang="en-US" altLang="en-US" sz="3000" dirty="0" err="1" smtClean="0"/>
              <a:t>Giao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diện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phải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gây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chú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ý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với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người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dùng</a:t>
            </a:r>
            <a:r>
              <a:rPr lang="en-US" altLang="en-US" sz="3000" dirty="0" smtClean="0"/>
              <a:t>.</a:t>
            </a:r>
          </a:p>
          <a:p>
            <a:pPr algn="just"/>
            <a:r>
              <a:rPr lang="en-US" altLang="en-US" sz="3000" dirty="0" err="1" smtClean="0"/>
              <a:t>Những</a:t>
            </a:r>
            <a:r>
              <a:rPr lang="en-US" altLang="en-US" sz="3000" dirty="0" smtClean="0"/>
              <a:t> flow </a:t>
            </a:r>
            <a:r>
              <a:rPr lang="en-US" altLang="en-US" sz="3000" dirty="0" err="1" smtClean="0"/>
              <a:t>trong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giao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diện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phải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hợp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lý</a:t>
            </a:r>
            <a:r>
              <a:rPr lang="en-US" altLang="en-US" sz="3000" dirty="0" smtClean="0"/>
              <a:t>, logic.</a:t>
            </a:r>
          </a:p>
          <a:p>
            <a:pPr algn="just"/>
            <a:r>
              <a:rPr lang="en-US" altLang="en-US" sz="3000" dirty="0" err="1" smtClean="0"/>
              <a:t>Giữa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những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phần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khác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nhau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thì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khoảng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cách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cũng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khác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nhau</a:t>
            </a:r>
            <a:r>
              <a:rPr lang="en-US" altLang="en-US" sz="3000" dirty="0" smtClean="0"/>
              <a:t>.</a:t>
            </a:r>
          </a:p>
          <a:p>
            <a:pPr algn="just"/>
            <a:r>
              <a:rPr lang="en-US" altLang="en-US" sz="3000" dirty="0" smtClean="0"/>
              <a:t>Box </a:t>
            </a:r>
            <a:r>
              <a:rPr lang="en-US" altLang="en-US" sz="3000" dirty="0" err="1" smtClean="0"/>
              <a:t>hoặc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mũi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tên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nên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có</a:t>
            </a:r>
            <a:r>
              <a:rPr lang="en-US" altLang="en-US" sz="3000" dirty="0" smtClean="0"/>
              <a:t> shadow </a:t>
            </a:r>
            <a:r>
              <a:rPr lang="en-US" altLang="en-US" sz="3000" dirty="0" err="1" smtClean="0"/>
              <a:t>hoặc</a:t>
            </a:r>
            <a:r>
              <a:rPr lang="en-US" altLang="en-US" sz="3000" dirty="0" smtClean="0"/>
              <a:t> 3d</a:t>
            </a:r>
            <a:r>
              <a:rPr lang="mr-IN" altLang="en-US" sz="3000" dirty="0" smtClean="0"/>
              <a:t>…</a:t>
            </a:r>
            <a:endParaRPr lang="en-US" altLang="en-US" sz="3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413" y="1144588"/>
            <a:ext cx="6400800" cy="557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9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1319"/>
            <a:ext cx="10515600" cy="779463"/>
          </a:xfrm>
        </p:spPr>
        <p:txBody>
          <a:bodyPr>
            <a:noAutofit/>
          </a:bodyPr>
          <a:lstStyle/>
          <a:p>
            <a:r>
              <a:rPr lang="en-US" sz="4000" b="1" dirty="0" err="1" smtClean="0"/>
              <a:t>Như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thế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nào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để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trình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bày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tốt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và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thiết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kế</a:t>
            </a:r>
            <a:r>
              <a:rPr lang="en-US" sz="4000" b="1" dirty="0" smtClean="0"/>
              <a:t> web form</a:t>
            </a:r>
            <a:br>
              <a:rPr lang="en-US" sz="4000" b="1" dirty="0" smtClean="0"/>
            </a:br>
            <a:r>
              <a:rPr lang="en-US" sz="4000" b="1" dirty="0" err="1" smtClean="0"/>
              <a:t>Giao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diện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thân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thiện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4557"/>
            <a:ext cx="5887065" cy="4984955"/>
          </a:xfrm>
        </p:spPr>
        <p:txBody>
          <a:bodyPr>
            <a:normAutofit/>
          </a:bodyPr>
          <a:lstStyle/>
          <a:p>
            <a:pPr algn="just">
              <a:buFont typeface="Arial" charset="0"/>
              <a:buChar char="•"/>
            </a:pPr>
            <a:r>
              <a:rPr lang="en-US" altLang="en-US" sz="3200" dirty="0" err="1" smtClean="0"/>
              <a:t>Sử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dụng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đa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dạng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các</a:t>
            </a:r>
            <a:r>
              <a:rPr lang="en-US" altLang="en-US" sz="3200" dirty="0" smtClean="0"/>
              <a:t> font </a:t>
            </a:r>
            <a:r>
              <a:rPr lang="en-US" altLang="en-US" sz="3200" dirty="0" err="1" smtClean="0"/>
              <a:t>chữ</a:t>
            </a:r>
            <a:r>
              <a:rPr lang="en-US" altLang="en-US" sz="3200" dirty="0" smtClean="0"/>
              <a:t>, style </a:t>
            </a:r>
            <a:r>
              <a:rPr lang="en-US" altLang="en-US" sz="3200" dirty="0" err="1" smtClean="0"/>
              <a:t>chữ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nhằm</a:t>
            </a:r>
            <a:r>
              <a:rPr lang="en-US" altLang="en-US" sz="3200" dirty="0"/>
              <a:t> </a:t>
            </a:r>
            <a:r>
              <a:rPr lang="en-US" altLang="en-US" sz="3200" dirty="0" err="1" smtClean="0"/>
              <a:t>gây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chú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ý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cho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người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dùng</a:t>
            </a:r>
            <a:r>
              <a:rPr lang="en-US" altLang="en-US" sz="3200" dirty="0" smtClean="0"/>
              <a:t>.</a:t>
            </a:r>
          </a:p>
          <a:p>
            <a:pPr algn="just">
              <a:buFont typeface="Arial" charset="0"/>
              <a:buChar char="•"/>
            </a:pPr>
            <a:r>
              <a:rPr lang="en-US" altLang="en-US" sz="3200" dirty="0" err="1" smtClean="0"/>
              <a:t>Sử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dụng</a:t>
            </a:r>
            <a:r>
              <a:rPr lang="en-US" altLang="en-US" sz="3200" dirty="0" smtClean="0"/>
              <a:t> icon .</a:t>
            </a:r>
          </a:p>
          <a:p>
            <a:pPr lvl="1" algn="just"/>
            <a:r>
              <a:rPr lang="en-US" altLang="en-US" sz="2800" dirty="0" smtClean="0"/>
              <a:t>Icon </a:t>
            </a:r>
            <a:r>
              <a:rPr lang="en-US" altLang="en-US" sz="2800" dirty="0" err="1" smtClean="0"/>
              <a:t>phải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đơn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giản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dễ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hiểu</a:t>
            </a:r>
            <a:endParaRPr lang="en-US" altLang="en-US" sz="2800" dirty="0" smtClean="0"/>
          </a:p>
          <a:p>
            <a:pPr lvl="1" algn="just"/>
            <a:r>
              <a:rPr lang="en-US" altLang="en-US" sz="2800" dirty="0" err="1" smtClean="0"/>
              <a:t>Không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được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dùng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quá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nhiều</a:t>
            </a:r>
            <a:r>
              <a:rPr lang="en-US" altLang="en-US" sz="2800" dirty="0" smtClean="0"/>
              <a:t> icon </a:t>
            </a:r>
            <a:r>
              <a:rPr lang="en-US" altLang="en-US" sz="2800" dirty="0" err="1" smtClean="0"/>
              <a:t>trong</a:t>
            </a:r>
            <a:r>
              <a:rPr lang="en-US" altLang="en-US" sz="2800" dirty="0" smtClean="0"/>
              <a:t> 1 website ( &lt;= 20 )</a:t>
            </a:r>
          </a:p>
          <a:p>
            <a:pPr lvl="1" algn="just"/>
            <a:r>
              <a:rPr lang="en-US" altLang="en-US" sz="2800" dirty="0" err="1" smtClean="0"/>
              <a:t>Sử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dụng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liên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tục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không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ngắt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quãng</a:t>
            </a:r>
            <a:r>
              <a:rPr lang="en-US" altLang="en-US" sz="2800" dirty="0" smtClean="0"/>
              <a:t>.</a:t>
            </a:r>
            <a:endParaRPr lang="en-US" altLang="en-US" sz="2800" dirty="0"/>
          </a:p>
          <a:p>
            <a:pPr marL="457200" lvl="1" indent="0" algn="just">
              <a:buNone/>
            </a:pPr>
            <a:r>
              <a:rPr lang="en-US" altLang="en-US" sz="2800" dirty="0" smtClean="0"/>
              <a:t>=&gt;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GIỮ MỌI THỨ ĐƠN GIẢN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943" y="1350569"/>
            <a:ext cx="4159044" cy="544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Như</a:t>
            </a:r>
            <a:r>
              <a:rPr lang="en-US" b="1" dirty="0" smtClean="0"/>
              <a:t> </a:t>
            </a:r>
            <a:r>
              <a:rPr lang="en-US" b="1" dirty="0" err="1" smtClean="0"/>
              <a:t>thế</a:t>
            </a:r>
            <a:r>
              <a:rPr lang="en-US" b="1" dirty="0" smtClean="0"/>
              <a:t> </a:t>
            </a:r>
            <a:r>
              <a:rPr lang="en-US" b="1" dirty="0" err="1" smtClean="0"/>
              <a:t>nào</a:t>
            </a:r>
            <a:r>
              <a:rPr lang="en-US" b="1" dirty="0" smtClean="0"/>
              <a:t> </a:t>
            </a:r>
            <a:r>
              <a:rPr lang="en-US" b="1" dirty="0" err="1" smtClean="0"/>
              <a:t>để</a:t>
            </a:r>
            <a:r>
              <a:rPr lang="en-US" b="1" dirty="0" smtClean="0"/>
              <a:t> </a:t>
            </a:r>
            <a:r>
              <a:rPr lang="en-US" b="1" dirty="0" err="1" smtClean="0"/>
              <a:t>trình</a:t>
            </a:r>
            <a:r>
              <a:rPr lang="en-US" b="1" dirty="0" smtClean="0"/>
              <a:t> </a:t>
            </a:r>
            <a:r>
              <a:rPr lang="en-US" b="1" dirty="0" err="1" smtClean="0"/>
              <a:t>bày</a:t>
            </a:r>
            <a:r>
              <a:rPr lang="en-US" b="1" dirty="0" smtClean="0"/>
              <a:t> </a:t>
            </a:r>
            <a:r>
              <a:rPr lang="en-US" b="1" dirty="0" err="1" smtClean="0"/>
              <a:t>tốt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thiết</a:t>
            </a:r>
            <a:r>
              <a:rPr lang="en-US" b="1" dirty="0" smtClean="0"/>
              <a:t> </a:t>
            </a:r>
            <a:r>
              <a:rPr lang="en-US" b="1" dirty="0" err="1" smtClean="0"/>
              <a:t>kế</a:t>
            </a:r>
            <a:r>
              <a:rPr lang="en-US" b="1" dirty="0" smtClean="0"/>
              <a:t> web form</a:t>
            </a:r>
            <a:br>
              <a:rPr lang="en-US" b="1" dirty="0" smtClean="0"/>
            </a:br>
            <a:r>
              <a:rPr lang="en-US" b="1" dirty="0" err="1" smtClean="0"/>
              <a:t>Giao</a:t>
            </a:r>
            <a:r>
              <a:rPr lang="en-US" b="1" dirty="0" smtClean="0"/>
              <a:t> </a:t>
            </a:r>
            <a:r>
              <a:rPr lang="en-US" b="1" dirty="0" err="1" smtClean="0"/>
              <a:t>diện</a:t>
            </a:r>
            <a:r>
              <a:rPr lang="en-US" b="1" dirty="0" smtClean="0"/>
              <a:t> </a:t>
            </a:r>
            <a:r>
              <a:rPr lang="en-US" b="1" dirty="0" err="1" smtClean="0"/>
              <a:t>thân</a:t>
            </a:r>
            <a:r>
              <a:rPr lang="en-US" b="1" dirty="0" smtClean="0"/>
              <a:t> </a:t>
            </a:r>
            <a:r>
              <a:rPr lang="en-US" b="1" dirty="0" err="1" smtClean="0"/>
              <a:t>thiện</a:t>
            </a:r>
            <a:r>
              <a:rPr lang="en-US" b="1" dirty="0" smtClean="0"/>
              <a:t> </a:t>
            </a:r>
            <a:r>
              <a:rPr lang="mr-IN" b="1" dirty="0" smtClean="0"/>
              <a:t>–</a:t>
            </a:r>
            <a:r>
              <a:rPr lang="en-US" b="1" dirty="0" smtClean="0"/>
              <a:t> </a:t>
            </a:r>
            <a:r>
              <a:rPr lang="en-US" b="1" dirty="0" err="1"/>
              <a:t>M</a:t>
            </a:r>
            <a:r>
              <a:rPr lang="en-US" b="1" dirty="0" err="1" smtClean="0"/>
              <a:t>àu</a:t>
            </a:r>
            <a:r>
              <a:rPr lang="en-US" b="1" dirty="0" smtClean="0"/>
              <a:t> </a:t>
            </a:r>
            <a:r>
              <a:rPr lang="en-US" b="1" dirty="0" err="1" smtClean="0"/>
              <a:t>sắc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2560"/>
            <a:ext cx="5990303" cy="5210287"/>
          </a:xfrm>
        </p:spPr>
        <p:txBody>
          <a:bodyPr>
            <a:normAutofit/>
          </a:bodyPr>
          <a:lstStyle/>
          <a:p>
            <a:pPr algn="just"/>
            <a:endParaRPr lang="en-US" alt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794" y="1268360"/>
            <a:ext cx="8613058" cy="558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5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Thiết</a:t>
            </a:r>
            <a:r>
              <a:rPr lang="en-US" b="1" dirty="0" smtClean="0"/>
              <a:t> </a:t>
            </a:r>
            <a:r>
              <a:rPr lang="en-US" b="1" dirty="0" err="1" smtClean="0"/>
              <a:t>kế</a:t>
            </a:r>
            <a:r>
              <a:rPr lang="en-US" b="1" dirty="0" smtClean="0"/>
              <a:t> web </a:t>
            </a:r>
            <a:r>
              <a:rPr lang="en-US" b="1" dirty="0" err="1" smtClean="0"/>
              <a:t>dạng</a:t>
            </a:r>
            <a:r>
              <a:rPr lang="en-US" b="1" dirty="0" smtClean="0"/>
              <a:t> </a:t>
            </a:r>
            <a:r>
              <a:rPr lang="en-US" b="1" dirty="0" err="1" smtClean="0"/>
              <a:t>điền</a:t>
            </a:r>
            <a:r>
              <a:rPr lang="en-US" b="1" dirty="0" smtClean="0"/>
              <a:t> form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2560"/>
            <a:ext cx="5149645" cy="5210287"/>
          </a:xfrm>
        </p:spPr>
        <p:txBody>
          <a:bodyPr>
            <a:normAutofit/>
          </a:bodyPr>
          <a:lstStyle/>
          <a:p>
            <a:pPr algn="just"/>
            <a:r>
              <a:rPr lang="en-US" altLang="en-US" dirty="0" err="1" smtClean="0"/>
              <a:t>Chỉ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dẫn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phải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rõ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ràng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dễ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hiểu</a:t>
            </a:r>
            <a:r>
              <a:rPr lang="en-US" altLang="en-US" dirty="0" smtClean="0"/>
              <a:t>.</a:t>
            </a:r>
          </a:p>
          <a:p>
            <a:pPr algn="just"/>
            <a:r>
              <a:rPr lang="en-US" altLang="en-US" dirty="0" err="1" smtClean="0"/>
              <a:t>Trình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tự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phải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hợp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lý</a:t>
            </a:r>
            <a:r>
              <a:rPr lang="en-US" altLang="en-US" dirty="0" smtClean="0"/>
              <a:t>.</a:t>
            </a:r>
          </a:p>
          <a:p>
            <a:pPr algn="just"/>
            <a:r>
              <a:rPr lang="en-US" altLang="en-US" dirty="0" err="1" smtClean="0"/>
              <a:t>Sử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dụng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nhiều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dạng</a:t>
            </a:r>
            <a:r>
              <a:rPr lang="en-US" altLang="en-US" dirty="0" smtClean="0"/>
              <a:t> fill in: Text box, buttons, drop-down menu, radio buttons,</a:t>
            </a:r>
            <a:r>
              <a:rPr lang="mr-IN" altLang="en-US" dirty="0" smtClean="0"/>
              <a:t>…</a:t>
            </a:r>
            <a:endParaRPr lang="en-US" altLang="en-US" dirty="0" smtClean="0"/>
          </a:p>
          <a:p>
            <a:pPr algn="just"/>
            <a:r>
              <a:rPr lang="en-US" altLang="en-US" dirty="0" err="1" smtClean="0"/>
              <a:t>Sử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dụng</a:t>
            </a:r>
            <a:r>
              <a:rPr lang="en-US" altLang="en-US" dirty="0" smtClean="0"/>
              <a:t> text box </a:t>
            </a:r>
            <a:r>
              <a:rPr lang="en-US" altLang="en-US" dirty="0" err="1" smtClean="0"/>
              <a:t>cho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phép</a:t>
            </a:r>
            <a:r>
              <a:rPr lang="en-US" altLang="en-US" dirty="0" smtClean="0"/>
              <a:t> scroll </a:t>
            </a:r>
            <a:r>
              <a:rPr lang="en-US" altLang="en-US" dirty="0" err="1" smtClean="0"/>
              <a:t>nếu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không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biết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người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dùng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sẽ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điền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vào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nhiêu</a:t>
            </a:r>
            <a:r>
              <a:rPr lang="en-US" alt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44588"/>
            <a:ext cx="6103507" cy="586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03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Thiết</a:t>
            </a:r>
            <a:r>
              <a:rPr lang="en-US" b="1" dirty="0" smtClean="0"/>
              <a:t> </a:t>
            </a:r>
            <a:r>
              <a:rPr lang="en-US" b="1" dirty="0" err="1" smtClean="0"/>
              <a:t>kế</a:t>
            </a:r>
            <a:r>
              <a:rPr lang="en-US" b="1" dirty="0" smtClean="0"/>
              <a:t> web </a:t>
            </a:r>
            <a:r>
              <a:rPr lang="en-US" b="1" dirty="0" err="1" smtClean="0"/>
              <a:t>dạng</a:t>
            </a:r>
            <a:r>
              <a:rPr lang="en-US" b="1" dirty="0" smtClean="0"/>
              <a:t> </a:t>
            </a:r>
            <a:r>
              <a:rPr lang="en-US" b="1" dirty="0" err="1" smtClean="0"/>
              <a:t>điền</a:t>
            </a:r>
            <a:r>
              <a:rPr lang="en-US" b="1" dirty="0" smtClean="0"/>
              <a:t> form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2560"/>
            <a:ext cx="5149645" cy="5210287"/>
          </a:xfrm>
        </p:spPr>
        <p:txBody>
          <a:bodyPr>
            <a:normAutofit/>
          </a:bodyPr>
          <a:lstStyle/>
          <a:p>
            <a:pPr algn="just"/>
            <a:r>
              <a:rPr lang="en-US" altLang="en-US" dirty="0" err="1" smtClean="0"/>
              <a:t>Luôn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cung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cấp</a:t>
            </a:r>
            <a:r>
              <a:rPr lang="en-US" altLang="en-US" dirty="0" smtClean="0"/>
              <a:t> 2 option: </a:t>
            </a:r>
          </a:p>
          <a:p>
            <a:pPr marL="0" indent="0" algn="just">
              <a:buNone/>
            </a:pPr>
            <a:r>
              <a:rPr lang="en-US" altLang="en-US" dirty="0" smtClean="0"/>
              <a:t>Submit </a:t>
            </a:r>
            <a:r>
              <a:rPr lang="en-US" altLang="en-US" dirty="0" err="1" smtClean="0"/>
              <a:t>và</a:t>
            </a:r>
            <a:r>
              <a:rPr lang="en-US" altLang="en-US" dirty="0" smtClean="0"/>
              <a:t> Clear form</a:t>
            </a:r>
          </a:p>
          <a:p>
            <a:pPr algn="just"/>
            <a:r>
              <a:rPr lang="en-US" altLang="en-US" dirty="0" err="1" smtClean="0"/>
              <a:t>Nếu</a:t>
            </a:r>
            <a:r>
              <a:rPr lang="en-US" altLang="en-US" dirty="0" smtClean="0"/>
              <a:t> form </a:t>
            </a:r>
            <a:r>
              <a:rPr lang="en-US" altLang="en-US" dirty="0" err="1" smtClean="0"/>
              <a:t>quá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dài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cần</a:t>
            </a:r>
            <a:r>
              <a:rPr lang="en-US" altLang="en-US" dirty="0" smtClean="0"/>
              <a:t> chia </a:t>
            </a:r>
            <a:r>
              <a:rPr lang="en-US" altLang="en-US" dirty="0" err="1" smtClean="0"/>
              <a:t>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nhiều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trang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đơn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giản</a:t>
            </a:r>
            <a:r>
              <a:rPr lang="en-US" altLang="en-US" dirty="0" smtClean="0"/>
              <a:t>.</a:t>
            </a:r>
          </a:p>
          <a:p>
            <a:pPr algn="just"/>
            <a:r>
              <a:rPr lang="en-US" altLang="en-US" dirty="0" err="1" smtClean="0"/>
              <a:t>Hiển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thị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lỗi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phải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rõ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ràng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nếu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người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dùng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nhập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sai</a:t>
            </a:r>
            <a:r>
              <a:rPr lang="en-US" altLang="en-US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845" y="1144587"/>
            <a:ext cx="6204155" cy="549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7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Những</a:t>
            </a:r>
            <a:r>
              <a:rPr lang="en-US" b="1" dirty="0" smtClean="0"/>
              <a:t> </a:t>
            </a:r>
            <a:r>
              <a:rPr lang="en-US" b="1" dirty="0" err="1" smtClean="0"/>
              <a:t>dạng</a:t>
            </a:r>
            <a:r>
              <a:rPr lang="en-US" b="1" dirty="0" smtClean="0"/>
              <a:t> input </a:t>
            </a:r>
            <a:r>
              <a:rPr lang="en-US" b="1" dirty="0" err="1" smtClean="0"/>
              <a:t>khác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1026" name="Picture 2" descr="ttps://i.ndtvimg.com/i/2014-12/smartphone_625x350_814194238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621" y="1144588"/>
            <a:ext cx="8283678" cy="549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0240299" y="6078537"/>
            <a:ext cx="2956527" cy="779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mtClean="0"/>
              <a:t>Touch 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143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Những</a:t>
            </a:r>
            <a:r>
              <a:rPr lang="en-US" b="1" dirty="0" smtClean="0"/>
              <a:t> </a:t>
            </a:r>
            <a:r>
              <a:rPr lang="en-US" b="1" dirty="0" err="1" smtClean="0"/>
              <a:t>dạng</a:t>
            </a:r>
            <a:r>
              <a:rPr lang="en-US" b="1" dirty="0" smtClean="0"/>
              <a:t> input </a:t>
            </a:r>
            <a:r>
              <a:rPr lang="en-US" b="1" dirty="0" err="1" smtClean="0"/>
              <a:t>khác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141449" y="6078537"/>
            <a:ext cx="3202858" cy="779463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Virtual Reality</a:t>
            </a:r>
            <a:endParaRPr lang="en-US"/>
          </a:p>
        </p:txBody>
      </p:sp>
      <p:pic>
        <p:nvPicPr>
          <p:cNvPr id="2050" name="Picture 2" descr="mage result for virtual reality inp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551" y="1144588"/>
            <a:ext cx="8090898" cy="555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83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/>
              <a:t>Mục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tiêu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thiết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kế</a:t>
            </a:r>
            <a:r>
              <a:rPr lang="en-US" sz="4800" b="1" dirty="0" smtClean="0"/>
              <a:t> input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sz="3200" dirty="0" err="1" smtClean="0"/>
              <a:t>Chất</a:t>
            </a:r>
            <a:r>
              <a:rPr lang="en-US" sz="3200" dirty="0" smtClean="0"/>
              <a:t> </a:t>
            </a:r>
            <a:r>
              <a:rPr lang="en-US" sz="3200" dirty="0" err="1" smtClean="0"/>
              <a:t>lượng</a:t>
            </a:r>
            <a:r>
              <a:rPr lang="en-US" sz="3200" dirty="0" smtClean="0"/>
              <a:t> input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hệ</a:t>
            </a:r>
            <a:r>
              <a:rPr lang="en-US" sz="3200" dirty="0" smtClean="0"/>
              <a:t> </a:t>
            </a:r>
            <a:r>
              <a:rPr lang="en-US" sz="3200" dirty="0" err="1" smtClean="0"/>
              <a:t>thống</a:t>
            </a:r>
            <a:r>
              <a:rPr lang="en-US" sz="3200" dirty="0" smtClean="0"/>
              <a:t> </a:t>
            </a:r>
            <a:r>
              <a:rPr lang="en-US" sz="3200" dirty="0" err="1" smtClean="0"/>
              <a:t>sẽ</a:t>
            </a:r>
            <a:r>
              <a:rPr lang="en-US" sz="3200" dirty="0" smtClean="0"/>
              <a:t> </a:t>
            </a:r>
            <a:r>
              <a:rPr lang="en-US" sz="3200" dirty="0" err="1" smtClean="0"/>
              <a:t>quyết</a:t>
            </a:r>
            <a:r>
              <a:rPr lang="en-US" sz="3200" dirty="0" smtClean="0"/>
              <a:t> </a:t>
            </a:r>
            <a:r>
              <a:rPr lang="en-US" sz="3200" dirty="0" err="1" smtClean="0"/>
              <a:t>định</a:t>
            </a:r>
            <a:r>
              <a:rPr lang="en-US" sz="3200" dirty="0" smtClean="0"/>
              <a:t> </a:t>
            </a:r>
            <a:r>
              <a:rPr lang="en-US" sz="3200" dirty="0" err="1" smtClean="0"/>
              <a:t>chất</a:t>
            </a:r>
            <a:r>
              <a:rPr lang="en-US" sz="3200" dirty="0" smtClean="0"/>
              <a:t> </a:t>
            </a:r>
            <a:r>
              <a:rPr lang="en-US" sz="3200" dirty="0" err="1" smtClean="0"/>
              <a:t>lượng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output.</a:t>
            </a:r>
          </a:p>
          <a:p>
            <a:pPr>
              <a:buFont typeface="Arial" charset="0"/>
              <a:buChar char="•"/>
            </a:pPr>
            <a:r>
              <a:rPr lang="en-US" sz="3200" dirty="0" err="1" smtClean="0"/>
              <a:t>Mục</a:t>
            </a:r>
            <a:r>
              <a:rPr lang="en-US" sz="3200" dirty="0" smtClean="0"/>
              <a:t> </a:t>
            </a:r>
            <a:r>
              <a:rPr lang="en-US" sz="3200" dirty="0" err="1" smtClean="0"/>
              <a:t>tiêu</a:t>
            </a:r>
            <a:r>
              <a:rPr lang="en-US" sz="3200" dirty="0" smtClean="0"/>
              <a:t>:</a:t>
            </a:r>
          </a:p>
          <a:p>
            <a:pPr lvl="1"/>
            <a:r>
              <a:rPr lang="en-US" sz="2800" dirty="0" err="1" smtClean="0"/>
              <a:t>Hiệu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(Effectiveness)</a:t>
            </a:r>
          </a:p>
          <a:p>
            <a:pPr lvl="1"/>
            <a:r>
              <a:rPr lang="en-US" sz="2800" dirty="0" err="1" smtClean="0"/>
              <a:t>Chính</a:t>
            </a:r>
            <a:r>
              <a:rPr lang="en-US" sz="2800" dirty="0" smtClean="0"/>
              <a:t> </a:t>
            </a:r>
            <a:r>
              <a:rPr lang="en-US" sz="2800" dirty="0" err="1" smtClean="0"/>
              <a:t>xác</a:t>
            </a:r>
            <a:r>
              <a:rPr lang="en-US" sz="2800" dirty="0" smtClean="0"/>
              <a:t> (Accuracy)</a:t>
            </a:r>
          </a:p>
          <a:p>
            <a:pPr lvl="1"/>
            <a:r>
              <a:rPr lang="en-US" sz="2800" dirty="0" err="1" smtClean="0"/>
              <a:t>Dễ</a:t>
            </a:r>
            <a:r>
              <a:rPr lang="en-US" sz="2800" dirty="0" smtClean="0"/>
              <a:t> </a:t>
            </a:r>
            <a:r>
              <a:rPr lang="en-US" sz="2800" dirty="0" err="1" smtClean="0"/>
              <a:t>dùng</a:t>
            </a:r>
            <a:r>
              <a:rPr lang="en-US" sz="2800" dirty="0" smtClean="0"/>
              <a:t> (Ease of use)</a:t>
            </a:r>
          </a:p>
          <a:p>
            <a:pPr lvl="1"/>
            <a:r>
              <a:rPr lang="en-US" sz="2800" dirty="0" err="1" smtClean="0"/>
              <a:t>Ổn</a:t>
            </a:r>
            <a:r>
              <a:rPr lang="en-US" sz="2800" dirty="0" smtClean="0"/>
              <a:t> </a:t>
            </a:r>
            <a:r>
              <a:rPr lang="en-US" sz="2800" dirty="0" err="1" smtClean="0"/>
              <a:t>định</a:t>
            </a:r>
            <a:r>
              <a:rPr lang="en-US" sz="2800" dirty="0" smtClean="0"/>
              <a:t> (Consistency)</a:t>
            </a:r>
          </a:p>
          <a:p>
            <a:pPr lvl="1"/>
            <a:r>
              <a:rPr lang="en-US" sz="2800" dirty="0" err="1" smtClean="0"/>
              <a:t>Đơn</a:t>
            </a:r>
            <a:r>
              <a:rPr lang="en-US" sz="2800" dirty="0" smtClean="0"/>
              <a:t> </a:t>
            </a:r>
            <a:r>
              <a:rPr lang="en-US" sz="2800" dirty="0" err="1" smtClean="0"/>
              <a:t>giản</a:t>
            </a:r>
            <a:r>
              <a:rPr lang="en-US" sz="2800" dirty="0" smtClean="0"/>
              <a:t> (Simplicity)</a:t>
            </a:r>
          </a:p>
          <a:p>
            <a:pPr lvl="1"/>
            <a:r>
              <a:rPr lang="en-US" sz="2800" dirty="0" err="1" smtClean="0"/>
              <a:t>Hấp</a:t>
            </a:r>
            <a:r>
              <a:rPr lang="en-US" sz="2800" dirty="0" smtClean="0"/>
              <a:t> </a:t>
            </a:r>
            <a:r>
              <a:rPr lang="en-US" sz="2800" dirty="0" err="1" smtClean="0"/>
              <a:t>dẫn</a:t>
            </a:r>
            <a:r>
              <a:rPr lang="en-US" sz="2800" dirty="0" smtClean="0"/>
              <a:t> (Attractiveness)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9162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Những</a:t>
            </a:r>
            <a:r>
              <a:rPr lang="en-US" b="1" dirty="0" smtClean="0"/>
              <a:t> </a:t>
            </a:r>
            <a:r>
              <a:rPr lang="en-US" b="1" dirty="0" err="1" smtClean="0"/>
              <a:t>dạng</a:t>
            </a:r>
            <a:r>
              <a:rPr lang="en-US" b="1" dirty="0" smtClean="0"/>
              <a:t> input </a:t>
            </a:r>
            <a:r>
              <a:rPr lang="en-US" b="1" dirty="0" err="1" smtClean="0"/>
              <a:t>khác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141449" y="6078537"/>
            <a:ext cx="3202858" cy="7794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POS</a:t>
            </a:r>
            <a:endParaRPr lang="en-US" dirty="0"/>
          </a:p>
        </p:txBody>
      </p:sp>
      <p:pic>
        <p:nvPicPr>
          <p:cNvPr id="3074" name="Picture 2" descr="ttp://www.rdspos.com/portals/0/NCR%20C-Store%20Customer%20Self%20Service.jpg?ver=2015-08-04-091240-5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1144588"/>
            <a:ext cx="6877050" cy="547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72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Những</a:t>
            </a:r>
            <a:r>
              <a:rPr lang="en-US" b="1" dirty="0" smtClean="0"/>
              <a:t> </a:t>
            </a:r>
            <a:r>
              <a:rPr lang="en-US" b="1" dirty="0" err="1" smtClean="0"/>
              <a:t>dạng</a:t>
            </a:r>
            <a:r>
              <a:rPr lang="en-US" b="1" dirty="0" smtClean="0"/>
              <a:t> input </a:t>
            </a:r>
            <a:r>
              <a:rPr lang="en-US" b="1" dirty="0" err="1" smtClean="0"/>
              <a:t>khác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141449" y="6078537"/>
            <a:ext cx="3202858" cy="7794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NFC</a:t>
            </a:r>
            <a:endParaRPr lang="en-US" dirty="0"/>
          </a:p>
        </p:txBody>
      </p:sp>
      <p:pic>
        <p:nvPicPr>
          <p:cNvPr id="4098" name="Picture 2" descr="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1144587"/>
            <a:ext cx="7448550" cy="54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85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Những</a:t>
            </a:r>
            <a:r>
              <a:rPr lang="en-US" b="1" dirty="0" smtClean="0"/>
              <a:t> </a:t>
            </a:r>
            <a:r>
              <a:rPr lang="en-US" b="1" dirty="0" err="1" smtClean="0"/>
              <a:t>dạng</a:t>
            </a:r>
            <a:r>
              <a:rPr lang="en-US" b="1" dirty="0" smtClean="0"/>
              <a:t> input </a:t>
            </a:r>
            <a:r>
              <a:rPr lang="en-US" b="1" dirty="0" err="1" smtClean="0"/>
              <a:t>khác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141449" y="6078537"/>
            <a:ext cx="3202858" cy="7794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Bluetooth</a:t>
            </a:r>
            <a:endParaRPr lang="en-US" dirty="0"/>
          </a:p>
        </p:txBody>
      </p:sp>
      <p:pic>
        <p:nvPicPr>
          <p:cNvPr id="5122" name="Picture 2" descr="mage result for Bluetooth 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64" y="1144588"/>
            <a:ext cx="7100272" cy="550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94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12121"/>
            </a:gs>
            <a:gs pos="100000">
              <a:schemeClr val="accent3">
                <a:hueOff val="820600"/>
                <a:lumOff val="-19411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esigning effective Input/Ouput (UI/UX)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Designing effective Input/Ouput (UI/UX)</a:t>
            </a:r>
          </a:p>
        </p:txBody>
      </p:sp>
      <p:sp>
        <p:nvSpPr>
          <p:cNvPr id="120" name="NGUYEN KHANH BINH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defTabSz="377890">
              <a:defRPr sz="3404"/>
            </a:pPr>
            <a:r>
              <a:t>NGUYEN KHANH BINH</a:t>
            </a:r>
          </a:p>
          <a:p>
            <a:pPr defTabSz="377890">
              <a:defRPr sz="3404"/>
            </a:pPr>
            <a:r>
              <a:t>NGUYEN TRUNG QUAN</a:t>
            </a:r>
          </a:p>
        </p:txBody>
      </p:sp>
    </p:spTree>
    <p:extLst>
      <p:ext uri="{BB962C8B-B14F-4D97-AF65-F5344CB8AC3E}">
        <p14:creationId xmlns:p14="http://schemas.microsoft.com/office/powerpoint/2010/main" val="1768458432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12121"/>
            </a:gs>
            <a:gs pos="100000">
              <a:schemeClr val="accent3">
                <a:hueOff val="820600"/>
                <a:lumOff val="-19411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Outpu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2"/>
            <a:r>
              <a:t>Output</a:t>
            </a:r>
          </a:p>
        </p:txBody>
      </p:sp>
      <p:sp>
        <p:nvSpPr>
          <p:cNvPr id="123" name="Output là dữ liệu được truyền tải tới người dùng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Output là dữ liệu được truyền tải tới người dùng</a:t>
            </a:r>
          </a:p>
          <a:p>
            <a:r>
              <a:t>Các dạng output:</a:t>
            </a:r>
          </a:p>
          <a:p>
            <a:pPr lvl="1">
              <a:buClr>
                <a:srgbClr val="FFFFFF"/>
              </a:buClr>
              <a:buChar char="‣"/>
            </a:pPr>
            <a:r>
              <a:t>Bản cứng: bản báo cáo, …</a:t>
            </a:r>
          </a:p>
          <a:p>
            <a:pPr lvl="1">
              <a:buClr>
                <a:srgbClr val="FFFFFF"/>
              </a:buClr>
              <a:buChar char="‣"/>
            </a:pPr>
            <a:r>
              <a:t>Bản mềm: màn hình máy tính, âm thanh, …</a:t>
            </a:r>
          </a:p>
          <a:p>
            <a:r>
              <a:t>Để tạo output, phân tích viên cần làm việc trực tiếp với người dùng tới khi output được đúng.</a:t>
            </a:r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54157" y="6536531"/>
            <a:ext cx="278924" cy="27571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algn="ctr" defTabSz="410751" hangingPunct="0"/>
            <a:fld id="{86CB4B4D-7CA3-9044-876B-883B54F8677D}" type="slidenum">
              <a:rPr kern="0">
                <a:solidFill>
                  <a:srgbClr val="FFFFFF"/>
                </a:solidFill>
              </a:rPr>
              <a:pPr algn="ctr" defTabSz="410751" hangingPunct="0"/>
              <a:t>44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65512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12121"/>
            </a:gs>
            <a:gs pos="100000">
              <a:schemeClr val="accent3">
                <a:hueOff val="820600"/>
                <a:lumOff val="-19411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Mục tiê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Mục tiêu</a:t>
            </a:r>
          </a:p>
        </p:txBody>
      </p:sp>
      <p:sp>
        <p:nvSpPr>
          <p:cNvPr id="127" name="Đáp ứng một nhóm người dùng hoặc tổ chức nhất định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Đáp ứng một nhóm người dùng hoặc tổ chức nhất định</a:t>
            </a:r>
          </a:p>
          <a:p>
            <a:r>
              <a:t>Có ý nghĩa với người dùng</a:t>
            </a:r>
          </a:p>
          <a:p>
            <a:r>
              <a:t>Truyền tải được số lượng tương đối output</a:t>
            </a:r>
          </a:p>
          <a:p>
            <a:r>
              <a:t>Đảm bảo output ở đúng vị trí</a:t>
            </a:r>
          </a:p>
          <a:p>
            <a:r>
              <a:t>Cung cấp output đúng lúc</a:t>
            </a:r>
          </a:p>
          <a:p>
            <a:r>
              <a:t>Chọn đúng phương thức output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54157" y="6536531"/>
            <a:ext cx="278924" cy="27571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algn="ctr" defTabSz="410751" hangingPunct="0"/>
            <a:fld id="{86CB4B4D-7CA3-9044-876B-883B54F8677D}" type="slidenum">
              <a:rPr kern="0">
                <a:solidFill>
                  <a:srgbClr val="FFFFFF"/>
                </a:solidFill>
              </a:rPr>
              <a:pPr algn="ctr" defTabSz="410751" hangingPunct="0"/>
              <a:t>45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35560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12121"/>
            </a:gs>
            <a:gs pos="100000">
              <a:schemeClr val="accent3">
                <a:hueOff val="820600"/>
                <a:lumOff val="-19411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Liên kết nội dung output với phương thức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84886">
              <a:defRPr sz="6640"/>
            </a:lvl1pPr>
          </a:lstStyle>
          <a:p>
            <a:r>
              <a:t>Liên kết nội dung output với phương thức</a:t>
            </a:r>
          </a:p>
        </p:txBody>
      </p:sp>
      <p:sp>
        <p:nvSpPr>
          <p:cNvPr id="131" name="Nội dung của output phải được coi là tương quan với phương thức của outpu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Nội dung của output phải được coi là tương quan với phương thức của output</a:t>
            </a:r>
          </a:p>
          <a:p>
            <a:pPr lvl="1">
              <a:buChar char="‣"/>
            </a:pPr>
            <a:r>
              <a:t>External: bên ngoài doanh nghiệp</a:t>
            </a:r>
          </a:p>
          <a:p>
            <a:pPr lvl="1">
              <a:buChar char="‣"/>
            </a:pPr>
            <a:r>
              <a:t>Internal: bên trong doanh nghiệp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54157" y="6536531"/>
            <a:ext cx="278924" cy="27571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algn="ctr" defTabSz="410751" hangingPunct="0"/>
            <a:fld id="{86CB4B4D-7CA3-9044-876B-883B54F8677D}" type="slidenum">
              <a:rPr kern="0">
                <a:solidFill>
                  <a:srgbClr val="FFFFFF"/>
                </a:solidFill>
              </a:rPr>
              <a:pPr algn="ctr" defTabSz="410751" hangingPunct="0"/>
              <a:t>46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190337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12121"/>
            </a:gs>
            <a:gs pos="100000">
              <a:schemeClr val="accent3">
                <a:hueOff val="820600"/>
                <a:lumOff val="-19411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External Outpu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External Output</a:t>
            </a:r>
          </a:p>
        </p:txBody>
      </p:sp>
      <p:sp>
        <p:nvSpPr>
          <p:cNvPr id="135" name="Ví dụ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50022" indent="-250022" defTabSz="328600">
              <a:spcBef>
                <a:spcPts val="2320"/>
              </a:spcBef>
              <a:defRPr sz="2560"/>
            </a:pPr>
            <a:r>
              <a:t>Ví dụ:</a:t>
            </a:r>
          </a:p>
          <a:p>
            <a:pPr marL="500045" lvl="1" indent="-250022" defTabSz="328600">
              <a:spcBef>
                <a:spcPts val="2320"/>
              </a:spcBef>
              <a:buChar char="‣"/>
              <a:defRPr sz="2560"/>
            </a:pPr>
            <a:r>
              <a:t>Hoá đơn</a:t>
            </a:r>
          </a:p>
          <a:p>
            <a:pPr marL="500045" lvl="1" indent="-250022" defTabSz="328600">
              <a:spcBef>
                <a:spcPts val="2320"/>
              </a:spcBef>
              <a:buChar char="‣"/>
              <a:defRPr sz="2560"/>
            </a:pPr>
            <a:r>
              <a:t>Quảng cáo</a:t>
            </a:r>
          </a:p>
          <a:p>
            <a:pPr marL="500045" lvl="1" indent="-250022" defTabSz="328600">
              <a:spcBef>
                <a:spcPts val="2320"/>
              </a:spcBef>
              <a:buChar char="‣"/>
              <a:defRPr sz="2560"/>
            </a:pPr>
            <a:r>
              <a:t>Biên lai</a:t>
            </a:r>
          </a:p>
          <a:p>
            <a:pPr marL="250022" indent="-250022" defTabSz="328600">
              <a:spcBef>
                <a:spcPts val="2320"/>
              </a:spcBef>
              <a:defRPr sz="2560"/>
            </a:pPr>
            <a:r>
              <a:t>Khác với internal output ở chỗ:</a:t>
            </a:r>
          </a:p>
          <a:p>
            <a:pPr marL="500045" lvl="1" indent="-250022" defTabSz="328600">
              <a:spcBef>
                <a:spcPts val="2320"/>
              </a:spcBef>
              <a:buChar char="‣"/>
              <a:defRPr sz="2560"/>
            </a:pPr>
            <a:r>
              <a:t>Sự phân tán</a:t>
            </a:r>
          </a:p>
          <a:p>
            <a:pPr marL="500045" lvl="1" indent="-250022" defTabSz="328600">
              <a:spcBef>
                <a:spcPts val="2320"/>
              </a:spcBef>
              <a:buChar char="‣"/>
              <a:defRPr sz="2560"/>
            </a:pPr>
            <a:r>
              <a:t>Thiết kế</a:t>
            </a:r>
          </a:p>
          <a:p>
            <a:pPr marL="500045" lvl="1" indent="-250022" defTabSz="328600">
              <a:spcBef>
                <a:spcPts val="2320"/>
              </a:spcBef>
              <a:buChar char="‣"/>
              <a:defRPr sz="2560"/>
            </a:pPr>
            <a:r>
              <a:t>Giao diện</a:t>
            </a:r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54157" y="6536531"/>
            <a:ext cx="278924" cy="27571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algn="ctr" defTabSz="410751" hangingPunct="0"/>
            <a:fld id="{86CB4B4D-7CA3-9044-876B-883B54F8677D}" type="slidenum">
              <a:rPr kern="0">
                <a:solidFill>
                  <a:srgbClr val="FFFFFF"/>
                </a:solidFill>
              </a:rPr>
              <a:pPr algn="ctr" defTabSz="410751" hangingPunct="0"/>
              <a:t>47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750828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12121"/>
            </a:gs>
            <a:gs pos="100000">
              <a:schemeClr val="accent3">
                <a:hueOff val="820600"/>
                <a:lumOff val="-19411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Internal Outpu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Internal Output</a:t>
            </a:r>
          </a:p>
        </p:txBody>
      </p:sp>
      <p:sp>
        <p:nvSpPr>
          <p:cNvPr id="139" name="Ví dụ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Ví dụ:</a:t>
            </a:r>
          </a:p>
          <a:p>
            <a:pPr lvl="1">
              <a:buChar char="‣"/>
            </a:pPr>
            <a:r>
              <a:t>Báo cáo tóm tắt</a:t>
            </a:r>
          </a:p>
          <a:p>
            <a:pPr lvl="1">
              <a:buChar char="‣"/>
            </a:pPr>
            <a:r>
              <a:t>Báo cáo chi tiết</a:t>
            </a:r>
          </a:p>
          <a:p>
            <a:pPr lvl="1">
              <a:buChar char="‣"/>
            </a:pPr>
            <a:r>
              <a:t>Báo cáo thường niên</a:t>
            </a:r>
          </a:p>
          <a:p>
            <a:pPr lvl="1">
              <a:buChar char="‣"/>
            </a:pPr>
            <a:r>
              <a:t>Báo cáo ngoại lệ</a:t>
            </a:r>
          </a:p>
          <a:p>
            <a:r>
              <a:t>Có thể bao gồm những tài liệu chỉ lưu hành nội bộ</a:t>
            </a:r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54157" y="6536531"/>
            <a:ext cx="278924" cy="27571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algn="ctr" defTabSz="410751" hangingPunct="0"/>
            <a:fld id="{86CB4B4D-7CA3-9044-876B-883B54F8677D}" type="slidenum">
              <a:rPr kern="0">
                <a:solidFill>
                  <a:srgbClr val="FFFFFF"/>
                </a:solidFill>
              </a:rPr>
              <a:pPr algn="ctr" defTabSz="410751" hangingPunct="0"/>
              <a:t>48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99866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12121"/>
            </a:gs>
            <a:gs pos="100000">
              <a:schemeClr val="accent3">
                <a:hueOff val="820600"/>
                <a:lumOff val="-19411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hững công nghệ về Outpu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84886">
              <a:defRPr sz="6640"/>
            </a:lvl1pPr>
          </a:lstStyle>
          <a:p>
            <a:r>
              <a:t>Những công nghệ về Output</a:t>
            </a:r>
          </a:p>
        </p:txBody>
      </p:sp>
      <p:sp>
        <p:nvSpPr>
          <p:cNvPr id="143" name="Máy i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Máy in</a:t>
            </a:r>
          </a:p>
          <a:p>
            <a:r>
              <a:t>Thiết bị hiển thị</a:t>
            </a:r>
          </a:p>
          <a:p>
            <a:r>
              <a:t>Thiết bị âm thanh</a:t>
            </a:r>
          </a:p>
          <a:p>
            <a:r>
              <a:t>DVD, CD-ROM và CD-RW</a:t>
            </a:r>
          </a:p>
          <a:p>
            <a:r>
              <a:t>Output điện tử</a:t>
            </a:r>
          </a:p>
        </p:txBody>
      </p:sp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54157" y="6536531"/>
            <a:ext cx="278924" cy="27571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algn="ctr" defTabSz="410751" hangingPunct="0"/>
            <a:fld id="{86CB4B4D-7CA3-9044-876B-883B54F8677D}" type="slidenum">
              <a:rPr kern="0">
                <a:solidFill>
                  <a:srgbClr val="FFFFFF"/>
                </a:solidFill>
              </a:rPr>
              <a:pPr algn="ctr" defTabSz="410751" hangingPunct="0"/>
              <a:t>49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34643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Form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tps://cdn-images-1.medium.com/max/2000/1*kpLF5huAhiKjyQ5QOvxEj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9"/>
          <a:stretch/>
        </p:blipFill>
        <p:spPr bwMode="auto">
          <a:xfrm>
            <a:off x="6032090" y="1030015"/>
            <a:ext cx="6159910" cy="582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tps://i0.wp.com/bruceheritage.com/wp-content/uploads/2016/06/membersh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0015"/>
            <a:ext cx="6032090" cy="582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601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12121"/>
            </a:gs>
            <a:gs pos="100000">
              <a:schemeClr val="accent3">
                <a:hueOff val="820600"/>
                <a:lumOff val="-19411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Khác biệt giữa các công nghệ outpu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84886">
              <a:defRPr sz="6640"/>
            </a:lvl1pPr>
          </a:lstStyle>
          <a:p>
            <a:r>
              <a:t>Khác biệt giữa các công nghệ output</a:t>
            </a:r>
          </a:p>
        </p:txBody>
      </p:sp>
      <p:sp>
        <p:nvSpPr>
          <p:cNvPr id="147" name="Các công nghệ khác nhau ở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50022" indent="-250022" defTabSz="328600">
              <a:spcBef>
                <a:spcPts val="2320"/>
              </a:spcBef>
              <a:defRPr sz="2560"/>
            </a:pPr>
            <a:r>
              <a:t>Các công nghệ khác nhau ở:</a:t>
            </a:r>
          </a:p>
          <a:p>
            <a:pPr marL="500045" lvl="1" indent="-250022" defTabSz="328600">
              <a:spcBef>
                <a:spcPts val="2320"/>
              </a:spcBef>
              <a:buChar char="‣"/>
              <a:defRPr sz="2560"/>
            </a:pPr>
            <a:r>
              <a:t>Tốc độ</a:t>
            </a:r>
          </a:p>
          <a:p>
            <a:pPr marL="500045" lvl="1" indent="-250022" defTabSz="328600">
              <a:spcBef>
                <a:spcPts val="2320"/>
              </a:spcBef>
              <a:buChar char="‣"/>
              <a:defRPr sz="2560"/>
            </a:pPr>
            <a:r>
              <a:t>Chi phí</a:t>
            </a:r>
          </a:p>
          <a:p>
            <a:pPr marL="500045" lvl="1" indent="-250022" defTabSz="328600">
              <a:spcBef>
                <a:spcPts val="2320"/>
              </a:spcBef>
              <a:buChar char="‣"/>
              <a:defRPr sz="2560"/>
            </a:pPr>
            <a:r>
              <a:t>Tiện dụng</a:t>
            </a:r>
          </a:p>
          <a:p>
            <a:pPr marL="500045" lvl="1" indent="-250022" defTabSz="328600">
              <a:spcBef>
                <a:spcPts val="2320"/>
              </a:spcBef>
              <a:buChar char="‣"/>
              <a:defRPr sz="2560"/>
            </a:pPr>
            <a:r>
              <a:t>Đa dụng</a:t>
            </a:r>
          </a:p>
          <a:p>
            <a:pPr marL="500045" lvl="1" indent="-250022" defTabSz="328600">
              <a:spcBef>
                <a:spcPts val="2320"/>
              </a:spcBef>
              <a:buChar char="‣"/>
              <a:defRPr sz="2560"/>
            </a:pPr>
            <a:r>
              <a:t>Cách tiếp cận</a:t>
            </a:r>
          </a:p>
          <a:p>
            <a:pPr marL="500045" lvl="1" indent="-250022" defTabSz="328600">
              <a:spcBef>
                <a:spcPts val="2320"/>
              </a:spcBef>
              <a:buChar char="‣"/>
              <a:defRPr sz="2560"/>
            </a:pPr>
            <a:r>
              <a:t>Lưu trữ</a:t>
            </a:r>
          </a:p>
          <a:p>
            <a:pPr marL="500045" lvl="1" indent="-250022" defTabSz="328600">
              <a:spcBef>
                <a:spcPts val="2320"/>
              </a:spcBef>
              <a:buChar char="‣"/>
              <a:defRPr sz="2560"/>
            </a:pPr>
            <a:r>
              <a:t>Thu hồi</a:t>
            </a:r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54157" y="6536531"/>
            <a:ext cx="278924" cy="27571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algn="ctr" defTabSz="410751" hangingPunct="0"/>
            <a:fld id="{86CB4B4D-7CA3-9044-876B-883B54F8677D}" type="slidenum">
              <a:rPr kern="0">
                <a:solidFill>
                  <a:srgbClr val="FFFFFF"/>
                </a:solidFill>
              </a:rPr>
              <a:pPr algn="ctr" defTabSz="410751" hangingPunct="0"/>
              <a:t>50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20653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12121"/>
            </a:gs>
            <a:gs pos="100000">
              <a:schemeClr val="accent3">
                <a:hueOff val="820600"/>
                <a:lumOff val="-19411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8204" y="579686"/>
            <a:ext cx="8615592" cy="56986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50706471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12121"/>
            </a:gs>
            <a:gs pos="100000">
              <a:schemeClr val="accent3">
                <a:hueOff val="820600"/>
                <a:lumOff val="-19411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Lưu ý khi chọn công nghệ outpu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84886">
              <a:defRPr sz="6640"/>
            </a:lvl1pPr>
          </a:lstStyle>
          <a:p>
            <a:r>
              <a:t>Lưu ý khi chọn công nghệ output</a:t>
            </a:r>
          </a:p>
        </p:txBody>
      </p:sp>
      <p:sp>
        <p:nvSpPr>
          <p:cNvPr id="153" name="Ai sẽ sử dụng outpu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50022" indent="-250022" defTabSz="328600">
              <a:spcBef>
                <a:spcPts val="2320"/>
              </a:spcBef>
              <a:defRPr sz="2560"/>
            </a:pPr>
            <a:r>
              <a:t>Ai sẽ sử dụng output</a:t>
            </a:r>
          </a:p>
          <a:p>
            <a:pPr marL="250022" indent="-250022" defTabSz="328600">
              <a:spcBef>
                <a:spcPts val="2320"/>
              </a:spcBef>
              <a:defRPr sz="2560"/>
            </a:pPr>
            <a:r>
              <a:t>Số người cần output</a:t>
            </a:r>
          </a:p>
          <a:p>
            <a:pPr marL="250022" indent="-250022" defTabSz="328600">
              <a:spcBef>
                <a:spcPts val="2320"/>
              </a:spcBef>
              <a:defRPr sz="2560"/>
            </a:pPr>
            <a:r>
              <a:t>Output sẽ cần ở đâu</a:t>
            </a:r>
          </a:p>
          <a:p>
            <a:pPr marL="250022" indent="-250022" defTabSz="328600">
              <a:spcBef>
                <a:spcPts val="2320"/>
              </a:spcBef>
              <a:defRPr sz="2560"/>
            </a:pPr>
            <a:r>
              <a:t>Mục đích là gì</a:t>
            </a:r>
          </a:p>
          <a:p>
            <a:pPr marL="250022" indent="-250022" defTabSz="328600">
              <a:spcBef>
                <a:spcPts val="2320"/>
              </a:spcBef>
              <a:defRPr sz="2560"/>
            </a:pPr>
            <a:r>
              <a:t>Tốc độ cần thiết của output</a:t>
            </a:r>
          </a:p>
          <a:p>
            <a:pPr marL="250022" indent="-250022" defTabSz="328600">
              <a:spcBef>
                <a:spcPts val="2320"/>
              </a:spcBef>
              <a:defRPr sz="2560"/>
            </a:pPr>
            <a:r>
              <a:t>Bao lâu thì output sẽ được lưu lại</a:t>
            </a:r>
          </a:p>
          <a:p>
            <a:pPr marL="250022" indent="-250022" defTabSz="328600">
              <a:spcBef>
                <a:spcPts val="2320"/>
              </a:spcBef>
              <a:defRPr sz="2560"/>
            </a:pPr>
            <a:r>
              <a:t>Output sẽ được truy cập thường xuyên không</a:t>
            </a:r>
          </a:p>
          <a:p>
            <a:pPr marL="250022" indent="-250022" defTabSz="328600">
              <a:spcBef>
                <a:spcPts val="2320"/>
              </a:spcBef>
              <a:defRPr sz="2560"/>
            </a:pPr>
            <a:r>
              <a:t>Những yêu cầu về môi trường và con người</a:t>
            </a:r>
          </a:p>
        </p:txBody>
      </p:sp>
      <p:sp>
        <p:nvSpPr>
          <p:cNvPr id="1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algn="ctr" defTabSz="410751" hangingPunct="0"/>
            <a:fld id="{86CB4B4D-7CA3-9044-876B-883B54F8677D}" type="slidenum">
              <a:rPr kern="0">
                <a:solidFill>
                  <a:srgbClr val="FFFFFF"/>
                </a:solidFill>
              </a:rPr>
              <a:pPr algn="ctr" defTabSz="410751" hangingPunct="0"/>
              <a:t>52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75840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12121"/>
            </a:gs>
            <a:gs pos="100000">
              <a:schemeClr val="accent3">
                <a:hueOff val="820600"/>
                <a:lumOff val="-19411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Bia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Bias</a:t>
            </a:r>
          </a:p>
        </p:txBody>
      </p:sp>
      <p:sp>
        <p:nvSpPr>
          <p:cNvPr id="157" name="Phân tích viên cần tránh ưu ái không cần thiết đối với output và khiến người dùng nhận thấy điều đó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Phân tích viên cần tránh ưu ái không cần thiết đối với output và khiến người dùng nhận thấy điều đó</a:t>
            </a:r>
          </a:p>
          <a:p>
            <a:r>
              <a:t>Bias có thể thấy ở 3 cách:</a:t>
            </a:r>
          </a:p>
          <a:p>
            <a:pPr lvl="1">
              <a:buChar char="‣"/>
            </a:pPr>
            <a:r>
              <a:t>Cách thông tin được sắp xếp</a:t>
            </a:r>
          </a:p>
          <a:p>
            <a:pPr lvl="1">
              <a:buChar char="‣"/>
            </a:pPr>
            <a:r>
              <a:t>Cài đặt giới hạn cho phép</a:t>
            </a:r>
          </a:p>
          <a:p>
            <a:pPr lvl="1">
              <a:buChar char="‣"/>
            </a:pPr>
            <a:r>
              <a:t>Cách chọn đồ hoạ</a:t>
            </a:r>
          </a:p>
        </p:txBody>
      </p:sp>
      <p:sp>
        <p:nvSpPr>
          <p:cNvPr id="1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algn="ctr" defTabSz="410751" hangingPunct="0"/>
            <a:fld id="{86CB4B4D-7CA3-9044-876B-883B54F8677D}" type="slidenum">
              <a:rPr kern="0">
                <a:solidFill>
                  <a:srgbClr val="FFFFFF"/>
                </a:solidFill>
              </a:rPr>
              <a:pPr algn="ctr" defTabSz="410751" hangingPunct="0"/>
              <a:t>53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295711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12121"/>
            </a:gs>
            <a:gs pos="100000">
              <a:schemeClr val="accent3">
                <a:hueOff val="820600"/>
                <a:lumOff val="-19411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ránh Bias trong thiết kế Outpu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84886">
              <a:defRPr sz="6640"/>
            </a:lvl1pPr>
          </a:lstStyle>
          <a:p>
            <a:r>
              <a:t>Tránh Bias trong thiết kế Output</a:t>
            </a:r>
          </a:p>
        </p:txBody>
      </p:sp>
      <p:sp>
        <p:nvSpPr>
          <p:cNvPr id="161" name="Nhận thấy được nguồn gốc của bia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Nhận thấy được nguồn gốc của bias</a:t>
            </a:r>
          </a:p>
          <a:p>
            <a:r>
              <a:t>Thiết kế output có bao gồm người dùng</a:t>
            </a:r>
          </a:p>
          <a:p>
            <a:r>
              <a:t>Làm việc với người dùng mà họ được biết về bias của output</a:t>
            </a:r>
          </a:p>
          <a:p>
            <a:r>
              <a:t>Tạo output linh động và cho phép người dùng chỉnh sửa giới hạn và khoảng</a:t>
            </a:r>
          </a:p>
          <a:p>
            <a:r>
              <a:t>Huấn luyện người dùng để dùng nhiều output cho việc tạo test cho output hệ thống</a:t>
            </a:r>
          </a:p>
        </p:txBody>
      </p:sp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algn="ctr" defTabSz="410751" hangingPunct="0"/>
            <a:fld id="{86CB4B4D-7CA3-9044-876B-883B54F8677D}" type="slidenum">
              <a:rPr kern="0">
                <a:solidFill>
                  <a:srgbClr val="FFFFFF"/>
                </a:solidFill>
              </a:rPr>
              <a:pPr algn="ctr" defTabSz="410751" hangingPunct="0"/>
              <a:t>54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04613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12121"/>
            </a:gs>
            <a:gs pos="100000">
              <a:schemeClr val="accent3">
                <a:hueOff val="820600"/>
                <a:lumOff val="-19411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rinted Repor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Printed Reports</a:t>
            </a:r>
          </a:p>
        </p:txBody>
      </p:sp>
      <p:sp>
        <p:nvSpPr>
          <p:cNvPr id="165" name="Những trường thông tin được giữ nguyên bất cứ khi nào báo cáo được i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Những trường thông tin được giữ nguyên bất cứ khi nào báo cáo được in</a:t>
            </a:r>
          </a:p>
          <a:p>
            <a:r>
              <a:t>Thông tin các biến có thể biến đổi mỗi khi được in</a:t>
            </a:r>
          </a:p>
          <a:p>
            <a:r>
              <a:t>Thông tin được tổ chức tốt</a:t>
            </a:r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algn="ctr" defTabSz="410751" hangingPunct="0"/>
            <a:fld id="{86CB4B4D-7CA3-9044-876B-883B54F8677D}" type="slidenum">
              <a:rPr kern="0">
                <a:solidFill>
                  <a:srgbClr val="FFFFFF"/>
                </a:solidFill>
              </a:rPr>
              <a:pPr algn="ctr" defTabSz="410751" hangingPunct="0"/>
              <a:t>55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45145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12121"/>
            </a:gs>
            <a:gs pos="100000">
              <a:schemeClr val="accent3">
                <a:hueOff val="820600"/>
                <a:lumOff val="-19411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Output hiển thị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Output hiển thị</a:t>
            </a:r>
          </a:p>
        </p:txBody>
      </p:sp>
      <p:sp>
        <p:nvSpPr>
          <p:cNvPr id="169" name="Xác định được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Xác định được</a:t>
            </a:r>
          </a:p>
          <a:p>
            <a:pPr lvl="1">
              <a:buChar char="‣"/>
            </a:pPr>
            <a:r>
              <a:t>Mục đích của sơ đồ</a:t>
            </a:r>
          </a:p>
          <a:p>
            <a:pPr lvl="1">
              <a:buChar char="‣"/>
            </a:pPr>
            <a:r>
              <a:t>Loại dữ liệu sẽ hiển thị</a:t>
            </a:r>
          </a:p>
          <a:p>
            <a:pPr lvl="1">
              <a:buChar char="‣"/>
            </a:pPr>
            <a:r>
              <a:t>Người dùng</a:t>
            </a:r>
          </a:p>
          <a:p>
            <a:pPr lvl="1">
              <a:buChar char="‣"/>
            </a:pPr>
            <a:r>
              <a:t>Hiệu quả của từng loại hiển thị đối với người dùng</a:t>
            </a:r>
          </a:p>
          <a:p>
            <a:pPr marL="312528" lvl="1"/>
            <a:r>
              <a:t>Hiển thị đơn giản, hiệu quả</a:t>
            </a:r>
          </a:p>
        </p:txBody>
      </p:sp>
      <p:sp>
        <p:nvSpPr>
          <p:cNvPr id="1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algn="ctr" defTabSz="410751" hangingPunct="0"/>
            <a:fld id="{86CB4B4D-7CA3-9044-876B-883B54F8677D}" type="slidenum">
              <a:rPr kern="0">
                <a:solidFill>
                  <a:srgbClr val="FFFFFF"/>
                </a:solidFill>
              </a:rPr>
              <a:pPr algn="ctr" defTabSz="410751" hangingPunct="0"/>
              <a:t>56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763581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12121"/>
            </a:gs>
            <a:gs pos="100000">
              <a:schemeClr val="accent3">
                <a:hueOff val="820600"/>
                <a:lumOff val="-19411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Dashboard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Dashboards</a:t>
            </a:r>
            <a:r>
              <a:rPr sz="844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</a:p>
        </p:txBody>
      </p:sp>
      <p:sp>
        <p:nvSpPr>
          <p:cNvPr id="173" name="Đảm bảo dữ liệu có nội dung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18770" indent="-218770" defTabSz="287526">
              <a:spcBef>
                <a:spcPts val="2039"/>
              </a:spcBef>
              <a:defRPr sz="2240"/>
            </a:pPr>
            <a:r>
              <a:t>Đảm bảo dữ liệu có nội dung</a:t>
            </a:r>
          </a:p>
          <a:p>
            <a:pPr marL="218770" indent="-218770" defTabSz="287526">
              <a:spcBef>
                <a:spcPts val="2039"/>
              </a:spcBef>
              <a:defRPr sz="2240"/>
            </a:pPr>
            <a:r>
              <a:t>Hiển thị lượng vừa đủ thông tin tổng hợp</a:t>
            </a:r>
          </a:p>
          <a:p>
            <a:pPr marL="218770" indent="-218770" defTabSz="287526">
              <a:spcBef>
                <a:spcPts val="2039"/>
              </a:spcBef>
              <a:defRPr sz="2240"/>
            </a:pPr>
            <a:r>
              <a:t>Trình bày dữ liệu thoáng</a:t>
            </a:r>
          </a:p>
          <a:p>
            <a:pPr marL="218770" indent="-218770" defTabSz="287526">
              <a:spcBef>
                <a:spcPts val="2039"/>
              </a:spcBef>
              <a:defRPr sz="2240"/>
            </a:pPr>
            <a:r>
              <a:t>Chọn đúng kiểu biểu đồ</a:t>
            </a:r>
          </a:p>
          <a:p>
            <a:pPr marL="218770" indent="-218770" defTabSz="287526">
              <a:spcBef>
                <a:spcPts val="2039"/>
              </a:spcBef>
              <a:defRPr sz="2240"/>
            </a:pPr>
            <a:r>
              <a:t>Sử dụng media chất lượng</a:t>
            </a:r>
          </a:p>
          <a:p>
            <a:pPr marL="218770" indent="-218770" defTabSz="287526">
              <a:spcBef>
                <a:spcPts val="2039"/>
              </a:spcBef>
              <a:defRPr sz="2240"/>
            </a:pPr>
            <a:r>
              <a:t>Giới hạn số loại item</a:t>
            </a:r>
          </a:p>
          <a:p>
            <a:pPr marL="218770" indent="-218770" defTabSz="287526">
              <a:spcBef>
                <a:spcPts val="2039"/>
              </a:spcBef>
              <a:defRPr sz="2240"/>
            </a:pPr>
            <a:r>
              <a:t>Highlight thông tin quan trọng</a:t>
            </a:r>
          </a:p>
          <a:p>
            <a:pPr marL="218770" indent="-218770" defTabSz="287526">
              <a:spcBef>
                <a:spcPts val="2039"/>
              </a:spcBef>
              <a:defRPr sz="2240"/>
            </a:pPr>
            <a:r>
              <a:t>Sắp xếp những thông tin trong những nhóm có nghĩa</a:t>
            </a:r>
          </a:p>
          <a:p>
            <a:pPr marL="218770" indent="-218770" defTabSz="287526">
              <a:spcBef>
                <a:spcPts val="2039"/>
              </a:spcBef>
              <a:defRPr sz="2240"/>
            </a:pPr>
            <a:r>
              <a:t>Giữ dashboard trong một màn hình</a:t>
            </a:r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algn="ctr" defTabSz="410751" hangingPunct="0"/>
            <a:fld id="{86CB4B4D-7CA3-9044-876B-883B54F8677D}" type="slidenum">
              <a:rPr kern="0">
                <a:solidFill>
                  <a:srgbClr val="FFFFFF"/>
                </a:solidFill>
              </a:rPr>
              <a:pPr algn="ctr" defTabSz="410751" hangingPunct="0"/>
              <a:t>57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446749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12121"/>
            </a:gs>
            <a:gs pos="100000">
              <a:schemeClr val="accent3">
                <a:hueOff val="820600"/>
                <a:lumOff val="-19411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Websi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Website</a:t>
            </a:r>
          </a:p>
        </p:txBody>
      </p:sp>
      <p:sp>
        <p:nvSpPr>
          <p:cNvPr id="177" name="Sử dụng công cụ chuyên nghiệp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Sử dụng công cụ chuyên nghiệp</a:t>
            </a:r>
          </a:p>
          <a:p>
            <a:r>
              <a:t>Học hỏi từ những trang khác</a:t>
            </a:r>
          </a:p>
          <a:p>
            <a:r>
              <a:t>Xem xét những trang từ nhà thiết kế Website chuyên nghiệp</a:t>
            </a:r>
          </a:p>
          <a:p>
            <a:r>
              <a:t>Sử dụng công cụ đã học</a:t>
            </a:r>
          </a:p>
          <a:p>
            <a:r>
              <a:t>Tham khảo sách</a:t>
            </a:r>
          </a:p>
          <a:p>
            <a:r>
              <a:t>Xem xét những trang Web thiết kế kém</a:t>
            </a:r>
          </a:p>
        </p:txBody>
      </p:sp>
      <p:sp>
        <p:nvSpPr>
          <p:cNvPr id="1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algn="ctr" defTabSz="410751" hangingPunct="0"/>
            <a:fld id="{86CB4B4D-7CA3-9044-876B-883B54F8677D}" type="slidenum">
              <a:rPr kern="0">
                <a:solidFill>
                  <a:srgbClr val="FFFFFF"/>
                </a:solidFill>
              </a:rPr>
              <a:pPr algn="ctr" defTabSz="410751" hangingPunct="0"/>
              <a:t>58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00606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12121"/>
            </a:gs>
            <a:gs pos="100000">
              <a:schemeClr val="accent3">
                <a:hueOff val="820600"/>
                <a:lumOff val="-19411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Website (tt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Website (tt)</a:t>
            </a:r>
          </a:p>
        </p:txBody>
      </p:sp>
      <p:sp>
        <p:nvSpPr>
          <p:cNvPr id="181" name="Chú ý tới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50022" indent="-250022" defTabSz="328600">
              <a:spcBef>
                <a:spcPts val="2320"/>
              </a:spcBef>
              <a:defRPr sz="2560"/>
            </a:pPr>
            <a:r>
              <a:t>Chú ý tới:</a:t>
            </a:r>
          </a:p>
          <a:p>
            <a:pPr marL="500045" lvl="1" indent="-250022" defTabSz="328600">
              <a:spcBef>
                <a:spcPts val="2320"/>
              </a:spcBef>
              <a:buChar char="‣"/>
              <a:defRPr sz="2560"/>
            </a:pPr>
            <a:r>
              <a:t>Cấu trúc</a:t>
            </a:r>
          </a:p>
          <a:p>
            <a:pPr marL="500045" lvl="1" indent="-250022" defTabSz="328600">
              <a:spcBef>
                <a:spcPts val="2320"/>
              </a:spcBef>
              <a:buChar char="‣"/>
              <a:defRPr sz="2560"/>
            </a:pPr>
            <a:r>
              <a:t>Nội dung</a:t>
            </a:r>
          </a:p>
          <a:p>
            <a:pPr marL="500045" lvl="1" indent="-250022" defTabSz="328600">
              <a:spcBef>
                <a:spcPts val="2320"/>
              </a:spcBef>
              <a:buChar char="‣"/>
              <a:defRPr sz="2560"/>
            </a:pPr>
            <a:r>
              <a:t>Chữ</a:t>
            </a:r>
          </a:p>
          <a:p>
            <a:pPr marL="500045" lvl="1" indent="-250022" defTabSz="328600">
              <a:spcBef>
                <a:spcPts val="2320"/>
              </a:spcBef>
              <a:buChar char="‣"/>
              <a:defRPr sz="2560"/>
            </a:pPr>
            <a:r>
              <a:t>Hình ảnh</a:t>
            </a:r>
          </a:p>
          <a:p>
            <a:pPr marL="500045" lvl="1" indent="-250022" defTabSz="328600">
              <a:spcBef>
                <a:spcPts val="2320"/>
              </a:spcBef>
              <a:buChar char="‣"/>
              <a:defRPr sz="2560"/>
            </a:pPr>
            <a:r>
              <a:t>Cách trình bày</a:t>
            </a:r>
          </a:p>
          <a:p>
            <a:pPr marL="500045" lvl="1" indent="-250022" defTabSz="328600">
              <a:spcBef>
                <a:spcPts val="2320"/>
              </a:spcBef>
              <a:buChar char="‣"/>
              <a:defRPr sz="2560"/>
            </a:pPr>
            <a:r>
              <a:t>Điều hướng</a:t>
            </a:r>
          </a:p>
          <a:p>
            <a:pPr marL="500045" lvl="1" indent="-250022" defTabSz="328600">
              <a:spcBef>
                <a:spcPts val="2320"/>
              </a:spcBef>
              <a:buChar char="‣"/>
              <a:defRPr sz="2560"/>
            </a:pPr>
            <a:r>
              <a:t>Promotion</a:t>
            </a:r>
          </a:p>
        </p:txBody>
      </p:sp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algn="ctr" defTabSz="410751" hangingPunct="0"/>
            <a:fld id="{86CB4B4D-7CA3-9044-876B-883B54F8677D}" type="slidenum">
              <a:rPr kern="0">
                <a:solidFill>
                  <a:srgbClr val="FFFFFF"/>
                </a:solidFill>
              </a:rPr>
              <a:pPr algn="ctr" defTabSz="410751" hangingPunct="0"/>
              <a:t>59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04556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896067"/>
            <a:ext cx="10515600" cy="779463"/>
          </a:xfrm>
        </p:spPr>
        <p:txBody>
          <a:bodyPr>
            <a:noAutofit/>
          </a:bodyPr>
          <a:lstStyle/>
          <a:p>
            <a:r>
              <a:rPr lang="en-US" sz="5400" b="1" dirty="0" err="1" smtClean="0"/>
              <a:t>Thiết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kế</a:t>
            </a:r>
            <a:r>
              <a:rPr lang="en-US" sz="5400" b="1" dirty="0" smtClean="0"/>
              <a:t> form: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600" dirty="0" err="1" smtClean="0"/>
              <a:t>Dễ</a:t>
            </a:r>
            <a:r>
              <a:rPr lang="en-US" sz="3600" dirty="0" smtClean="0"/>
              <a:t> </a:t>
            </a:r>
            <a:r>
              <a:rPr lang="en-US" sz="3600" dirty="0" err="1" smtClean="0"/>
              <a:t>dàng</a:t>
            </a:r>
            <a:r>
              <a:rPr lang="en-US" sz="3600" dirty="0" smtClean="0"/>
              <a:t> </a:t>
            </a:r>
            <a:r>
              <a:rPr lang="en-US" sz="3600" dirty="0" err="1" smtClean="0"/>
              <a:t>điền</a:t>
            </a:r>
            <a:r>
              <a:rPr lang="en-US" sz="3600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en-US" sz="3600" dirty="0" err="1" smtClean="0"/>
              <a:t>Mang</a:t>
            </a:r>
            <a:r>
              <a:rPr lang="en-US" sz="3600" dirty="0" smtClean="0"/>
              <a:t> </a:t>
            </a:r>
            <a:r>
              <a:rPr lang="en-US" sz="3600" dirty="0" err="1" smtClean="0"/>
              <a:t>đúng</a:t>
            </a:r>
            <a:r>
              <a:rPr lang="en-US" sz="3600" dirty="0" smtClean="0"/>
              <a:t> </a:t>
            </a:r>
            <a:r>
              <a:rPr lang="en-US" sz="3600" dirty="0" err="1" smtClean="0"/>
              <a:t>mục</a:t>
            </a:r>
            <a:r>
              <a:rPr lang="en-US" sz="3600" dirty="0" smtClean="0"/>
              <a:t> </a:t>
            </a:r>
            <a:r>
              <a:rPr lang="en-US" sz="3600" dirty="0" err="1" smtClean="0"/>
              <a:t>tiêu</a:t>
            </a:r>
            <a:r>
              <a:rPr lang="en-US" sz="3600" dirty="0" smtClean="0"/>
              <a:t> </a:t>
            </a:r>
            <a:r>
              <a:rPr lang="en-US" sz="3600" dirty="0" err="1" smtClean="0"/>
              <a:t>đề</a:t>
            </a:r>
            <a:r>
              <a:rPr lang="en-US" sz="3600" dirty="0" smtClean="0"/>
              <a:t> </a:t>
            </a:r>
            <a:r>
              <a:rPr lang="en-US" sz="3600" dirty="0" err="1" smtClean="0"/>
              <a:t>ra</a:t>
            </a:r>
            <a:r>
              <a:rPr lang="en-US" sz="3600" dirty="0" smtClean="0"/>
              <a:t> </a:t>
            </a:r>
            <a:r>
              <a:rPr lang="en-US" sz="3600" dirty="0" err="1" smtClean="0"/>
              <a:t>của</a:t>
            </a:r>
            <a:r>
              <a:rPr lang="en-US" sz="3600" dirty="0" smtClean="0"/>
              <a:t> </a:t>
            </a:r>
            <a:r>
              <a:rPr lang="en-US" sz="3600" dirty="0" err="1" smtClean="0"/>
              <a:t>thiết</a:t>
            </a:r>
            <a:r>
              <a:rPr lang="en-US" sz="3600" dirty="0" smtClean="0"/>
              <a:t> </a:t>
            </a:r>
            <a:r>
              <a:rPr lang="en-US" sz="3600" dirty="0" err="1" smtClean="0"/>
              <a:t>kế</a:t>
            </a:r>
            <a:r>
              <a:rPr lang="en-US" sz="3600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en-US" sz="3600" dirty="0" err="1"/>
              <a:t>Đ</a:t>
            </a:r>
            <a:r>
              <a:rPr lang="en-US" sz="3600" dirty="0" err="1" smtClean="0"/>
              <a:t>ảm</a:t>
            </a:r>
            <a:r>
              <a:rPr lang="en-US" sz="3600" dirty="0" smtClean="0"/>
              <a:t> </a:t>
            </a:r>
            <a:r>
              <a:rPr lang="en-US" sz="3600" dirty="0" err="1" smtClean="0"/>
              <a:t>bảo</a:t>
            </a:r>
            <a:r>
              <a:rPr lang="en-US" sz="3600" dirty="0" smtClean="0"/>
              <a:t> </a:t>
            </a:r>
            <a:r>
              <a:rPr lang="en-US" sz="3600" dirty="0" err="1" smtClean="0"/>
              <a:t>sao</a:t>
            </a:r>
            <a:r>
              <a:rPr lang="en-US" sz="3600" dirty="0" smtClean="0"/>
              <a:t> </a:t>
            </a:r>
            <a:r>
              <a:rPr lang="en-US" sz="3600" dirty="0" err="1" smtClean="0"/>
              <a:t>cho</a:t>
            </a:r>
            <a:r>
              <a:rPr lang="en-US" sz="3600" dirty="0" smtClean="0"/>
              <a:t> </a:t>
            </a:r>
            <a:r>
              <a:rPr lang="en-US" sz="3600" dirty="0" err="1" smtClean="0"/>
              <a:t>người</a:t>
            </a:r>
            <a:r>
              <a:rPr lang="en-US" sz="3600" dirty="0" smtClean="0"/>
              <a:t> </a:t>
            </a:r>
            <a:r>
              <a:rPr lang="en-US" sz="3600" dirty="0" err="1" smtClean="0"/>
              <a:t>dùng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thể</a:t>
            </a:r>
            <a:r>
              <a:rPr lang="en-US" sz="3600" dirty="0" smtClean="0"/>
              <a:t> </a:t>
            </a:r>
            <a:r>
              <a:rPr lang="en-US" sz="3600" dirty="0" err="1" smtClean="0"/>
              <a:t>tự</a:t>
            </a:r>
            <a:r>
              <a:rPr lang="en-US" sz="3600" dirty="0" smtClean="0"/>
              <a:t> </a:t>
            </a:r>
            <a:r>
              <a:rPr lang="en-US" sz="3600" dirty="0" err="1" smtClean="0"/>
              <a:t>điền</a:t>
            </a:r>
            <a:r>
              <a:rPr lang="en-US" sz="3600" dirty="0" smtClean="0"/>
              <a:t> </a:t>
            </a:r>
            <a:r>
              <a:rPr lang="en-US" sz="3600" dirty="0" err="1" smtClean="0"/>
              <a:t>vào</a:t>
            </a:r>
            <a:r>
              <a:rPr lang="en-US" sz="3600" dirty="0"/>
              <a:t> </a:t>
            </a:r>
            <a:r>
              <a:rPr lang="en-US" sz="3600" dirty="0" err="1" smtClean="0"/>
              <a:t>chính</a:t>
            </a:r>
            <a:r>
              <a:rPr lang="en-US" sz="3600" dirty="0" smtClean="0"/>
              <a:t> </a:t>
            </a:r>
            <a:r>
              <a:rPr lang="en-US" sz="3600" dirty="0" err="1" smtClean="0"/>
              <a:t>xác</a:t>
            </a:r>
            <a:r>
              <a:rPr lang="en-US" sz="3600" dirty="0" smtClean="0"/>
              <a:t> </a:t>
            </a:r>
            <a:r>
              <a:rPr lang="en-US" sz="3600" dirty="0" err="1" smtClean="0"/>
              <a:t>như</a:t>
            </a:r>
            <a:r>
              <a:rPr lang="en-US" sz="3600" dirty="0" smtClean="0"/>
              <a:t> </a:t>
            </a:r>
            <a:r>
              <a:rPr lang="en-US" sz="3600" dirty="0" err="1" smtClean="0"/>
              <a:t>mục</a:t>
            </a:r>
            <a:r>
              <a:rPr lang="en-US" sz="3600" dirty="0" smtClean="0"/>
              <a:t> </a:t>
            </a:r>
            <a:r>
              <a:rPr lang="en-US" sz="3600" dirty="0" err="1" smtClean="0"/>
              <a:t>đích</a:t>
            </a:r>
            <a:r>
              <a:rPr lang="en-US" sz="3600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en-US" sz="3600" dirty="0" smtClean="0"/>
              <a:t>Form </a:t>
            </a:r>
            <a:r>
              <a:rPr lang="en-US" sz="3600" dirty="0" err="1" smtClean="0"/>
              <a:t>phải</a:t>
            </a:r>
            <a:r>
              <a:rPr lang="en-US" sz="3600" dirty="0" smtClean="0"/>
              <a:t> </a:t>
            </a:r>
            <a:r>
              <a:rPr lang="en-US" sz="3600" dirty="0" err="1" smtClean="0"/>
              <a:t>hấp</a:t>
            </a:r>
            <a:r>
              <a:rPr lang="en-US" sz="3600" dirty="0" smtClean="0"/>
              <a:t> </a:t>
            </a:r>
            <a:r>
              <a:rPr lang="en-US" sz="3600" dirty="0" err="1" smtClean="0"/>
              <a:t>dẫn</a:t>
            </a:r>
            <a:r>
              <a:rPr lang="en-US" sz="3600" dirty="0" smtClean="0"/>
              <a:t> </a:t>
            </a:r>
            <a:r>
              <a:rPr lang="en-US" sz="3600" dirty="0" err="1" smtClean="0"/>
              <a:t>người</a:t>
            </a:r>
            <a:r>
              <a:rPr lang="en-US" sz="3600" dirty="0" smtClean="0"/>
              <a:t> </a:t>
            </a:r>
            <a:r>
              <a:rPr lang="en-US" sz="3600" dirty="0" err="1" smtClean="0"/>
              <a:t>dùng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00285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940312"/>
            <a:ext cx="10515600" cy="779463"/>
          </a:xfrm>
        </p:spPr>
        <p:txBody>
          <a:bodyPr>
            <a:noAutofit/>
          </a:bodyPr>
          <a:lstStyle/>
          <a:p>
            <a:r>
              <a:rPr lang="en-US" b="1" dirty="0" smtClean="0"/>
              <a:t>Form </a:t>
            </a:r>
            <a:r>
              <a:rPr lang="en-US" b="1" dirty="0" err="1" smtClean="0"/>
              <a:t>được</a:t>
            </a:r>
            <a:r>
              <a:rPr lang="en-US" b="1" dirty="0" smtClean="0"/>
              <a:t> </a:t>
            </a:r>
            <a:r>
              <a:rPr lang="en-US" b="1" dirty="0" err="1" smtClean="0"/>
              <a:t>thiết</a:t>
            </a:r>
            <a:r>
              <a:rPr lang="en-US" b="1" dirty="0" smtClean="0"/>
              <a:t> </a:t>
            </a:r>
            <a:r>
              <a:rPr lang="en-US" b="1" dirty="0" err="1" smtClean="0"/>
              <a:t>kế</a:t>
            </a:r>
            <a:r>
              <a:rPr lang="en-US" b="1" dirty="0" smtClean="0"/>
              <a:t> </a:t>
            </a:r>
            <a:r>
              <a:rPr lang="en-US" b="1" dirty="0" err="1" smtClean="0"/>
              <a:t>phải</a:t>
            </a:r>
            <a:r>
              <a:rPr lang="en-US" b="1" dirty="0" smtClean="0"/>
              <a:t> </a:t>
            </a:r>
            <a:r>
              <a:rPr lang="en-US" b="1" dirty="0" err="1" smtClean="0"/>
              <a:t>dễ</a:t>
            </a:r>
            <a:r>
              <a:rPr lang="en-US" b="1" dirty="0" smtClean="0"/>
              <a:t> </a:t>
            </a:r>
            <a:r>
              <a:rPr lang="en-US" b="1" dirty="0" err="1" smtClean="0"/>
              <a:t>dàng</a:t>
            </a:r>
            <a:r>
              <a:rPr lang="en-US" b="1" dirty="0" smtClean="0"/>
              <a:t> </a:t>
            </a:r>
            <a:r>
              <a:rPr lang="en-US" b="1" dirty="0" err="1" smtClean="0"/>
              <a:t>điền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Form flow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Một</a:t>
            </a:r>
            <a:r>
              <a:rPr lang="en-US" sz="3200" dirty="0" smtClean="0"/>
              <a:t> Form </a:t>
            </a:r>
            <a:r>
              <a:rPr lang="en-US" sz="3200" dirty="0" err="1" smtClean="0"/>
              <a:t>có</a:t>
            </a:r>
            <a:r>
              <a:rPr lang="en-US" sz="3200" dirty="0" smtClean="0"/>
              <a:t> flow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thiết</a:t>
            </a:r>
            <a:r>
              <a:rPr lang="en-US" sz="3200" dirty="0" smtClean="0"/>
              <a:t> </a:t>
            </a:r>
            <a:r>
              <a:rPr lang="en-US" sz="3200" dirty="0" err="1" smtClean="0"/>
              <a:t>kế</a:t>
            </a:r>
            <a:r>
              <a:rPr lang="en-US" sz="3200" dirty="0" smtClean="0"/>
              <a:t> logic </a:t>
            </a:r>
            <a:r>
              <a:rPr lang="en-US" sz="3200" dirty="0" err="1" smtClean="0"/>
              <a:t>sẽ</a:t>
            </a:r>
            <a:r>
              <a:rPr lang="en-US" sz="3200" dirty="0" smtClean="0"/>
              <a:t> </a:t>
            </a:r>
            <a:r>
              <a:rPr lang="en-US" sz="3200" dirty="0" err="1" smtClean="0"/>
              <a:t>giảm</a:t>
            </a:r>
            <a:r>
              <a:rPr lang="en-US" sz="3200" dirty="0" smtClean="0"/>
              <a:t> </a:t>
            </a:r>
            <a:r>
              <a:rPr lang="en-US" sz="3200" dirty="0" err="1" smtClean="0"/>
              <a:t>tối</a:t>
            </a:r>
            <a:r>
              <a:rPr lang="en-US" sz="3200" dirty="0" smtClean="0"/>
              <a:t> </a:t>
            </a:r>
            <a:r>
              <a:rPr lang="en-US" sz="3200" dirty="0" err="1" smtClean="0"/>
              <a:t>đa</a:t>
            </a:r>
            <a:r>
              <a:rPr lang="en-US" sz="3200" dirty="0" smtClean="0"/>
              <a:t> </a:t>
            </a:r>
            <a:r>
              <a:rPr lang="en-US" sz="3200" dirty="0" err="1" smtClean="0"/>
              <a:t>thời</a:t>
            </a:r>
            <a:r>
              <a:rPr lang="en-US" sz="3200" dirty="0" smtClean="0"/>
              <a:t> </a:t>
            </a:r>
            <a:r>
              <a:rPr lang="en-US" sz="3200" dirty="0" err="1" smtClean="0"/>
              <a:t>gian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công</a:t>
            </a:r>
            <a:r>
              <a:rPr lang="en-US" sz="3200" dirty="0" smtClean="0"/>
              <a:t> </a:t>
            </a:r>
            <a:r>
              <a:rPr lang="en-US" sz="3200" dirty="0" err="1" smtClean="0"/>
              <a:t>sức</a:t>
            </a:r>
            <a:r>
              <a:rPr lang="en-US" sz="3200" dirty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 </a:t>
            </a:r>
            <a:r>
              <a:rPr lang="en-US" sz="3200" dirty="0" err="1" smtClean="0"/>
              <a:t>dùng</a:t>
            </a:r>
            <a:r>
              <a:rPr lang="en-US" sz="3200" dirty="0" smtClean="0"/>
              <a:t> </a:t>
            </a:r>
            <a:r>
              <a:rPr lang="en-US" sz="3200" dirty="0" err="1" smtClean="0"/>
              <a:t>bỏ</a:t>
            </a:r>
            <a:r>
              <a:rPr lang="en-US" sz="3200" dirty="0" smtClean="0"/>
              <a:t> </a:t>
            </a:r>
            <a:r>
              <a:rPr lang="en-US" sz="3200" dirty="0" err="1" smtClean="0"/>
              <a:t>ra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điền</a:t>
            </a:r>
            <a:r>
              <a:rPr lang="en-US" sz="3200" dirty="0" smtClean="0"/>
              <a:t> form.</a:t>
            </a:r>
          </a:p>
          <a:p>
            <a:endParaRPr lang="en-US" sz="3200" dirty="0"/>
          </a:p>
          <a:p>
            <a:r>
              <a:rPr lang="en-US" sz="3200" dirty="0" smtClean="0"/>
              <a:t>Design: Top -&gt; Bottom, Left -&gt; Right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06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Autofit/>
          </a:bodyPr>
          <a:lstStyle/>
          <a:p>
            <a:r>
              <a:rPr lang="en-US" b="1" dirty="0" smtClean="0"/>
              <a:t>Form </a:t>
            </a:r>
            <a:r>
              <a:rPr lang="en-US" b="1" dirty="0" err="1" smtClean="0"/>
              <a:t>được</a:t>
            </a:r>
            <a:r>
              <a:rPr lang="en-US" b="1" dirty="0" smtClean="0"/>
              <a:t> </a:t>
            </a:r>
            <a:r>
              <a:rPr lang="en-US" b="1" dirty="0" err="1" smtClean="0"/>
              <a:t>thiết</a:t>
            </a:r>
            <a:r>
              <a:rPr lang="en-US" b="1" dirty="0" smtClean="0"/>
              <a:t> </a:t>
            </a:r>
            <a:r>
              <a:rPr lang="en-US" b="1" dirty="0" err="1" smtClean="0"/>
              <a:t>kế</a:t>
            </a:r>
            <a:r>
              <a:rPr lang="en-US" b="1" dirty="0" smtClean="0"/>
              <a:t> </a:t>
            </a:r>
            <a:r>
              <a:rPr lang="en-US" b="1" dirty="0" err="1" smtClean="0"/>
              <a:t>phải</a:t>
            </a:r>
            <a:r>
              <a:rPr lang="en-US" b="1" dirty="0" smtClean="0"/>
              <a:t> </a:t>
            </a:r>
            <a:r>
              <a:rPr lang="en-US" b="1" dirty="0" err="1" smtClean="0"/>
              <a:t>dễ</a:t>
            </a:r>
            <a:r>
              <a:rPr lang="en-US" b="1" dirty="0" smtClean="0"/>
              <a:t> </a:t>
            </a:r>
            <a:r>
              <a:rPr lang="en-US" b="1" dirty="0" err="1" smtClean="0"/>
              <a:t>dàng</a:t>
            </a:r>
            <a:r>
              <a:rPr lang="en-US" b="1" dirty="0" smtClean="0"/>
              <a:t> </a:t>
            </a:r>
            <a:r>
              <a:rPr lang="en-US" b="1" dirty="0" err="1" smtClean="0"/>
              <a:t>điền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GOOD</a:t>
            </a:r>
            <a:r>
              <a:rPr lang="en-US" b="1" dirty="0" smtClean="0"/>
              <a:t> Form flow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958" y="1345324"/>
            <a:ext cx="6180083" cy="551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Autofit/>
          </a:bodyPr>
          <a:lstStyle/>
          <a:p>
            <a:r>
              <a:rPr lang="en-US" b="1" dirty="0" smtClean="0"/>
              <a:t>Form </a:t>
            </a:r>
            <a:r>
              <a:rPr lang="en-US" b="1" dirty="0" err="1" smtClean="0"/>
              <a:t>được</a:t>
            </a:r>
            <a:r>
              <a:rPr lang="en-US" b="1" dirty="0" smtClean="0"/>
              <a:t> </a:t>
            </a:r>
            <a:r>
              <a:rPr lang="en-US" b="1" dirty="0" err="1" smtClean="0"/>
              <a:t>thiết</a:t>
            </a:r>
            <a:r>
              <a:rPr lang="en-US" b="1" dirty="0" smtClean="0"/>
              <a:t> </a:t>
            </a:r>
            <a:r>
              <a:rPr lang="en-US" b="1" dirty="0" err="1" smtClean="0"/>
              <a:t>kế</a:t>
            </a:r>
            <a:r>
              <a:rPr lang="en-US" b="1" dirty="0" smtClean="0"/>
              <a:t> </a:t>
            </a:r>
            <a:r>
              <a:rPr lang="en-US" b="1" dirty="0" err="1" smtClean="0"/>
              <a:t>phải</a:t>
            </a:r>
            <a:r>
              <a:rPr lang="en-US" b="1" dirty="0" smtClean="0"/>
              <a:t> </a:t>
            </a:r>
            <a:r>
              <a:rPr lang="en-US" b="1" dirty="0" err="1" smtClean="0"/>
              <a:t>dễ</a:t>
            </a:r>
            <a:r>
              <a:rPr lang="en-US" b="1" dirty="0" smtClean="0"/>
              <a:t> </a:t>
            </a:r>
            <a:r>
              <a:rPr lang="en-US" b="1" dirty="0" err="1" smtClean="0"/>
              <a:t>dàng</a:t>
            </a:r>
            <a:r>
              <a:rPr lang="en-US" b="1" dirty="0" smtClean="0"/>
              <a:t> </a:t>
            </a:r>
            <a:r>
              <a:rPr lang="en-US" b="1" dirty="0" err="1" smtClean="0"/>
              <a:t>điền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GOOD Form flow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958" y="1345324"/>
            <a:ext cx="6180083" cy="5512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387" y="1345324"/>
            <a:ext cx="7887225" cy="551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5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3221</TotalTime>
  <Words>2104</Words>
  <Application>Microsoft Office PowerPoint</Application>
  <PresentationFormat>Widescreen</PresentationFormat>
  <Paragraphs>301</Paragraphs>
  <Slides>59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59</vt:i4>
      </vt:variant>
    </vt:vector>
  </HeadingPairs>
  <TitlesOfParts>
    <vt:vector size="72" baseType="lpstr">
      <vt:lpstr>Arial</vt:lpstr>
      <vt:lpstr>Calibri</vt:lpstr>
      <vt:lpstr>Calibri Light</vt:lpstr>
      <vt:lpstr>Century Gothic</vt:lpstr>
      <vt:lpstr>Helvetica Neue</vt:lpstr>
      <vt:lpstr>Helvetica Neue Light</vt:lpstr>
      <vt:lpstr>Helvetica Neue Medium</vt:lpstr>
      <vt:lpstr>Mangal</vt:lpstr>
      <vt:lpstr>Times</vt:lpstr>
      <vt:lpstr>Office Theme</vt:lpstr>
      <vt:lpstr>Vapor Trail</vt:lpstr>
      <vt:lpstr>Retrospect</vt:lpstr>
      <vt:lpstr>Black</vt:lpstr>
      <vt:lpstr>Design effective  input</vt:lpstr>
      <vt:lpstr>Mục tiêu:</vt:lpstr>
      <vt:lpstr>Chủ đề chính:</vt:lpstr>
      <vt:lpstr>Mục tiêu thiết kế input</vt:lpstr>
      <vt:lpstr>Form</vt:lpstr>
      <vt:lpstr>Thiết kế form:</vt:lpstr>
      <vt:lpstr>Form được thiết kế phải dễ dàng điền Form flow</vt:lpstr>
      <vt:lpstr>Form được thiết kế phải dễ dàng điền GOOD Form flow</vt:lpstr>
      <vt:lpstr>Form được thiết kế phải dễ dàng điền GOOD Form flow</vt:lpstr>
      <vt:lpstr>Form được thiết kế phải dễ dàng điền GOOD Form flow</vt:lpstr>
      <vt:lpstr>Form được thiết kế phải dễ dàng điền BAD Form flow</vt:lpstr>
      <vt:lpstr>Form được thiết kế phải dễ dàng điền BAD Form flow</vt:lpstr>
      <vt:lpstr>Form được thiết kế phải dễ dàng điền Form flow</vt:lpstr>
      <vt:lpstr>Form được thiết kế phải dễ dàng điền 7 phần chính của form</vt:lpstr>
      <vt:lpstr>Form được thiết kế phải dễ dàng điền Chú thích</vt:lpstr>
      <vt:lpstr>Form được thiết kế phải dễ dàng điền Chú thích</vt:lpstr>
      <vt:lpstr>Form được thiết kế phải dễ dàng điền Chú thích</vt:lpstr>
      <vt:lpstr>Form được thiết kế phải dễ dàng điền Chú thích</vt:lpstr>
      <vt:lpstr>Form được thiết kế phải theo mục đích đề ra</vt:lpstr>
      <vt:lpstr>Các dạng form đặc biệt  Multi-part form</vt:lpstr>
      <vt:lpstr>Các dạng form đặc biệt  Continuous-feed form</vt:lpstr>
      <vt:lpstr>Các dạng form đặc biệt  Perforated form</vt:lpstr>
      <vt:lpstr>Thiết kế form phải đảm bảo được người dùng điền thông tin chính xác</vt:lpstr>
      <vt:lpstr>Thiết kế form phải hấp dẫn người dùng</vt:lpstr>
      <vt:lpstr>PowerPoint Presentation</vt:lpstr>
      <vt:lpstr>Thiết kế form bằng ứng dụng</vt:lpstr>
      <vt:lpstr>Thiết kế form bằng ứng dụng</vt:lpstr>
      <vt:lpstr>Quản lý các Business form</vt:lpstr>
      <vt:lpstr>Như thế nào để trình bày tốt và thiết kế web form.</vt:lpstr>
      <vt:lpstr>Như thế nào để trình bày tốt và thiết kế web form Trình bày đơn giản</vt:lpstr>
      <vt:lpstr>Như thế nào để trình bày tốt và thiết kế web form Trình bày trật tự  </vt:lpstr>
      <vt:lpstr>Như thế nào để trình bày tốt và thiết kế web form 3-clicks rule</vt:lpstr>
      <vt:lpstr>Như thế nào để trình bày tốt và thiết kế web form Giao diện thân thiện</vt:lpstr>
      <vt:lpstr>Như thế nào để trình bày tốt và thiết kế web form Giao diện thân thiện</vt:lpstr>
      <vt:lpstr>Như thế nào để trình bày tốt và thiết kế web form Giao diện thân thiện – Màu sắc</vt:lpstr>
      <vt:lpstr>Thiết kế web dạng điền form</vt:lpstr>
      <vt:lpstr>Thiết kế web dạng điền form</vt:lpstr>
      <vt:lpstr>Những dạng input khác </vt:lpstr>
      <vt:lpstr>Những dạng input khác </vt:lpstr>
      <vt:lpstr>Những dạng input khác </vt:lpstr>
      <vt:lpstr>Những dạng input khác </vt:lpstr>
      <vt:lpstr>Những dạng input khác </vt:lpstr>
      <vt:lpstr>Designing effective Input/Ouput (UI/UX)</vt:lpstr>
      <vt:lpstr>Output</vt:lpstr>
      <vt:lpstr>Mục tiêu</vt:lpstr>
      <vt:lpstr>Liên kết nội dung output với phương thức</vt:lpstr>
      <vt:lpstr>External Output</vt:lpstr>
      <vt:lpstr>Internal Output</vt:lpstr>
      <vt:lpstr>Những công nghệ về Output</vt:lpstr>
      <vt:lpstr>Khác biệt giữa các công nghệ output</vt:lpstr>
      <vt:lpstr>PowerPoint Presentation</vt:lpstr>
      <vt:lpstr>Lưu ý khi chọn công nghệ output</vt:lpstr>
      <vt:lpstr>Bias</vt:lpstr>
      <vt:lpstr>Tránh Bias trong thiết kế Output</vt:lpstr>
      <vt:lpstr>Printed Reports</vt:lpstr>
      <vt:lpstr>Output hiển thị</vt:lpstr>
      <vt:lpstr>Dashboards </vt:lpstr>
      <vt:lpstr>Website</vt:lpstr>
      <vt:lpstr>Website (tt)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effective input</dc:title>
  <dc:creator>Microsoft Office User</dc:creator>
  <cp:lastModifiedBy>Windows User</cp:lastModifiedBy>
  <cp:revision>77</cp:revision>
  <dcterms:created xsi:type="dcterms:W3CDTF">2018-05-02T11:36:17Z</dcterms:created>
  <dcterms:modified xsi:type="dcterms:W3CDTF">2018-05-14T01:48:24Z</dcterms:modified>
</cp:coreProperties>
</file>