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1" r:id="rId2"/>
    <p:sldMasterId id="2147483653" r:id="rId3"/>
  </p:sldMasterIdLst>
  <p:notesMasterIdLst>
    <p:notesMasterId r:id="rId90"/>
  </p:notesMasterIdLst>
  <p:sldIdLst>
    <p:sldId id="305" r:id="rId4"/>
    <p:sldId id="304" r:id="rId5"/>
    <p:sldId id="261" r:id="rId6"/>
    <p:sldId id="302" r:id="rId7"/>
    <p:sldId id="300" r:id="rId8"/>
    <p:sldId id="310" r:id="rId9"/>
    <p:sldId id="372" r:id="rId10"/>
    <p:sldId id="312" r:id="rId11"/>
    <p:sldId id="314" r:id="rId12"/>
    <p:sldId id="315" r:id="rId13"/>
    <p:sldId id="316" r:id="rId14"/>
    <p:sldId id="317" r:id="rId15"/>
    <p:sldId id="318" r:id="rId16"/>
    <p:sldId id="386" r:id="rId17"/>
    <p:sldId id="319" r:id="rId18"/>
    <p:sldId id="373" r:id="rId19"/>
    <p:sldId id="320" r:id="rId20"/>
    <p:sldId id="322" r:id="rId21"/>
    <p:sldId id="323" r:id="rId22"/>
    <p:sldId id="324" r:id="rId23"/>
    <p:sldId id="325" r:id="rId24"/>
    <p:sldId id="326" r:id="rId25"/>
    <p:sldId id="397" r:id="rId26"/>
    <p:sldId id="408" r:id="rId27"/>
    <p:sldId id="398" r:id="rId28"/>
    <p:sldId id="399" r:id="rId29"/>
    <p:sldId id="401" r:id="rId30"/>
    <p:sldId id="403" r:id="rId31"/>
    <p:sldId id="328" r:id="rId32"/>
    <p:sldId id="329" r:id="rId33"/>
    <p:sldId id="330" r:id="rId34"/>
    <p:sldId id="331" r:id="rId35"/>
    <p:sldId id="332" r:id="rId36"/>
    <p:sldId id="333" r:id="rId37"/>
    <p:sldId id="411" r:id="rId38"/>
    <p:sldId id="406" r:id="rId39"/>
    <p:sldId id="335" r:id="rId40"/>
    <p:sldId id="374" r:id="rId41"/>
    <p:sldId id="336" r:id="rId42"/>
    <p:sldId id="375" r:id="rId43"/>
    <p:sldId id="337" r:id="rId44"/>
    <p:sldId id="389" r:id="rId45"/>
    <p:sldId id="376" r:id="rId46"/>
    <p:sldId id="338" r:id="rId47"/>
    <p:sldId id="340" r:id="rId48"/>
    <p:sldId id="341" r:id="rId49"/>
    <p:sldId id="342" r:id="rId50"/>
    <p:sldId id="344" r:id="rId51"/>
    <p:sldId id="378" r:id="rId52"/>
    <p:sldId id="345" r:id="rId53"/>
    <p:sldId id="346" r:id="rId54"/>
    <p:sldId id="347" r:id="rId55"/>
    <p:sldId id="348" r:id="rId56"/>
    <p:sldId id="349" r:id="rId57"/>
    <p:sldId id="350" r:id="rId58"/>
    <p:sldId id="351" r:id="rId59"/>
    <p:sldId id="352" r:id="rId60"/>
    <p:sldId id="353" r:id="rId61"/>
    <p:sldId id="384" r:id="rId62"/>
    <p:sldId id="412" r:id="rId63"/>
    <p:sldId id="413" r:id="rId64"/>
    <p:sldId id="414" r:id="rId65"/>
    <p:sldId id="380" r:id="rId66"/>
    <p:sldId id="415" r:id="rId67"/>
    <p:sldId id="354" r:id="rId68"/>
    <p:sldId id="407" r:id="rId69"/>
    <p:sldId id="394" r:id="rId70"/>
    <p:sldId id="417" r:id="rId71"/>
    <p:sldId id="418" r:id="rId72"/>
    <p:sldId id="395" r:id="rId73"/>
    <p:sldId id="421" r:id="rId74"/>
    <p:sldId id="422" r:id="rId75"/>
    <p:sldId id="391" r:id="rId76"/>
    <p:sldId id="361" r:id="rId77"/>
    <p:sldId id="362" r:id="rId78"/>
    <p:sldId id="363" r:id="rId79"/>
    <p:sldId id="364" r:id="rId80"/>
    <p:sldId id="360" r:id="rId81"/>
    <p:sldId id="385" r:id="rId82"/>
    <p:sldId id="265" r:id="rId83"/>
    <p:sldId id="366" r:id="rId84"/>
    <p:sldId id="368" r:id="rId85"/>
    <p:sldId id="369" r:id="rId86"/>
    <p:sldId id="367" r:id="rId87"/>
    <p:sldId id="409" r:id="rId88"/>
    <p:sldId id="410" r:id="rId89"/>
  </p:sldIdLst>
  <p:sldSz cx="9144000" cy="5143500" type="screen16x9"/>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guide id="3" orient="horz" pos="193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14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4412" autoAdjust="0"/>
    <p:restoredTop sz="42429" autoAdjust="0"/>
  </p:normalViewPr>
  <p:slideViewPr>
    <p:cSldViewPr>
      <p:cViewPr>
        <p:scale>
          <a:sx n="100" d="100"/>
          <a:sy n="100" d="100"/>
        </p:scale>
        <p:origin x="-282" y="1464"/>
      </p:cViewPr>
      <p:guideLst>
        <p:guide orient="horz" pos="1620"/>
        <p:guide orient="horz" pos="1938"/>
        <p:guide pos="2880"/>
      </p:guideLst>
    </p:cSldViewPr>
  </p:slideViewPr>
  <p:outlineViewPr>
    <p:cViewPr>
      <p:scale>
        <a:sx n="33" d="100"/>
        <a:sy n="33" d="100"/>
      </p:scale>
      <p:origin x="0" y="21546"/>
    </p:cViewPr>
  </p:outlineViewPr>
  <p:notesTextViewPr>
    <p:cViewPr>
      <p:scale>
        <a:sx n="1" d="1"/>
        <a:sy n="1" d="1"/>
      </p:scale>
      <p:origin x="24"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slide" Target="slides/slide81.xml"/><Relationship Id="rId89" Type="http://schemas.openxmlformats.org/officeDocument/2006/relationships/slide" Target="slides/slide86.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notesMaster" Target="notesMasters/notesMaster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744AD1-7E96-455A-8C7F-605A7DD0F917}" type="datetimeFigureOut">
              <a:rPr lang="en-US" smtClean="0"/>
              <a:t>5/16/2018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9EDC514-9E28-441F-BF04-3DE8912E9F4E}" type="slidenum">
              <a:rPr lang="en-US" smtClean="0"/>
              <a:t>‹#›</a:t>
            </a:fld>
            <a:endParaRPr lang="en-US"/>
          </a:p>
        </p:txBody>
      </p:sp>
    </p:spTree>
    <p:extLst>
      <p:ext uri="{BB962C8B-B14F-4D97-AF65-F5344CB8AC3E}">
        <p14:creationId xmlns:p14="http://schemas.microsoft.com/office/powerpoint/2010/main" val="15490624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vi.wikipedia.org/w/index.php?title=B%E1%BB%91_c%E1%BB%A5c_b%C3%A0n_ph%C3%ADm&amp;action=edit&amp;redlink=1"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s://vi.wikipedia.org/wiki/Ti%E1%BA%BFng_Anh" TargetMode="External"/><Relationship Id="rId5" Type="http://schemas.openxmlformats.org/officeDocument/2006/relationships/hyperlink" Target="https://vi.wikipedia.org/w/index.php?title=B%C3%A0n_ph%C3%ADm_m%C3%A1y_%C4%91%C3%A1nh_ch%E1%BB%AF&amp;action=edit&amp;redlink=1" TargetMode="External"/><Relationship Id="rId4" Type="http://schemas.openxmlformats.org/officeDocument/2006/relationships/hyperlink" Target="https://vi.wikipedia.org/wiki/B%C3%A0n_ph%C3%ADm_m%C3%A1y_t%C3%ADnh"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EDC514-9E28-441F-BF04-3DE8912E9F4E}" type="slidenum">
              <a:rPr lang="en-US" smtClean="0"/>
              <a:t>3</a:t>
            </a:fld>
            <a:endParaRPr lang="en-US" dirty="0"/>
          </a:p>
        </p:txBody>
      </p:sp>
    </p:spTree>
    <p:extLst>
      <p:ext uri="{BB962C8B-B14F-4D97-AF65-F5344CB8AC3E}">
        <p14:creationId xmlns:p14="http://schemas.microsoft.com/office/powerpoint/2010/main" val="27548601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smtClean="0"/>
              <a:t>Một cách để các nhà phân tích tổ chức suy nghĩ của họ về việc liệu người dùng có chấp nhận và sử dụng công nghệ thông tin hay không</a:t>
            </a:r>
            <a:endParaRPr lang="en-US" sz="1200" smtClean="0"/>
          </a:p>
          <a:p>
            <a:pPr marL="0" marR="0" indent="0" algn="l" defTabSz="914400" rtl="0" eaLnBrk="1" fontAlgn="auto" latinLnBrk="0" hangingPunct="1">
              <a:lnSpc>
                <a:spcPct val="100000"/>
              </a:lnSpc>
              <a:spcBef>
                <a:spcPts val="0"/>
              </a:spcBef>
              <a:spcAft>
                <a:spcPts val="0"/>
              </a:spcAft>
              <a:buClrTx/>
              <a:buSzTx/>
              <a:buFontTx/>
              <a:buNone/>
              <a:tabLst/>
              <a:defRPr/>
            </a:pPr>
            <a:r>
              <a:rPr lang="vi-VN" sz="1200" smtClean="0"/>
              <a:t>Xem xét tính hữu ích được nhận thấy và nhận thức dễ sử dụng</a:t>
            </a:r>
            <a:endParaRPr lang="en-US" sz="1200" smtClean="0"/>
          </a:p>
          <a:p>
            <a:pPr marL="0" marR="0" indent="0" algn="l" defTabSz="914400" rtl="0" eaLnBrk="1" fontAlgn="auto" latinLnBrk="0" hangingPunct="1">
              <a:lnSpc>
                <a:spcPct val="100000"/>
              </a:lnSpc>
              <a:spcBef>
                <a:spcPts val="0"/>
              </a:spcBef>
              <a:spcAft>
                <a:spcPts val="0"/>
              </a:spcAft>
              <a:buClrTx/>
              <a:buSzTx/>
              <a:buFontTx/>
              <a:buNone/>
              <a:tabLst/>
              <a:defRPr/>
            </a:pPr>
            <a:endParaRPr lang="vi-VN" sz="1200" smtClean="0"/>
          </a:p>
          <a:p>
            <a:pPr eaLnBrk="1" hangingPunct="1"/>
            <a:endParaRPr lang="en-US" altLang="vi-VN" smtClean="0"/>
          </a:p>
          <a:p>
            <a:pPr eaLnBrk="1" hangingPunct="1"/>
            <a:r>
              <a:rPr lang="vi-VN" altLang="vi-VN" smtClean="0"/>
              <a:t>Mô hình chấp nhận công nghệ (TAM), theo đề xuất của Davis vào năm 1989 và sau đó được cải tiến và cải tiến bởi Davis và những người khác, về cơ bản là cách để các nhà phân tích tổ chức suy nghĩ của họ về việc liệu người dùng có chấp nhận và sử dụng công nghệ thông tin hay không. Nó có thể được sử dụng để định hình đào tạo sau khi phát triển hệ thống, nhưng nó cũng có thể được sử dụng sớm trong quá trình phát triển để thu thập phản ứng của người dùng đối với nguyên mẫu. Thay đổi hệ thống sớm trong quá trình phát triển làm tăng khả năng áp dụng và sử dụng chúng.</a:t>
            </a:r>
            <a:endParaRPr lang="en-US" altLang="vi-VN" smtClean="0"/>
          </a:p>
          <a:p>
            <a:pPr eaLnBrk="1" hangingPunct="1"/>
            <a:endParaRPr lang="en-US" altLang="vi-VN" smtClean="0"/>
          </a:p>
          <a:p>
            <a:pPr eaLnBrk="1" hangingPunct="1"/>
            <a:r>
              <a:rPr lang="vi-VN" altLang="vi-VN" smtClean="0"/>
              <a:t>Có nhiều thành phần lý thuyết và rất nhiều nghiên cứu để tranh luận về sự phức tạp của TAM. Thực tế, bạn cần phải biết rằng có một lượng lớn nghiên cứu về sự chấp nhận và sử dụng công nghệ trong lĩnh vực hệ thống thông tin và TAM là một trong những chủ đề phổ biến nhất. TAM rút ra sức mạnh của mình từ việc kiểm tra tính hữu dụng của hệ thống để tăng hiệu suất công việc của một người và niềm tin về việc hệ thống sẽ dễ sử dụng như thế nào khi người dùng ngồi xuống để hoàn thành một nhiệm vụ. Vì vậy, chúng tôi có hai khóa: nhận thức được tính hữu ích và cảm nhận dễ sử dụng. Cả hai có thể được sử dụng để hiểu cách người dùng có ý định tương tác với một hệ thống được đề xuất. Một số nhà nghiên cứu đã thêm một chiều hướng thái độ rõ ràng vào ý tưởng của họ về mô hình chấp nhận công nghệ giúp họ suy nghĩ cụ thể hơn về trạng thái tâm lý sẽ định hình cách người dùng chấp nhận hoặc từ chối sử dụng các hệ thống thông tin mà họ thiết kế.</a:t>
            </a:r>
            <a:endParaRPr lang="en-US" altLang="vi-VN" smtClean="0"/>
          </a:p>
          <a:p>
            <a:endParaRPr lang="en-US"/>
          </a:p>
        </p:txBody>
      </p:sp>
      <p:sp>
        <p:nvSpPr>
          <p:cNvPr id="4" name="Slide Number Placeholder 3"/>
          <p:cNvSpPr>
            <a:spLocks noGrp="1"/>
          </p:cNvSpPr>
          <p:nvPr>
            <p:ph type="sldNum" sz="quarter" idx="10"/>
          </p:nvPr>
        </p:nvSpPr>
        <p:spPr/>
        <p:txBody>
          <a:bodyPr/>
          <a:lstStyle/>
          <a:p>
            <a:fld id="{89EDC514-9E28-441F-BF04-3DE8912E9F4E}" type="slidenum">
              <a:rPr lang="en-US" smtClean="0"/>
              <a:t>12</a:t>
            </a:fld>
            <a:endParaRPr lang="en-US"/>
          </a:p>
        </p:txBody>
      </p:sp>
    </p:spTree>
    <p:extLst>
      <p:ext uri="{BB962C8B-B14F-4D97-AF65-F5344CB8AC3E}">
        <p14:creationId xmlns:p14="http://schemas.microsoft.com/office/powerpoint/2010/main" val="39478697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vi-VN" altLang="vi-VN" smtClean="0"/>
              <a:t>Thái độ đối với máy tính bao gồm sự hài lòng của người dùng với HCI, cũng như sự hài lòng chung của người dùng với hệ thống. Chúng thường được xác định chắc chắn thông qua các khảo sát về sự hài lòng của người dùng đặc biệt và thường được sử dụng sau khi triển khai để ước tính thành công hay thất bại chung của một dự án hệ thống. Khi bạn cố gắng để mô tả thái độ đối với máy tính, bạn có thể ngạc nhiên bởi tất cả các phản ứng của con người có thể được chuyển tải. Hầu hết các nghiên cứu HCI nhìn vào một loạt các thái độ của người dùng, bao gồm sự hài lòng, lo lắng, hưởng thụ, và vui tươi trong việc tiếp cận công nghệ.</a:t>
            </a:r>
          </a:p>
          <a:p>
            <a:pPr eaLnBrk="1" hangingPunct="1"/>
            <a:endParaRPr lang="vi-VN" altLang="vi-VN" smtClean="0"/>
          </a:p>
          <a:p>
            <a:pPr eaLnBrk="1" hangingPunct="1"/>
            <a:r>
              <a:rPr lang="vi-VN" altLang="vi-VN" smtClean="0"/>
              <a:t>Mô hình chấp nhận công nghệ cũng chỉ ra tầm quan trọng của việc liệu người dùng có tìm thấy một hệ thống hữu ích và do đó có động lực để sử dụng nó hay không. Vì đây là một mối quan tâm HCI quan trọng, chúng tôi có thể đo lường liệu công nghệ thông tin có được hữu ích hay không bằng cách kiểm tra xem liệu hệ thống có cung cấp hỗ trợ cho các nhiệm vụ cá nhân của một tổ chức hay không. Chúng tôi cũng có thể đo lường liệu có những nhiệm vụ quan trọng mà người dùng của hệ thống mới không thể thực hiện trước khi triển khai.</a:t>
            </a:r>
          </a:p>
          <a:p>
            <a:pPr eaLnBrk="1" hangingPunct="1"/>
            <a:endParaRPr lang="vi-VN" altLang="vi-VN" smtClean="0"/>
          </a:p>
          <a:p>
            <a:pPr eaLnBrk="1" hangingPunct="1"/>
            <a:r>
              <a:rPr lang="vi-VN" altLang="vi-VN" smtClean="0"/>
              <a:t>Các phép đo của chúng tôi cũng có thể xác định xem hệ thống có mở rộng khả năng của người dùng hay không (ví dụ: tăng khả năng phân tích cấp cao một cách nhanh chóng hoặc thực hiện dịch tại chỗ một báo cáo tài chính sang ngôn ngữ khác hoàn chỉnh với chuyển đổi tiền tệ). Một phần của tiêu chí hữu ích trong HCI cũng có thể được đo bằng cách xác định xem người dùng có thấy nó có ích khi sử dụng hệ thống bằng cách thực hiện các cuộc phỏng vấn và quan sát hậu thực hiện.</a:t>
            </a:r>
            <a:endParaRPr lang="en-US" altLang="vi-VN" smtClean="0"/>
          </a:p>
        </p:txBody>
      </p:sp>
      <p:sp>
        <p:nvSpPr>
          <p:cNvPr id="4" name="Slide Number Placeholder 3"/>
          <p:cNvSpPr>
            <a:spLocks noGrp="1"/>
          </p:cNvSpPr>
          <p:nvPr>
            <p:ph type="sldNum" sz="quarter" idx="10"/>
          </p:nvPr>
        </p:nvSpPr>
        <p:spPr/>
        <p:txBody>
          <a:bodyPr/>
          <a:lstStyle/>
          <a:p>
            <a:fld id="{89EDC514-9E28-441F-BF04-3DE8912E9F4E}" type="slidenum">
              <a:rPr lang="en-US" smtClean="0"/>
              <a:t>13</a:t>
            </a:fld>
            <a:endParaRPr lang="en-US"/>
          </a:p>
        </p:txBody>
      </p:sp>
    </p:spTree>
    <p:extLst>
      <p:ext uri="{BB962C8B-B14F-4D97-AF65-F5344CB8AC3E}">
        <p14:creationId xmlns:p14="http://schemas.microsoft.com/office/powerpoint/2010/main" val="39478697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smtClean="0"/>
              <a:t>External variable  - Perceived Usefulness (</a:t>
            </a:r>
            <a:r>
              <a:rPr lang="en-US" sz="1200" baseline="0" smtClean="0"/>
              <a:t> </a:t>
            </a:r>
            <a:r>
              <a:rPr lang="en-US" sz="1200" baseline="0" err="1" smtClean="0"/>
              <a:t>nhận</a:t>
            </a:r>
            <a:r>
              <a:rPr lang="en-US" sz="1200" baseline="0" smtClean="0"/>
              <a:t> </a:t>
            </a:r>
            <a:r>
              <a:rPr lang="en-US" sz="1200" baseline="0" err="1" smtClean="0"/>
              <a:t>thức</a:t>
            </a:r>
            <a:r>
              <a:rPr lang="en-US" sz="1200" baseline="0" smtClean="0"/>
              <a:t> </a:t>
            </a:r>
            <a:r>
              <a:rPr lang="en-US" sz="1200" baseline="0" err="1" smtClean="0"/>
              <a:t>hữu</a:t>
            </a:r>
            <a:r>
              <a:rPr lang="en-US" sz="1200" baseline="0" smtClean="0"/>
              <a:t> </a:t>
            </a:r>
            <a:r>
              <a:rPr lang="en-US" sz="1200" baseline="0" err="1" smtClean="0"/>
              <a:t>ích</a:t>
            </a:r>
            <a:r>
              <a:rPr lang="en-US" sz="1200" baseline="0" smtClean="0"/>
              <a:t> )  - </a:t>
            </a:r>
            <a:r>
              <a:rPr lang="en-US" sz="1200" smtClean="0"/>
              <a:t>Perceived Ease of Use ( </a:t>
            </a:r>
            <a:r>
              <a:rPr lang="en-US" sz="1200" err="1" smtClean="0"/>
              <a:t>nhận</a:t>
            </a:r>
            <a:r>
              <a:rPr lang="en-US" sz="1200" baseline="0" smtClean="0"/>
              <a:t> </a:t>
            </a:r>
            <a:r>
              <a:rPr lang="en-US" sz="1200" baseline="0" err="1" smtClean="0"/>
              <a:t>thức</a:t>
            </a:r>
            <a:r>
              <a:rPr lang="en-US" sz="1200" baseline="0" smtClean="0"/>
              <a:t> </a:t>
            </a:r>
            <a:r>
              <a:rPr lang="en-US" sz="1200" baseline="0" err="1" smtClean="0"/>
              <a:t>dễ</a:t>
            </a:r>
            <a:r>
              <a:rPr lang="en-US" sz="1200" baseline="0" smtClean="0"/>
              <a:t> </a:t>
            </a:r>
            <a:r>
              <a:rPr lang="en-US" sz="1200" baseline="0" err="1" smtClean="0"/>
              <a:t>dàng</a:t>
            </a:r>
            <a:r>
              <a:rPr lang="en-US" sz="1200" baseline="0" smtClean="0"/>
              <a:t> </a:t>
            </a:r>
            <a:r>
              <a:rPr lang="en-US" sz="1200" baseline="0" err="1" smtClean="0"/>
              <a:t>sử</a:t>
            </a:r>
            <a:r>
              <a:rPr lang="en-US" sz="1200" baseline="0" smtClean="0"/>
              <a:t> </a:t>
            </a:r>
            <a:r>
              <a:rPr lang="en-US" sz="1200" baseline="0" err="1" smtClean="0"/>
              <a:t>dụng</a:t>
            </a:r>
            <a:r>
              <a:rPr lang="en-US" sz="1200" baseline="0" smtClean="0"/>
              <a:t> )</a:t>
            </a:r>
            <a:endParaRPr lang="en-US" sz="120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smtClean="0"/>
              <a:t>Behavioral Intention ( ý</a:t>
            </a:r>
            <a:r>
              <a:rPr lang="en-US" sz="1200" baseline="0" smtClean="0"/>
              <a:t> </a:t>
            </a:r>
            <a:r>
              <a:rPr lang="en-US" sz="1200" baseline="0" err="1" smtClean="0"/>
              <a:t>định</a:t>
            </a:r>
            <a:r>
              <a:rPr lang="en-US" sz="1200" baseline="0" smtClean="0"/>
              <a:t> </a:t>
            </a:r>
            <a:r>
              <a:rPr lang="en-US" sz="1200" baseline="0" err="1" smtClean="0"/>
              <a:t>hành</a:t>
            </a:r>
            <a:r>
              <a:rPr lang="en-US" sz="1200" baseline="0" smtClean="0"/>
              <a:t> vi ) - </a:t>
            </a:r>
            <a:r>
              <a:rPr lang="en-US" sz="1200" smtClean="0"/>
              <a:t>Usage Behavior ( </a:t>
            </a:r>
            <a:r>
              <a:rPr lang="en-US" sz="1200" err="1" smtClean="0"/>
              <a:t>sử</a:t>
            </a:r>
            <a:r>
              <a:rPr lang="en-US" sz="1200" baseline="0" smtClean="0"/>
              <a:t> </a:t>
            </a:r>
            <a:r>
              <a:rPr lang="en-US" sz="1200" baseline="0" err="1" smtClean="0"/>
              <a:t>dụng</a:t>
            </a:r>
            <a:r>
              <a:rPr lang="en-US" sz="1200" baseline="0" smtClean="0"/>
              <a:t> </a:t>
            </a:r>
            <a:r>
              <a:rPr lang="en-US" sz="1200" baseline="0" err="1" smtClean="0"/>
              <a:t>hành</a:t>
            </a:r>
            <a:r>
              <a:rPr lang="en-US" sz="1200" baseline="0" smtClean="0"/>
              <a:t> vi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smtClean="0"/>
          </a:p>
          <a:p>
            <a:endParaRPr lang="en-US"/>
          </a:p>
        </p:txBody>
      </p:sp>
      <p:sp>
        <p:nvSpPr>
          <p:cNvPr id="4" name="Slide Number Placeholder 3"/>
          <p:cNvSpPr>
            <a:spLocks noGrp="1"/>
          </p:cNvSpPr>
          <p:nvPr>
            <p:ph type="sldNum" sz="quarter" idx="10"/>
          </p:nvPr>
        </p:nvSpPr>
        <p:spPr/>
        <p:txBody>
          <a:bodyPr/>
          <a:lstStyle/>
          <a:p>
            <a:fld id="{89EDC514-9E28-441F-BF04-3DE8912E9F4E}" type="slidenum">
              <a:rPr lang="en-US" smtClean="0"/>
              <a:t>14</a:t>
            </a:fld>
            <a:endParaRPr lang="en-US"/>
          </a:p>
        </p:txBody>
      </p:sp>
    </p:spTree>
    <p:extLst>
      <p:ext uri="{BB962C8B-B14F-4D97-AF65-F5344CB8AC3E}">
        <p14:creationId xmlns:p14="http://schemas.microsoft.com/office/powerpoint/2010/main" val="38539350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vi-VN" smtClean="0"/>
              <a:t>Các tiêu chuẩn về khả năng sử dụng -</a:t>
            </a:r>
          </a:p>
          <a:p>
            <a:pPr eaLnBrk="1" hangingPunct="1"/>
            <a:r>
              <a:rPr lang="vi-VN" smtClean="0"/>
              <a:t>việc sử dụng sản phẩm</a:t>
            </a:r>
          </a:p>
          <a:p>
            <a:pPr eaLnBrk="1" hangingPunct="1"/>
            <a:r>
              <a:rPr lang="vi-VN" smtClean="0"/>
              <a:t>giao diện người dùng và tương tác</a:t>
            </a:r>
          </a:p>
          <a:p>
            <a:pPr eaLnBrk="1" hangingPunct="1"/>
            <a:r>
              <a:rPr lang="vi-VN" smtClean="0"/>
              <a:t>quá trình sử dụng để phát triển sản phẩm</a:t>
            </a:r>
          </a:p>
          <a:p>
            <a:pPr eaLnBrk="1" hangingPunct="1"/>
            <a:r>
              <a:rPr lang="vi-VN" smtClean="0"/>
              <a:t>khả năng của một tổ chức áp dụng thiết kế lấy người dùng làm trung tâm</a:t>
            </a:r>
          </a:p>
          <a:p>
            <a:pPr eaLnBrk="1" hangingPunct="1"/>
            <a:endParaRPr lang="vi-VN" smtClean="0"/>
          </a:p>
          <a:p>
            <a:pPr eaLnBrk="1" hangingPunct="1"/>
            <a:r>
              <a:rPr lang="vi-VN" smtClean="0"/>
              <a:t>Heuristics khả năng sử dụng -</a:t>
            </a:r>
          </a:p>
          <a:p>
            <a:pPr eaLnBrk="1" hangingPunct="1"/>
            <a:r>
              <a:rPr lang="vi-VN" smtClean="0"/>
              <a:t>khả năng hiển thị trạng thái hệ thống</a:t>
            </a:r>
          </a:p>
          <a:p>
            <a:pPr eaLnBrk="1" hangingPunct="1"/>
            <a:r>
              <a:rPr lang="vi-VN" smtClean="0"/>
              <a:t>phù hợp giữa hệ thống và thế giới thực</a:t>
            </a:r>
          </a:p>
          <a:p>
            <a:pPr eaLnBrk="1" hangingPunct="1"/>
            <a:r>
              <a:rPr lang="vi-VN" smtClean="0"/>
              <a:t>kiểm soát người dùng và tự do</a:t>
            </a:r>
          </a:p>
          <a:p>
            <a:pPr eaLnBrk="1" hangingPunct="1"/>
            <a:r>
              <a:rPr lang="vi-VN" smtClean="0"/>
              <a:t>tính nhất quán và tiêu chuẩn</a:t>
            </a:r>
          </a:p>
          <a:p>
            <a:pPr eaLnBrk="1" hangingPunct="1"/>
            <a:r>
              <a:rPr lang="vi-VN" smtClean="0"/>
              <a:t>Phòng tránh lỗi</a:t>
            </a:r>
          </a:p>
          <a:p>
            <a:pPr eaLnBrk="1" hangingPunct="1"/>
            <a:r>
              <a:rPr lang="vi-VN" smtClean="0"/>
              <a:t>Kết nối lại chứ không phải là gọi lại</a:t>
            </a:r>
          </a:p>
          <a:p>
            <a:pPr eaLnBrk="1" hangingPunct="1"/>
            <a:r>
              <a:rPr lang="vi-VN" smtClean="0"/>
              <a:t>tính linh hoạt và hiệu quả sử dụng</a:t>
            </a:r>
          </a:p>
          <a:p>
            <a:pPr eaLnBrk="1" hangingPunct="1"/>
            <a:r>
              <a:rPr lang="vi-VN" smtClean="0"/>
              <a:t>thiết kế thẩm mỹ và tối giản</a:t>
            </a:r>
          </a:p>
          <a:p>
            <a:pPr eaLnBrk="1" hangingPunct="1"/>
            <a:r>
              <a:rPr lang="vi-VN" smtClean="0"/>
              <a:t>giúp người dùng nhận ra</a:t>
            </a:r>
            <a:endParaRPr lang="en-US" smtClean="0"/>
          </a:p>
          <a:p>
            <a:pPr eaLnBrk="1" hangingPunct="1"/>
            <a:endParaRPr lang="en-US" smtClean="0"/>
          </a:p>
          <a:p>
            <a:r>
              <a:rPr lang="vi-VN" sz="1200" b="1" i="0" kern="1200" smtClean="0">
                <a:solidFill>
                  <a:schemeClr val="tx1"/>
                </a:solidFill>
                <a:effectLst/>
                <a:latin typeface="+mn-lt"/>
                <a:ea typeface="+mn-ea"/>
                <a:cs typeface="+mn-cs"/>
              </a:rPr>
              <a:t>- Không giống như tính khả dụng</a:t>
            </a:r>
            <a:endParaRPr lang="vi-VN" sz="1200" b="0" i="0" kern="1200" smtClean="0">
              <a:solidFill>
                <a:schemeClr val="tx1"/>
              </a:solidFill>
              <a:effectLst/>
              <a:latin typeface="+mn-lt"/>
              <a:ea typeface="+mn-ea"/>
              <a:cs typeface="+mn-cs"/>
            </a:endParaRPr>
          </a:p>
          <a:p>
            <a:r>
              <a:rPr lang="vi-VN" sz="1200" b="0" i="0" kern="1200" smtClean="0">
                <a:solidFill>
                  <a:schemeClr val="tx1"/>
                </a:solidFill>
                <a:effectLst/>
                <a:latin typeface="+mn-lt"/>
                <a:ea typeface="+mn-ea"/>
                <a:cs typeface="+mn-cs"/>
              </a:rPr>
              <a:t>Trải nghiệm người dùng và tính khả dụng (usability) đã trở nên đồng nghĩa, nhưng hai lĩnh vực là khác biệt rõ ràng. UX hướng tới cách một người sử dụng cảm nhận khi sử dụng một hệ thống, trong khi tính khả dụng hướng về sự thân thiện với người sử dụng và hiệu quả của giao diện.</a:t>
            </a:r>
          </a:p>
          <a:p>
            <a:r>
              <a:rPr lang="vi-VN" sz="1200" b="0" i="0" kern="1200" smtClean="0">
                <a:solidFill>
                  <a:schemeClr val="tx1"/>
                </a:solidFill>
                <a:effectLst/>
                <a:latin typeface="+mn-lt"/>
                <a:ea typeface="+mn-ea"/>
                <a:cs typeface="+mn-cs"/>
              </a:rPr>
              <a:t>Tính khả dụng chiếm một phần khá lớn trong trải nghiệm người dùng và đóng một vai trò quan trọng trong việc xây dựng những trải nghiệm có hiệu quả và dễ chịu, nhưng sau đó, nghiên cứu về nhân tố con người, tâm lý học, kiến ​​trúc thông tin và các nguyên tắc thiết kế tập trung vào người sử dụng cũng đóng vai trò lớn.</a:t>
            </a:r>
          </a:p>
          <a:p>
            <a:pPr eaLnBrk="1" hangingPunct="1"/>
            <a:endParaRPr lang="vi-VN" smtClean="0"/>
          </a:p>
          <a:p>
            <a:pPr eaLnBrk="1" hangingPunct="1"/>
            <a:r>
              <a:rPr lang="vi-VN" smtClean="0"/>
              <a:t>giúp đỡ và tài liệu</a:t>
            </a:r>
            <a:endParaRPr lang="en-US" smtClean="0"/>
          </a:p>
        </p:txBody>
      </p:sp>
      <p:sp>
        <p:nvSpPr>
          <p:cNvPr id="4" name="Slide Number Placeholder 3"/>
          <p:cNvSpPr>
            <a:spLocks noGrp="1"/>
          </p:cNvSpPr>
          <p:nvPr>
            <p:ph type="sldNum" sz="quarter" idx="10"/>
          </p:nvPr>
        </p:nvSpPr>
        <p:spPr/>
        <p:txBody>
          <a:bodyPr/>
          <a:lstStyle/>
          <a:p>
            <a:fld id="{89EDC514-9E28-441F-BF04-3DE8912E9F4E}" type="slidenum">
              <a:rPr lang="en-US" smtClean="0"/>
              <a:t>15</a:t>
            </a:fld>
            <a:endParaRPr lang="en-US"/>
          </a:p>
        </p:txBody>
      </p:sp>
    </p:spTree>
    <p:extLst>
      <p:ext uri="{BB962C8B-B14F-4D97-AF65-F5344CB8AC3E}">
        <p14:creationId xmlns:p14="http://schemas.microsoft.com/office/powerpoint/2010/main" val="39478697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mtClean="0"/>
              <a:t>Đảm bảo dữ liệu được cung cấp dưới nhiều hình thức khác nhau - vì vậy người dùng với các khả năng nhận thức khác nhau có thể hiểu được dữ liệu.</a:t>
            </a:r>
            <a:r>
              <a:rPr lang="en-US" smtClean="0"/>
              <a:t>.</a:t>
            </a:r>
          </a:p>
          <a:p>
            <a:pPr eaLnBrk="1" hangingPunct="1"/>
            <a:r>
              <a:rPr lang="en-US" altLang="vi-VN" smtClean="0"/>
              <a:t>Making sure data is made available in different forms – so users with different cognitive abilities can make sense of the data.</a:t>
            </a:r>
          </a:p>
          <a:p>
            <a:pPr eaLnBrk="1" hangingPunct="1"/>
            <a:r>
              <a:rPr lang="vi-VN" altLang="vi-VN" smtClean="0"/>
              <a:t>Một lưu ý quan trọng là dữ liệu, đặc biệt là dữ liệu được sử dụng để ra quyết định, có sẵn ở các dạng khác nhau để người dùng có khả năng nhận thức khác nhau có thể hiểu được chúng. Một số người dùng có thể thích kiểm tra các bảng và đưa ra quyết định, một số thích đồ thị hơn và những người khác muốn đọc văn bản tường thuật.</a:t>
            </a:r>
          </a:p>
          <a:p>
            <a:pPr eaLnBrk="1" hangingPunct="1"/>
            <a:endParaRPr lang="vi-VN" altLang="vi-VN" smtClean="0"/>
          </a:p>
          <a:p>
            <a:pPr eaLnBrk="1" hangingPunct="1"/>
            <a:r>
              <a:rPr lang="vi-VN" altLang="vi-VN" smtClean="0"/>
              <a:t>Cũng có thể tưởng tượng rằng cùng một người muốn các loại bản trình bày khác nhau vào những thời điểm khác nhau. Ví dụ: giả sử người quản lý muốn so sánh khoảng không quảng cáo được lưu trữ tại các cửa hàng khác nhau trong một khu vực. Biểu đồ có thể trình bày dữ liệu rất hiệu quả. Biểu đồ cột có thể sử dụng màu sắc để hiển thị khi cửa hàng ở gần mức lưu trữ của nó và nó cũng có thể hiển thị số lượng cổ phiếu tương đối bằng cách cho phép người dùng trực quan so sánh chiều cao của các thanh trực tiếp.</a:t>
            </a:r>
          </a:p>
          <a:p>
            <a:pPr eaLnBrk="1" hangingPunct="1"/>
            <a:endParaRPr lang="vi-VN" altLang="vi-VN" smtClean="0"/>
          </a:p>
          <a:p>
            <a:pPr eaLnBrk="1" hangingPunct="1"/>
            <a:r>
              <a:rPr lang="vi-VN" altLang="vi-VN" smtClean="0"/>
              <a:t>Giả sử bây giờ rằng cùng một người ra quyết định muốn thông tin về một cửa hàng cụ thể trong một tháng cụ thể. Các mô tả đồ họa có thể đã được thiết lập để hiển thị các cửa hàng từ hàng tồn kho cao nhất đến thấp nhất trên cơ sở từng tháng. Người dùng có thể muốn quay lại bảng liệt kê các cửa hàng theo thứ tự bảng chữ cái, với các tháng được liệt kê theo thứ tự thời gian. Như bạn có thể thấy, cùng một người có thể muốn xem cùng một dữ liệu theo những cách rất khác nhau.</a:t>
            </a:r>
            <a:endParaRPr lang="en-US" altLang="vi-VN" smtClean="0"/>
          </a:p>
          <a:p>
            <a:pPr eaLnBrk="1" hangingPunct="1"/>
            <a:endParaRPr lang="en-US" smtClean="0"/>
          </a:p>
        </p:txBody>
      </p:sp>
      <p:sp>
        <p:nvSpPr>
          <p:cNvPr id="4" name="Slide Number Placeholder 3"/>
          <p:cNvSpPr>
            <a:spLocks noGrp="1"/>
          </p:cNvSpPr>
          <p:nvPr>
            <p:ph type="sldNum" sz="quarter" idx="10"/>
          </p:nvPr>
        </p:nvSpPr>
        <p:spPr/>
        <p:txBody>
          <a:bodyPr/>
          <a:lstStyle/>
          <a:p>
            <a:fld id="{89EDC514-9E28-441F-BF04-3DE8912E9F4E}" type="slidenum">
              <a:rPr lang="en-US" smtClean="0"/>
              <a:t>17</a:t>
            </a:fld>
            <a:endParaRPr lang="en-US"/>
          </a:p>
        </p:txBody>
      </p:sp>
    </p:spTree>
    <p:extLst>
      <p:ext uri="{BB962C8B-B14F-4D97-AF65-F5344CB8AC3E}">
        <p14:creationId xmlns:p14="http://schemas.microsoft.com/office/powerpoint/2010/main" val="39478697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vi-VN" altLang="vi-VN" smtClean="0"/>
              <a:t>Bảng tổng hợp cho phép người dùng sắp xếp dữ liệu trong bảng theo bất kỳ cách nào họ chọn. Ví dụ về mẫu bảng tổng hợp được tạo trong Microsoft Excel được hiển thị trong hình bên dưới. Người dùng sẽ lấy một mục từ hộp bật lên được gọi là "Danh sách trường Pivot Table", chẳng hạn như Sản phẩm, kéo nó qua mẫu bảng và thả nó vào một trong các vùng trống. Trong ví dụ này, người dùng kéo và thả Sản phẩm vào khu vực bên trái có tiêu đề “Các trường thả hàng tại đây”. Người dùng giảm Bán hàng vào khu vực lớn nhất có nội dung “Thả các mục dữ liệu tại đây”.</a:t>
            </a:r>
            <a:endParaRPr lang="en-US" altLang="vi-VN" smtClean="0"/>
          </a:p>
          <a:p>
            <a:pPr eaLnBrk="1" hangingPunct="1"/>
            <a:r>
              <a:rPr lang="vi-VN" altLang="vi-VN" smtClean="0"/>
              <a:t>Cuối cùng, người dùng lấy mục có tên là Quarter và thả nó vào khu vực được gọi là “Drop Column Fields Here”. Kết quả là một bảng hiển thị từng sản phẩm theo thứ tự bảng chữ cái và doanh số của nó cho từng phần tư chúng ta có dữ liệu, tiếp theo là tổng số lớn trong năm. Bảng này được thể hiện trong hình bên dưới.</a:t>
            </a:r>
            <a:endParaRPr lang="en-US" altLang="vi-VN" smtClean="0"/>
          </a:p>
        </p:txBody>
      </p:sp>
      <p:sp>
        <p:nvSpPr>
          <p:cNvPr id="4" name="Slide Number Placeholder 3"/>
          <p:cNvSpPr>
            <a:spLocks noGrp="1"/>
          </p:cNvSpPr>
          <p:nvPr>
            <p:ph type="sldNum" sz="quarter" idx="10"/>
          </p:nvPr>
        </p:nvSpPr>
        <p:spPr/>
        <p:txBody>
          <a:bodyPr/>
          <a:lstStyle/>
          <a:p>
            <a:fld id="{89EDC514-9E28-441F-BF04-3DE8912E9F4E}" type="slidenum">
              <a:rPr lang="en-US" smtClean="0"/>
              <a:t>18</a:t>
            </a:fld>
            <a:endParaRPr lang="en-US"/>
          </a:p>
        </p:txBody>
      </p:sp>
    </p:spTree>
    <p:extLst>
      <p:ext uri="{BB962C8B-B14F-4D97-AF65-F5344CB8AC3E}">
        <p14:creationId xmlns:p14="http://schemas.microsoft.com/office/powerpoint/2010/main" val="39478697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smtClean="0"/>
              <a:t>Hỗ trợ tư duy thị giác</a:t>
            </a:r>
          </a:p>
          <a:p>
            <a:pPr marL="0" marR="0" indent="0" algn="l" defTabSz="914400" rtl="0" eaLnBrk="1" fontAlgn="auto" latinLnBrk="0" hangingPunct="1">
              <a:lnSpc>
                <a:spcPct val="100000"/>
              </a:lnSpc>
              <a:spcBef>
                <a:spcPts val="0"/>
              </a:spcBef>
              <a:spcAft>
                <a:spcPts val="0"/>
              </a:spcAft>
              <a:buClrTx/>
              <a:buSzTx/>
              <a:buFontTx/>
              <a:buNone/>
              <a:tabLst/>
              <a:defRPr/>
            </a:pPr>
            <a:r>
              <a:rPr lang="vi-VN" sz="1200" smtClean="0"/>
              <a:t>Mở rộng khả năng nhận thức của người dùng</a:t>
            </a:r>
            <a:endParaRPr lang="en-US" sz="1200" smtClean="0"/>
          </a:p>
          <a:p>
            <a:pPr marL="0" marR="0" indent="0" algn="l" defTabSz="914400" rtl="0" eaLnBrk="1" fontAlgn="auto" latinLnBrk="0" hangingPunct="1">
              <a:lnSpc>
                <a:spcPct val="100000"/>
              </a:lnSpc>
              <a:spcBef>
                <a:spcPts val="0"/>
              </a:spcBef>
              <a:spcAft>
                <a:spcPts val="0"/>
              </a:spcAft>
              <a:buClrTx/>
              <a:buSzTx/>
              <a:buFontTx/>
              <a:buNone/>
              <a:tabLst/>
              <a:defRPr/>
            </a:pPr>
            <a:r>
              <a:rPr lang="vi-VN" sz="1200" smtClean="0"/>
              <a:t>Tăng sự thay đổi của việc ra một quyết định thích hợp</a:t>
            </a:r>
            <a:endParaRPr lang="en-US" sz="1200" smtClean="0"/>
          </a:p>
          <a:p>
            <a:pPr eaLnBrk="1" hangingPunct="1"/>
            <a:endParaRPr lang="en-US" smtClean="0"/>
          </a:p>
        </p:txBody>
      </p:sp>
      <p:sp>
        <p:nvSpPr>
          <p:cNvPr id="4" name="Slide Number Placeholder 3"/>
          <p:cNvSpPr>
            <a:spLocks noGrp="1"/>
          </p:cNvSpPr>
          <p:nvPr>
            <p:ph type="sldNum" sz="quarter" idx="10"/>
          </p:nvPr>
        </p:nvSpPr>
        <p:spPr/>
        <p:txBody>
          <a:bodyPr/>
          <a:lstStyle/>
          <a:p>
            <a:fld id="{89EDC514-9E28-441F-BF04-3DE8912E9F4E}" type="slidenum">
              <a:rPr lang="en-US" smtClean="0"/>
              <a:t>20</a:t>
            </a:fld>
            <a:endParaRPr lang="en-US"/>
          </a:p>
        </p:txBody>
      </p:sp>
    </p:spTree>
    <p:extLst>
      <p:ext uri="{BB962C8B-B14F-4D97-AF65-F5344CB8AC3E}">
        <p14:creationId xmlns:p14="http://schemas.microsoft.com/office/powerpoint/2010/main" val="39478697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3 yếu</a:t>
            </a:r>
            <a:r>
              <a:rPr lang="en-US" baseline="0" smtClean="0"/>
              <a:t> tố về mặt vật lí ảnh hưởng đến sự tương tác giữa user và máy tính	</a:t>
            </a:r>
            <a:endParaRPr lang="en-US" smtClean="0"/>
          </a:p>
          <a:p>
            <a:pPr eaLnBrk="1" hangingPunct="1"/>
            <a:endParaRPr lang="vi-VN" smtClean="0"/>
          </a:p>
          <a:p>
            <a:pPr eaLnBrk="1" hangingPunct="1"/>
            <a:endParaRPr lang="vi-VN" smtClean="0"/>
          </a:p>
          <a:p>
            <a:pPr eaLnBrk="1" hangingPunct="1"/>
            <a:endParaRPr lang="vi-VN" smtClean="0"/>
          </a:p>
        </p:txBody>
      </p:sp>
      <p:sp>
        <p:nvSpPr>
          <p:cNvPr id="4" name="Slide Number Placeholder 3"/>
          <p:cNvSpPr>
            <a:spLocks noGrp="1"/>
          </p:cNvSpPr>
          <p:nvPr>
            <p:ph type="sldNum" sz="quarter" idx="10"/>
          </p:nvPr>
        </p:nvSpPr>
        <p:spPr/>
        <p:txBody>
          <a:bodyPr/>
          <a:lstStyle/>
          <a:p>
            <a:fld id="{89EDC514-9E28-441F-BF04-3DE8912E9F4E}" type="slidenum">
              <a:rPr lang="en-US" smtClean="0"/>
              <a:t>22</a:t>
            </a:fld>
            <a:endParaRPr lang="en-US"/>
          </a:p>
        </p:txBody>
      </p:sp>
    </p:spTree>
    <p:extLst>
      <p:ext uri="{BB962C8B-B14F-4D97-AF65-F5344CB8AC3E}">
        <p14:creationId xmlns:p14="http://schemas.microsoft.com/office/powerpoint/2010/main" val="39478697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vi-VN" smtClean="0"/>
              <a:t>Khi bạn trở thành một nhà phân tích hệ thống, bạn đang trở nên quen với việc thiết kế màn hình và báo cáo cho những người có tầm nhìn</a:t>
            </a:r>
            <a:endParaRPr lang="en-US" smtClean="0"/>
          </a:p>
          <a:p>
            <a:pPr eaLnBrk="1" hangingPunct="1"/>
            <a:r>
              <a:rPr lang="vi-VN" smtClean="0"/>
              <a:t>Tuy nhiên, từ quan điểm HCI, bạn cũng sẽ muốn suy nghĩ về những </a:t>
            </a:r>
            <a:r>
              <a:rPr lang="en-US" smtClean="0"/>
              <a:t>user han</a:t>
            </a:r>
            <a:r>
              <a:rPr lang="en-US" baseline="0" smtClean="0"/>
              <a:t> che ve thi giac</a:t>
            </a:r>
            <a:endParaRPr lang="en-US" smtClean="0"/>
          </a:p>
          <a:p>
            <a:pPr eaLnBrk="1" hangingPunct="1"/>
            <a:r>
              <a:rPr lang="vi-VN" smtClean="0"/>
              <a:t>người dùng</a:t>
            </a:r>
            <a:r>
              <a:rPr lang="en-US" baseline="0" smtClean="0"/>
              <a:t> </a:t>
            </a:r>
            <a:r>
              <a:rPr lang="vi-VN" smtClean="0"/>
              <a:t>thực hiện tốt hơn được thực hiện trên màn hình lớn</a:t>
            </a:r>
            <a:r>
              <a:rPr lang="en-US" baseline="0" smtClean="0"/>
              <a:t> | </a:t>
            </a:r>
            <a:r>
              <a:rPr lang="vi-VN" smtClean="0"/>
              <a:t>màn hình lớn mang lại cảm giác lớn hơn</a:t>
            </a:r>
          </a:p>
          <a:p>
            <a:pPr eaLnBrk="1" hangingPunct="1"/>
            <a:endParaRPr lang="en-US" smtClean="0"/>
          </a:p>
          <a:p>
            <a:r>
              <a:rPr lang="en-US" sz="1200" b="0" i="0" kern="1200" smtClean="0">
                <a:solidFill>
                  <a:schemeClr val="tx1"/>
                </a:solidFill>
                <a:effectLst/>
                <a:latin typeface="+mn-lt"/>
                <a:ea typeface="+mn-ea"/>
                <a:cs typeface="+mn-cs"/>
              </a:rPr>
              <a:t>1 inch =</a:t>
            </a:r>
          </a:p>
          <a:p>
            <a:r>
              <a:rPr lang="en-US" sz="1200" b="0" i="0" kern="1200" smtClean="0">
                <a:solidFill>
                  <a:schemeClr val="tx1"/>
                </a:solidFill>
                <a:effectLst/>
                <a:latin typeface="+mn-lt"/>
                <a:ea typeface="+mn-ea"/>
                <a:cs typeface="+mn-cs"/>
              </a:rPr>
              <a:t>2.54 centimeters</a:t>
            </a:r>
          </a:p>
          <a:p>
            <a:pPr eaLnBrk="1" hangingPunct="1"/>
            <a:endParaRPr lang="en-US" smtClean="0"/>
          </a:p>
          <a:p>
            <a:pPr eaLnBrk="1" hangingPunct="1"/>
            <a:r>
              <a:rPr lang="vi-VN" smtClean="0"/>
              <a:t>độ dài của khoảng cách từ </a:t>
            </a:r>
            <a:r>
              <a:rPr lang="en-US" smtClean="0"/>
              <a:t>màn</a:t>
            </a:r>
            <a:r>
              <a:rPr lang="en-US" baseline="0" smtClean="0"/>
              <a:t> hình </a:t>
            </a:r>
            <a:r>
              <a:rPr lang="vi-VN" smtClean="0"/>
              <a:t>đến</a:t>
            </a:r>
            <a:r>
              <a:rPr lang="en-US" baseline="0" smtClean="0"/>
              <a:t> user </a:t>
            </a:r>
          </a:p>
          <a:p>
            <a:pPr eaLnBrk="1" hangingPunct="1"/>
            <a:r>
              <a:rPr lang="en-US" smtClean="0"/>
              <a:t>quan</a:t>
            </a:r>
            <a:r>
              <a:rPr lang="en-US" baseline="0" smtClean="0"/>
              <a:t> hệ giữa góc màn hình và user</a:t>
            </a:r>
            <a:endParaRPr lang="en-US" smtClean="0"/>
          </a:p>
          <a:p>
            <a:endParaRPr lang="en-US" smtClean="0"/>
          </a:p>
          <a:p>
            <a:r>
              <a:rPr lang="vi-VN" smtClean="0"/>
              <a:t>Khoảng cách xem không đủ và</a:t>
            </a:r>
            <a:r>
              <a:rPr lang="en-US" baseline="0" smtClean="0"/>
              <a:t> </a:t>
            </a:r>
            <a:r>
              <a:rPr lang="vi-VN" smtClean="0"/>
              <a:t>góc có thể áp đặt sự cần thiết cho tư thế khó xử khi xem máy tính</a:t>
            </a:r>
            <a:r>
              <a:rPr lang="en-US" baseline="0" smtClean="0"/>
              <a:t> </a:t>
            </a:r>
            <a:r>
              <a:rPr lang="vi-VN" smtClean="0"/>
              <a:t>màn. </a:t>
            </a:r>
            <a:endParaRPr lang="en-US" smtClean="0"/>
          </a:p>
          <a:p>
            <a:endParaRPr lang="en-US" smtClean="0"/>
          </a:p>
          <a:p>
            <a:r>
              <a:rPr lang="vi-VN" smtClean="0"/>
              <a:t>Khoảng cách thích hợp từ mắt đến màn hình máy tính được xác định,</a:t>
            </a:r>
          </a:p>
          <a:p>
            <a:r>
              <a:rPr lang="vi-VN" smtClean="0"/>
              <a:t>một phần, bằng kích thước của các chữ cái trên màn hình và khả năng điều chỉnh của máy trạm. </a:t>
            </a:r>
            <a:endParaRPr lang="en-US" smtClean="0"/>
          </a:p>
          <a:p>
            <a:r>
              <a:rPr lang="vi-VN" sz="1200" b="0" i="0" kern="1200" smtClean="0">
                <a:solidFill>
                  <a:schemeClr val="tx1"/>
                </a:solidFill>
                <a:effectLst/>
                <a:latin typeface="+mn-lt"/>
                <a:ea typeface="+mn-ea"/>
                <a:cs typeface="+mn-cs"/>
              </a:rPr>
              <a:t/>
            </a:r>
            <a:br>
              <a:rPr lang="vi-VN" sz="1200" b="0" i="0" kern="1200" smtClean="0">
                <a:solidFill>
                  <a:schemeClr val="tx1"/>
                </a:solidFill>
                <a:effectLst/>
                <a:latin typeface="+mn-lt"/>
                <a:ea typeface="+mn-ea"/>
                <a:cs typeface="+mn-cs"/>
              </a:rPr>
            </a:br>
            <a:r>
              <a:rPr lang="vi-VN" sz="1200" b="0" i="0" kern="1200" smtClean="0">
                <a:solidFill>
                  <a:schemeClr val="tx1"/>
                </a:solidFill>
                <a:effectLst/>
                <a:latin typeface="+mn-lt"/>
                <a:ea typeface="+mn-ea"/>
                <a:cs typeface="+mn-cs"/>
              </a:rPr>
              <a:t>xem khoảng cách 20 đến 28 inch thường được khuyến khích. Hướng nhìn</a:t>
            </a:r>
            <a:br>
              <a:rPr lang="vi-VN" sz="1200" b="0" i="0" kern="1200" smtClean="0">
                <a:solidFill>
                  <a:schemeClr val="tx1"/>
                </a:solidFill>
                <a:effectLst/>
                <a:latin typeface="+mn-lt"/>
                <a:ea typeface="+mn-ea"/>
                <a:cs typeface="+mn-cs"/>
              </a:rPr>
            </a:br>
            <a:r>
              <a:rPr lang="vi-VN" sz="1200" b="0" i="0" kern="1200" smtClean="0">
                <a:solidFill>
                  <a:schemeClr val="tx1"/>
                </a:solidFill>
                <a:effectLst/>
                <a:latin typeface="+mn-lt"/>
                <a:ea typeface="+mn-ea"/>
                <a:cs typeface="+mn-cs"/>
              </a:rPr>
              <a:t>cũng có thể ảnh hưởng đến khả năng tập trung của mắt.</a:t>
            </a:r>
            <a:endParaRPr lang="en-US" sz="1200" b="0" i="0" kern="1200" smtClean="0">
              <a:solidFill>
                <a:schemeClr val="tx1"/>
              </a:solidFill>
              <a:effectLst/>
              <a:latin typeface="+mn-lt"/>
              <a:ea typeface="+mn-ea"/>
              <a:cs typeface="+mn-cs"/>
            </a:endParaRPr>
          </a:p>
          <a:p>
            <a:r>
              <a:rPr lang="vi-VN" sz="1200" b="0" i="0" kern="1200" smtClean="0">
                <a:solidFill>
                  <a:schemeClr val="tx1"/>
                </a:solidFill>
                <a:effectLst/>
                <a:latin typeface="+mn-lt"/>
                <a:ea typeface="+mn-ea"/>
                <a:cs typeface="+mn-cs"/>
              </a:rPr>
              <a:t>Góc nhìn cao hơn ở nhiều máy tính</a:t>
            </a:r>
            <a:br>
              <a:rPr lang="vi-VN" sz="1200" b="0" i="0" kern="1200" smtClean="0">
                <a:solidFill>
                  <a:schemeClr val="tx1"/>
                </a:solidFill>
                <a:effectLst/>
                <a:latin typeface="+mn-lt"/>
                <a:ea typeface="+mn-ea"/>
                <a:cs typeface="+mn-cs"/>
              </a:rPr>
            </a:br>
            <a:r>
              <a:rPr lang="vi-VN" sz="1200" b="0" i="0" kern="1200" smtClean="0">
                <a:solidFill>
                  <a:schemeClr val="tx1"/>
                </a:solidFill>
                <a:effectLst/>
                <a:latin typeface="+mn-lt"/>
                <a:ea typeface="+mn-ea"/>
                <a:cs typeface="+mn-cs"/>
              </a:rPr>
              <a:t>máy trạm kết quả trong điều kiện xem biên độ của chỗ ở là</a:t>
            </a:r>
            <a:br>
              <a:rPr lang="vi-VN" sz="1200" b="0" i="0" kern="1200" smtClean="0">
                <a:solidFill>
                  <a:schemeClr val="tx1"/>
                </a:solidFill>
                <a:effectLst/>
                <a:latin typeface="+mn-lt"/>
                <a:ea typeface="+mn-ea"/>
                <a:cs typeface="+mn-cs"/>
              </a:rPr>
            </a:br>
            <a:r>
              <a:rPr lang="vi-VN" sz="1200" b="0" i="0" kern="1200" smtClean="0">
                <a:solidFill>
                  <a:schemeClr val="tx1"/>
                </a:solidFill>
                <a:effectLst/>
                <a:latin typeface="+mn-lt"/>
                <a:ea typeface="+mn-ea"/>
                <a:cs typeface="+mn-cs"/>
              </a:rPr>
              <a:t>giảm do đó đặt sức căng lớn hơn lên cơ chế lấy nét của mắt. Ngoài ra, như</a:t>
            </a:r>
            <a:br>
              <a:rPr lang="vi-VN" sz="1200" b="0" i="0" kern="1200" smtClean="0">
                <a:solidFill>
                  <a:schemeClr val="tx1"/>
                </a:solidFill>
                <a:effectLst/>
                <a:latin typeface="+mn-lt"/>
                <a:ea typeface="+mn-ea"/>
                <a:cs typeface="+mn-cs"/>
              </a:rPr>
            </a:br>
            <a:r>
              <a:rPr lang="vi-VN" sz="1200" b="0" i="0" kern="1200" smtClean="0">
                <a:solidFill>
                  <a:schemeClr val="tx1"/>
                </a:solidFill>
                <a:effectLst/>
                <a:latin typeface="+mn-lt"/>
                <a:ea typeface="+mn-ea"/>
                <a:cs typeface="+mn-cs"/>
              </a:rPr>
              <a:t>hướng của ánh mắt di chuyển xuống, căng thẳng trên các cơ mắt bị giảm. Đôi mắt</a:t>
            </a:r>
            <a:br>
              <a:rPr lang="vi-VN" sz="1200" b="0" i="0" kern="1200" smtClean="0">
                <a:solidFill>
                  <a:schemeClr val="tx1"/>
                </a:solidFill>
                <a:effectLst/>
                <a:latin typeface="+mn-lt"/>
                <a:ea typeface="+mn-ea"/>
                <a:cs typeface="+mn-cs"/>
              </a:rPr>
            </a:br>
            <a:r>
              <a:rPr lang="vi-VN" sz="1200" b="0" i="0" kern="1200" smtClean="0">
                <a:solidFill>
                  <a:schemeClr val="tx1"/>
                </a:solidFill>
                <a:effectLst/>
                <a:latin typeface="+mn-lt"/>
                <a:ea typeface="+mn-ea"/>
                <a:cs typeface="+mn-cs"/>
              </a:rPr>
              <a:t>phải ở trong tầm nhìn xuống dưới khoảng 15o khi xem màn hình máy tính.45</a:t>
            </a:r>
            <a:br>
              <a:rPr lang="vi-VN" sz="1200" b="0" i="0" kern="1200" smtClean="0">
                <a:solidFill>
                  <a:schemeClr val="tx1"/>
                </a:solidFill>
                <a:effectLst/>
                <a:latin typeface="+mn-lt"/>
                <a:ea typeface="+mn-ea"/>
                <a:cs typeface="+mn-cs"/>
              </a:rPr>
            </a:br>
            <a:r>
              <a:rPr lang="vi-VN" sz="1200" b="0" i="0" kern="1200" smtClean="0">
                <a:solidFill>
                  <a:schemeClr val="tx1"/>
                </a:solidFill>
                <a:effectLst/>
                <a:latin typeface="+mn-lt"/>
                <a:ea typeface="+mn-ea"/>
                <a:cs typeface="+mn-cs"/>
              </a:rPr>
              <a:t>kết quả, phía trên cùng của màn hình phải ở dưới mức ngang ngang của người điều khiển và</a:t>
            </a:r>
            <a:br>
              <a:rPr lang="vi-VN" sz="1200" b="0" i="0" kern="1200" smtClean="0">
                <a:solidFill>
                  <a:schemeClr val="tx1"/>
                </a:solidFill>
                <a:effectLst/>
                <a:latin typeface="+mn-lt"/>
                <a:ea typeface="+mn-ea"/>
                <a:cs typeface="+mn-cs"/>
              </a:rPr>
            </a:br>
            <a:r>
              <a:rPr lang="vi-VN" sz="1200" b="0" i="0" kern="1200" smtClean="0">
                <a:solidFill>
                  <a:schemeClr val="tx1"/>
                </a:solidFill>
                <a:effectLst/>
                <a:latin typeface="+mn-lt"/>
                <a:ea typeface="+mn-ea"/>
                <a:cs typeface="+mn-cs"/>
              </a:rPr>
              <a:t>nghiêng nhẹ (10o-20o) từ người điều khiển.</a:t>
            </a:r>
            <a:br>
              <a:rPr lang="vi-VN" sz="1200" b="0" i="0" kern="1200" smtClean="0">
                <a:solidFill>
                  <a:schemeClr val="tx1"/>
                </a:solidFill>
                <a:effectLst/>
                <a:latin typeface="+mn-lt"/>
                <a:ea typeface="+mn-ea"/>
                <a:cs typeface="+mn-cs"/>
              </a:rPr>
            </a:br>
            <a:r>
              <a:rPr lang="vi-VN" sz="1200" b="0" i="0" kern="1200" smtClean="0">
                <a:solidFill>
                  <a:schemeClr val="tx1"/>
                </a:solidFill>
                <a:effectLst/>
                <a:latin typeface="+mn-lt"/>
                <a:ea typeface="+mn-ea"/>
                <a:cs typeface="+mn-cs"/>
              </a:rPr>
              <a:t>Các vấn đề về cơ xương khớp liên quan đến tư thế đầu và mắt khi làm việc tại</a:t>
            </a:r>
            <a:br>
              <a:rPr lang="vi-VN" sz="1200" b="0" i="0" kern="1200" smtClean="0">
                <a:solidFill>
                  <a:schemeClr val="tx1"/>
                </a:solidFill>
                <a:effectLst/>
                <a:latin typeface="+mn-lt"/>
                <a:ea typeface="+mn-ea"/>
                <a:cs typeface="+mn-cs"/>
              </a:rPr>
            </a:br>
            <a:r>
              <a:rPr lang="vi-VN" sz="1200" b="0" i="0" kern="1200" smtClean="0">
                <a:solidFill>
                  <a:schemeClr val="tx1"/>
                </a:solidFill>
                <a:effectLst/>
                <a:latin typeface="+mn-lt"/>
                <a:ea typeface="+mn-ea"/>
                <a:cs typeface="+mn-cs"/>
              </a:rPr>
              <a:t>máy tính là phổ biến và thường có thể được giảm bớt thông qua máy trạm thích hợp</a:t>
            </a:r>
            <a:br>
              <a:rPr lang="vi-VN" sz="1200" b="0" i="0" kern="1200" smtClean="0">
                <a:solidFill>
                  <a:schemeClr val="tx1"/>
                </a:solidFill>
                <a:effectLst/>
                <a:latin typeface="+mn-lt"/>
                <a:ea typeface="+mn-ea"/>
                <a:cs typeface="+mn-cs"/>
              </a:rPr>
            </a:br>
            <a:r>
              <a:rPr lang="vi-VN" sz="1200" b="0" i="0" kern="1200" smtClean="0">
                <a:solidFill>
                  <a:schemeClr val="tx1"/>
                </a:solidFill>
                <a:effectLst/>
                <a:latin typeface="+mn-lt"/>
                <a:ea typeface="+mn-ea"/>
                <a:cs typeface="+mn-cs"/>
              </a:rPr>
              <a:t>điều chỉnh.</a:t>
            </a:r>
          </a:p>
          <a:p>
            <a:endParaRPr lang="en-US"/>
          </a:p>
        </p:txBody>
      </p:sp>
      <p:sp>
        <p:nvSpPr>
          <p:cNvPr id="4" name="Slide Number Placeholder 3"/>
          <p:cNvSpPr>
            <a:spLocks noGrp="1"/>
          </p:cNvSpPr>
          <p:nvPr>
            <p:ph type="sldNum" sz="quarter" idx="10"/>
          </p:nvPr>
        </p:nvSpPr>
        <p:spPr/>
        <p:txBody>
          <a:bodyPr/>
          <a:lstStyle/>
          <a:p>
            <a:fld id="{89EDC514-9E28-441F-BF04-3DE8912E9F4E}" type="slidenum">
              <a:rPr lang="en-US" smtClean="0"/>
              <a:t>23</a:t>
            </a:fld>
            <a:endParaRPr lang="en-US"/>
          </a:p>
        </p:txBody>
      </p:sp>
    </p:spTree>
    <p:extLst>
      <p:ext uri="{BB962C8B-B14F-4D97-AF65-F5344CB8AC3E}">
        <p14:creationId xmlns:p14="http://schemas.microsoft.com/office/powerpoint/2010/main" val="40529907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vi-VN" smtClean="0"/>
              <a:t>Thiết kế và điều chỉnh thiết kế phù hợp của máy tính và môi trường làm việc</a:t>
            </a:r>
            <a:r>
              <a:rPr lang="en-US" baseline="0" smtClean="0"/>
              <a:t> </a:t>
            </a:r>
            <a:r>
              <a:rPr lang="vi-VN" smtClean="0"/>
              <a:t>có thể tăng năng suất và sự thoải mái </a:t>
            </a:r>
            <a:endParaRPr lang="en-US" smtClean="0"/>
          </a:p>
          <a:p>
            <a:pPr eaLnBrk="1" hangingPunct="1"/>
            <a:r>
              <a:rPr lang="vi-VN" smtClean="0"/>
              <a:t>kích thước và tính đồng nhất của các </a:t>
            </a:r>
            <a:r>
              <a:rPr lang="en-US" smtClean="0"/>
              <a:t>kí</a:t>
            </a:r>
            <a:r>
              <a:rPr lang="en-US" baseline="0" smtClean="0"/>
              <a:t> tự</a:t>
            </a:r>
            <a:r>
              <a:rPr lang="vi-VN" smtClean="0"/>
              <a:t>, độ sáng, độ tương phản, sự cân bằng, độ chói </a:t>
            </a:r>
            <a:endParaRPr lang="en-US" smtClean="0"/>
          </a:p>
          <a:p>
            <a:pPr eaLnBrk="1" hangingPunct="1"/>
            <a:r>
              <a:rPr lang="vi-VN" smtClean="0"/>
              <a:t>độ sáng và độ tương phản nên được điều chỉnh để cung cấp sự cân bằng với ánh sáng trong phòng và</a:t>
            </a:r>
            <a:r>
              <a:rPr lang="en-US" baseline="0" smtClean="0"/>
              <a:t> </a:t>
            </a:r>
            <a:r>
              <a:rPr lang="vi-VN" smtClean="0"/>
              <a:t>hiển thị tối đa. </a:t>
            </a:r>
            <a:endParaRPr lang="en-US" smtClean="0"/>
          </a:p>
          <a:p>
            <a:pPr eaLnBrk="1" hangingPunct="1"/>
            <a:endParaRPr lang="en-US" smtClean="0"/>
          </a:p>
          <a:p>
            <a:pPr eaLnBrk="1" hangingPunct="1"/>
            <a:r>
              <a:rPr lang="vi-VN" smtClean="0"/>
              <a:t>Màu sắc của các ký tự màn hình máy tính cũng có thể ảnh hưởng đến khả năng hiển thị của chúng. Các</a:t>
            </a:r>
          </a:p>
          <a:p>
            <a:pPr eaLnBrk="1" hangingPunct="1"/>
            <a:r>
              <a:rPr lang="vi-VN" smtClean="0"/>
              <a:t>màu sắc của các nhân vật có thể ảnh hưởng đến cách mắt tập trung vào màn hình và có thể mang lại</a:t>
            </a:r>
          </a:p>
          <a:p>
            <a:pPr eaLnBrk="1" hangingPunct="1"/>
            <a:r>
              <a:rPr lang="vi-VN" smtClean="0"/>
              <a:t>về sự phát triển vô hại, nhưng gây phiền nhiễu, sau hình ảnh cho một số cá nhân.</a:t>
            </a:r>
            <a:endParaRPr lang="en-US" smtClean="0"/>
          </a:p>
          <a:p>
            <a:pPr eaLnBrk="1" hangingPunct="1"/>
            <a:endParaRPr lang="en-US" smtClean="0"/>
          </a:p>
          <a:p>
            <a:pPr eaLnBrk="1" hangingPunct="1"/>
            <a:r>
              <a:rPr lang="vi-VN" smtClean="0"/>
              <a:t>Màn hình máy tính tương phản âm (tốichữ trên nền sáng) thường cung cấp hình ảnh rõ ràng hơn tích cực</a:t>
            </a:r>
            <a:r>
              <a:rPr lang="en-US" baseline="0" smtClean="0"/>
              <a:t> </a:t>
            </a:r>
            <a:r>
              <a:rPr lang="vi-VN" smtClean="0"/>
              <a:t>hiển thị độ tương phản (chữ sáng trên nền tối).</a:t>
            </a:r>
            <a:endParaRPr lang="en-US" smtClean="0"/>
          </a:p>
          <a:p>
            <a:pPr eaLnBrk="1" hangingPunct="1"/>
            <a:endParaRPr lang="en-US" smtClean="0"/>
          </a:p>
          <a:p>
            <a:pPr eaLnBrk="1" hangingPunct="1"/>
            <a:r>
              <a:rPr lang="vi-VN" smtClean="0"/>
              <a:t>tất cả có thể được thiết kế theo các tiêu chuẩn được thiết lập thông qua ISO và các nhóm quốc gia và quốc tế khác.</a:t>
            </a:r>
          </a:p>
          <a:p>
            <a:endParaRPr lang="en-US"/>
          </a:p>
        </p:txBody>
      </p:sp>
      <p:sp>
        <p:nvSpPr>
          <p:cNvPr id="4" name="Slide Number Placeholder 3"/>
          <p:cNvSpPr>
            <a:spLocks noGrp="1"/>
          </p:cNvSpPr>
          <p:nvPr>
            <p:ph type="sldNum" sz="quarter" idx="10"/>
          </p:nvPr>
        </p:nvSpPr>
        <p:spPr/>
        <p:txBody>
          <a:bodyPr/>
          <a:lstStyle/>
          <a:p>
            <a:fld id="{89EDC514-9E28-441F-BF04-3DE8912E9F4E}" type="slidenum">
              <a:rPr lang="en-US" smtClean="0"/>
              <a:t>24</a:t>
            </a:fld>
            <a:endParaRPr lang="en-US"/>
          </a:p>
        </p:txBody>
      </p:sp>
    </p:spTree>
    <p:extLst>
      <p:ext uri="{BB962C8B-B14F-4D97-AF65-F5344CB8AC3E}">
        <p14:creationId xmlns:p14="http://schemas.microsoft.com/office/powerpoint/2010/main" val="351360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smtClean="0"/>
              <a:t>08 </a:t>
            </a:r>
            <a:r>
              <a:rPr lang="vi-VN" sz="1200" smtClean="0"/>
              <a:t>HCI </a:t>
            </a:r>
            <a:r>
              <a:rPr lang="en-US" sz="1200" err="1" smtClean="0"/>
              <a:t>và</a:t>
            </a:r>
            <a:r>
              <a:rPr lang="vi-VN" sz="1200" smtClean="0"/>
              <a:t> các trang Web thương mại điện tử</a:t>
            </a:r>
            <a:endParaRPr lang="en-US" sz="120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smtClean="0"/>
              <a:t>0</a:t>
            </a:r>
            <a:r>
              <a:rPr lang="en-US" sz="1200" baseline="0" smtClean="0"/>
              <a:t>9 </a:t>
            </a:r>
            <a:r>
              <a:rPr lang="vi-VN" altLang="ko-KR" sz="1200" smtClean="0">
                <a:solidFill>
                  <a:schemeClr val="tx1">
                    <a:lumMod val="75000"/>
                    <a:lumOff val="25000"/>
                  </a:schemeClr>
                </a:solidFill>
                <a:cs typeface="Arial" pitchFamily="34" charset="0"/>
              </a:rPr>
              <a:t>Xây dựng các </a:t>
            </a:r>
            <a:r>
              <a:rPr lang="en-US" altLang="ko-KR" sz="1200" smtClean="0">
                <a:solidFill>
                  <a:schemeClr val="tx1">
                    <a:lumMod val="75000"/>
                    <a:lumOff val="25000"/>
                  </a:schemeClr>
                </a:solidFill>
                <a:cs typeface="Arial" pitchFamily="34" charset="0"/>
              </a:rPr>
              <a:t>Form </a:t>
            </a:r>
            <a:r>
              <a:rPr lang="vi-VN" altLang="ko-KR" sz="1200" smtClean="0">
                <a:solidFill>
                  <a:schemeClr val="tx1">
                    <a:lumMod val="75000"/>
                    <a:lumOff val="25000"/>
                  </a:schemeClr>
                </a:solidFill>
                <a:cs typeface="Arial" pitchFamily="34" charset="0"/>
              </a:rPr>
              <a:t>truy vấn cho phép người dùng tìm kiếm trên Web</a:t>
            </a:r>
            <a:endParaRPr lang="ko-KR" altLang="en-US" sz="1200" smtClean="0">
              <a:solidFill>
                <a:schemeClr val="tx1">
                  <a:lumMod val="75000"/>
                  <a:lumOff val="25000"/>
                </a:schemeClr>
              </a:solidFill>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vi-VN" sz="1200" smtClean="0"/>
          </a:p>
          <a:p>
            <a:endParaRPr lang="en-US"/>
          </a:p>
        </p:txBody>
      </p:sp>
      <p:sp>
        <p:nvSpPr>
          <p:cNvPr id="4" name="Slide Number Placeholder 3"/>
          <p:cNvSpPr>
            <a:spLocks noGrp="1"/>
          </p:cNvSpPr>
          <p:nvPr>
            <p:ph type="sldNum" sz="quarter" idx="10"/>
          </p:nvPr>
        </p:nvSpPr>
        <p:spPr/>
        <p:txBody>
          <a:bodyPr/>
          <a:lstStyle/>
          <a:p>
            <a:fld id="{89EDC514-9E28-441F-BF04-3DE8912E9F4E}" type="slidenum">
              <a:rPr lang="en-US" smtClean="0"/>
              <a:t>4</a:t>
            </a:fld>
            <a:endParaRPr lang="en-US"/>
          </a:p>
        </p:txBody>
      </p:sp>
    </p:spTree>
    <p:extLst>
      <p:ext uri="{BB962C8B-B14F-4D97-AF65-F5344CB8AC3E}">
        <p14:creationId xmlns:p14="http://schemas.microsoft.com/office/powerpoint/2010/main" val="6095020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vi-VN" smtClean="0"/>
              <a:t>Thính giác –</a:t>
            </a:r>
            <a:endParaRPr lang="en-US" smtClean="0"/>
          </a:p>
          <a:p>
            <a:pPr eaLnBrk="1" hangingPunct="1"/>
            <a:r>
              <a:rPr lang="vi-VN" smtClean="0"/>
              <a:t>Con người cũng có giới hạn về </a:t>
            </a:r>
            <a:r>
              <a:rPr lang="en-US" smtClean="0"/>
              <a:t>sức</a:t>
            </a:r>
            <a:r>
              <a:rPr lang="en-US" baseline="0" smtClean="0"/>
              <a:t> chịu đựng </a:t>
            </a:r>
            <a:r>
              <a:rPr lang="vi-VN" smtClean="0"/>
              <a:t>mà giác quan của họ có thể chịu được</a:t>
            </a:r>
          </a:p>
          <a:p>
            <a:pPr eaLnBrk="1" hangingPunct="1"/>
            <a:r>
              <a:rPr lang="vi-VN" sz="1200" b="0" i="0" kern="1200" smtClean="0">
                <a:solidFill>
                  <a:schemeClr val="tx1"/>
                </a:solidFill>
                <a:effectLst/>
                <a:latin typeface="+mn-lt"/>
                <a:ea typeface="+mn-ea"/>
                <a:cs typeface="+mn-cs"/>
              </a:rPr>
              <a:t>Tiếng ồn trong các công sở xuất phát từ các nhân viên, máy móc, máy tính hay điện thoại</a:t>
            </a:r>
            <a:r>
              <a:rPr lang="en-US" baseline="0" smtClean="0"/>
              <a:t> </a:t>
            </a:r>
            <a:r>
              <a:rPr lang="vi-VN" baseline="0" smtClean="0"/>
              <a:t>dẫn đến tình trạng quá tải về thính giác của con người</a:t>
            </a:r>
            <a:endParaRPr lang="en-US" baseline="0" smtClean="0"/>
          </a:p>
          <a:p>
            <a:pPr eaLnBrk="1" hangingPunct="1"/>
            <a:r>
              <a:rPr lang="vi-VN" smtClean="0"/>
              <a:t>Nhân viên văn phòng có thể đeo tai nghe khử tiếng ồn hoặc có trình phát nhạc cá nhân như iPod, nhưng các giải pháp này có thể ảnh hưởng đến việc cô lập một người khỏi cài đặt tổ chức và thậm chí có thể làm giảm khả năng thực hiện nhiệm vụ của họ. Là một nhà phân tích, bạn sẽ cần phải xem xét tiếng ồn khi bạn thiết kế các hệ thống văn phòng.</a:t>
            </a:r>
            <a:endParaRPr lang="en-US" smtClean="0"/>
          </a:p>
          <a:p>
            <a:pPr eaLnBrk="1" hangingPunct="1"/>
            <a:endParaRPr lang="en-US" smtClean="0"/>
          </a:p>
          <a:p>
            <a:pPr eaLnBrk="1" hangingPunct="1"/>
            <a:r>
              <a:rPr lang="vi-VN" sz="1200" b="0" i="0" kern="1200" smtClean="0">
                <a:solidFill>
                  <a:schemeClr val="tx1"/>
                </a:solidFill>
                <a:effectLst/>
                <a:latin typeface="+mn-lt"/>
                <a:ea typeface="+mn-ea"/>
                <a:cs typeface="+mn-cs"/>
              </a:rPr>
              <a:t>Gợi ý nho nhỏ là mức âm thanh cũng cần được kiểm soát để các nhân viên có thể thực hiện các hoạt động văn phòng thường ngày một cách thoải mái. Vì lý do này mà những khu vực làm việc tách biệt được thiết kế: các thiết bị gây ồn như máy fax và máy copy được phân bố tại một nơi, các đội được nhóm lại để làm việc với nhau ở các khu vực chung, tránh xa những nhân viên cần nơi làm việc yên tĩnh. Hệ thống ô ván, thảm, gạch cách âm là các ý hay để kiểm soát tiếng ồn.</a:t>
            </a:r>
            <a:endParaRPr lang="en-US" smtClean="0"/>
          </a:p>
          <a:p>
            <a:pPr eaLnBrk="1" hangingPunct="1"/>
            <a:endParaRPr lang="en-US" smtClean="0"/>
          </a:p>
          <a:p>
            <a:r>
              <a:rPr lang="vi-VN" sz="1200" b="1" i="0" kern="1200" smtClean="0">
                <a:solidFill>
                  <a:schemeClr val="tx1"/>
                </a:solidFill>
                <a:effectLst/>
                <a:latin typeface="+mn-lt"/>
                <a:ea typeface="+mn-ea"/>
                <a:cs typeface="+mn-cs"/>
              </a:rPr>
              <a:t> 60% thời gian chỉ ở trong nhà, điều đó có thể khiến cho thể trạng tinh thần, cách hành xử, khả năng và cách giao tiếp của họ bị ảnh hưởng. Vậy nên việc thiết kế công sở cần tạo ra bầu không khí tốt, ánh sáng đầy đủ, nhiệt độ điều hòa, giảm tiếng ồn và màu sắc tươi mới để giảm căng thẳng và nâng cao năng suất lao động.</a:t>
            </a:r>
            <a:endParaRPr lang="en-US" sz="1200" b="1" i="0" kern="1200" smtClean="0">
              <a:solidFill>
                <a:schemeClr val="tx1"/>
              </a:solidFill>
              <a:effectLst/>
              <a:latin typeface="+mn-lt"/>
              <a:ea typeface="+mn-ea"/>
              <a:cs typeface="+mn-cs"/>
            </a:endParaRPr>
          </a:p>
          <a:p>
            <a:pPr fontAlgn="base"/>
            <a:r>
              <a:rPr lang="vi-VN" sz="1200" b="0" i="0" kern="1200" smtClean="0">
                <a:solidFill>
                  <a:schemeClr val="tx1"/>
                </a:solidFill>
                <a:effectLst/>
                <a:latin typeface="+mn-lt"/>
                <a:ea typeface="+mn-ea"/>
                <a:cs typeface="+mn-cs"/>
              </a:rPr>
              <a:t>các yếu tố ảnh hưởng đến năng suất là thiết bị vật chất, tiếng ồn, độ linh động, thoải mái, giao tiếp, ánh sáng, nhiệt độ, chất lượng không khí và cả những sắp xếp không gian làm việc. Những thiết bị văn phòng phù hợp sẽ cho ra năng suất lao động cao hơn 10 – 15%. Chất lượng không khí kém sẽ làm cho nhân viên thấy không thoải mái và có thể gây ra hàng loạt bệnh tật dẫn đến căng thẳng giữa các nhân viên. Nếu hệ thống thông gió trong nhà được tăng lên hai lần mức tối thiếu của nó thì năng suất lao động sẽ nhích lên đáng kể. Nhiệt độ cũng là một yếu tố ảnh hưởng tới tất cả mọi người ở môi trường làm việc. Quá nhiều hay quá ít ánh sáng ảnh hưởng đến từng cá nhân và có thể dẫn đến stress. Có thể không chỉ do lượng ánh sáng nhiều hay ít mà còn do chất lượng ánh sáng. Mỗi loại ánh sáng lại có các đặc tính khác nhau. Nếu chúng ta phải hoàn thành các công việc hàng ngày trong môi trường thiếu ánh sáng hoặc ánh sáng yếu sẽ gây ra căng mắt, dẫn tới đau đầu, dễ cáu kỉnh và trầm cảm.</a:t>
            </a:r>
          </a:p>
          <a:p>
            <a:r>
              <a:rPr lang="vi-VN" smtClean="0"/>
              <a:t/>
            </a:r>
            <a:br>
              <a:rPr lang="vi-VN" smtClean="0"/>
            </a:br>
            <a:endParaRPr lang="en-US"/>
          </a:p>
        </p:txBody>
      </p:sp>
      <p:sp>
        <p:nvSpPr>
          <p:cNvPr id="4" name="Slide Number Placeholder 3"/>
          <p:cNvSpPr>
            <a:spLocks noGrp="1"/>
          </p:cNvSpPr>
          <p:nvPr>
            <p:ph type="sldNum" sz="quarter" idx="10"/>
          </p:nvPr>
        </p:nvSpPr>
        <p:spPr/>
        <p:txBody>
          <a:bodyPr/>
          <a:lstStyle/>
          <a:p>
            <a:fld id="{89EDC514-9E28-441F-BF04-3DE8912E9F4E}" type="slidenum">
              <a:rPr lang="en-US" smtClean="0"/>
              <a:t>25</a:t>
            </a:fld>
            <a:endParaRPr lang="en-US"/>
          </a:p>
        </p:txBody>
      </p:sp>
    </p:spTree>
    <p:extLst>
      <p:ext uri="{BB962C8B-B14F-4D97-AF65-F5344CB8AC3E}">
        <p14:creationId xmlns:p14="http://schemas.microsoft.com/office/powerpoint/2010/main" val="21947288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mtClean="0"/>
              <a:t>Xúc</a:t>
            </a:r>
            <a:r>
              <a:rPr lang="en-US" baseline="0" smtClean="0"/>
              <a:t> Gíac</a:t>
            </a:r>
            <a:r>
              <a:rPr lang="vi-VN" smtClean="0"/>
              <a:t>-</a:t>
            </a:r>
            <a:endParaRPr lang="en-US" smtClean="0"/>
          </a:p>
          <a:p>
            <a:pPr eaLnBrk="1" hangingPunct="1"/>
            <a:r>
              <a:rPr lang="vi-VN" smtClean="0"/>
              <a:t>đánh giá tính hữu ích của bàn phím và các thiết bị đầu vào khác, chúng ta có thể đánh giá mức độ phù hợp của con người - máy tính cũng như kích thước kiểm tra sự phù hợp với công việc của con người-máy tính. Bàn phím được thiết kế tiện lợi để cung cấp phản hồi chính xác cho người thực hiện nhập dữ liệu.</a:t>
            </a:r>
            <a:endParaRPr lang="en-US" smtClean="0"/>
          </a:p>
          <a:p>
            <a:pPr eaLnBrk="1" hangingPunct="1"/>
            <a:endParaRPr lang="en-US" smtClean="0"/>
          </a:p>
          <a:p>
            <a:pPr eaLnBrk="1" hangingPunct="1"/>
            <a:r>
              <a:rPr lang="en-US" smtClean="0"/>
              <a:t>Ng</a:t>
            </a:r>
            <a:r>
              <a:rPr lang="vi-VN" smtClean="0"/>
              <a:t>hiên cứu hiện nay chỉ ra tính ưu việt của bố cục máy tính khi người dùng đang thực hiện rất nhiều mục nhập dữ liệu. Tuy nhiên, bố cục chữ số điện thoại được cho là tốt hơn để định vị một số. Là một nhà thiết kế, bạn liên tục kiểm tra sự phù hợp giữa con người, máy tính và các nhiệm vụ do tổ chức đặt ra.</a:t>
            </a:r>
            <a:endParaRPr lang="en-US" smtClean="0"/>
          </a:p>
          <a:p>
            <a:pPr eaLnBrk="1" hangingPunct="1"/>
            <a:endParaRPr lang="vi-VN" smtClean="0"/>
          </a:p>
          <a:p>
            <a:pPr eaLnBrk="1" hangingPunct="1"/>
            <a:r>
              <a:rPr lang="vi-VN" smtClean="0"/>
              <a:t>bàn phím</a:t>
            </a:r>
            <a:r>
              <a:rPr lang="en-US" smtClean="0"/>
              <a:t> </a:t>
            </a:r>
            <a:r>
              <a:rPr lang="vi-VN" smtClean="0"/>
              <a:t> và các thiết bị đầu vào khác</a:t>
            </a:r>
            <a:r>
              <a:rPr lang="en-US" baseline="0" smtClean="0"/>
              <a:t> </a:t>
            </a:r>
            <a:r>
              <a:rPr lang="vi-VN" smtClean="0"/>
              <a:t>đánh giá mức </a:t>
            </a:r>
            <a:r>
              <a:rPr lang="en-US" smtClean="0"/>
              <a:t>,</a:t>
            </a:r>
            <a:r>
              <a:rPr lang="en-US" baseline="0" smtClean="0"/>
              <a:t> </a:t>
            </a:r>
            <a:r>
              <a:rPr lang="vi-VN" smtClean="0"/>
              <a:t>kiểm tra sự phù hợp </a:t>
            </a:r>
            <a:r>
              <a:rPr lang="en-US" smtClean="0"/>
              <a:t> human–computer–task fit khi </a:t>
            </a:r>
            <a:r>
              <a:rPr lang="vi-VN" smtClean="0"/>
              <a:t>thao tác trực tiếp</a:t>
            </a:r>
            <a:endParaRPr lang="en-US" smtClean="0"/>
          </a:p>
          <a:p>
            <a:pPr eaLnBrk="1" hangingPunct="1"/>
            <a:r>
              <a:rPr lang="vi-VN" smtClean="0"/>
              <a:t>Bàn phím được thiết kế tiện lợi để cung cấp phản hồi chính xác cho người thực hiện nhập dữ liệu.</a:t>
            </a:r>
            <a:endParaRPr lang="en-US" smtClean="0"/>
          </a:p>
          <a:p>
            <a:pPr eaLnBrk="1" hangingPunct="1"/>
            <a:r>
              <a:rPr lang="en-US" smtClean="0"/>
              <a:t>Độ cứng</a:t>
            </a:r>
            <a:r>
              <a:rPr lang="en-US" baseline="0" smtClean="0"/>
              <a:t> - Enter thay cho click – phím F để print </a:t>
            </a:r>
          </a:p>
          <a:p>
            <a:pPr eaLnBrk="1" hangingPunct="1"/>
            <a:r>
              <a:rPr lang="vi-VN" smtClean="0"/>
              <a:t>QWERTY keyboard </a:t>
            </a:r>
            <a:r>
              <a:rPr lang="en-US" smtClean="0"/>
              <a:t> </a:t>
            </a:r>
            <a:r>
              <a:rPr lang="vi-VN" sz="1200" b="0" i="0" kern="1200" smtClean="0">
                <a:solidFill>
                  <a:schemeClr val="tx1"/>
                </a:solidFill>
                <a:effectLst/>
                <a:latin typeface="+mn-lt"/>
                <a:ea typeface="+mn-ea"/>
                <a:cs typeface="+mn-cs"/>
              </a:rPr>
              <a:t>kiểu </a:t>
            </a:r>
            <a:r>
              <a:rPr lang="vi-VN" sz="1200" b="0" i="0" u="none" strike="noStrike" kern="1200" smtClean="0">
                <a:solidFill>
                  <a:schemeClr val="tx1"/>
                </a:solidFill>
                <a:effectLst/>
                <a:latin typeface="+mn-lt"/>
                <a:ea typeface="+mn-ea"/>
                <a:cs typeface="+mn-cs"/>
                <a:hlinkClick r:id="rId3" tooltip="Bố cục bàn phím (trang chưa được viết)"/>
              </a:rPr>
              <a:t>bố cục bàn phím</a:t>
            </a:r>
            <a:r>
              <a:rPr lang="vi-VN" sz="1200" b="0" i="0" kern="1200" smtClean="0">
                <a:solidFill>
                  <a:schemeClr val="tx1"/>
                </a:solidFill>
                <a:effectLst/>
                <a:latin typeface="+mn-lt"/>
                <a:ea typeface="+mn-ea"/>
                <a:cs typeface="+mn-cs"/>
              </a:rPr>
              <a:t> phổ biến nhất trên các </a:t>
            </a:r>
            <a:r>
              <a:rPr lang="vi-VN" sz="1200" b="0" i="0" u="none" strike="noStrike" kern="1200" smtClean="0">
                <a:solidFill>
                  <a:schemeClr val="tx1"/>
                </a:solidFill>
                <a:effectLst/>
                <a:latin typeface="+mn-lt"/>
                <a:ea typeface="+mn-ea"/>
                <a:cs typeface="+mn-cs"/>
                <a:hlinkClick r:id="rId4" tooltip="Bàn phím máy tính"/>
              </a:rPr>
              <a:t>bàn phím máy tính</a:t>
            </a:r>
            <a:r>
              <a:rPr lang="vi-VN" sz="1200" b="0" i="0" kern="1200" smtClean="0">
                <a:solidFill>
                  <a:schemeClr val="tx1"/>
                </a:solidFill>
                <a:effectLst/>
                <a:latin typeface="+mn-lt"/>
                <a:ea typeface="+mn-ea"/>
                <a:cs typeface="+mn-cs"/>
              </a:rPr>
              <a:t> và </a:t>
            </a:r>
            <a:r>
              <a:rPr lang="vi-VN" sz="1200" b="0" i="0" u="none" strike="noStrike" kern="1200" smtClean="0">
                <a:solidFill>
                  <a:schemeClr val="tx1"/>
                </a:solidFill>
                <a:effectLst/>
                <a:latin typeface="+mn-lt"/>
                <a:ea typeface="+mn-ea"/>
                <a:cs typeface="+mn-cs"/>
                <a:hlinkClick r:id="rId5" tooltip="Bàn phím máy đánh chữ (trang chưa được viết)"/>
              </a:rPr>
              <a:t>máy đánh chữ</a:t>
            </a:r>
            <a:r>
              <a:rPr lang="vi-VN" sz="1200" b="0" i="0" kern="1200" smtClean="0">
                <a:solidFill>
                  <a:schemeClr val="tx1"/>
                </a:solidFill>
                <a:effectLst/>
                <a:latin typeface="+mn-lt"/>
                <a:ea typeface="+mn-ea"/>
                <a:cs typeface="+mn-cs"/>
              </a:rPr>
              <a:t> </a:t>
            </a:r>
            <a:r>
              <a:rPr lang="vi-VN" sz="1200" b="0" i="0" u="none" strike="noStrike" kern="1200" smtClean="0">
                <a:solidFill>
                  <a:schemeClr val="tx1"/>
                </a:solidFill>
                <a:effectLst/>
                <a:latin typeface="+mn-lt"/>
                <a:ea typeface="+mn-ea"/>
                <a:cs typeface="+mn-cs"/>
                <a:hlinkClick r:id="rId6" tooltip="Tiếng Anh"/>
              </a:rPr>
              <a:t>tiếng Anh</a:t>
            </a:r>
            <a:endParaRPr lang="vi-VN" smtClean="0"/>
          </a:p>
          <a:p>
            <a:pPr eaLnBrk="1" hangingPunct="1"/>
            <a:endParaRPr lang="en-US" smtClean="0"/>
          </a:p>
          <a:p>
            <a:endParaRPr lang="en-US"/>
          </a:p>
        </p:txBody>
      </p:sp>
      <p:sp>
        <p:nvSpPr>
          <p:cNvPr id="4" name="Slide Number Placeholder 3"/>
          <p:cNvSpPr>
            <a:spLocks noGrp="1"/>
          </p:cNvSpPr>
          <p:nvPr>
            <p:ph type="sldNum" sz="quarter" idx="10"/>
          </p:nvPr>
        </p:nvSpPr>
        <p:spPr/>
        <p:txBody>
          <a:bodyPr/>
          <a:lstStyle/>
          <a:p>
            <a:fld id="{89EDC514-9E28-441F-BF04-3DE8912E9F4E}" type="slidenum">
              <a:rPr lang="en-US" smtClean="0"/>
              <a:t>26</a:t>
            </a:fld>
            <a:endParaRPr lang="en-US"/>
          </a:p>
        </p:txBody>
      </p:sp>
    </p:spTree>
    <p:extLst>
      <p:ext uri="{BB962C8B-B14F-4D97-AF65-F5344CB8AC3E}">
        <p14:creationId xmlns:p14="http://schemas.microsoft.com/office/powerpoint/2010/main" val="32354972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mtClean="0"/>
              <a:t>Xem</a:t>
            </a:r>
            <a:r>
              <a:rPr lang="en-US" baseline="0" smtClean="0"/>
              <a:t> xét về những hạn chế và thiết kế cho người khuyết tật</a:t>
            </a:r>
          </a:p>
          <a:p>
            <a:pPr eaLnBrk="1" hangingPunct="1"/>
            <a:endParaRPr lang="en-US" smtClean="0"/>
          </a:p>
          <a:p>
            <a:pPr eaLnBrk="1" hangingPunct="1"/>
            <a:r>
              <a:rPr lang="vi-VN" smtClean="0"/>
              <a:t>áp dụng HCI </a:t>
            </a:r>
            <a:r>
              <a:rPr lang="en-US" smtClean="0"/>
              <a:t> Thiết</a:t>
            </a:r>
            <a:r>
              <a:rPr lang="en-US" baseline="0" smtClean="0"/>
              <a:t> kế hệ thống phù hợp cho người khuyết tật</a:t>
            </a:r>
          </a:p>
          <a:p>
            <a:pPr eaLnBrk="1" hangingPunct="1"/>
            <a:endParaRPr lang="en-US" smtClean="0"/>
          </a:p>
          <a:p>
            <a:pPr eaLnBrk="1" hangingPunct="1"/>
            <a:r>
              <a:rPr lang="vi-VN" smtClean="0"/>
              <a:t>định nghĩa về những người bị coi là tàn tật, một phần nói rằng, "Một cá nhân khuyết tật là một người: bị suy yếu về thể chất hoặc tinh thần </a:t>
            </a:r>
            <a:r>
              <a:rPr lang="en-US" smtClean="0"/>
              <a:t>hạn</a:t>
            </a:r>
            <a:r>
              <a:rPr lang="en-US" baseline="0" smtClean="0"/>
              <a:t> chế </a:t>
            </a:r>
            <a:r>
              <a:rPr lang="vi-VN" smtClean="0"/>
              <a:t>một hoặc nhiều hoạt động sinh hoạt chính; có hồ sơ về sự suy nhược</a:t>
            </a:r>
            <a:r>
              <a:rPr lang="en-US" smtClean="0"/>
              <a:t> </a:t>
            </a:r>
            <a:r>
              <a:rPr lang="vi-VN" smtClean="0"/>
              <a:t>đó; hoặc được coi là có một sự suy nhược</a:t>
            </a:r>
            <a:r>
              <a:rPr lang="en-US" smtClean="0"/>
              <a:t> </a:t>
            </a:r>
            <a:r>
              <a:rPr lang="vi-VN" smtClean="0"/>
              <a:t>như vậy. ”</a:t>
            </a:r>
            <a:endParaRPr lang="en-US" smtClean="0"/>
          </a:p>
          <a:p>
            <a:pPr eaLnBrk="1" hangingPunct="1"/>
            <a:endParaRPr lang="en-US" smtClean="0"/>
          </a:p>
          <a:p>
            <a:pPr eaLnBrk="1" hangingPunct="1"/>
            <a:endParaRPr lang="en-US" smtClean="0"/>
          </a:p>
          <a:p>
            <a:pPr eaLnBrk="1" hangingPunct="1"/>
            <a:r>
              <a:rPr lang="vi-VN" smtClean="0"/>
              <a:t> mối quan tâm hàng đầu của bạn sẽ luôn luôn được hỗ trợ người dùng trong việc hoàn thành một nhiệm vụ, được thiết lập bởi tổ chức, với việc sử dụng công nghệ. Khi thích nghi cho người khuyết tật là cần thiết, có nhiều nguồn để kiểm tra và nhiều thiết bị trợ giúp cần xem xét.</a:t>
            </a:r>
            <a:endParaRPr lang="en-US" smtClean="0"/>
          </a:p>
          <a:p>
            <a:pPr eaLnBrk="1" hangingPunct="1"/>
            <a:endParaRPr lang="en-US" smtClean="0"/>
          </a:p>
          <a:p>
            <a:pPr eaLnBrk="1" hangingPunct="1"/>
            <a:endParaRPr lang="en-US" smtClean="0"/>
          </a:p>
        </p:txBody>
      </p:sp>
      <p:sp>
        <p:nvSpPr>
          <p:cNvPr id="4" name="Slide Number Placeholder 3"/>
          <p:cNvSpPr>
            <a:spLocks noGrp="1"/>
          </p:cNvSpPr>
          <p:nvPr>
            <p:ph type="sldNum" sz="quarter" idx="10"/>
          </p:nvPr>
        </p:nvSpPr>
        <p:spPr/>
        <p:txBody>
          <a:bodyPr/>
          <a:lstStyle/>
          <a:p>
            <a:fld id="{89EDC514-9E28-441F-BF04-3DE8912E9F4E}" type="slidenum">
              <a:rPr lang="en-US" smtClean="0"/>
              <a:t>27</a:t>
            </a:fld>
            <a:endParaRPr lang="en-US"/>
          </a:p>
        </p:txBody>
      </p:sp>
    </p:spTree>
    <p:extLst>
      <p:ext uri="{BB962C8B-B14F-4D97-AF65-F5344CB8AC3E}">
        <p14:creationId xmlns:p14="http://schemas.microsoft.com/office/powerpoint/2010/main" val="39478697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vi-VN" smtClean="0"/>
              <a:t>Mù hoặc những người có thị lực thấp</a:t>
            </a:r>
            <a:r>
              <a:rPr lang="en-US" baseline="0" smtClean="0"/>
              <a:t> - </a:t>
            </a:r>
            <a:r>
              <a:rPr lang="vi-VN" smtClean="0"/>
              <a:t>Bàn phím chữ nổi</a:t>
            </a:r>
            <a:r>
              <a:rPr lang="en-US" baseline="0" smtClean="0"/>
              <a:t> ( </a:t>
            </a:r>
            <a:r>
              <a:rPr lang="vi-VN" smtClean="0"/>
              <a:t>phần mềm đặc biệt đọc các trang Web và các tài liệu khác</a:t>
            </a:r>
            <a:r>
              <a:rPr lang="en-US" smtClean="0"/>
              <a:t> )</a:t>
            </a:r>
          </a:p>
          <a:p>
            <a:pPr eaLnBrk="1" hangingPunct="1"/>
            <a:r>
              <a:rPr lang="en-US" sz="1200" b="0" i="0" kern="1200" smtClean="0">
                <a:solidFill>
                  <a:schemeClr val="tx1"/>
                </a:solidFill>
                <a:effectLst/>
                <a:latin typeface="+mn-lt"/>
                <a:ea typeface="+mn-ea"/>
                <a:cs typeface="+mn-cs"/>
              </a:rPr>
              <a:t>"Bằng cách 'nghe' máy tính</a:t>
            </a:r>
            <a:endParaRPr lang="vi-VN" smtClean="0"/>
          </a:p>
          <a:p>
            <a:pPr eaLnBrk="1" hangingPunct="1"/>
            <a:r>
              <a:rPr lang="vi-VN" smtClean="0"/>
              <a:t>kính lúp màn hình vừa với màn hình để phóng to toàn bộ màn hình.</a:t>
            </a:r>
            <a:r>
              <a:rPr lang="en-US" smtClean="0"/>
              <a:t> - </a:t>
            </a:r>
            <a:r>
              <a:rPr lang="vi-VN" smtClean="0"/>
              <a:t>thị lực thấp</a:t>
            </a:r>
            <a:r>
              <a:rPr lang="en-US" baseline="0" smtClean="0"/>
              <a:t> </a:t>
            </a:r>
          </a:p>
          <a:p>
            <a:pPr eaLnBrk="1" hangingPunct="1"/>
            <a:endParaRPr lang="en-US" baseline="0" smtClean="0"/>
          </a:p>
          <a:p>
            <a:pPr eaLnBrk="1" hangingPunct="1"/>
            <a:r>
              <a:rPr lang="vi-VN" smtClean="0"/>
              <a:t>Đối với những người thiếu độ nhạy cảm về cảm giác (không được gọi là mù màu), bạn có thể thử nghiệm màu sắc bạn chọn cho màn hình hoặc biểu mẫu để chắc chắn rằng chúng có thể dễ dàng phân biệt với nhau. Các vấn đề đặc biệt xảy ra cho biết sự khác biệt giữa màu đỏ và màu xanh lá cây, ví dụ. Luôn thiết kế màn hình hoặc biểu mẫu bằng các dấu hiệu thay thế, chẳng hạn như biểu tượng, văn bản viết hoặc tín hiệu âm thanh để củng cố nội dung</a:t>
            </a:r>
            <a:endParaRPr lang="en-US" smtClean="0"/>
          </a:p>
          <a:p>
            <a:pPr eaLnBrk="1" hangingPunct="1"/>
            <a:r>
              <a:rPr lang="vi-VN" smtClean="0"/>
              <a:t> Ví dụ, nếu một siêu liên kết đã được nhấp vào chuyển sang màu xanh để cho biết nó đã được theo sau, bạn cũng có thể thêm một biểu tượng khác vào màn hình để cho biết nó đã được theo sau hoặc tạo một danh sách thanh bên riêng biệt. . Đây là những lựa chọn thay thế tốt hơn là chỉ dựa vào màu sắc để truyền tải thông điệp của bạn</a:t>
            </a:r>
          </a:p>
          <a:p>
            <a:pPr eaLnBrk="1" hangingPunct="1"/>
            <a:endParaRPr lang="en-US" smtClean="0"/>
          </a:p>
          <a:p>
            <a:pPr eaLnBrk="1" hangingPunct="1"/>
            <a:r>
              <a:rPr lang="vi-VN" smtClean="0"/>
              <a:t>Đối với những người dùng bị khiếm thính, bạn có thể đảm bảo rằng tài liệu và màn hình bạn thiết kế bao gồm quyền truy cập vào các phiên bản bằng văn bản của tài liệu âm thanh. Ngoài ra, bạn có thể thiết kế các tác vụ có thể sử dụng thành công tai nghe.</a:t>
            </a:r>
          </a:p>
          <a:p>
            <a:pPr eaLnBrk="1" hangingPunct="1"/>
            <a:endParaRPr lang="en-US" smtClean="0"/>
          </a:p>
          <a:p>
            <a:pPr eaLnBrk="1" hangingPunct="1"/>
            <a:r>
              <a:rPr lang="vi-VN" smtClean="0"/>
              <a:t>những người bị hạn chế về khả năng di động</a:t>
            </a:r>
            <a:r>
              <a:rPr lang="en-US" smtClean="0"/>
              <a:t> </a:t>
            </a:r>
            <a:r>
              <a:rPr lang="vi-VN" smtClean="0"/>
              <a:t>bạn có thể nghĩ đến đầu vào lời nói thay vì bàn phím</a:t>
            </a:r>
            <a:endParaRPr lang="en-US" smtClean="0"/>
          </a:p>
          <a:p>
            <a:pPr eaLnBrk="1" hangingPunct="1"/>
            <a:r>
              <a:rPr lang="vi-VN" smtClean="0"/>
              <a:t>những tiến bộ mới trong kỹ thuật y sinh cho phép hạn chế về khả năng di động</a:t>
            </a:r>
            <a:r>
              <a:rPr lang="en-US" smtClean="0"/>
              <a:t> </a:t>
            </a:r>
          </a:p>
          <a:p>
            <a:pPr eaLnBrk="1" hangingPunct="1"/>
            <a:r>
              <a:rPr lang="en-US" smtClean="0"/>
              <a:t>		</a:t>
            </a:r>
          </a:p>
          <a:p>
            <a:pPr eaLnBrk="1" hangingPunct="1"/>
            <a:r>
              <a:rPr lang="en-US" smtClean="0"/>
              <a:t>			</a:t>
            </a:r>
            <a:r>
              <a:rPr lang="vi-VN" smtClean="0"/>
              <a:t>di chuyển con trỏ trên màn hình bằng cách </a:t>
            </a:r>
            <a:r>
              <a:rPr lang="en-US" smtClean="0"/>
              <a:t> </a:t>
            </a:r>
            <a:r>
              <a:rPr lang="vi-VN" smtClean="0"/>
              <a:t>hít vào ống </a:t>
            </a:r>
            <a:endParaRPr lang="en-US" smtClean="0"/>
          </a:p>
          <a:p>
            <a:pPr eaLnBrk="1" hangingPunct="1"/>
            <a:r>
              <a:rPr lang="en-US" smtClean="0"/>
              <a:t>			</a:t>
            </a:r>
            <a:r>
              <a:rPr lang="vi-VN" smtClean="0"/>
              <a:t>hướng con trỏ đến vị trí mong muốn trên màn hình bằng cách nhìn vào điểm đó </a:t>
            </a:r>
            <a:endParaRPr lang="en-US" smtClean="0"/>
          </a:p>
          <a:p>
            <a:pPr eaLnBrk="1" hangingPunct="1"/>
            <a:r>
              <a:rPr lang="en-US" smtClean="0"/>
              <a:t>			</a:t>
            </a:r>
            <a:r>
              <a:rPr lang="vi-VN" smtClean="0"/>
              <a:t>trong một số giao diện chuyên biệt cao suy nghĩ về nơi con trỏ sẽ di chuyển.</a:t>
            </a:r>
          </a:p>
          <a:p>
            <a:endParaRPr lang="en-US"/>
          </a:p>
        </p:txBody>
      </p:sp>
      <p:sp>
        <p:nvSpPr>
          <p:cNvPr id="4" name="Slide Number Placeholder 3"/>
          <p:cNvSpPr>
            <a:spLocks noGrp="1"/>
          </p:cNvSpPr>
          <p:nvPr>
            <p:ph type="sldNum" sz="quarter" idx="10"/>
          </p:nvPr>
        </p:nvSpPr>
        <p:spPr/>
        <p:txBody>
          <a:bodyPr/>
          <a:lstStyle/>
          <a:p>
            <a:fld id="{89EDC514-9E28-441F-BF04-3DE8912E9F4E}" type="slidenum">
              <a:rPr lang="en-US" smtClean="0"/>
              <a:t>28</a:t>
            </a:fld>
            <a:endParaRPr lang="en-US"/>
          </a:p>
        </p:txBody>
      </p:sp>
    </p:spTree>
    <p:extLst>
      <p:ext uri="{BB962C8B-B14F-4D97-AF65-F5344CB8AC3E}">
        <p14:creationId xmlns:p14="http://schemas.microsoft.com/office/powerpoint/2010/main" val="39478697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vi-VN" smtClean="0"/>
              <a:t>nhiều nhóm hệ thống là khá nhỏ, và không có chuyên gia phân</a:t>
            </a:r>
            <a:r>
              <a:rPr lang="en-US" altLang="vi-VN" baseline="0" smtClean="0"/>
              <a:t> tích</a:t>
            </a:r>
            <a:endParaRPr lang="en-US" altLang="vi-VN" smtClean="0"/>
          </a:p>
          <a:p>
            <a:r>
              <a:rPr lang="vi-VN" altLang="vi-VN" smtClean="0"/>
              <a:t>Danh sách các hướng dẫn về cách tiếp cận HCI đối với thiết kế hệ thống được hiển thị bên dưới.</a:t>
            </a:r>
            <a:endParaRPr lang="en-US" altLang="vi-VN" smtClean="0"/>
          </a:p>
          <a:p>
            <a:r>
              <a:rPr lang="vi-VN" altLang="vi-VN" smtClean="0"/>
              <a:t>một số bước </a:t>
            </a:r>
            <a:r>
              <a:rPr lang="en-US" altLang="vi-VN" smtClean="0"/>
              <a:t>thiết</a:t>
            </a:r>
            <a:r>
              <a:rPr lang="en-US" altLang="vi-VN" baseline="0" smtClean="0"/>
              <a:t> kế </a:t>
            </a:r>
            <a:r>
              <a:rPr lang="vi-VN" altLang="vi-VN" smtClean="0"/>
              <a:t>đơn giản sẽ ảnh hưởng tích cực đến kết quả của dự án hệ thống của bạn</a:t>
            </a:r>
            <a:endParaRPr lang="en-US" altLang="vi-VN" smtClean="0"/>
          </a:p>
          <a:p>
            <a:endParaRPr lang="en-US" altLang="vi-VN" smtClean="0"/>
          </a:p>
          <a:p>
            <a:r>
              <a:rPr lang="vi-VN" altLang="vi-VN" smtClean="0"/>
              <a:t>đôi giày mới thoải mái phù hợp với hình dạng bàn chân của bạn, giữ trong hoạt động bạn sẽ làm (chẳng hạn như chạy), và được làm bằng chất liệu (như da) bền và tiết kiệm chi phí, </a:t>
            </a:r>
            <a:r>
              <a:rPr lang="en-US" altLang="vi-VN" smtClean="0"/>
              <a:t>(</a:t>
            </a:r>
            <a:r>
              <a:rPr lang="en-US" altLang="vi-VN" baseline="0" smtClean="0"/>
              <a:t> nguoi dung giao dien chuc nang he thong )</a:t>
            </a:r>
            <a:endParaRPr lang="en-US" altLang="vi-VN" smtClean="0"/>
          </a:p>
          <a:p>
            <a:endParaRPr lang="en-US" altLang="vi-VN" smtClean="0"/>
          </a:p>
          <a:p>
            <a:r>
              <a:rPr lang="vi-VN" altLang="vi-VN" smtClean="0"/>
              <a:t>Kiểm tra </a:t>
            </a:r>
            <a:r>
              <a:rPr lang="en-US" altLang="vi-VN" smtClean="0"/>
              <a:t>task</a:t>
            </a:r>
            <a:r>
              <a:rPr lang="en-US" altLang="vi-VN" baseline="0" smtClean="0"/>
              <a:t> </a:t>
            </a:r>
            <a:r>
              <a:rPr lang="vi-VN" altLang="vi-VN" smtClean="0"/>
              <a:t>và xem xét </a:t>
            </a:r>
            <a:r>
              <a:rPr lang="en-US" altLang="vi-VN" smtClean="0"/>
              <a:t>fi</a:t>
            </a:r>
            <a:r>
              <a:rPr lang="en-US" altLang="vi-VN" baseline="0" smtClean="0"/>
              <a:t>t giữa người dùng và các chức năng trong hệ thống</a:t>
            </a:r>
            <a:endParaRPr lang="en-US" altLang="vi-VN" smtClean="0"/>
          </a:p>
          <a:p>
            <a:r>
              <a:rPr lang="vi-VN" altLang="vi-VN" smtClean="0"/>
              <a:t>Xác định những trở ngại tồn tại cho người dùng </a:t>
            </a:r>
            <a:r>
              <a:rPr lang="en-US" altLang="vi-VN" smtClean="0"/>
              <a:t>khi use</a:t>
            </a:r>
            <a:r>
              <a:rPr lang="en-US" altLang="vi-VN" baseline="0" smtClean="0"/>
              <a:t> hệ thống</a:t>
            </a:r>
            <a:endParaRPr lang="vi-VN" altLang="vi-VN" smtClean="0"/>
          </a:p>
          <a:p>
            <a:r>
              <a:rPr lang="vi-VN" altLang="vi-VN" smtClean="0"/>
              <a:t>hãy ghi nhớ nhận thức hữu ích và cảm nhận dễ sử dụng từ TAM</a:t>
            </a:r>
          </a:p>
          <a:p>
            <a:r>
              <a:rPr lang="vi-VN" altLang="vi-VN" smtClean="0"/>
              <a:t>xem xét khả năng sử dụng </a:t>
            </a:r>
            <a:r>
              <a:rPr lang="en-US" altLang="vi-VN" smtClean="0"/>
              <a:t> </a:t>
            </a:r>
            <a:r>
              <a:rPr lang="vi-VN" altLang="vi-VN" smtClean="0"/>
              <a:t>tạo các tình huống sử dụng mô tả những gì đang diễn ra giữa người dùng và công nghệ</a:t>
            </a:r>
          </a:p>
          <a:p>
            <a:r>
              <a:rPr lang="vi-VN" altLang="vi-VN" smtClean="0"/>
              <a:t>sử dụng thông tin bạn đã đạt được trước</a:t>
            </a:r>
            <a:r>
              <a:rPr lang="en-US" altLang="vi-VN" baseline="0" smtClean="0"/>
              <a:t> </a:t>
            </a:r>
            <a:r>
              <a:rPr lang="vi-VN" altLang="vi-VN" smtClean="0"/>
              <a:t>để </a:t>
            </a:r>
            <a:r>
              <a:rPr lang="en-US" altLang="vi-VN" baseline="0" smtClean="0"/>
              <a:t> </a:t>
            </a:r>
            <a:r>
              <a:rPr lang="vi-VN" altLang="vi-VN" smtClean="0"/>
              <a:t>thiết kế </a:t>
            </a:r>
            <a:r>
              <a:rPr lang="en-US" altLang="vi-VN" smtClean="0"/>
              <a:t>hệ</a:t>
            </a:r>
            <a:r>
              <a:rPr lang="en-US" altLang="vi-VN" baseline="0" smtClean="0"/>
              <a:t> thống </a:t>
            </a:r>
            <a:r>
              <a:rPr lang="vi-VN" altLang="vi-VN" smtClean="0"/>
              <a:t>thích ứng với người dùng</a:t>
            </a:r>
            <a:endParaRPr lang="en-US" altLang="vi-VN" smtClean="0"/>
          </a:p>
          <a:p>
            <a:endParaRPr lang="vi-VN" altLang="vi-VN" smtClean="0"/>
          </a:p>
        </p:txBody>
      </p:sp>
      <p:sp>
        <p:nvSpPr>
          <p:cNvPr id="4" name="Slide Number Placeholder 3"/>
          <p:cNvSpPr>
            <a:spLocks noGrp="1"/>
          </p:cNvSpPr>
          <p:nvPr>
            <p:ph type="sldNum" sz="quarter" idx="10"/>
          </p:nvPr>
        </p:nvSpPr>
        <p:spPr/>
        <p:txBody>
          <a:bodyPr/>
          <a:lstStyle/>
          <a:p>
            <a:fld id="{89EDC514-9E28-441F-BF04-3DE8912E9F4E}" type="slidenum">
              <a:rPr lang="en-US" smtClean="0"/>
              <a:t>29</a:t>
            </a:fld>
            <a:endParaRPr lang="en-US"/>
          </a:p>
        </p:txBody>
      </p:sp>
    </p:spTree>
    <p:extLst>
      <p:ext uri="{BB962C8B-B14F-4D97-AF65-F5344CB8AC3E}">
        <p14:creationId xmlns:p14="http://schemas.microsoft.com/office/powerpoint/2010/main" val="32833718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vi-VN" smtClean="0"/>
              <a:t>Mục tiêu thiết kế giao diện</a:t>
            </a:r>
          </a:p>
          <a:p>
            <a:r>
              <a:rPr lang="vi-VN" altLang="vi-VN" smtClean="0"/>
              <a:t>giao diện là hệ thống cho hầu hết người dùng. Tuy nhiên, được thiết kế tốt hoặc kém, nó đại diện cho sự thể hiện của hệ thống và, bằng sự phản ánh, năng lực của bạn với tư cách là một nhà phân tích hệ thống. </a:t>
            </a:r>
            <a:endParaRPr lang="en-US" altLang="vi-VN" smtClean="0"/>
          </a:p>
          <a:p>
            <a:r>
              <a:rPr lang="vi-VN" altLang="vi-VN" smtClean="0"/>
              <a:t>Một giao diện được thiết kế tốt cải thiện sự </a:t>
            </a:r>
            <a:r>
              <a:rPr lang="en-US" altLang="vi-VN" smtClean="0"/>
              <a:t>tương</a:t>
            </a:r>
            <a:r>
              <a:rPr lang="en-US" altLang="vi-VN" baseline="0" smtClean="0"/>
              <a:t> tác giữa user và hệ thống</a:t>
            </a:r>
            <a:endParaRPr lang="en-US" altLang="vi-VN" smtClean="0"/>
          </a:p>
          <a:p>
            <a:r>
              <a:rPr lang="vi-VN" altLang="vi-VN" smtClean="0"/>
              <a:t>Mục tiêu của bạn phải là thiết kế giao diện giúp người dùng và doanh nghiệp có được thông tin họ cần trong và ngoài hệ thống bằng cách giải quyết các mục tiêu sau:</a:t>
            </a:r>
            <a:endParaRPr lang="en-US" altLang="vi-VN" smtClean="0"/>
          </a:p>
          <a:p>
            <a:pPr eaLnBrk="1" hangingPunct="1"/>
            <a:r>
              <a:rPr lang="en-US" altLang="vi-VN" smtClean="0"/>
              <a:t>	</a:t>
            </a:r>
            <a:r>
              <a:rPr lang="vi-VN" altLang="vi-VN" smtClean="0"/>
              <a:t>Kết hợp giao diện người dùng với tác vụ.</a:t>
            </a:r>
          </a:p>
          <a:p>
            <a:pPr eaLnBrk="1" hangingPunct="1"/>
            <a:r>
              <a:rPr lang="en-US" altLang="vi-VN" smtClean="0"/>
              <a:t>	</a:t>
            </a:r>
            <a:r>
              <a:rPr lang="vi-VN" altLang="vi-VN" smtClean="0"/>
              <a:t>Làm cho giao diện người dùng hiệu quả.</a:t>
            </a:r>
          </a:p>
          <a:p>
            <a:pPr eaLnBrk="1" hangingPunct="1"/>
            <a:r>
              <a:rPr lang="en-US" altLang="vi-VN" smtClean="0"/>
              <a:t>	</a:t>
            </a:r>
            <a:r>
              <a:rPr lang="vi-VN" altLang="vi-VN" smtClean="0"/>
              <a:t>Cung cấp phản hồi thích hợp cho người dùng.</a:t>
            </a:r>
          </a:p>
          <a:p>
            <a:pPr eaLnBrk="1" hangingPunct="1"/>
            <a:r>
              <a:rPr lang="en-US" altLang="vi-VN" smtClean="0"/>
              <a:t>	</a:t>
            </a:r>
            <a:r>
              <a:rPr lang="vi-VN" altLang="vi-VN" smtClean="0"/>
              <a:t>Tạo các truy vấn có thể sử dụng.</a:t>
            </a:r>
          </a:p>
          <a:p>
            <a:pPr eaLnBrk="1" hangingPunct="1"/>
            <a:r>
              <a:rPr lang="en-US" altLang="vi-VN" smtClean="0"/>
              <a:t>	</a:t>
            </a:r>
            <a:r>
              <a:rPr lang="vi-VN" altLang="vi-VN" smtClean="0"/>
              <a:t>Cải thiện năng suất của người dùng máy tính.</a:t>
            </a:r>
            <a:endParaRPr lang="en-US" smtClean="0"/>
          </a:p>
        </p:txBody>
      </p:sp>
      <p:sp>
        <p:nvSpPr>
          <p:cNvPr id="4" name="Slide Number Placeholder 3"/>
          <p:cNvSpPr>
            <a:spLocks noGrp="1"/>
          </p:cNvSpPr>
          <p:nvPr>
            <p:ph type="sldNum" sz="quarter" idx="10"/>
          </p:nvPr>
        </p:nvSpPr>
        <p:spPr/>
        <p:txBody>
          <a:bodyPr/>
          <a:lstStyle/>
          <a:p>
            <a:fld id="{89EDC514-9E28-441F-BF04-3DE8912E9F4E}" type="slidenum">
              <a:rPr lang="en-US" smtClean="0"/>
              <a:t>30</a:t>
            </a:fld>
            <a:endParaRPr lang="en-US"/>
          </a:p>
        </p:txBody>
      </p:sp>
    </p:spTree>
    <p:extLst>
      <p:ext uri="{BB962C8B-B14F-4D97-AF65-F5344CB8AC3E}">
        <p14:creationId xmlns:p14="http://schemas.microsoft.com/office/powerpoint/2010/main" val="39478697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sz="1200" b="0" i="0" kern="1200" smtClean="0">
              <a:solidFill>
                <a:schemeClr val="tx1"/>
              </a:solidFill>
              <a:effectLst/>
              <a:latin typeface="+mn-lt"/>
              <a:ea typeface="+mn-ea"/>
              <a:cs typeface="+mn-cs"/>
            </a:endParaRPr>
          </a:p>
          <a:p>
            <a:pPr fontAlgn="base"/>
            <a:r>
              <a:rPr lang="vi-VN" sz="1200" b="0" i="0" kern="1200" smtClean="0">
                <a:solidFill>
                  <a:schemeClr val="tx1"/>
                </a:solidFill>
                <a:effectLst/>
                <a:latin typeface="+mn-lt"/>
                <a:ea typeface="+mn-ea"/>
                <a:cs typeface="+mn-cs"/>
              </a:rPr>
              <a:t>User Experience/User Experience Design (UX/UXD): Trải nghiệm người dùng/Thiết kế trải nghiệm người dùng</a:t>
            </a:r>
          </a:p>
          <a:p>
            <a:pPr fontAlgn="base"/>
            <a:r>
              <a:rPr lang="vi-VN" sz="1200" b="0" i="0" kern="1200" smtClean="0">
                <a:solidFill>
                  <a:schemeClr val="tx1"/>
                </a:solidFill>
                <a:effectLst/>
                <a:latin typeface="+mn-lt"/>
                <a:ea typeface="+mn-ea"/>
                <a:cs typeface="+mn-cs"/>
              </a:rPr>
              <a:t>User Interface/User Interface Design (UI/UID): Giao diện người dùng/Thiết kế giao diện người dùng</a:t>
            </a:r>
            <a:endParaRPr lang="en-US" sz="1200" b="0" i="0" kern="1200" smtClean="0">
              <a:solidFill>
                <a:schemeClr val="tx1"/>
              </a:solidFill>
              <a:effectLst/>
              <a:latin typeface="+mn-lt"/>
              <a:ea typeface="+mn-ea"/>
              <a:cs typeface="+mn-cs"/>
            </a:endParaRPr>
          </a:p>
          <a:p>
            <a:pPr marL="0" marR="0" indent="0" algn="l" defTabSz="914400" rtl="0" eaLnBrk="1" fontAlgn="base" latinLnBrk="0" hangingPunct="1">
              <a:lnSpc>
                <a:spcPct val="100000"/>
              </a:lnSpc>
              <a:spcBef>
                <a:spcPts val="0"/>
              </a:spcBef>
              <a:spcAft>
                <a:spcPts val="0"/>
              </a:spcAft>
              <a:buClrTx/>
              <a:buSzTx/>
              <a:buFontTx/>
              <a:buNone/>
              <a:tabLst/>
              <a:defRPr/>
            </a:pPr>
            <a:r>
              <a:rPr lang="vi-VN" sz="1200" b="0" i="0" kern="1200" smtClean="0">
                <a:solidFill>
                  <a:schemeClr val="tx1"/>
                </a:solidFill>
                <a:effectLst/>
                <a:latin typeface="+mn-lt"/>
                <a:ea typeface="+mn-ea"/>
                <a:cs typeface="+mn-cs"/>
              </a:rPr>
              <a:t>Task Model: Miêu tả hành động để đạt được mục đích trên sản phẩm của khách hàng</a:t>
            </a:r>
          </a:p>
          <a:p>
            <a:pPr fontAlgn="base"/>
            <a:endParaRPr lang="en-US" sz="1200" b="0" i="0" kern="1200" smtClean="0">
              <a:solidFill>
                <a:schemeClr val="tx1"/>
              </a:solidFill>
              <a:effectLst/>
              <a:latin typeface="+mn-lt"/>
              <a:ea typeface="+mn-ea"/>
              <a:cs typeface="+mn-cs"/>
            </a:endParaRPr>
          </a:p>
          <a:p>
            <a:pPr fontAlgn="base"/>
            <a:r>
              <a:rPr lang="vi-VN" sz="1200" b="0" i="0" kern="1200" smtClean="0">
                <a:solidFill>
                  <a:schemeClr val="tx1"/>
                </a:solidFill>
                <a:effectLst/>
                <a:latin typeface="+mn-lt"/>
                <a:ea typeface="+mn-ea"/>
                <a:cs typeface="+mn-cs"/>
              </a:rPr>
              <a:t>Trong phần này, một số loại giao diện người dùng khác nhau được mô tả, bao gồm giao diện ngôn ngữ tự nhiên, giao diện câu hỏi và trả lời, menu, giao diện điền biểu mẫu, giao diện ngôn ngữ lệnh, giao diện người dùng đồ họa (GUI) và nhiều Web giao diện để sử dụng trên Internet</a:t>
            </a:r>
            <a:endParaRPr lang="en-US" sz="1200" b="0" i="0" kern="120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9EDC514-9E28-441F-BF04-3DE8912E9F4E}" type="slidenum">
              <a:rPr lang="en-US" smtClean="0"/>
              <a:t>31</a:t>
            </a:fld>
            <a:endParaRPr lang="en-US"/>
          </a:p>
        </p:txBody>
      </p:sp>
    </p:spTree>
    <p:extLst>
      <p:ext uri="{BB962C8B-B14F-4D97-AF65-F5344CB8AC3E}">
        <p14:creationId xmlns:p14="http://schemas.microsoft.com/office/powerpoint/2010/main" val="39478697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smtClean="0"/>
              <a:t>Giao diện ngôn ngữ tự nhiên là hệ thống cho phép người dùng tương tác với máy tính bằng ngôn ngữ hàng ngày hoặc "tự nhiên" của họ. </a:t>
            </a:r>
            <a:endParaRPr lang="en-US" sz="1200" smtClean="0"/>
          </a:p>
          <a:p>
            <a:pPr marL="0" marR="0" indent="0" algn="l" defTabSz="914400" rtl="0" eaLnBrk="1" fontAlgn="auto" latinLnBrk="0" hangingPunct="1">
              <a:lnSpc>
                <a:spcPct val="100000"/>
              </a:lnSpc>
              <a:spcBef>
                <a:spcPts val="0"/>
              </a:spcBef>
              <a:spcAft>
                <a:spcPts val="0"/>
              </a:spcAft>
              <a:buClrTx/>
              <a:buSzTx/>
              <a:buFontTx/>
              <a:buNone/>
              <a:tabLst/>
              <a:defRPr/>
            </a:pPr>
            <a:r>
              <a:rPr lang="vi-VN" sz="1200" smtClean="0"/>
              <a:t>Các nhược điểm lớn là vấn đề thực hiện và nhu cầu đột xuất về tài nguyên máy tính.</a:t>
            </a:r>
            <a:endParaRPr lang="en-US" sz="120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smtClean="0"/>
          </a:p>
          <a:p>
            <a:pPr marL="0" marR="0" indent="0" algn="l" defTabSz="914400" rtl="0" eaLnBrk="1" fontAlgn="auto" latinLnBrk="0" hangingPunct="1">
              <a:lnSpc>
                <a:spcPct val="100000"/>
              </a:lnSpc>
              <a:spcBef>
                <a:spcPts val="0"/>
              </a:spcBef>
              <a:spcAft>
                <a:spcPts val="0"/>
              </a:spcAft>
              <a:buClrTx/>
              <a:buSzTx/>
              <a:buFontTx/>
              <a:buNone/>
              <a:tabLst/>
              <a:defRPr/>
            </a:pPr>
            <a:r>
              <a:rPr lang="vi-VN" sz="1200" smtClean="0"/>
              <a:t>mô tả trong hình bên dưới liệt kê ba câu hỏi ngôn ngữ tự nhiên từ ba ứng dụng khác nhau. </a:t>
            </a:r>
            <a:endParaRPr lang="en-US" sz="1200" smtClean="0"/>
          </a:p>
          <a:p>
            <a:pPr marL="0" marR="0" indent="0" algn="l" defTabSz="914400" rtl="0" eaLnBrk="1" fontAlgn="auto" latinLnBrk="0" hangingPunct="1">
              <a:lnSpc>
                <a:spcPct val="100000"/>
              </a:lnSpc>
              <a:spcBef>
                <a:spcPts val="0"/>
              </a:spcBef>
              <a:spcAft>
                <a:spcPts val="0"/>
              </a:spcAft>
              <a:buClrTx/>
              <a:buSzTx/>
              <a:buFontTx/>
              <a:buNone/>
              <a:tabLst/>
              <a:defRPr/>
            </a:pPr>
            <a:r>
              <a:rPr lang="vi-VN" sz="1200" smtClean="0"/>
              <a:t>: "Liệt kê tất cả những người bán hàng đã đạt được hạn ngạch của họ trong tháng này."</a:t>
            </a:r>
          </a:p>
          <a:p>
            <a:pPr eaLnBrk="1" hangingPunct="1"/>
            <a:r>
              <a:rPr lang="en-US" smtClean="0"/>
              <a:t>ƯU</a:t>
            </a:r>
          </a:p>
          <a:p>
            <a:pPr eaLnBrk="1" hangingPunct="1"/>
            <a:r>
              <a:rPr lang="vi-VN" smtClean="0"/>
              <a:t>Các vấn đề thực hiện và nhu cầu đặc biệt về tài nguyên máy tính cho đến nay vẫn giữ được giao diện ngôn ngữ tự nhiên ở mức tối thiểu</a:t>
            </a:r>
            <a:endParaRPr lang="en-US" smtClean="0"/>
          </a:p>
          <a:p>
            <a:pPr eaLnBrk="1" hangingPunct="1"/>
            <a:r>
              <a:rPr lang="vi-VN" smtClean="0"/>
              <a:t>Nỗ lực trong giao tiếp ngôn ngữ tự nhiên cho các ứng dụng cụ thể trong đó bất kỳ loại giao diện nào khác là không khả thi(ví dụ, trong trường hợp người dùng bị vô hiệu hóa) đang gặp một số thành công;</a:t>
            </a:r>
            <a:endParaRPr lang="en-US" smtClean="0"/>
          </a:p>
          <a:p>
            <a:pPr eaLnBrk="1" hangingPunct="1"/>
            <a:endParaRPr lang="en-US" smtClean="0"/>
          </a:p>
          <a:p>
            <a:pPr eaLnBrk="1" hangingPunct="1"/>
            <a:r>
              <a:rPr lang="en-US" smtClean="0"/>
              <a:t>NHƯỢC</a:t>
            </a:r>
            <a:r>
              <a:rPr lang="en-US" baseline="0" smtClean="0"/>
              <a:t> </a:t>
            </a:r>
          </a:p>
          <a:p>
            <a:pPr eaLnBrk="1" hangingPunct="1"/>
            <a:r>
              <a:rPr lang="vi-VN" smtClean="0"/>
              <a:t>các giao diện này thường đắt tiền</a:t>
            </a:r>
            <a:endParaRPr lang="en-US" smtClean="0"/>
          </a:p>
        </p:txBody>
      </p:sp>
      <p:sp>
        <p:nvSpPr>
          <p:cNvPr id="4" name="Slide Number Placeholder 3"/>
          <p:cNvSpPr>
            <a:spLocks noGrp="1"/>
          </p:cNvSpPr>
          <p:nvPr>
            <p:ph type="sldNum" sz="quarter" idx="10"/>
          </p:nvPr>
        </p:nvSpPr>
        <p:spPr/>
        <p:txBody>
          <a:bodyPr/>
          <a:lstStyle/>
          <a:p>
            <a:fld id="{89EDC514-9E28-441F-BF04-3DE8912E9F4E}" type="slidenum">
              <a:rPr lang="en-US" smtClean="0"/>
              <a:t>32</a:t>
            </a:fld>
            <a:endParaRPr lang="en-US"/>
          </a:p>
        </p:txBody>
      </p:sp>
    </p:spTree>
    <p:extLst>
      <p:ext uri="{BB962C8B-B14F-4D97-AF65-F5344CB8AC3E}">
        <p14:creationId xmlns:p14="http://schemas.microsoft.com/office/powerpoint/2010/main" val="39478697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lang="en-US" altLang="vi-VN" sz="1200" smtClean="0">
              <a:latin typeface="Arial (Body)"/>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vi-VN" altLang="vi-VN" smtClean="0"/>
              <a:t>Trong giao diện câu hỏi và trả lời, máy tính sẽ hiển thị câu hỏi cho người dùng trên màn hình. Để tương tác, người dùng nhập câu trả lời (thông qua một cú đánh bằng bàn phím hoặc nhấp chuột) và sau đó máy tính sẽ hoạt động trên thông tin đầu vào đó theo cách được lập trình sẵn, thường bằng cách chuyển sang câu hỏi tiếp theo.</a:t>
            </a:r>
          </a:p>
          <a:p>
            <a:pPr eaLnBrk="1" hangingPunct="1"/>
            <a:endParaRPr lang="vi-VN" altLang="vi-VN" smtClean="0"/>
          </a:p>
          <a:p>
            <a:pPr eaLnBrk="1" hangingPunct="1"/>
            <a:r>
              <a:rPr lang="vi-VN" altLang="vi-VN" smtClean="0"/>
              <a:t>Các trình thuật sĩ được sử dụng để cài đặt phần mềm là một ví dụ phổ biến về giao diện câu hỏi và trả lời. Người dùng trả lời các câu hỏi về quy trình cài đặt, chẳng hạn như nơi cài đặt phần mềm hoặc tính năng.</a:t>
            </a:r>
            <a:endParaRPr lang="en-US" altLang="vi-VN" smtClean="0"/>
          </a:p>
          <a:p>
            <a:pPr eaLnBrk="1" hangingPunct="1"/>
            <a:endParaRPr lang="en-US" altLang="vi-VN" smtClean="0"/>
          </a:p>
          <a:p>
            <a:pPr eaLnBrk="1" hangingPunct="1"/>
            <a:r>
              <a:rPr lang="vi-VN" altLang="vi-VN" smtClean="0"/>
              <a:t>Trình hướng dẫn cũng có thể đặt câu hỏi và trả lời câu trả lời của người dùng với nhiều câu hỏi hơn được thiết kế để thu hẹp phạm vi của vấn đề. </a:t>
            </a:r>
            <a:endParaRPr lang="en-US" altLang="vi-VN" smtClean="0"/>
          </a:p>
          <a:p>
            <a:pPr eaLnBrk="1" hangingPunct="1"/>
            <a:r>
              <a:rPr lang="vi-VN" altLang="vi-VN" smtClean="0"/>
              <a:t>Đây là một cách điển hình để thiết lập giao diện hỗ trợ kỹ thuật để giải quyết các sự cố và khắc phục sự cố chính xác hơn.</a:t>
            </a:r>
            <a:endParaRPr lang="en-US" altLang="vi-VN" smtClean="0"/>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200" smtClean="0">
              <a:latin typeface="Arial (Body)"/>
            </a:endParaRPr>
          </a:p>
          <a:p>
            <a:pPr eaLnBrk="1" hangingPunct="1"/>
            <a:endParaRPr lang="en-US" smtClean="0"/>
          </a:p>
        </p:txBody>
      </p:sp>
      <p:sp>
        <p:nvSpPr>
          <p:cNvPr id="4" name="Slide Number Placeholder 3"/>
          <p:cNvSpPr>
            <a:spLocks noGrp="1"/>
          </p:cNvSpPr>
          <p:nvPr>
            <p:ph type="sldNum" sz="quarter" idx="10"/>
          </p:nvPr>
        </p:nvSpPr>
        <p:spPr/>
        <p:txBody>
          <a:bodyPr/>
          <a:lstStyle/>
          <a:p>
            <a:fld id="{89EDC514-9E28-441F-BF04-3DE8912E9F4E}" type="slidenum">
              <a:rPr lang="en-US" smtClean="0"/>
              <a:t>33</a:t>
            </a:fld>
            <a:endParaRPr lang="en-US"/>
          </a:p>
        </p:txBody>
      </p:sp>
    </p:spTree>
    <p:extLst>
      <p:ext uri="{BB962C8B-B14F-4D97-AF65-F5344CB8AC3E}">
        <p14:creationId xmlns:p14="http://schemas.microsoft.com/office/powerpoint/2010/main" val="39478697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pPr>
            <a:r>
              <a:rPr lang="vi-VN" sz="1200" smtClean="0"/>
              <a:t>giao diện menu </a:t>
            </a:r>
            <a:r>
              <a:rPr lang="en-US" sz="1200" smtClean="0"/>
              <a:t>c</a:t>
            </a:r>
            <a:r>
              <a:rPr lang="vi-VN" sz="1200" smtClean="0"/>
              <a:t>ung cấp cho người dùng một danh sách trên màn hình các lựa chọn có sẵn</a:t>
            </a:r>
            <a:endParaRPr lang="en-US" sz="1200" smtClean="0"/>
          </a:p>
          <a:p>
            <a:pPr marL="0" marR="0" indent="0" algn="l" defTabSz="914400" rtl="0" eaLnBrk="1" fontAlgn="auto" latinLnBrk="0" hangingPunct="1">
              <a:lnSpc>
                <a:spcPct val="90000"/>
              </a:lnSpc>
              <a:spcBef>
                <a:spcPts val="0"/>
              </a:spcBef>
              <a:spcAft>
                <a:spcPts val="0"/>
              </a:spcAft>
              <a:buClrTx/>
              <a:buSzTx/>
              <a:buFontTx/>
              <a:buNone/>
              <a:tabLst/>
              <a:defRPr/>
            </a:pPr>
            <a:r>
              <a:rPr lang="en-US" sz="1200" smtClean="0"/>
              <a:t>K</a:t>
            </a:r>
            <a:r>
              <a:rPr lang="vi-VN" sz="1200" smtClean="0"/>
              <a:t>hi trả lời menu, người dùng bị giới hạn ở các tùy chọn được hiển thị. Người dùng không cần biết hệ thống nhưng không cần biết nhiệm vụ nào cần được thực hiện. Ví dụ, với một trình đơn xử lý văn bản điển hình, người dùng có thể chọn từ các tùy chọn Chỉnh sửa, Sao chép hoặc In. Tuy nhiên, để sử dụng menu tốt nhất, người dùng phải biết họ muốn thực hiện tác vụ nào.</a:t>
            </a:r>
            <a:endParaRPr lang="en-US" sz="1200" smtClean="0"/>
          </a:p>
          <a:p>
            <a:pPr marL="0" marR="0" indent="0" algn="l" defTabSz="914400" rtl="0" eaLnBrk="1" fontAlgn="auto" latinLnBrk="0" hangingPunct="1">
              <a:lnSpc>
                <a:spcPct val="90000"/>
              </a:lnSpc>
              <a:spcBef>
                <a:spcPts val="0"/>
              </a:spcBef>
              <a:spcAft>
                <a:spcPts val="0"/>
              </a:spcAft>
              <a:buClrTx/>
              <a:buSzTx/>
              <a:buFontTx/>
              <a:buNone/>
              <a:tabLst/>
              <a:defRPr/>
            </a:pPr>
            <a:endParaRPr lang="en-US" sz="1200" smtClean="0"/>
          </a:p>
          <a:p>
            <a:pPr marL="0" marR="0" indent="0" algn="l" defTabSz="914400" rtl="0" eaLnBrk="1" fontAlgn="auto" latinLnBrk="0" hangingPunct="1">
              <a:lnSpc>
                <a:spcPct val="90000"/>
              </a:lnSpc>
              <a:spcBef>
                <a:spcPts val="0"/>
              </a:spcBef>
              <a:spcAft>
                <a:spcPts val="0"/>
              </a:spcAft>
              <a:buClrTx/>
              <a:buSzTx/>
              <a:buFontTx/>
              <a:buNone/>
              <a:tabLst/>
              <a:defRPr/>
            </a:pPr>
            <a:r>
              <a:rPr lang="vi-VN" sz="1200" smtClean="0"/>
              <a:t>Menu không phụ thuộc phần cứng.</a:t>
            </a:r>
            <a:r>
              <a:rPr lang="en-US" sz="1200" smtClean="0"/>
              <a:t>có</a:t>
            </a:r>
            <a:r>
              <a:rPr lang="en-US" sz="1200" baseline="0" smtClean="0"/>
              <a:t> rất nhiều biến thể</a:t>
            </a:r>
            <a:endParaRPr lang="en-US" sz="1200" smtClean="0"/>
          </a:p>
          <a:p>
            <a:pPr eaLnBrk="1" hangingPunct="1">
              <a:lnSpc>
                <a:spcPct val="90000"/>
              </a:lnSpc>
            </a:pPr>
            <a:r>
              <a:rPr lang="vi-VN" sz="1200" smtClean="0"/>
              <a:t>Menu có thể được thiết lập để sử dụng mục nhập bàn phím, bút ánh sáng, màn hình cảm ứng hoặc chuột.</a:t>
            </a:r>
            <a:endParaRPr lang="en-US" sz="1200" smtClean="0"/>
          </a:p>
          <a:p>
            <a:pPr eaLnBrk="1" hangingPunct="1">
              <a:lnSpc>
                <a:spcPct val="90000"/>
              </a:lnSpc>
            </a:pPr>
            <a:r>
              <a:rPr lang="vi-VN" sz="1200" smtClean="0"/>
              <a:t>Có thể xác định các lựa chọn bằng một số, chữ cái hoặc từ khóa hoặc người dùng có thể nhấp vào lựa chọn bằng chuột. </a:t>
            </a:r>
            <a:endParaRPr lang="en-US" sz="1200" smtClean="0"/>
          </a:p>
          <a:p>
            <a:pPr eaLnBrk="1" hangingPunct="1">
              <a:lnSpc>
                <a:spcPct val="90000"/>
              </a:lnSpc>
            </a:pPr>
            <a:r>
              <a:rPr lang="vi-VN" sz="1200" smtClean="0"/>
              <a:t>Tính nhất quán rất quan trọng trong việc thiết kế giao diện menu.</a:t>
            </a:r>
          </a:p>
          <a:p>
            <a:pPr eaLnBrk="1" hangingPunct="1">
              <a:lnSpc>
                <a:spcPct val="90000"/>
              </a:lnSpc>
            </a:pPr>
            <a:r>
              <a:rPr lang="vi-VN" sz="1200" smtClean="0"/>
              <a:t>Menu cũng có thể được đặt sang một bên cho đến khi người dùng cần chúng.</a:t>
            </a:r>
            <a:endParaRPr lang="en-US" sz="1200" smtClean="0"/>
          </a:p>
          <a:p>
            <a:pPr eaLnBrk="1" hangingPunct="1">
              <a:lnSpc>
                <a:spcPct val="90000"/>
              </a:lnSpc>
            </a:pPr>
            <a:r>
              <a:rPr lang="en-US" sz="1200" smtClean="0"/>
              <a:t>N</a:t>
            </a:r>
            <a:r>
              <a:rPr lang="vi-VN" sz="1200" smtClean="0"/>
              <a:t>gười dùng đặt con trỏ vào ngày và kéo nó xuống. Sau đó, người dùng đặt con trỏ lên Lịch, chọn tùy chọn để hiển thị dự án theo lịch hàng tháng thông thường.</a:t>
            </a:r>
          </a:p>
          <a:p>
            <a:pPr eaLnBrk="1" hangingPunct="1">
              <a:lnSpc>
                <a:spcPct val="90000"/>
              </a:lnSpc>
            </a:pPr>
            <a:r>
              <a:rPr lang="vi-VN" sz="1200" smtClean="0"/>
              <a:t>Có thể được lồng vào nhau để dẫn người dùng thông qua các tùy chọn trong một chương trình - cũng cho phép người dùng tránh nhìn thấy các tùy chọn trình đơn mà họ không quan tâm.</a:t>
            </a:r>
          </a:p>
          <a:p>
            <a:pPr eaLnBrk="1" hangingPunct="1">
              <a:lnSpc>
                <a:spcPct val="90000"/>
              </a:lnSpc>
            </a:pPr>
            <a:r>
              <a:rPr lang="vi-VN" sz="1200" smtClean="0"/>
              <a:t>Các menu có thể được lồng vào nhau để dẫn dắt người dùng thông qua các tùy chọn trong một chương trình.</a:t>
            </a:r>
            <a:endParaRPr lang="en-US" sz="1200" smtClean="0"/>
          </a:p>
          <a:p>
            <a:pPr eaLnBrk="1" hangingPunct="1">
              <a:lnSpc>
                <a:spcPct val="90000"/>
              </a:lnSpc>
            </a:pPr>
            <a:r>
              <a:rPr lang="vi-VN" sz="1200" smtClean="0"/>
              <a:t>Các menu lồng nhau cho phép màn hình xuất hiện ít lộn xộn hơn, phù hợp với thiết kế tốt. </a:t>
            </a:r>
            <a:endParaRPr lang="en-US" sz="1200" smtClean="0"/>
          </a:p>
          <a:p>
            <a:pPr eaLnBrk="1" hangingPunct="1">
              <a:lnSpc>
                <a:spcPct val="90000"/>
              </a:lnSpc>
            </a:pPr>
            <a:r>
              <a:rPr lang="vi-VN" sz="1200" smtClean="0"/>
              <a:t>Chúng cũng cho phép người dùng tránh nhìn thấy các tùy chọn menu mà họ không quan tâm. </a:t>
            </a:r>
            <a:endParaRPr lang="en-US" sz="1200" smtClean="0"/>
          </a:p>
          <a:p>
            <a:pPr eaLnBrk="1" hangingPunct="1">
              <a:lnSpc>
                <a:spcPct val="90000"/>
              </a:lnSpc>
            </a:pPr>
            <a:r>
              <a:rPr lang="vi-VN" sz="1200" smtClean="0"/>
              <a:t>Các menu lồng nhau cũng có thể di chuyển người dùng nhanh chóng thông qua chương trình.</a:t>
            </a:r>
          </a:p>
          <a:p>
            <a:pPr eaLnBrk="1" hangingPunct="1">
              <a:lnSpc>
                <a:spcPct val="90000"/>
              </a:lnSpc>
            </a:pPr>
            <a:r>
              <a:rPr lang="vi-VN" sz="1200" smtClean="0"/>
              <a:t>Các menu này chứa các mục cụ thể cho hoạt động hiện tại và hầu hết là các chức năng trùng lặp của các mục menu chính.</a:t>
            </a:r>
          </a:p>
        </p:txBody>
      </p:sp>
      <p:sp>
        <p:nvSpPr>
          <p:cNvPr id="4" name="Slide Number Placeholder 3"/>
          <p:cNvSpPr>
            <a:spLocks noGrp="1"/>
          </p:cNvSpPr>
          <p:nvPr>
            <p:ph type="sldNum" sz="quarter" idx="10"/>
          </p:nvPr>
        </p:nvSpPr>
        <p:spPr/>
        <p:txBody>
          <a:bodyPr/>
          <a:lstStyle/>
          <a:p>
            <a:fld id="{89EDC514-9E28-441F-BF04-3DE8912E9F4E}" type="slidenum">
              <a:rPr lang="en-US" smtClean="0"/>
              <a:t>34</a:t>
            </a:fld>
            <a:endParaRPr lang="en-US"/>
          </a:p>
        </p:txBody>
      </p:sp>
    </p:spTree>
    <p:extLst>
      <p:ext uri="{BB962C8B-B14F-4D97-AF65-F5344CB8AC3E}">
        <p14:creationId xmlns:p14="http://schemas.microsoft.com/office/powerpoint/2010/main" val="3947869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mtClean="0"/>
              <a:t>nhận thức của bạn về tương tác giữa con người và máy tính (HCI) </a:t>
            </a:r>
            <a:endParaRPr lang="en-US" smtClean="0"/>
          </a:p>
          <a:p>
            <a:pPr marL="0" marR="0" indent="0" algn="l" defTabSz="914400" rtl="0" eaLnBrk="1" fontAlgn="auto" latinLnBrk="0" hangingPunct="1">
              <a:lnSpc>
                <a:spcPct val="100000"/>
              </a:lnSpc>
              <a:spcBef>
                <a:spcPts val="0"/>
              </a:spcBef>
              <a:spcAft>
                <a:spcPts val="0"/>
              </a:spcAft>
              <a:buClrTx/>
              <a:buSzTx/>
              <a:buFontTx/>
              <a:buNone/>
              <a:tabLst/>
              <a:defRPr/>
            </a:pPr>
            <a:r>
              <a:rPr lang="vi-VN" smtClean="0"/>
              <a:t>tầm quan trọng của nó khi </a:t>
            </a:r>
            <a:r>
              <a:rPr lang="en-US" err="1" smtClean="0"/>
              <a:t>là</a:t>
            </a:r>
            <a:r>
              <a:rPr lang="en-US" baseline="0" smtClean="0"/>
              <a:t> </a:t>
            </a:r>
            <a:r>
              <a:rPr lang="vi-VN" smtClean="0"/>
              <a:t>một nhà phân tích </a:t>
            </a:r>
            <a:r>
              <a:rPr lang="en-US" err="1" smtClean="0"/>
              <a:t>thiết</a:t>
            </a:r>
            <a:r>
              <a:rPr lang="en-US" baseline="0" smtClean="0"/>
              <a:t> </a:t>
            </a:r>
            <a:r>
              <a:rPr lang="en-US" baseline="0" err="1" smtClean="0"/>
              <a:t>kế</a:t>
            </a:r>
            <a:r>
              <a:rPr lang="en-US" baseline="0" smtClean="0"/>
              <a:t> </a:t>
            </a:r>
            <a:r>
              <a:rPr lang="vi-VN" smtClean="0"/>
              <a:t>hệ thống </a:t>
            </a:r>
            <a:endParaRPr lang="en-US" smtClean="0"/>
          </a:p>
          <a:p>
            <a:pPr marL="0" marR="0" indent="0" algn="l" defTabSz="914400" rtl="0" eaLnBrk="1" fontAlgn="auto" latinLnBrk="0" hangingPunct="1">
              <a:lnSpc>
                <a:spcPct val="100000"/>
              </a:lnSpc>
              <a:spcBef>
                <a:spcPts val="0"/>
              </a:spcBef>
              <a:spcAft>
                <a:spcPts val="0"/>
              </a:spcAft>
              <a:buClrTx/>
              <a:buSzTx/>
              <a:buFontTx/>
              <a:buNone/>
              <a:tabLst/>
              <a:defRPr/>
            </a:pPr>
            <a:r>
              <a:rPr lang="vi-VN" smtClean="0"/>
              <a:t>phải nắm vững các khái niệm xung quanh HCI cũng như thành thạo trong việc đánh giá các yêu cầu thông tin của con người và kết hợp các phát hiện của bạn vào thiết kế của bạn.</a:t>
            </a:r>
            <a:endParaRPr lang="en-US" smtClean="0"/>
          </a:p>
          <a:p>
            <a:pPr marL="0" marR="0" indent="0" algn="l" defTabSz="914400" rtl="0" eaLnBrk="1" fontAlgn="auto" latinLnBrk="0" hangingPunct="1">
              <a:lnSpc>
                <a:spcPct val="100000"/>
              </a:lnSpc>
              <a:spcBef>
                <a:spcPts val="0"/>
              </a:spcBef>
              <a:spcAft>
                <a:spcPts val="0"/>
              </a:spcAft>
              <a:buClrTx/>
              <a:buSzTx/>
              <a:buFontTx/>
              <a:buNone/>
              <a:tabLst/>
              <a:defRPr/>
            </a:pPr>
            <a:r>
              <a:rPr lang="vi-VN" smtClean="0"/>
              <a:t>Liên minh châu Âu (EU) và Hoa Kỳ đã đưa ra các hướng dẫn cụ thể về khả năng sử dụng. Các nguyên tắc này buộc phải làm cho các trang web và dịch vụ điện tử có thể truy cập được với cả thân thể và người khuyết tật.</a:t>
            </a:r>
            <a:endParaRPr lang="en-US"/>
          </a:p>
        </p:txBody>
      </p:sp>
      <p:sp>
        <p:nvSpPr>
          <p:cNvPr id="4" name="Slide Number Placeholder 3"/>
          <p:cNvSpPr>
            <a:spLocks noGrp="1"/>
          </p:cNvSpPr>
          <p:nvPr>
            <p:ph type="sldNum" sz="quarter" idx="10"/>
          </p:nvPr>
        </p:nvSpPr>
        <p:spPr/>
        <p:txBody>
          <a:bodyPr/>
          <a:lstStyle/>
          <a:p>
            <a:fld id="{89EDC514-9E28-441F-BF04-3DE8912E9F4E}" type="slidenum">
              <a:rPr lang="en-US" smtClean="0"/>
              <a:t>5</a:t>
            </a:fld>
            <a:endParaRPr lang="en-US"/>
          </a:p>
        </p:txBody>
      </p:sp>
    </p:spTree>
    <p:extLst>
      <p:ext uri="{BB962C8B-B14F-4D97-AF65-F5344CB8AC3E}">
        <p14:creationId xmlns:p14="http://schemas.microsoft.com/office/powerpoint/2010/main" val="37644835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mtClean="0"/>
              <a:t>Thanh trình đơn chính luôn được hiển thị.</a:t>
            </a:r>
          </a:p>
          <a:p>
            <a:r>
              <a:rPr lang="vi-VN" smtClean="0"/>
              <a:t>Menu chính sử dụng các từ đơn cho các mục menu. Các tùy chọn menu chính luôn hiển thị các menu thả xuống thứ cấp.</a:t>
            </a:r>
          </a:p>
          <a:p>
            <a:r>
              <a:rPr lang="vi-VN" smtClean="0"/>
              <a:t>Menu chính sẽ có các tùy chọn phụ được nhóm thành các bộ tính năng tương tự.</a:t>
            </a:r>
          </a:p>
          <a:p>
            <a:r>
              <a:rPr lang="vi-VN" smtClean="0"/>
              <a:t>Các trình đơn thả xuống hiển thị khi một mục menu chính được nhấp thường xuyên</a:t>
            </a:r>
          </a:p>
          <a:p>
            <a:r>
              <a:rPr lang="vi-VN" smtClean="0"/>
              <a:t>bao gồm nhiều hơn một từ.</a:t>
            </a:r>
          </a:p>
          <a:p>
            <a:r>
              <a:rPr lang="vi-VN" smtClean="0"/>
              <a:t>Tùy chọn phụ thực hiện các hành động hoặc hiển thị các mục menu bổ sung.</a:t>
            </a:r>
          </a:p>
          <a:p>
            <a:r>
              <a:rPr lang="vi-VN" smtClean="0"/>
              <a:t>Các mục menu có màu xám không khả dụng cho hoạt động hiện tại.</a:t>
            </a:r>
            <a:endParaRPr lang="en-US" smtClean="0"/>
          </a:p>
          <a:p>
            <a:endParaRPr lang="en-US"/>
          </a:p>
        </p:txBody>
      </p:sp>
      <p:sp>
        <p:nvSpPr>
          <p:cNvPr id="4" name="Slide Number Placeholder 3"/>
          <p:cNvSpPr>
            <a:spLocks noGrp="1"/>
          </p:cNvSpPr>
          <p:nvPr>
            <p:ph type="sldNum" sz="quarter" idx="10"/>
          </p:nvPr>
        </p:nvSpPr>
        <p:spPr/>
        <p:txBody>
          <a:bodyPr/>
          <a:lstStyle/>
          <a:p>
            <a:fld id="{89EDC514-9E28-441F-BF04-3DE8912E9F4E}" type="slidenum">
              <a:rPr lang="en-US" smtClean="0"/>
              <a:t>35</a:t>
            </a:fld>
            <a:endParaRPr lang="en-US"/>
          </a:p>
        </p:txBody>
      </p:sp>
    </p:spTree>
    <p:extLst>
      <p:ext uri="{BB962C8B-B14F-4D97-AF65-F5344CB8AC3E}">
        <p14:creationId xmlns:p14="http://schemas.microsoft.com/office/powerpoint/2010/main" val="18612727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mtClean="0"/>
              <a:t>Người dùng có kinh nghiệm có thể bị kích thích bởi các menu lồng nhau. Họ có thể thích sử dụng một mục dòng lệnh để tăng tốc mọi thứ. Những người dùng khác có thể sử dụng các từ viết tắt tắt hoặc tổ hợp phím như vậy</a:t>
            </a:r>
            <a:endParaRPr lang="en-US"/>
          </a:p>
        </p:txBody>
      </p:sp>
      <p:sp>
        <p:nvSpPr>
          <p:cNvPr id="4" name="Slide Number Placeholder 3"/>
          <p:cNvSpPr>
            <a:spLocks noGrp="1"/>
          </p:cNvSpPr>
          <p:nvPr>
            <p:ph type="sldNum" sz="quarter" idx="10"/>
          </p:nvPr>
        </p:nvSpPr>
        <p:spPr/>
        <p:txBody>
          <a:bodyPr/>
          <a:lstStyle/>
          <a:p>
            <a:fld id="{89EDC514-9E28-441F-BF04-3DE8912E9F4E}" type="slidenum">
              <a:rPr lang="en-US" smtClean="0"/>
              <a:t>36</a:t>
            </a:fld>
            <a:endParaRPr lang="en-US"/>
          </a:p>
        </p:txBody>
      </p:sp>
    </p:spTree>
    <p:extLst>
      <p:ext uri="{BB962C8B-B14F-4D97-AF65-F5344CB8AC3E}">
        <p14:creationId xmlns:p14="http://schemas.microsoft.com/office/powerpoint/2010/main" val="32847272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pPr>
            <a:r>
              <a:rPr lang="vi-VN" sz="1200" smtClean="0"/>
              <a:t>Các giao diện điền biểu mẫu bao gồm </a:t>
            </a:r>
            <a:endParaRPr lang="en-US" sz="1200" smtClean="0"/>
          </a:p>
          <a:p>
            <a:pPr eaLnBrk="1" hangingPunct="1">
              <a:lnSpc>
                <a:spcPct val="90000"/>
              </a:lnSpc>
            </a:pPr>
            <a:r>
              <a:rPr lang="en-US" sz="1200" smtClean="0"/>
              <a:t>	</a:t>
            </a:r>
            <a:r>
              <a:rPr lang="vi-VN" sz="1200" smtClean="0"/>
              <a:t>các biểu mẫu trên màn hình hoặc</a:t>
            </a:r>
            <a:endParaRPr lang="en-US" sz="1200" smtClean="0"/>
          </a:p>
          <a:p>
            <a:pPr eaLnBrk="1" hangingPunct="1">
              <a:lnSpc>
                <a:spcPct val="90000"/>
              </a:lnSpc>
            </a:pPr>
            <a:r>
              <a:rPr lang="en-US" sz="1200" smtClean="0"/>
              <a:t>	</a:t>
            </a:r>
            <a:r>
              <a:rPr lang="vi-VN" sz="1200" smtClean="0"/>
              <a:t>biểu mẫu dựa trên web </a:t>
            </a:r>
            <a:endParaRPr lang="en-US" sz="1200" smtClean="0"/>
          </a:p>
          <a:p>
            <a:pPr eaLnBrk="1" hangingPunct="1">
              <a:lnSpc>
                <a:spcPct val="90000"/>
              </a:lnSpc>
            </a:pPr>
            <a:r>
              <a:rPr lang="en-US" sz="1200" smtClean="0"/>
              <a:t>	</a:t>
            </a:r>
            <a:r>
              <a:rPr lang="vi-VN" sz="1200" smtClean="0"/>
              <a:t>hiển thị các trường chứa các mục dữ liệu hoặc các tham số cần được truyền đạt cho người dùng.</a:t>
            </a:r>
            <a:endParaRPr lang="en-US" sz="1200" smtClean="0"/>
          </a:p>
          <a:p>
            <a:pPr eaLnBrk="1" hangingPunct="1">
              <a:lnSpc>
                <a:spcPct val="90000"/>
              </a:lnSpc>
            </a:pPr>
            <a:endParaRPr lang="en-US" sz="1200" smtClean="0"/>
          </a:p>
          <a:p>
            <a:pPr rtl="0"/>
            <a:r>
              <a:rPr lang="vi-VN" sz="1200" b="0" i="0" kern="1200" smtClean="0">
                <a:solidFill>
                  <a:schemeClr val="tx1"/>
                </a:solidFill>
                <a:effectLst/>
                <a:latin typeface="+mn-lt"/>
                <a:ea typeface="+mn-ea"/>
                <a:cs typeface="+mn-cs"/>
              </a:rPr>
              <a:t>Biểu mẫu cho màn hình hiển thị được thiết lập để hiển thị thông tin nào sẽ được nhập vào và ở đâu. Các trường trống yêu cầu thông tin có thể được đánh dấu bằng các ký tự nghịch đảo hoặc nhấp nháy. Con trỏ được di chuyển bởi người dùng từ trường này sang trường khác bằng một nét duy nhất của một phím mũi tên. Sự sắp xếp này cho phép di chuyển một trường lùi hoặc một trường tiến lên bằng cách bấm vào phím mũi tên thích hợp. Nó cung cấp cho người dùng quyền kiểm soát tốt đối với việc nhập dữ liệu. Các biểu mẫu dựa trên web đủ khả năng bao gồm các siêu liên kết đến các ví dụ về các biểu mẫu điền chính xác hoặc để trợ giúp thêm và cung cấp các ví dụ.</a:t>
            </a:r>
            <a:br>
              <a:rPr lang="vi-VN" sz="1200" b="0" i="0" kern="1200" smtClean="0">
                <a:solidFill>
                  <a:schemeClr val="tx1"/>
                </a:solidFill>
                <a:effectLst/>
                <a:latin typeface="+mn-lt"/>
                <a:ea typeface="+mn-ea"/>
                <a:cs typeface="+mn-cs"/>
              </a:rPr>
            </a:br>
            <a:r>
              <a:rPr lang="vi-VN" sz="1200" b="0" i="0" kern="1200" smtClean="0">
                <a:solidFill>
                  <a:schemeClr val="tx1"/>
                </a:solidFill>
                <a:effectLst/>
                <a:latin typeface="+mn-lt"/>
                <a:ea typeface="+mn-ea"/>
                <a:cs typeface="+mn-cs"/>
              </a:rPr>
              <a:t/>
            </a:r>
            <a:br>
              <a:rPr lang="vi-VN" sz="1200" b="0" i="0" kern="1200" smtClean="0">
                <a:solidFill>
                  <a:schemeClr val="tx1"/>
                </a:solidFill>
                <a:effectLst/>
                <a:latin typeface="+mn-lt"/>
                <a:ea typeface="+mn-ea"/>
                <a:cs typeface="+mn-cs"/>
              </a:rPr>
            </a:br>
            <a:r>
              <a:rPr lang="vi-VN" sz="1200" b="0" i="0" kern="1200" smtClean="0">
                <a:solidFill>
                  <a:schemeClr val="tx1"/>
                </a:solidFill>
                <a:effectLst/>
                <a:latin typeface="+mn-lt"/>
                <a:ea typeface="+mn-ea"/>
                <a:cs typeface="+mn-cs"/>
              </a:rPr>
              <a:t>Biểu mẫu đầu vào cho màn hình có thể được đơn giản hóa bằng cách cung cấp giá trị mặc định cho các trường và sau đó cho phép người dùng sửa đổi thông tin mặc định nếu cần. Ví dụ, một hệ thống quản lý cơ sở dữ liệu được thiết kế để hiển thị một biểu mẫu để kiểm tra đầu vào có thể cung cấp số kiểm tra tuần tự tiếp theo làm mặc định khi biểu mẫu kiểm tra mới được hiển thị. Nếu kiểm tra bị thiếu, người dùng thay đổi số kiểm tra để phản ánh kiểm tra thực tế đang được nhập.</a:t>
            </a:r>
            <a:br>
              <a:rPr lang="vi-VN" sz="1200" b="0" i="0" kern="1200" smtClean="0">
                <a:solidFill>
                  <a:schemeClr val="tx1"/>
                </a:solidFill>
                <a:effectLst/>
                <a:latin typeface="+mn-lt"/>
                <a:ea typeface="+mn-ea"/>
                <a:cs typeface="+mn-cs"/>
              </a:rPr>
            </a:br>
            <a:r>
              <a:rPr lang="vi-VN" sz="1200" b="0" i="0" kern="1200" smtClean="0">
                <a:solidFill>
                  <a:schemeClr val="tx1"/>
                </a:solidFill>
                <a:effectLst/>
                <a:latin typeface="+mn-lt"/>
                <a:ea typeface="+mn-ea"/>
                <a:cs typeface="+mn-cs"/>
              </a:rPr>
              <a:t/>
            </a:r>
            <a:br>
              <a:rPr lang="vi-VN" sz="1200" b="0" i="0" kern="1200" smtClean="0">
                <a:solidFill>
                  <a:schemeClr val="tx1"/>
                </a:solidFill>
                <a:effectLst/>
                <a:latin typeface="+mn-lt"/>
                <a:ea typeface="+mn-ea"/>
                <a:cs typeface="+mn-cs"/>
              </a:rPr>
            </a:br>
            <a:r>
              <a:rPr lang="vi-VN" sz="1200" b="0" i="0" kern="1200" smtClean="0">
                <a:solidFill>
                  <a:schemeClr val="tx1"/>
                </a:solidFill>
                <a:effectLst/>
                <a:latin typeface="+mn-lt"/>
                <a:ea typeface="+mn-ea"/>
                <a:cs typeface="+mn-cs"/>
              </a:rPr>
              <a:t>Các trường nhập cho màn hình hiển thị có thể bị giới hạn theo chữ và số để người dùng chỉ có thể nhập số trong trường yêu cầu số An sinh xã hội hoặc chỉ có thể nhập các chữ cái có tên của người đó. Nếu số là đầu vào chỉ cho phép các chữ cái, máy tính có thể cảnh báo người dùng thông qua đầu ra âm thanh rằng trường được điền không chính xác.</a:t>
            </a:r>
            <a:br>
              <a:rPr lang="vi-VN" sz="1200" b="0" i="0" kern="1200" smtClean="0">
                <a:solidFill>
                  <a:schemeClr val="tx1"/>
                </a:solidFill>
                <a:effectLst/>
                <a:latin typeface="+mn-lt"/>
                <a:ea typeface="+mn-ea"/>
                <a:cs typeface="+mn-cs"/>
              </a:rPr>
            </a:br>
            <a:r>
              <a:rPr lang="vi-VN" sz="1200" b="0" i="0" kern="1200" smtClean="0">
                <a:solidFill>
                  <a:schemeClr val="tx1"/>
                </a:solidFill>
                <a:effectLst/>
                <a:latin typeface="+mn-lt"/>
                <a:ea typeface="+mn-ea"/>
                <a:cs typeface="+mn-cs"/>
              </a:rPr>
              <a:t/>
            </a:r>
            <a:br>
              <a:rPr lang="vi-VN" sz="1200" b="0" i="0" kern="1200" smtClean="0">
                <a:solidFill>
                  <a:schemeClr val="tx1"/>
                </a:solidFill>
                <a:effectLst/>
                <a:latin typeface="+mn-lt"/>
                <a:ea typeface="+mn-ea"/>
                <a:cs typeface="+mn-cs"/>
              </a:rPr>
            </a:br>
            <a:r>
              <a:rPr lang="vi-VN" sz="1200" b="0" i="0" kern="1200" smtClean="0">
                <a:solidFill>
                  <a:schemeClr val="tx1"/>
                </a:solidFill>
                <a:effectLst/>
                <a:latin typeface="+mn-lt"/>
                <a:ea typeface="+mn-ea"/>
                <a:cs typeface="+mn-cs"/>
              </a:rPr>
              <a:t>Ưu điểm chính của giao diện biểu mẫu đầu vào / đầu ra là phiên bản được in của biểu mẫu được điền sẵn cung cấp tài liệu tuyệt vời. Nó hiển thị nhãn trường cũng như ngữ cảnh cho các mục nhập. Ngoài ra, biểu mẫu web có thể trả về biểu mẫu không đầy đủ cho người dùng với giải thích về dữ liệu nào phải được nhập để hoàn tất giao dịch.Thông thường, các trường có dữ liệu bị thiếu được đánh dấu bằng dấu sao màu đỏ.Các tài liệu dựa trên web có thể được gửi trực tiếp đến thanh toán nếu một giao dịch được tham gia, hoặc chúng có thể được chuyển trực tiếp đến cơ sở dữ liệu thời gian thực nếu một cuộc khảo sát được đệ trình. Các biểu mẫu dựa trên web đẩy trách nhiệm về tính chính xác cho người dùng và làm cho biểu mẫu có sẵn để hoàn thành và gửi trên cơ sở 24 giờ, 7 ngày một tuần, trên toàn thế giới.</a:t>
            </a:r>
            <a:br>
              <a:rPr lang="vi-VN" sz="1200" b="0" i="0" kern="1200" smtClean="0">
                <a:solidFill>
                  <a:schemeClr val="tx1"/>
                </a:solidFill>
                <a:effectLst/>
                <a:latin typeface="+mn-lt"/>
                <a:ea typeface="+mn-ea"/>
                <a:cs typeface="+mn-cs"/>
              </a:rPr>
            </a:br>
            <a:endParaRPr lang="en-US" sz="1200" b="0" i="0" kern="1200" smtClean="0">
              <a:solidFill>
                <a:schemeClr val="tx1"/>
              </a:solidFill>
              <a:effectLst/>
              <a:latin typeface="+mn-lt"/>
              <a:ea typeface="+mn-ea"/>
              <a:cs typeface="+mn-cs"/>
            </a:endParaRPr>
          </a:p>
          <a:p>
            <a:pPr rtl="0"/>
            <a:r>
              <a:rPr lang="vi-VN" sz="1200" b="0" i="0" kern="1200" smtClean="0">
                <a:solidFill>
                  <a:schemeClr val="tx1"/>
                </a:solidFill>
                <a:effectLst/>
                <a:latin typeface="+mn-lt"/>
                <a:ea typeface="+mn-ea"/>
                <a:cs typeface="+mn-cs"/>
              </a:rPr>
              <a:t>chế chính là người dùng có kinh nghiệm với hệ thống hoặc ứng dụng có thể trở nên thiếu kiên nhẫn với các biểu mẫu đầu vào / đầu ra và có thể muốn có nhiều cách hiệu quả hơn để nhập dữ liệu.</a:t>
            </a:r>
          </a:p>
          <a:p>
            <a:pPr eaLnBrk="1" hangingPunct="1">
              <a:lnSpc>
                <a:spcPct val="90000"/>
              </a:lnSpc>
            </a:pPr>
            <a:endParaRPr lang="en-US" sz="1200" smtClean="0"/>
          </a:p>
        </p:txBody>
      </p:sp>
      <p:sp>
        <p:nvSpPr>
          <p:cNvPr id="4" name="Slide Number Placeholder 3"/>
          <p:cNvSpPr>
            <a:spLocks noGrp="1"/>
          </p:cNvSpPr>
          <p:nvPr>
            <p:ph type="sldNum" sz="quarter" idx="10"/>
          </p:nvPr>
        </p:nvSpPr>
        <p:spPr/>
        <p:txBody>
          <a:bodyPr/>
          <a:lstStyle/>
          <a:p>
            <a:fld id="{89EDC514-9E28-441F-BF04-3DE8912E9F4E}" type="slidenum">
              <a:rPr lang="en-US" smtClean="0"/>
              <a:t>37</a:t>
            </a:fld>
            <a:endParaRPr lang="en-US"/>
          </a:p>
        </p:txBody>
      </p:sp>
    </p:spTree>
    <p:extLst>
      <p:ext uri="{BB962C8B-B14F-4D97-AF65-F5344CB8AC3E}">
        <p14:creationId xmlns:p14="http://schemas.microsoft.com/office/powerpoint/2010/main" val="39478697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EDC514-9E28-441F-BF04-3DE8912E9F4E}" type="slidenum">
              <a:rPr lang="en-US" smtClean="0"/>
              <a:t>38</a:t>
            </a:fld>
            <a:endParaRPr lang="en-US"/>
          </a:p>
        </p:txBody>
      </p:sp>
    </p:spTree>
    <p:extLst>
      <p:ext uri="{BB962C8B-B14F-4D97-AF65-F5344CB8AC3E}">
        <p14:creationId xmlns:p14="http://schemas.microsoft.com/office/powerpoint/2010/main" val="34956511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vi-VN" smtClean="0"/>
          </a:p>
          <a:p>
            <a:pPr eaLnBrk="1" hangingPunct="1"/>
            <a:r>
              <a:rPr lang="vi-VN" smtClean="0"/>
              <a:t>Cung cấp cho người dùng sự linh hoạt và kiểm soát nhiều hơn - khi người dùng đưa ra lệnh cho máy tính sử dụng ngôn ngữ lệnh, nó sẽ được thực hiện ngay lập tức. Sau đó, người dùng có thể tiếp tục cho nó một lệnh.</a:t>
            </a:r>
          </a:p>
          <a:p>
            <a:pPr eaLnBrk="1" hangingPunct="1"/>
            <a:endParaRPr lang="vi-VN" smtClean="0"/>
          </a:p>
          <a:p>
            <a:pPr marL="0" marR="0" indent="0" algn="l" defTabSz="914400" rtl="0" eaLnBrk="1" fontAlgn="auto" latinLnBrk="0" hangingPunct="1">
              <a:lnSpc>
                <a:spcPct val="100000"/>
              </a:lnSpc>
              <a:spcBef>
                <a:spcPts val="0"/>
              </a:spcBef>
              <a:spcAft>
                <a:spcPts val="0"/>
              </a:spcAft>
              <a:buClrTx/>
              <a:buSzTx/>
              <a:buFontTx/>
              <a:buNone/>
              <a:tabLst/>
              <a:defRPr/>
            </a:pPr>
            <a:r>
              <a:rPr lang="vi-VN" smtClean="0"/>
              <a:t>Yêu cầu ghi nhớ các quy tắc cú pháp – </a:t>
            </a:r>
            <a:r>
              <a:rPr lang="vi-VN" sz="1200" smtClean="0"/>
              <a:t>Có thể là một trở ngại cho những người dùng thiếu kinh nghiệm</a:t>
            </a:r>
            <a:endParaRPr lang="en-US" sz="1200" smtClean="0"/>
          </a:p>
          <a:p>
            <a:pPr eaLnBrk="1" hangingPunct="1"/>
            <a:endParaRPr lang="en-US" smtClean="0"/>
          </a:p>
          <a:p>
            <a:pPr eaLnBrk="1" hangingPunct="1"/>
            <a:r>
              <a:rPr lang="vi-VN" smtClean="0"/>
              <a:t>người dùng trải nghiệm có xu hướng thích ngôn ngữ lệnh hơn do hoàn thành nhanh hơn mà họ cho phép.</a:t>
            </a:r>
            <a:endParaRPr lang="en-US" smtClean="0"/>
          </a:p>
        </p:txBody>
      </p:sp>
      <p:sp>
        <p:nvSpPr>
          <p:cNvPr id="4" name="Slide Number Placeholder 3"/>
          <p:cNvSpPr>
            <a:spLocks noGrp="1"/>
          </p:cNvSpPr>
          <p:nvPr>
            <p:ph type="sldNum" sz="quarter" idx="10"/>
          </p:nvPr>
        </p:nvSpPr>
        <p:spPr/>
        <p:txBody>
          <a:bodyPr/>
          <a:lstStyle/>
          <a:p>
            <a:fld id="{89EDC514-9E28-441F-BF04-3DE8912E9F4E}" type="slidenum">
              <a:rPr lang="en-US" smtClean="0"/>
              <a:t>39</a:t>
            </a:fld>
            <a:endParaRPr lang="en-US"/>
          </a:p>
        </p:txBody>
      </p:sp>
    </p:spTree>
    <p:extLst>
      <p:ext uri="{BB962C8B-B14F-4D97-AF65-F5344CB8AC3E}">
        <p14:creationId xmlns:p14="http://schemas.microsoft.com/office/powerpoint/2010/main" val="39478697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smtClean="0"/>
              <a:t>Cung cấp cho người dùng thông tin phản hồi liên tục về hoàn thành nhiệm vụ</a:t>
            </a:r>
          </a:p>
          <a:p>
            <a:r>
              <a:rPr lang="vi-VN" sz="1200" smtClean="0"/>
              <a:t>Một mô hình thực tế thích hợp hoặc mô hình khái niệm chấp nhận được của biểu diễn phải được phát minh</a:t>
            </a:r>
            <a:endParaRPr lang="en-US" sz="1200" smtClean="0"/>
          </a:p>
          <a:p>
            <a:endParaRPr lang="en-US" sz="1200" smtClean="0"/>
          </a:p>
          <a:p>
            <a:r>
              <a:rPr lang="vi-VN" sz="1200" smtClean="0"/>
              <a:t>Chìa khóa cho giao diện người dùng đồ họa (GUI) là phản hồi liên tục về thành tích nhiệm vụ mà họ cung cấp cho người dùng. Phản hồi liên tục trên đối tượng được điều khiển có nghĩa là các thay đổi hoặc đảo ngược trong các hoạt động có thể được thực hiện nhanh chóng mà không làm phát sinh thông báo lỗi.</a:t>
            </a:r>
          </a:p>
          <a:p>
            <a:endParaRPr lang="vi-VN" sz="1200" smtClean="0"/>
          </a:p>
          <a:p>
            <a:r>
              <a:rPr lang="vi-VN" sz="1200" smtClean="0"/>
              <a:t>Việc tạo ra các GUI tạo ra một thách thức, bởi vì một mô hình thích hợp của thực tế hoặc một mô hình khái niệm có thể chấp nhận được của sự biểu diễn phải được phát minh ra. Việc thiết kế GUI để sử dụng trên mạng nội bộ, extranet và trên Web đòi hỏi phải lập kế hoạch cẩn thận hơn nữa. Hầu hết người dùng của các trang Web không được biết đến với nhà phát triển, do đó, thiết kế phải rõ ràng. Việc lựa chọn các biểu tượng, ngôn ngữ và siêu liên kết trở thành một tập hợp toàn bộ các quyết định và giả định về những loại người dùng mà trang web đang hy vọng thu hút. Nhà thiết kế cũng phải tuân theo các quy ước mà người dùng mong đợi gặp phải trên các trang web.</a:t>
            </a:r>
            <a:endParaRPr lang="en-US" sz="1200"/>
          </a:p>
        </p:txBody>
      </p:sp>
      <p:sp>
        <p:nvSpPr>
          <p:cNvPr id="4" name="Slide Number Placeholder 3"/>
          <p:cNvSpPr>
            <a:spLocks noGrp="1"/>
          </p:cNvSpPr>
          <p:nvPr>
            <p:ph type="sldNum" sz="quarter" idx="10"/>
          </p:nvPr>
        </p:nvSpPr>
        <p:spPr/>
        <p:txBody>
          <a:bodyPr/>
          <a:lstStyle/>
          <a:p>
            <a:fld id="{89EDC514-9E28-441F-BF04-3DE8912E9F4E}" type="slidenum">
              <a:rPr lang="en-US" smtClean="0"/>
              <a:t>41</a:t>
            </a:fld>
            <a:endParaRPr lang="en-US"/>
          </a:p>
        </p:txBody>
      </p:sp>
    </p:spTree>
    <p:extLst>
      <p:ext uri="{BB962C8B-B14F-4D97-AF65-F5344CB8AC3E}">
        <p14:creationId xmlns:p14="http://schemas.microsoft.com/office/powerpoint/2010/main" val="39478697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vi-VN" altLang="vi-VN" smtClean="0"/>
              <a:t>Các giao diện người dùng ít phổ biến hơn đang ngày càng phổ biến. Chúng bao gồm các thiết bị trỏ như bút, màn hình cảm ứng, nhận dạng giọng nói và tổng hợp. Mỗi giao diện này có các thuộc tính đặc biệt của riêng nó, nó phù hợp duy nhất với các ứng dụng cụ thể.</a:t>
            </a:r>
            <a:endParaRPr lang="en-US" altLang="vi-VN" smtClean="0"/>
          </a:p>
          <a:p>
            <a:pPr eaLnBrk="1" hangingPunct="1"/>
            <a:endParaRPr lang="en-US" altLang="vi-VN" smtClean="0"/>
          </a:p>
          <a:p>
            <a:pPr eaLnBrk="1" hangingPunct="1"/>
            <a:r>
              <a:rPr lang="vi-VN" altLang="vi-VN" smtClean="0"/>
              <a:t>Bút stylus (một thanh chỉ nhỏ giống như một cây bút) được sử dụng với phần mềm nhận dạng chữ viết tay cho điện thoại di động (hoạt động như PDA - trợ lý kỹ thuật số cá nhân) và các thiết bị PC..</a:t>
            </a:r>
            <a:endParaRPr lang="en-US" altLang="vi-VN" smtClean="0"/>
          </a:p>
          <a:p>
            <a:pPr eaLnBrk="1" hangingPunct="1"/>
            <a:endParaRPr lang="en-US" altLang="vi-VN" smtClean="0"/>
          </a:p>
          <a:p>
            <a:pPr eaLnBrk="1" hangingPunct="1"/>
            <a:r>
              <a:rPr lang="vi-VN" altLang="vi-VN" smtClean="0"/>
              <a:t>Máy tính bảng là một máy tính xách tay có bút cảm ứng hoặc màn hình cảm ứng. Nó có thể được trang bị tích hợp Wi-Fi hoặc giao tiếp Bluetooth. Màn hình cảm ứng cho phép người dùng sử dụng ngón tay để kích hoạt màn hình. Màn hình cảm ứng rất hữu ích trong hiển thị thông tin công cộng, chẳng hạn như bản đồ thành phố và điểm tham quan của họ được đăng trong hành lang hoặc phương tiện cho thuê xe hơi của khách sạn. </a:t>
            </a:r>
            <a:endParaRPr lang="en-US" altLang="vi-VN" smtClean="0"/>
          </a:p>
          <a:p>
            <a:pPr eaLnBrk="1" hangingPunct="1"/>
            <a:r>
              <a:rPr lang="vi-VN" altLang="vi-VN" smtClean="0"/>
              <a:t>Chạm vào màn hình nhạy cảm (còn gọi là màn hình cảm ứng hoặc miếng cảm ứng) cho điện thoại di động như iPhone và BlackBerry đang làm cho giao diện người dùng thay thế này quen thuộc với người dùng và được sử dụng rộng rãi. Nghiên cứu hiện tại đang xem xét làm thế nào để làm cho miếng đệm cảm ứng áp lực thương mại khả thi. Các giao diện này có thể được sử dụng với cả màn hình cảm ứng lớn và nhỏ và thực tế cho các ứng dụng như vẽ ảo hoặc điêu khắc, chuột mô phỏng và nhạc cụ như bàn phím đàn piano, nơi cường độ áp suất rất quan trọng đối với đầu ra.</a:t>
            </a:r>
          </a:p>
          <a:p>
            <a:pPr eaLnBrk="1" hangingPunct="1"/>
            <a:endParaRPr lang="vi-VN" altLang="vi-VN" smtClean="0"/>
          </a:p>
        </p:txBody>
      </p:sp>
      <p:sp>
        <p:nvSpPr>
          <p:cNvPr id="4" name="Slide Number Placeholder 3"/>
          <p:cNvSpPr>
            <a:spLocks noGrp="1"/>
          </p:cNvSpPr>
          <p:nvPr>
            <p:ph type="sldNum" sz="quarter" idx="10"/>
          </p:nvPr>
        </p:nvSpPr>
        <p:spPr/>
        <p:txBody>
          <a:bodyPr/>
          <a:lstStyle/>
          <a:p>
            <a:fld id="{89EDC514-9E28-441F-BF04-3DE8912E9F4E}" type="slidenum">
              <a:rPr lang="en-US" smtClean="0"/>
              <a:t>43</a:t>
            </a:fld>
            <a:endParaRPr lang="en-US"/>
          </a:p>
        </p:txBody>
      </p:sp>
    </p:spTree>
    <p:extLst>
      <p:ext uri="{BB962C8B-B14F-4D97-AF65-F5344CB8AC3E}">
        <p14:creationId xmlns:p14="http://schemas.microsoft.com/office/powerpoint/2010/main" val="31128336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vi-VN" smtClean="0"/>
              <a:t>Với nhận dạng giọng nói, người dùng nói chuyện với máy tính và hệ thống có thể nhận ra tín hiệu âm thanh của từng cá nhân, chuyển đổi chúng và lưu trữ dữ liệu đầu vào. Hệ thống kiểm tra nhận dạng giọng nói đã hoạt động và ô tô hiện có các hệ thống nhập bằng giọng nói phản hồi lệnh thoại của người lái xe để điều hướng, thay đổi đài phát thanh hoặc sử dụng điện thoại Bluetooth đã được ghép nối với xe.</a:t>
            </a:r>
            <a:endParaRPr lang="en-US" smtClean="0"/>
          </a:p>
          <a:p>
            <a:pPr eaLnBrk="1" hangingPunct="1"/>
            <a:endParaRPr lang="en-US" smtClean="0"/>
          </a:p>
          <a:p>
            <a:pPr eaLnBrk="1" hangingPunct="1"/>
            <a:r>
              <a:rPr lang="vi-VN" smtClean="0"/>
              <a:t>Lợi thế của các hệ thống nhận dạng giọng nói là chúng có thể tăng tốc độ nhập dữ liệu rất nhiều và giải phóng tay người dùng cho các tác vụ khác (ví dụ: lái xe). Lời nói đầu vào vẫn còn thêm một chiều hướng khác cho PC. Giờ đây, bạn có thể thêm thiết bị và phần mềm cho phép người dùng PC nói các lệnh như "mở tệp" hoặc "lưu tệp" để tránh sử dụng bàn phím hoặc chuột. Người dùng bị hạn chế về khả năng vận động hoặc khiếm thị có thể hưởng lợi từ hệ thống nhận dạng giọng nói. </a:t>
            </a:r>
            <a:endParaRPr lang="en-US" smtClean="0"/>
          </a:p>
        </p:txBody>
      </p:sp>
      <p:sp>
        <p:nvSpPr>
          <p:cNvPr id="4" name="Slide Number Placeholder 3"/>
          <p:cNvSpPr>
            <a:spLocks noGrp="1"/>
          </p:cNvSpPr>
          <p:nvPr>
            <p:ph type="sldNum" sz="quarter" idx="10"/>
          </p:nvPr>
        </p:nvSpPr>
        <p:spPr/>
        <p:txBody>
          <a:bodyPr/>
          <a:lstStyle/>
          <a:p>
            <a:fld id="{89EDC514-9E28-441F-BF04-3DE8912E9F4E}" type="slidenum">
              <a:rPr lang="en-US" smtClean="0"/>
              <a:t>44</a:t>
            </a:fld>
            <a:endParaRPr lang="en-US"/>
          </a:p>
        </p:txBody>
      </p:sp>
    </p:spTree>
    <p:extLst>
      <p:ext uri="{BB962C8B-B14F-4D97-AF65-F5344CB8AC3E}">
        <p14:creationId xmlns:p14="http://schemas.microsoft.com/office/powerpoint/2010/main" val="39478697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vi-VN" altLang="vi-VN" smtClean="0"/>
              <a:t>Khi đánh giá giao diện, hãy lưu ý một số tiêu chuẩn:</a:t>
            </a:r>
          </a:p>
          <a:p>
            <a:pPr eaLnBrk="1" hangingPunct="1"/>
            <a:endParaRPr lang="vi-VN" altLang="vi-VN" smtClean="0"/>
          </a:p>
          <a:p>
            <a:pPr eaLnBrk="1" hangingPunct="1"/>
            <a:r>
              <a:rPr lang="vi-VN" altLang="vi-VN" smtClean="0"/>
              <a:t>Thời gian đào tạo người dùng</a:t>
            </a:r>
            <a:r>
              <a:rPr lang="en-US" altLang="vi-VN" dirty="0" smtClean="0"/>
              <a:t> use</a:t>
            </a:r>
            <a:r>
              <a:rPr lang="vi-VN" altLang="vi-VN" smtClean="0"/>
              <a:t> ngắn.</a:t>
            </a:r>
          </a:p>
          <a:p>
            <a:pPr eaLnBrk="1" hangingPunct="1"/>
            <a:r>
              <a:rPr lang="vi-VN" altLang="vi-VN" smtClean="0"/>
              <a:t>người dùng sẽ có thể nhập lệnh mà không cần suy nghĩ </a:t>
            </a:r>
            <a:r>
              <a:rPr lang="en-US" altLang="vi-VN" baseline="0" dirty="0" smtClean="0"/>
              <a:t> </a:t>
            </a:r>
            <a:r>
              <a:rPr lang="vi-VN" altLang="vi-VN" smtClean="0"/>
              <a:t>hoặc không </a:t>
            </a:r>
            <a:r>
              <a:rPr lang="en-US" altLang="vi-VN" smtClean="0"/>
              <a:t>cần</a:t>
            </a:r>
            <a:r>
              <a:rPr lang="vi-VN" altLang="vi-VN" smtClean="0"/>
              <a:t> đến một </a:t>
            </a:r>
            <a:r>
              <a:rPr lang="en-US" altLang="vi-VN" dirty="0" smtClean="0"/>
              <a:t>menu</a:t>
            </a:r>
            <a:r>
              <a:rPr lang="vi-VN" altLang="vi-VN" smtClean="0"/>
              <a:t> trợ giúp hoặc hướng dẫn sử dụng. </a:t>
            </a:r>
            <a:endParaRPr lang="en-US" altLang="vi-VN" dirty="0" smtClean="0"/>
          </a:p>
          <a:p>
            <a:pPr eaLnBrk="1" hangingPunct="1"/>
            <a:r>
              <a:rPr lang="vi-VN" altLang="vi-VN" smtClean="0"/>
              <a:t>Giao diện phải liền mạch để các lỗi ít và những lỗi xảy ra không xảy ra do thiết kế kém.</a:t>
            </a:r>
          </a:p>
          <a:p>
            <a:pPr eaLnBrk="1" hangingPunct="1"/>
            <a:r>
              <a:rPr lang="vi-VN" altLang="vi-VN" smtClean="0"/>
              <a:t>Thời gian mà người dùng và hệ thống </a:t>
            </a:r>
            <a:r>
              <a:rPr lang="en-US" altLang="vi-VN" dirty="0" err="1" smtClean="0"/>
              <a:t>phản</a:t>
            </a:r>
            <a:r>
              <a:rPr lang="en-US" altLang="vi-VN" baseline="0" smtClean="0"/>
              <a:t> hồi </a:t>
            </a:r>
            <a:r>
              <a:rPr lang="vi-VN" altLang="vi-VN" smtClean="0"/>
              <a:t> lỗi phải ngắn.</a:t>
            </a:r>
          </a:p>
          <a:p>
            <a:pPr eaLnBrk="1" hangingPunct="1"/>
            <a:r>
              <a:rPr lang="vi-VN" altLang="vi-VN" smtClean="0"/>
              <a:t>Người dùng không thường xuyên có thể tìm hiểu lại hệ thống một cách nhanh chóng.</a:t>
            </a:r>
            <a:endParaRPr lang="en-US" altLang="vi-VN" smtClean="0"/>
          </a:p>
          <a:p>
            <a:pPr eaLnBrk="1" hangingPunct="1"/>
            <a:endParaRPr lang="vi-VN" altLang="vi-VN" smtClean="0"/>
          </a:p>
          <a:p>
            <a:pPr eaLnBrk="1" hangingPunct="1"/>
            <a:r>
              <a:rPr lang="vi-VN" altLang="vi-VN" smtClean="0"/>
              <a:t>Nhiều giao diện khác nhau có sẵn, và điều quan trọng là nhận ra rằng một giao diện hiệu quả đi một chặng đường dài hướng tới việc giải quyết các mối quan tâm HCI quan trọng. Người dùng nên muốn sử dụng hệ thống và họ sẽ thấy nó hấp dẫn, hiệu quả và dễ sử dụng.</a:t>
            </a:r>
            <a:endParaRPr lang="en-US" altLang="vi-VN" smtClean="0"/>
          </a:p>
          <a:p>
            <a:endParaRPr lang="en-US"/>
          </a:p>
        </p:txBody>
      </p:sp>
      <p:sp>
        <p:nvSpPr>
          <p:cNvPr id="4" name="Slide Number Placeholder 3"/>
          <p:cNvSpPr>
            <a:spLocks noGrp="1"/>
          </p:cNvSpPr>
          <p:nvPr>
            <p:ph type="sldNum" sz="quarter" idx="10"/>
          </p:nvPr>
        </p:nvSpPr>
        <p:spPr/>
        <p:txBody>
          <a:bodyPr/>
          <a:lstStyle/>
          <a:p>
            <a:fld id="{89EDC514-9E28-441F-BF04-3DE8912E9F4E}" type="slidenum">
              <a:rPr lang="en-US" smtClean="0"/>
              <a:t>45</a:t>
            </a:fld>
            <a:endParaRPr lang="en-US"/>
          </a:p>
        </p:txBody>
      </p:sp>
    </p:spTree>
    <p:extLst>
      <p:ext uri="{BB962C8B-B14F-4D97-AF65-F5344CB8AC3E}">
        <p14:creationId xmlns:p14="http://schemas.microsoft.com/office/powerpoint/2010/main" val="39478697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vi-VN" altLang="vi-VN" smtClean="0"/>
              <a:t>Hộp thoại là giao tiếp giữa máy tính và một người. Hộp thoại được thiết kế tốt giúp mọi người dễ dàng sử dụng máy tính hơn và giảm bớt sự thất vọng của họ với hệ thống máy tính. Có một số điểm chính để thiết kế hộp thoại tốt. Chúng bao gồm những điều sau</a:t>
            </a:r>
            <a:endParaRPr lang="en-US" altLang="vi-VN" smtClean="0"/>
          </a:p>
          <a:p>
            <a:pPr marL="0" marR="0" indent="0" algn="l" defTabSz="914400" rtl="0" eaLnBrk="1" fontAlgn="auto" latinLnBrk="0" hangingPunct="1">
              <a:lnSpc>
                <a:spcPct val="100000"/>
              </a:lnSpc>
              <a:spcBef>
                <a:spcPts val="0"/>
              </a:spcBef>
              <a:spcAft>
                <a:spcPts val="0"/>
              </a:spcAft>
              <a:buClrTx/>
              <a:buSzTx/>
              <a:buFontTx/>
              <a:buNone/>
              <a:tabLst/>
              <a:defRPr/>
            </a:pPr>
            <a:r>
              <a:rPr lang="vi-VN" sz="1200" smtClean="0"/>
              <a:t>Giao tiếp có ý nghĩa</a:t>
            </a:r>
            <a:endParaRPr lang="en-US" sz="120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vi-VN" smtClean="0"/>
              <a:t>GIẢM</a:t>
            </a:r>
            <a:r>
              <a:rPr lang="en-US" altLang="vi-VN" baseline="0" smtClean="0"/>
              <a:t> THIỂU </a:t>
            </a:r>
            <a:r>
              <a:rPr lang="vi-VN" altLang="vi-VN" smtClean="0"/>
              <a:t>của người dùng</a:t>
            </a:r>
            <a:endParaRPr lang="en-US" altLang="vi-VN" smtClean="0"/>
          </a:p>
          <a:p>
            <a:pPr marL="0" marR="0" indent="0" algn="l" defTabSz="914400" rtl="0" eaLnBrk="1" fontAlgn="auto" latinLnBrk="0" hangingPunct="1">
              <a:lnSpc>
                <a:spcPct val="100000"/>
              </a:lnSpc>
              <a:spcBef>
                <a:spcPts val="0"/>
              </a:spcBef>
              <a:spcAft>
                <a:spcPts val="0"/>
              </a:spcAft>
              <a:buClrTx/>
              <a:buSzTx/>
              <a:buFontTx/>
              <a:buNone/>
              <a:tabLst/>
              <a:defRPr/>
            </a:pPr>
            <a:r>
              <a:rPr lang="vi-VN" altLang="vi-VN" smtClean="0"/>
              <a:t>Tiêu chuẩn hoạt động và nhất quán</a:t>
            </a:r>
          </a:p>
          <a:p>
            <a:pPr marL="0" marR="0" indent="0" algn="l" defTabSz="914400" rtl="0" eaLnBrk="1" fontAlgn="auto" latinLnBrk="0" hangingPunct="1">
              <a:lnSpc>
                <a:spcPct val="100000"/>
              </a:lnSpc>
              <a:spcBef>
                <a:spcPts val="0"/>
              </a:spcBef>
              <a:spcAft>
                <a:spcPts val="0"/>
              </a:spcAft>
              <a:buClrTx/>
              <a:buSzTx/>
              <a:buFontTx/>
              <a:buNone/>
              <a:tabLst/>
              <a:defRPr/>
            </a:pPr>
            <a:endParaRPr lang="vi-VN" sz="1200" smtClean="0"/>
          </a:p>
          <a:p>
            <a:pPr eaLnBrk="1" hangingPunct="1"/>
            <a:endParaRPr lang="en-US" altLang="vi-VN" smtClean="0"/>
          </a:p>
        </p:txBody>
      </p:sp>
      <p:sp>
        <p:nvSpPr>
          <p:cNvPr id="4" name="Slide Number Placeholder 3"/>
          <p:cNvSpPr>
            <a:spLocks noGrp="1"/>
          </p:cNvSpPr>
          <p:nvPr>
            <p:ph type="sldNum" sz="quarter" idx="10"/>
          </p:nvPr>
        </p:nvSpPr>
        <p:spPr/>
        <p:txBody>
          <a:bodyPr/>
          <a:lstStyle/>
          <a:p>
            <a:fld id="{89EDC514-9E28-441F-BF04-3DE8912E9F4E}" type="slidenum">
              <a:rPr lang="en-US" smtClean="0"/>
              <a:t>46</a:t>
            </a:fld>
            <a:endParaRPr lang="en-US"/>
          </a:p>
        </p:txBody>
      </p:sp>
    </p:spTree>
    <p:extLst>
      <p:ext uri="{BB962C8B-B14F-4D97-AF65-F5344CB8AC3E}">
        <p14:creationId xmlns:p14="http://schemas.microsoft.com/office/powerpoint/2010/main" val="39478697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smtClean="0">
                <a:solidFill>
                  <a:schemeClr val="tx1"/>
                </a:solidFill>
                <a:effectLst/>
                <a:latin typeface="+mn-lt"/>
                <a:ea typeface="+mn-ea"/>
                <a:cs typeface="+mn-cs"/>
              </a:rPr>
              <a:t>UX được định nghĩa là trải nghiệm tổng thể hay cảm nhận mà bạn có khi đang sử dụng hoặc tương tác với bất cứ thứ gì. Nó có thể là dịch vụ, sản phẩm, phương tiện hoặc hệ thống,… </a:t>
            </a:r>
            <a:endParaRPr lang="en-US" sz="1200" b="0" i="0" kern="1200" smtClean="0">
              <a:solidFill>
                <a:schemeClr val="tx1"/>
              </a:solidFill>
              <a:effectLst/>
              <a:latin typeface="+mn-lt"/>
              <a:ea typeface="+mn-ea"/>
              <a:cs typeface="+mn-cs"/>
            </a:endParaRPr>
          </a:p>
          <a:p>
            <a:r>
              <a:rPr lang="vi-VN" sz="1200" b="0" i="0" kern="1200" smtClean="0">
                <a:solidFill>
                  <a:schemeClr val="tx1"/>
                </a:solidFill>
                <a:effectLst/>
                <a:latin typeface="+mn-lt"/>
                <a:ea typeface="+mn-ea"/>
                <a:cs typeface="+mn-cs"/>
              </a:rPr>
              <a:t>UI là giao diện người dùng, được sử dụng để chỉ đến sự trình bày và truyền tải nội dung hay nói cách khác là những gì người dùng nhìn thấy và giúp họ tương tác với hệ thống.</a:t>
            </a:r>
            <a:endParaRPr lang="en-US" sz="1200" b="0" i="0" kern="1200" smtClean="0">
              <a:solidFill>
                <a:schemeClr val="tx1"/>
              </a:solidFill>
              <a:effectLst/>
              <a:latin typeface="+mn-lt"/>
              <a:ea typeface="+mn-ea"/>
              <a:cs typeface="+mn-cs"/>
            </a:endParaRPr>
          </a:p>
          <a:p>
            <a:endParaRPr lang="en-US" sz="1200" b="0" i="0" kern="1200" smtClean="0">
              <a:solidFill>
                <a:schemeClr val="tx1"/>
              </a:solidFill>
              <a:effectLst/>
              <a:latin typeface="+mn-lt"/>
              <a:ea typeface="+mn-ea"/>
              <a:cs typeface="+mn-cs"/>
            </a:endParaRPr>
          </a:p>
          <a:p>
            <a:r>
              <a:rPr lang="vi-VN" sz="1200" b="0" i="0" kern="1200" smtClean="0">
                <a:solidFill>
                  <a:schemeClr val="tx1"/>
                </a:solidFill>
                <a:effectLst/>
                <a:latin typeface="+mn-lt"/>
                <a:ea typeface="+mn-ea"/>
                <a:cs typeface="+mn-cs"/>
              </a:rPr>
              <a:t>Trải nghiệm khách hàng – Customer Experience (CX). Có thể nói trải nghiệm khách hàng là một phạm trù rộng hơn: Đó là những trải nghiệm khách hàng có được khi tiếp xúc với thương hiệu của bạn. Một số yếu tố quyết định CX bao gồm: Dịch vụ khách hàng, quảng cáo, uy tín thương hiệu, quá trình sales, chính sách giá cả và cung ứng,..</a:t>
            </a:r>
            <a:endParaRPr lang="en-US" sz="1200" b="0" i="0" kern="1200" smtClean="0">
              <a:solidFill>
                <a:schemeClr val="tx1"/>
              </a:solidFill>
              <a:effectLst/>
              <a:latin typeface="+mn-lt"/>
              <a:ea typeface="+mn-ea"/>
              <a:cs typeface="+mn-cs"/>
            </a:endParaRPr>
          </a:p>
          <a:p>
            <a:endParaRPr lang="en-US" sz="1200" b="0" i="0" kern="1200" smtClean="0">
              <a:solidFill>
                <a:schemeClr val="tx1"/>
              </a:solidFill>
              <a:effectLst/>
              <a:latin typeface="+mn-lt"/>
              <a:ea typeface="+mn-ea"/>
              <a:cs typeface="+mn-cs"/>
            </a:endParaRPr>
          </a:p>
          <a:p>
            <a:r>
              <a:rPr lang="vi-VN" sz="1200" b="0" i="0" kern="1200" smtClean="0">
                <a:solidFill>
                  <a:schemeClr val="tx1"/>
                </a:solidFill>
                <a:effectLst/>
                <a:latin typeface="+mn-lt"/>
                <a:ea typeface="+mn-ea"/>
                <a:cs typeface="+mn-cs"/>
              </a:rPr>
              <a:t>Việc người dùng cảm nhận được sự thân thuộc (familiarity), sự tôn trọng (respect) và sự thoải mái (pleasure) khi lần đầu sử dụng dịch vụ/sản phẩm là rất quan trọng.</a:t>
            </a:r>
            <a:endParaRPr lang="en-US"/>
          </a:p>
        </p:txBody>
      </p:sp>
      <p:sp>
        <p:nvSpPr>
          <p:cNvPr id="4" name="Slide Number Placeholder 3"/>
          <p:cNvSpPr>
            <a:spLocks noGrp="1"/>
          </p:cNvSpPr>
          <p:nvPr>
            <p:ph type="sldNum" sz="quarter" idx="10"/>
          </p:nvPr>
        </p:nvSpPr>
        <p:spPr/>
        <p:txBody>
          <a:bodyPr/>
          <a:lstStyle/>
          <a:p>
            <a:fld id="{89EDC514-9E28-441F-BF04-3DE8912E9F4E}" type="slidenum">
              <a:rPr lang="en-US" smtClean="0"/>
              <a:t>6</a:t>
            </a:fld>
            <a:endParaRPr lang="en-US"/>
          </a:p>
        </p:txBody>
      </p:sp>
    </p:spTree>
    <p:extLst>
      <p:ext uri="{BB962C8B-B14F-4D97-AF65-F5344CB8AC3E}">
        <p14:creationId xmlns:p14="http://schemas.microsoft.com/office/powerpoint/2010/main" val="38434697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smtClean="0"/>
              <a:t>Giao tiếp có ý nghĩa</a:t>
            </a:r>
          </a:p>
          <a:p>
            <a:pPr eaLnBrk="1" hangingPunct="1"/>
            <a:endParaRPr lang="en-US" altLang="vi-VN" smtClean="0"/>
          </a:p>
          <a:p>
            <a:pPr eaLnBrk="1" hangingPunct="1"/>
            <a:r>
              <a:rPr lang="vi-VN" altLang="vi-VN" smtClean="0"/>
              <a:t>Hệ thống sẽ trình bày thông tin rõ ràng cho người dùng. </a:t>
            </a:r>
            <a:endParaRPr lang="en-US" altLang="vi-VN" smtClean="0"/>
          </a:p>
          <a:p>
            <a:pPr eaLnBrk="1" hangingPunct="1"/>
            <a:r>
              <a:rPr lang="vi-VN" altLang="vi-VN" smtClean="0"/>
              <a:t>tiêu </a:t>
            </a:r>
            <a:r>
              <a:rPr lang="vi-VN" altLang="vi-VN" smtClean="0"/>
              <a:t>đề phù hợp cho mỗi màn hình, giảm thiểu việc sử dụng chữ viết tắt và cung cấp phản hồi rõ ràng cho người dùng</a:t>
            </a:r>
            <a:r>
              <a:rPr lang="vi-VN" altLang="vi-VN" smtClean="0"/>
              <a:t>.</a:t>
            </a:r>
            <a:endParaRPr lang="en-US" altLang="vi-VN" smtClean="0"/>
          </a:p>
          <a:p>
            <a:pPr eaLnBrk="1" hangingPunct="1"/>
            <a:r>
              <a:rPr lang="vi-VN" altLang="vi-VN" smtClean="0"/>
              <a:t>hiển </a:t>
            </a:r>
            <a:r>
              <a:rPr lang="vi-VN" altLang="vi-VN" smtClean="0"/>
              <a:t>thị ý nghĩa mã cũng như dữ liệu ở định dạng đã chỉnh sửa, chẳng hạn như hiển thị dấu gạch chéo giữa tháng, ngày và năm trong trường ngày hoặc dấu phẩy và dấu thập phân trong trường số lượng. </a:t>
            </a:r>
            <a:endParaRPr lang="en-US" altLang="vi-VN" smtClean="0"/>
          </a:p>
          <a:p>
            <a:pPr eaLnBrk="1" hangingPunct="1"/>
            <a:r>
              <a:rPr lang="vi-VN" altLang="vi-VN" smtClean="0"/>
              <a:t>Hướng </a:t>
            </a:r>
            <a:r>
              <a:rPr lang="vi-VN" altLang="vi-VN" smtClean="0"/>
              <a:t>dẫn sử dụng nên được cung cấp liên quan đến chi tiết, chẳng hạn như các nhiệm vụ khóa chức năng có </a:t>
            </a:r>
            <a:r>
              <a:rPr lang="vi-VN" altLang="vi-VN" smtClean="0"/>
              <a:t>sẵn. </a:t>
            </a:r>
            <a:endParaRPr lang="en-US" altLang="vi-VN" smtClean="0"/>
          </a:p>
          <a:p>
            <a:pPr eaLnBrk="1" hangingPunct="1"/>
            <a:r>
              <a:rPr lang="vi-VN" altLang="vi-VN" smtClean="0"/>
              <a:t>Trong giao diện người dùng đồ </a:t>
            </a:r>
            <a:r>
              <a:rPr lang="vi-VN" altLang="vi-VN" smtClean="0"/>
              <a:t>họa, con trỏ có thể thay đổi hình dạng tùy thuộc vào công việc đang được thực hiện.</a:t>
            </a:r>
          </a:p>
          <a:p>
            <a:pPr eaLnBrk="1" hangingPunct="1"/>
            <a:endParaRPr lang="vi-VN" altLang="vi-VN" smtClean="0"/>
          </a:p>
          <a:p>
            <a:pPr eaLnBrk="1" hangingPunct="1"/>
            <a:r>
              <a:rPr lang="vi-VN" altLang="vi-VN" smtClean="0"/>
              <a:t>Người dùng có ít kỹ năng sử dụng máy tính hoặc thực hiện nhiệm vụ của mình bằng máy tính cần có thêm thông tin liên lạc</a:t>
            </a:r>
            <a:r>
              <a:rPr lang="vi-VN" altLang="vi-VN" smtClean="0"/>
              <a:t>.</a:t>
            </a:r>
            <a:endParaRPr lang="en-US" altLang="vi-VN" smtClean="0"/>
          </a:p>
          <a:p>
            <a:pPr eaLnBrk="1" hangingPunct="1"/>
            <a:r>
              <a:rPr lang="vi-VN" altLang="vi-VN" smtClean="0"/>
              <a:t> </a:t>
            </a:r>
            <a:r>
              <a:rPr lang="vi-VN" altLang="vi-VN" smtClean="0"/>
              <a:t>Các trang web phải hiển thị thêm văn bản và hướng dẫn để hướng dẫn người dùng thông qua trang web. </a:t>
            </a:r>
            <a:endParaRPr lang="en-US" altLang="vi-VN" smtClean="0"/>
          </a:p>
          <a:p>
            <a:pPr eaLnBrk="1" hangingPunct="1"/>
            <a:r>
              <a:rPr lang="vi-VN" altLang="vi-VN" smtClean="0"/>
              <a:t>Các </a:t>
            </a:r>
            <a:r>
              <a:rPr lang="vi-VN" altLang="vi-VN" smtClean="0"/>
              <a:t>trang web mạng nội bộ có thể có ít hộp thoại hơn, vì có biện pháp kiểm soát đối với người dùng được đào tạo tốt như thế nào. </a:t>
            </a:r>
            <a:endParaRPr lang="en-US" altLang="vi-VN" smtClean="0"/>
          </a:p>
          <a:p>
            <a:pPr eaLnBrk="1" hangingPunct="1"/>
            <a:r>
              <a:rPr lang="vi-VN" altLang="vi-VN" smtClean="0"/>
              <a:t>Đồ </a:t>
            </a:r>
            <a:r>
              <a:rPr lang="vi-VN" altLang="vi-VN" smtClean="0"/>
              <a:t>họa trên Internet nên có mô tả văn bản bật lên hoặc mô tả cuộn khi hình ảnh được sử dụng làm siêu liên kết, bởi vì có thể không chắc chắn trong việc diễn giải ý nghĩa của chúng, đặc biệt nếu trang web được sử dụng quốc tế. Lưu ý rằng các hướng dẫn của EU về hiển thị đồ họa Web yêu cầu tất cả các hình ảnh phải được dán nhãn để người dùng khiếm thị có thể nghe được các mô tả bằng văn bản được thông báo qua phần mềm đặc biệt. Thông tin dòng trạng thái cho màn hình GUI là một cách khác để cung cấp hướng dẫn cho người dùng.</a:t>
            </a:r>
          </a:p>
          <a:p>
            <a:pPr eaLnBrk="1" hangingPunct="1"/>
            <a:endParaRPr lang="vi-VN" altLang="vi-VN" smtClean="0"/>
          </a:p>
          <a:p>
            <a:pPr eaLnBrk="1" hangingPunct="1"/>
            <a:r>
              <a:rPr lang="vi-VN" altLang="vi-VN" smtClean="0"/>
              <a:t>Màn hình trợ giúp dễ sử dụng sẽ </a:t>
            </a:r>
            <a:r>
              <a:rPr lang="vi-VN" altLang="vi-VN" b="0" smtClean="0"/>
              <a:t>được cung cấp. Nhiều màn hình </a:t>
            </a:r>
            <a:r>
              <a:rPr lang="vi-VN" altLang="vi-VN" smtClean="0"/>
              <a:t>trợ giúp PC có các chủ đề bổ sung có thể được chọn trực tiếp bằng cách sử dụng văn bản được đánh dấu được hiển thị trên màn hình trợ giúp đầu tiên. Các siêu liên kết này thường có màu khác, làm cho chúng nổi bật so với phần còn lại của văn bản trợ giúp. Hãy nhớ sử dụng biểu tượng hoặc văn bản ngoài mã hóa màu để tiếp cận số lượng người dùng lớn nhất. Nhiều GUI kết hợp sự trợ giúp của công cụ, hiển thị một thông báo trợ giúp nhỏ xác định chức năng của một nút lệnh khi con trỏ được đặt trên nó. Mặt khác của giao tiếp là máy tính nên hiểu những gì người dùng đã nhập. Do đó, tất cả dữ liệu được nhập trên màn hình sẽ được chỉnh sửa để có hiệu lực.</a:t>
            </a:r>
            <a:endParaRPr lang="en-US" altLang="vi-VN" smtClean="0"/>
          </a:p>
        </p:txBody>
      </p:sp>
      <p:sp>
        <p:nvSpPr>
          <p:cNvPr id="4" name="Slide Number Placeholder 3"/>
          <p:cNvSpPr>
            <a:spLocks noGrp="1"/>
          </p:cNvSpPr>
          <p:nvPr>
            <p:ph type="sldNum" sz="quarter" idx="10"/>
          </p:nvPr>
        </p:nvSpPr>
        <p:spPr/>
        <p:txBody>
          <a:bodyPr/>
          <a:lstStyle/>
          <a:p>
            <a:fld id="{89EDC514-9E28-441F-BF04-3DE8912E9F4E}" type="slidenum">
              <a:rPr lang="en-US" smtClean="0"/>
              <a:t>47</a:t>
            </a:fld>
            <a:endParaRPr lang="en-US"/>
          </a:p>
        </p:txBody>
      </p:sp>
    </p:spTree>
    <p:extLst>
      <p:ext uri="{BB962C8B-B14F-4D97-AF65-F5344CB8AC3E}">
        <p14:creationId xmlns:p14="http://schemas.microsoft.com/office/powerpoint/2010/main" val="39478697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vi-VN" altLang="vi-VN" smtClean="0"/>
              <a:t>Hành động tối thiểu của người dùng</a:t>
            </a:r>
            <a:endParaRPr lang="en-US" altLang="vi-VN" smtClean="0"/>
          </a:p>
          <a:p>
            <a:pPr eaLnBrk="1" hangingPunct="1"/>
            <a:r>
              <a:rPr lang="vi-VN" altLang="vi-VN" smtClean="0"/>
              <a:t>Keying thường là phần chậm nhất của một hệ thống máy tính, và hộp thoại tốt sẽ giảm thiểu số lần nhấn phím yêu cầu. Bạn có thể hoàn thành mục tiêu này theo một số cách khác nhau:</a:t>
            </a:r>
          </a:p>
          <a:p>
            <a:pPr eaLnBrk="1" hangingPunct="1"/>
            <a:endParaRPr lang="en-US" altLang="vi-VN" smtClean="0"/>
          </a:p>
          <a:p>
            <a:pPr eaLnBrk="1" hangingPunct="1"/>
            <a:r>
              <a:rPr lang="en-US" altLang="vi-VN" smtClean="0"/>
              <a:t>Use</a:t>
            </a:r>
            <a:r>
              <a:rPr lang="en-US" altLang="vi-VN" baseline="0" smtClean="0"/>
              <a:t> mã thay vì toàn bộ từ</a:t>
            </a:r>
            <a:endParaRPr lang="en-US" altLang="vi-VN" smtClean="0"/>
          </a:p>
          <a:p>
            <a:pPr eaLnBrk="1" hangingPunct="1"/>
            <a:r>
              <a:rPr lang="vi-VN" altLang="vi-VN" smtClean="0"/>
              <a:t>Trên màn hình GUI, các mã có thể được nhập bằng cách chọn mô tả các mã từ danh sách kéo xuống các tùy chọn có sẵn. </a:t>
            </a:r>
            <a:endParaRPr lang="en-US" altLang="vi-VN" smtClean="0"/>
          </a:p>
          <a:p>
            <a:pPr eaLnBrk="1" hangingPunct="1"/>
            <a:r>
              <a:rPr lang="vi-VN" altLang="vi-VN" smtClean="0"/>
              <a:t>Điều này giúp đảm bảo tính chính xác, vì mã được lưu trữ dưới dạng giá trị của danh sách thả xuống, cũng như giúp cung cấp thông tin liên lạc có ý nghĩa vì các mô tả quen thuộc với người dùng được chọn. </a:t>
            </a:r>
            <a:endParaRPr lang="en-US" altLang="vi-VN" smtClean="0"/>
          </a:p>
          <a:p>
            <a:pPr eaLnBrk="1" hangingPunct="1"/>
            <a:r>
              <a:rPr lang="vi-VN" altLang="vi-VN" smtClean="0"/>
              <a:t>Một ví dụ sẽ được chọn một tỉnh của Canada và có hai mã bưu điện ký tự được lưu trữ.</a:t>
            </a:r>
            <a:endParaRPr lang="en-US" altLang="vi-VN" smtClean="0"/>
          </a:p>
          <a:p>
            <a:pPr eaLnBrk="1" hangingPunct="1"/>
            <a:endParaRPr lang="vi-VN" altLang="vi-VN" smtClean="0"/>
          </a:p>
          <a:p>
            <a:pPr eaLnBrk="1" hangingPunct="1"/>
            <a:r>
              <a:rPr lang="vi-VN" altLang="vi-VN" smtClean="0"/>
              <a:t>Chỉ nhập dữ liệu chưa được lưu trữ trên các tệp. </a:t>
            </a:r>
            <a:endParaRPr lang="en-US" altLang="vi-VN" smtClean="0"/>
          </a:p>
          <a:p>
            <a:pPr eaLnBrk="1" hangingPunct="1"/>
            <a:r>
              <a:rPr lang="vi-VN" altLang="vi-VN" smtClean="0"/>
              <a:t>Ví dụ: khi thay đổi hoặc xóa bản ghi mục, chỉ cần nhập số mục. Máy tính phản hồi bằng cách hiển thị thông tin mô tả hiện được lưu trữ trên tệp mục. </a:t>
            </a:r>
            <a:endParaRPr lang="en-US" altLang="vi-VN" smtClean="0"/>
          </a:p>
          <a:p>
            <a:pPr eaLnBrk="1" hangingPunct="1"/>
            <a:r>
              <a:rPr lang="vi-VN" altLang="vi-VN" smtClean="0"/>
              <a:t>Một ví dụ khác là khi người dùng đăng nhập vào một trang Web, ID người dùng được sử dụng để tìm các hồ sơ liên quan, chẳng hạn như hồ sơ khách hàng, hóa đơn chưa thanh toán, đơn đặt hàng, v.v.</a:t>
            </a:r>
            <a:endParaRPr lang="en-US" altLang="vi-VN" smtClean="0"/>
          </a:p>
          <a:p>
            <a:pPr eaLnBrk="1" hangingPunct="1"/>
            <a:endParaRPr lang="vi-VN" altLang="vi-VN" smtClean="0"/>
          </a:p>
          <a:p>
            <a:pPr eaLnBrk="1" hangingPunct="1"/>
            <a:r>
              <a:rPr lang="vi-VN" altLang="vi-VN" smtClean="0"/>
              <a:t>Cung cấp các ký tự chỉnh sửa (ví dụ: gạch chéo làm dấu phân tách trường ngày). </a:t>
            </a:r>
            <a:endParaRPr lang="en-US" altLang="vi-VN" smtClean="0"/>
          </a:p>
          <a:p>
            <a:pPr eaLnBrk="1" hangingPunct="1"/>
            <a:r>
              <a:rPr lang="vi-VN" altLang="vi-VN" smtClean="0"/>
              <a:t>Người </a:t>
            </a:r>
            <a:r>
              <a:rPr lang="vi-VN" altLang="vi-VN" smtClean="0"/>
              <a:t>dùng không phải </a:t>
            </a:r>
            <a:r>
              <a:rPr lang="vi-VN" altLang="vi-VN" smtClean="0"/>
              <a:t>nhập các ký tự định dạng như số 0 đầu, </a:t>
            </a:r>
            <a:endParaRPr lang="en-US" altLang="vi-VN" smtClean="0"/>
          </a:p>
          <a:p>
            <a:pPr eaLnBrk="1" hangingPunct="1"/>
            <a:r>
              <a:rPr lang="vi-VN" altLang="vi-VN" smtClean="0"/>
              <a:t>dấu phẩy hoặc dấu thập phân khi nhập số tiền đô la; </a:t>
            </a:r>
            <a:endParaRPr lang="en-US" altLang="vi-VN" smtClean="0"/>
          </a:p>
          <a:p>
            <a:pPr eaLnBrk="1" hangingPunct="1"/>
            <a:r>
              <a:rPr lang="vi-VN" altLang="vi-VN" smtClean="0"/>
              <a:t>cũng </a:t>
            </a:r>
            <a:r>
              <a:rPr lang="vi-VN" altLang="vi-VN" smtClean="0"/>
              <a:t>không phải họ phải nhập dấu gạch chéo hoặc dấu gạch ngang khi nhập ngày. </a:t>
            </a:r>
            <a:endParaRPr lang="en-US" altLang="vi-VN" smtClean="0"/>
          </a:p>
          <a:p>
            <a:pPr eaLnBrk="1" hangingPunct="1"/>
            <a:endParaRPr lang="vi-VN" altLang="vi-VN" smtClean="0"/>
          </a:p>
          <a:p>
            <a:pPr eaLnBrk="1" hangingPunct="1"/>
            <a:r>
              <a:rPr lang="vi-VN" altLang="vi-VN" smtClean="0"/>
              <a:t>Sử dụng giá trị mặc định cho các trường trên màn hình nhập. </a:t>
            </a:r>
            <a:endParaRPr lang="en-US" altLang="vi-VN" smtClean="0"/>
          </a:p>
          <a:p>
            <a:pPr eaLnBrk="1" hangingPunct="1"/>
            <a:r>
              <a:rPr lang="vi-VN" altLang="vi-VN" smtClean="0"/>
              <a:t>Mặc định được sử dụng khi người dùng nhập cùng một giá trị trong trường màn hình cho phần lớn các bản ghi đang được xử lý. </a:t>
            </a:r>
            <a:endParaRPr lang="en-US" altLang="vi-VN" smtClean="0"/>
          </a:p>
          <a:p>
            <a:pPr eaLnBrk="1" hangingPunct="1"/>
            <a:r>
              <a:rPr lang="vi-VN" altLang="vi-VN" smtClean="0"/>
              <a:t>Giá trị được hiển thị và người dùng có thể nhấn phím Enter để chấp nhận giá trị mặc định hoặc ghi đè giá trị mặc định bằng giá trị mới. </a:t>
            </a:r>
            <a:endParaRPr lang="en-US" altLang="vi-VN" smtClean="0"/>
          </a:p>
          <a:p>
            <a:pPr eaLnBrk="1" hangingPunct="1"/>
            <a:r>
              <a:rPr lang="vi-VN" altLang="vi-VN" smtClean="0"/>
              <a:t>GUI có thể chứa các hộp kiểm và nút radio được chọn khi biểu mẫu Web hoặc hộp thoại mở ra. </a:t>
            </a:r>
            <a:endParaRPr lang="en-US" altLang="vi-VN" smtClean="0"/>
          </a:p>
          <a:p>
            <a:pPr eaLnBrk="1" hangingPunct="1"/>
            <a:r>
              <a:rPr lang="vi-VN" altLang="vi-VN" smtClean="0"/>
              <a:t>Menu ngữ cảnh nhạy cảm xuất hiện khi một đối tượng được nhấp bằng nút chuột phải. </a:t>
            </a:r>
            <a:endParaRPr lang="en-US" altLang="vi-VN" smtClean="0"/>
          </a:p>
          <a:p>
            <a:pPr eaLnBrk="1" hangingPunct="1"/>
            <a:r>
              <a:rPr lang="vi-VN" altLang="vi-VN" smtClean="0"/>
              <a:t>Các menu này chứa các tùy chọn dành riêng cho đối tượng dưới con chuột.</a:t>
            </a:r>
            <a:endParaRPr lang="en-US" altLang="vi-VN" smtClean="0"/>
          </a:p>
          <a:p>
            <a:pPr eaLnBrk="1" hangingPunct="1"/>
            <a:endParaRPr lang="vi-VN" altLang="vi-VN" smtClean="0"/>
          </a:p>
          <a:p>
            <a:pPr eaLnBrk="1" hangingPunct="1"/>
            <a:r>
              <a:rPr lang="vi-VN" altLang="vi-VN" smtClean="0"/>
              <a:t>Thiết kế một yêu cầu (hoặc thay đổi hoặc xóa) chương trình để người dùng chỉ cần nhập một vài ký tự đầu tiên của tên hoặc mô tả mục. Chương trình sẽ hiển thị danh sách tất cả các tên phù hợp và khi người dùng chọn một tên, bản ghi khớp được hiển thị</a:t>
            </a:r>
            <a:r>
              <a:rPr lang="vi-VN" altLang="vi-VN" smtClean="0"/>
              <a:t>.</a:t>
            </a:r>
            <a:endParaRPr lang="en-US" altLang="vi-VN" smtClean="0"/>
          </a:p>
          <a:p>
            <a:pPr eaLnBrk="1" hangingPunct="1"/>
            <a:endParaRPr lang="vi-VN" altLang="vi-VN" smtClean="0"/>
          </a:p>
          <a:p>
            <a:pPr eaLnBrk="1" hangingPunct="1"/>
            <a:endParaRPr lang="en-US" altLang="vi-VN" smtClean="0"/>
          </a:p>
        </p:txBody>
      </p:sp>
      <p:sp>
        <p:nvSpPr>
          <p:cNvPr id="4" name="Slide Number Placeholder 3"/>
          <p:cNvSpPr>
            <a:spLocks noGrp="1"/>
          </p:cNvSpPr>
          <p:nvPr>
            <p:ph type="sldNum" sz="quarter" idx="10"/>
          </p:nvPr>
        </p:nvSpPr>
        <p:spPr/>
        <p:txBody>
          <a:bodyPr/>
          <a:lstStyle/>
          <a:p>
            <a:fld id="{89EDC514-9E28-441F-BF04-3DE8912E9F4E}" type="slidenum">
              <a:rPr lang="en-US" smtClean="0"/>
              <a:t>48</a:t>
            </a:fld>
            <a:endParaRPr lang="en-US"/>
          </a:p>
        </p:txBody>
      </p:sp>
    </p:spTree>
    <p:extLst>
      <p:ext uri="{BB962C8B-B14F-4D97-AF65-F5344CB8AC3E}">
        <p14:creationId xmlns:p14="http://schemas.microsoft.com/office/powerpoint/2010/main" val="39478697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vi-VN" altLang="vi-VN" smtClean="0"/>
              <a:t>Cung cấp tổ hợp phím để chọn tùy chọn menu kéo xuống. Thông thường, các tùy chọn này được chọn bằng chuột, tiếp theo là khóa. Người dùng phải di chuyển bàn tay của họ từ bàn phím đến chuột và ngược lại. Khi người dùng trở nên quen thuộc với hệ thống, tổ hợp phím tắt cung cấp phương pháp nhanh hơn để thao tác các menu kéo xuống vì cả hai tay vẫn còn trên bàn phím. Điều này giúp người dùng trở nên hiệu quả trong công việc của họ. </a:t>
            </a:r>
          </a:p>
          <a:p>
            <a:pPr eaLnBrk="1" hangingPunct="1"/>
            <a:endParaRPr lang="en-US" altLang="vi-VN" smtClean="0"/>
          </a:p>
          <a:p>
            <a:pPr eaLnBrk="1" hangingPunct="1"/>
            <a:r>
              <a:rPr lang="vi-VN" altLang="vi-VN" smtClean="0"/>
              <a:t>Sử dụng các nút radio và danh sách thả xuống để điều khiển hiển thị các trang Web mới hoặc để thay đổi các biểu mẫu Web. </a:t>
            </a:r>
            <a:endParaRPr lang="en-US" altLang="vi-VN" smtClean="0"/>
          </a:p>
          <a:p>
            <a:pPr eaLnBrk="1" hangingPunct="1"/>
            <a:r>
              <a:rPr lang="vi-VN" altLang="vi-VN" smtClean="0"/>
              <a:t>Ví dụ, khi một nút radio được bấm, một danh sách thả xuống có thể thay đổi để phản ánh lựa chọn nút radio. Có thể nhấp vào nút radio và biểu mẫu có thể thay đổi theo lựa chọn. Một danh sách thả xuống có thể thay đổi hoặc một nút radio có thể được bấm để chuyển sang một trang Web mới. Danh sách thả xuống thường được cung cấp trên trang Web để điều hướng nhanh; việc chọn một trang Web mới từ danh sách thả xuống sẽ đưa người xem đến trang đó.</a:t>
            </a:r>
            <a:endParaRPr lang="en-US" altLang="vi-VN" smtClean="0"/>
          </a:p>
          <a:p>
            <a:pPr eaLnBrk="1" hangingPunct="1"/>
            <a:endParaRPr lang="vi-VN" altLang="vi-VN" smtClean="0"/>
          </a:p>
          <a:p>
            <a:pPr eaLnBrk="1" hangingPunct="1"/>
            <a:r>
              <a:rPr lang="vi-VN" altLang="vi-VN" smtClean="0"/>
              <a:t>Cung cấp điều khiển con trỏ cho biểu mẫu Web và các hiển thị khác để con trỏ di chuyển đến trường tiếp theo khi đã nhập đúng số ký tự. Một ví dụ là khi người dùng nhập mã vùng cho số điện thoại của Hoa Kỳ và sau khi nhập ba ký tự, con trỏ sẽ di chuyển đến trường số điện thoại địa phương. </a:t>
            </a:r>
            <a:endParaRPr lang="en-US" altLang="vi-VN" smtClean="0"/>
          </a:p>
          <a:p>
            <a:pPr eaLnBrk="1" hangingPunct="1"/>
            <a:endParaRPr lang="en-US" altLang="vi-VN" smtClean="0"/>
          </a:p>
          <a:p>
            <a:pPr eaLnBrk="1" hangingPunct="1"/>
            <a:r>
              <a:rPr lang="vi-VN" altLang="vi-VN" smtClean="0"/>
              <a:t>sự </a:t>
            </a:r>
            <a:r>
              <a:rPr lang="vi-VN" altLang="vi-VN" smtClean="0"/>
              <a:t>kết hợp nào trong tám phương pháp này đều có thể giúp nhà phân tích giảm số lần nhấn phím do người dùng yêu cầu, do đó tăng tốc độ nhập dữ liệu và giảm thiểu lỗi.</a:t>
            </a:r>
            <a:endParaRPr lang="en-US"/>
          </a:p>
        </p:txBody>
      </p:sp>
      <p:sp>
        <p:nvSpPr>
          <p:cNvPr id="4" name="Slide Number Placeholder 3"/>
          <p:cNvSpPr>
            <a:spLocks noGrp="1"/>
          </p:cNvSpPr>
          <p:nvPr>
            <p:ph type="sldNum" sz="quarter" idx="10"/>
          </p:nvPr>
        </p:nvSpPr>
        <p:spPr/>
        <p:txBody>
          <a:bodyPr/>
          <a:lstStyle/>
          <a:p>
            <a:fld id="{89EDC514-9E28-441F-BF04-3DE8912E9F4E}" type="slidenum">
              <a:rPr lang="en-US" smtClean="0"/>
              <a:t>49</a:t>
            </a:fld>
            <a:endParaRPr lang="en-US"/>
          </a:p>
        </p:txBody>
      </p:sp>
    </p:spTree>
    <p:extLst>
      <p:ext uri="{BB962C8B-B14F-4D97-AF65-F5344CB8AC3E}">
        <p14:creationId xmlns:p14="http://schemas.microsoft.com/office/powerpoint/2010/main" val="23081949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vi-VN" sz="1200" smtClean="0"/>
          </a:p>
          <a:p>
            <a:pPr eaLnBrk="1" hangingPunct="1"/>
            <a:r>
              <a:rPr lang="vi-VN" altLang="vi-VN" smtClean="0"/>
              <a:t>Tiêu chuẩn hoạt động và nhất quán</a:t>
            </a:r>
          </a:p>
          <a:p>
            <a:pPr eaLnBrk="1" hangingPunct="1"/>
            <a:r>
              <a:rPr lang="vi-VN" altLang="vi-VN" smtClean="0"/>
              <a:t>Hệ thống phải nhất quán trong toàn bộ các màn hình khác nhau và trong các cơ chế kiểm soát hoạt động của màn hình trong các ứng dụng khác nhau. Tính nhất quán giúp người dùng dễ dàng tìm hiểu cách sử dụng các phần mới của hệ thống khi họ đã quen thuộc với một thành phần. Bạn có thể đạt được sự nhất quán bằng cách:</a:t>
            </a:r>
          </a:p>
          <a:p>
            <a:pPr eaLnBrk="1" hangingPunct="1"/>
            <a:endParaRPr lang="vi-VN" altLang="vi-VN" smtClean="0"/>
          </a:p>
          <a:p>
            <a:pPr eaLnBrk="1" hangingPunct="1"/>
            <a:r>
              <a:rPr lang="vi-VN" altLang="vi-VN" smtClean="0"/>
              <a:t>Tìm tiêu đề, ngày tháng, thời gian và toán tử cũng như thông tin phản hồi trong cùng một vị trí trên tất cả các màn hình.</a:t>
            </a:r>
          </a:p>
          <a:p>
            <a:pPr eaLnBrk="1" hangingPunct="1"/>
            <a:r>
              <a:rPr lang="vi-VN" altLang="vi-VN" smtClean="0"/>
              <a:t>Thoát từng chương trình bằng cùng một </a:t>
            </a:r>
            <a:r>
              <a:rPr lang="en-US" altLang="vi-VN" smtClean="0"/>
              <a:t>key </a:t>
            </a:r>
            <a:r>
              <a:rPr lang="vi-VN" altLang="vi-VN" smtClean="0"/>
              <a:t>hoặc menu.</a:t>
            </a:r>
          </a:p>
          <a:p>
            <a:pPr eaLnBrk="1" hangingPunct="1"/>
            <a:r>
              <a:rPr lang="vi-VN" altLang="vi-VN" smtClean="0"/>
              <a:t>Hủy giao dịch theo cách nhất quán, chẳng hạn như sử dụng phím esc.</a:t>
            </a:r>
          </a:p>
          <a:p>
            <a:pPr eaLnBrk="1" hangingPunct="1"/>
            <a:r>
              <a:rPr lang="vi-VN" altLang="vi-VN" smtClean="0"/>
              <a:t>Nhận trợ giúp theo cách được chuẩn hóa, chẳng hạn như sử dụng phím chức năng.</a:t>
            </a:r>
          </a:p>
          <a:p>
            <a:pPr eaLnBrk="1" hangingPunct="1"/>
            <a:r>
              <a:rPr lang="vi-VN" altLang="vi-VN" smtClean="0"/>
              <a:t>Chuẩn hóa màu sắc được sử dụng cho tất cả các màn hình hoặc các trang Web.</a:t>
            </a:r>
          </a:p>
          <a:p>
            <a:pPr eaLnBrk="1" hangingPunct="1"/>
            <a:endParaRPr lang="en-US" smtClean="0"/>
          </a:p>
        </p:txBody>
      </p:sp>
      <p:sp>
        <p:nvSpPr>
          <p:cNvPr id="4" name="Slide Number Placeholder 3"/>
          <p:cNvSpPr>
            <a:spLocks noGrp="1"/>
          </p:cNvSpPr>
          <p:nvPr>
            <p:ph type="sldNum" sz="quarter" idx="10"/>
          </p:nvPr>
        </p:nvSpPr>
        <p:spPr/>
        <p:txBody>
          <a:bodyPr/>
          <a:lstStyle/>
          <a:p>
            <a:fld id="{89EDC514-9E28-441F-BF04-3DE8912E9F4E}" type="slidenum">
              <a:rPr lang="en-US" smtClean="0"/>
              <a:t>50</a:t>
            </a:fld>
            <a:endParaRPr lang="en-US"/>
          </a:p>
        </p:txBody>
      </p:sp>
    </p:spTree>
    <p:extLst>
      <p:ext uri="{BB962C8B-B14F-4D97-AF65-F5344CB8AC3E}">
        <p14:creationId xmlns:p14="http://schemas.microsoft.com/office/powerpoint/2010/main" val="39478697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vi-VN" sz="1200" smtClean="0"/>
          </a:p>
          <a:p>
            <a:pPr eaLnBrk="1" hangingPunct="1"/>
            <a:r>
              <a:rPr lang="vi-VN" altLang="vi-VN" smtClean="0"/>
              <a:t>Chuẩn hóa việc sử dụng các biểu tượng cho các hoạt động tương tự khi sử dụng giao diện người dùng đồ họa.</a:t>
            </a:r>
          </a:p>
          <a:p>
            <a:pPr eaLnBrk="1" hangingPunct="1"/>
            <a:r>
              <a:rPr lang="vi-VN" altLang="vi-VN" smtClean="0"/>
              <a:t>Sử dụng thuật ngữ nhất quán trong màn hình hiển thị hoặc trang Web.</a:t>
            </a:r>
          </a:p>
          <a:p>
            <a:pPr eaLnBrk="1" hangingPunct="1"/>
            <a:r>
              <a:rPr lang="vi-VN" altLang="vi-VN" smtClean="0"/>
              <a:t>Cung cấp một cách nhất quán để điều hướng qua hộp thoại.</a:t>
            </a:r>
          </a:p>
          <a:p>
            <a:pPr eaLnBrk="1" hangingPunct="1"/>
            <a:r>
              <a:rPr lang="vi-VN" altLang="vi-VN" smtClean="0"/>
              <a:t>Sử dụng sự liên kết phông chữ nhất quán, kích thước và màu sắc trên các trang Web.</a:t>
            </a:r>
            <a:endParaRPr lang="vi-VN" sz="1200" smtClean="0"/>
          </a:p>
          <a:p>
            <a:pPr eaLnBrk="1" hangingPunct="1"/>
            <a:endParaRPr lang="en-US" smtClean="0"/>
          </a:p>
        </p:txBody>
      </p:sp>
      <p:sp>
        <p:nvSpPr>
          <p:cNvPr id="4" name="Slide Number Placeholder 3"/>
          <p:cNvSpPr>
            <a:spLocks noGrp="1"/>
          </p:cNvSpPr>
          <p:nvPr>
            <p:ph type="sldNum" sz="quarter" idx="10"/>
          </p:nvPr>
        </p:nvSpPr>
        <p:spPr/>
        <p:txBody>
          <a:bodyPr/>
          <a:lstStyle/>
          <a:p>
            <a:fld id="{89EDC514-9E28-441F-BF04-3DE8912E9F4E}" type="slidenum">
              <a:rPr lang="en-US" smtClean="0"/>
              <a:t>51</a:t>
            </a:fld>
            <a:endParaRPr lang="en-US"/>
          </a:p>
        </p:txBody>
      </p:sp>
    </p:spTree>
    <p:extLst>
      <p:ext uri="{BB962C8B-B14F-4D97-AF65-F5344CB8AC3E}">
        <p14:creationId xmlns:p14="http://schemas.microsoft.com/office/powerpoint/2010/main" val="39478697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vi-VN" smtClean="0"/>
              <a:t>Tất cả các hệ thống đều yêu cầu phản hồi để theo dõi và thay đổi hành vi. Phản hồi thường so sánh hành vi hiện tại với các mục tiêu được xác định trước và cung cấp thông tin phản hồi khoảng cách giữa hiệu suất thực tế và dự kiến.</a:t>
            </a:r>
            <a:endParaRPr lang="vi-VN" sz="1200" smtClean="0"/>
          </a:p>
          <a:p>
            <a:pPr eaLnBrk="1" hangingPunct="1"/>
            <a:endParaRPr lang="en-US" smtClean="0"/>
          </a:p>
          <a:p>
            <a:pPr eaLnBrk="1" hangingPunct="1"/>
            <a:endParaRPr lang="vi-VN" smtClean="0"/>
          </a:p>
          <a:p>
            <a:pPr eaLnBrk="1" hangingPunct="1"/>
            <a:r>
              <a:rPr lang="vi-VN" smtClean="0"/>
              <a:t>Khi người dùng giao tiếp với máy, họ vẫn cần phản hồi về cách công việc của họ đang tiến triển. Là nhà thiết kế giao diện người dùng, các nhà phân tích hệ thống cần phải nhận thức được nhu cầu của con người về phản hồi và xây dựng nó vào hệ thống. Ngoài tin nhắn văn bản, các biểu tượng thường có thể được sử dụng. Ví dụ, hiển thị một đồng hồ cát trong khi hệ thống đang xử lý khuyến khích người dùng đợi một lúc thay vì liên tục nhấn các phím để nhận phản hồi.</a:t>
            </a:r>
          </a:p>
          <a:p>
            <a:pPr eaLnBrk="1" hangingPunct="1"/>
            <a:endParaRPr lang="vi-VN" smtClean="0"/>
          </a:p>
          <a:p>
            <a:pPr eaLnBrk="1" hangingPunct="1"/>
            <a:r>
              <a:rPr lang="vi-VN" smtClean="0"/>
              <a:t>Phản hồi cho người dùng từ hệ thống là cần thiết trong bảy tình huống riêng biệt</a:t>
            </a:r>
            <a:endParaRPr lang="en-US" smtClean="0"/>
          </a:p>
          <a:p>
            <a:pPr eaLnBrk="1" hangingPunct="1"/>
            <a:r>
              <a:rPr lang="vi-VN" smtClean="0"/>
              <a:t>Các trang web sẽ hiển thị thông báo trạng thái hoặc một số cách khác để thông báo cho người dùng rằng trang web đang phản hồi và thông tin đó là đúng hoặc cần thêm thông tin.</a:t>
            </a:r>
            <a:endParaRPr lang="en-US" smtClean="0"/>
          </a:p>
        </p:txBody>
      </p:sp>
      <p:sp>
        <p:nvSpPr>
          <p:cNvPr id="4" name="Slide Number Placeholder 3"/>
          <p:cNvSpPr>
            <a:spLocks noGrp="1"/>
          </p:cNvSpPr>
          <p:nvPr>
            <p:ph type="sldNum" sz="quarter" idx="10"/>
          </p:nvPr>
        </p:nvSpPr>
        <p:spPr/>
        <p:txBody>
          <a:bodyPr/>
          <a:lstStyle/>
          <a:p>
            <a:fld id="{89EDC514-9E28-441F-BF04-3DE8912E9F4E}" type="slidenum">
              <a:rPr lang="en-US" smtClean="0"/>
              <a:t>52</a:t>
            </a:fld>
            <a:endParaRPr lang="en-US"/>
          </a:p>
        </p:txBody>
      </p:sp>
    </p:spTree>
    <p:extLst>
      <p:ext uri="{BB962C8B-B14F-4D97-AF65-F5344CB8AC3E}">
        <p14:creationId xmlns:p14="http://schemas.microsoft.com/office/powerpoint/2010/main" val="39478697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vi-VN" sz="1200" smtClean="0"/>
              <a:t>Xác nhận chấp nhận đầu vào</a:t>
            </a:r>
            <a:endParaRPr lang="en-US" sz="1200" smtClean="0"/>
          </a:p>
          <a:p>
            <a:pPr eaLnBrk="1" hangingPunct="1"/>
            <a:r>
              <a:rPr lang="vi-VN" sz="1200" smtClean="0"/>
              <a:t>máy tính đã chấp nhận đầu vào. Ví dụ: khi người dùng nhập tên trên một dòng, máy tính sẽ cung cấp phản hồi cho người dùng bằng cách chuyển tiếp con trỏ một ký tự tại một thời điểm khi các chữ cái được nhập chính xác. </a:t>
            </a:r>
          </a:p>
          <a:p>
            <a:pPr eaLnBrk="1" hangingPunct="1"/>
            <a:r>
              <a:rPr lang="vi-VN" sz="1200" smtClean="0"/>
              <a:t>"Thanh toán của bạn đã được xử lý. Số xác nhận của bạn là 1234567. Cảm ơn bạn đã sử dụng dịch vụ của chúng tôi ”.</a:t>
            </a:r>
            <a:endParaRPr lang="en-US" sz="1200" smtClean="0"/>
          </a:p>
          <a:p>
            <a:pPr eaLnBrk="1" hangingPunct="1"/>
            <a:endParaRPr lang="en-US" sz="1200" smtClean="0"/>
          </a:p>
          <a:p>
            <a:pPr eaLnBrk="1" hangingPunct="1"/>
            <a:r>
              <a:rPr lang="vi-VN" sz="1200" smtClean="0"/>
              <a:t>GHI NHẬN INPUT LÀ TRONG </a:t>
            </a:r>
            <a:r>
              <a:rPr lang="en-US" sz="1200" smtClean="0"/>
              <a:t>FORM</a:t>
            </a:r>
            <a:r>
              <a:rPr lang="vi-VN" sz="1200" smtClean="0"/>
              <a:t> ĐÚNG</a:t>
            </a:r>
          </a:p>
          <a:p>
            <a:pPr eaLnBrk="1" hangingPunct="1"/>
            <a:r>
              <a:rPr lang="vi-VN" sz="1200" smtClean="0"/>
              <a:t>Người dùng cần phản hồi để cho họ biết rằng đầu vào ở dạng chính xác. Ví dụ, một người dùng nhập vào một lệnh, và phản hồi nói "READY" khi chương trình tiến tới một điểm mới. Một ví dụ phản hồi kém cho người dùng biết rằng đầu vào ở dạng đúng là thông báo “INPUT OK,” vì thông điệp đó chiếm thêm không gian, khó hiểu và không làm gì để khuyến khích đầu vào của nhiều dữ liệu hơn. Khi đặt hàng trên Web hoặc thực hiện thanh toán, trang xác nhận thường hiển thị, yêu cầu người dùng xem lại thông tin và nhấp vào nút hoặc hình ảnh để xác nhận đơn đặt hàng hoặc thanh toán.</a:t>
            </a:r>
            <a:endParaRPr lang="en-US" sz="1200" smtClean="0"/>
          </a:p>
          <a:p>
            <a:pPr eaLnBrk="1" hangingPunct="1"/>
            <a:endParaRPr lang="en-US" sz="1200" smtClean="0"/>
          </a:p>
          <a:p>
            <a:r>
              <a:rPr lang="en-US" sz="1200" smtClean="0"/>
              <a:t>Notifying that input is not in the correct form</a:t>
            </a:r>
          </a:p>
          <a:p>
            <a:pPr eaLnBrk="1" hangingPunct="1"/>
            <a:r>
              <a:rPr lang="vi-VN" sz="1200" smtClean="0"/>
              <a:t>Phản hồi là cần thiết để cảnh báo người dùng rằng đầu vào không có dạng chính xác. Khi dữ liệu không chính xác, một cách để thông báo cho người dùng là tạo một cửa sổ mô tả ngắn gọn vấn đề với đầu vào và giải thích cách người dùng có thể sửa nó.</a:t>
            </a:r>
            <a:endParaRPr lang="en-US" sz="1200" smtClean="0"/>
          </a:p>
          <a:p>
            <a:pPr eaLnBrk="1" hangingPunct="1"/>
            <a:endParaRPr lang="en-US" sz="1200" smtClean="0"/>
          </a:p>
          <a:p>
            <a:pPr eaLnBrk="1" hangingPunct="1"/>
            <a:r>
              <a:rPr lang="en-US" sz="1200" smtClean="0"/>
              <a:t>GIẢI THÍCH Một CHẬM TRỄ TRONG Xử</a:t>
            </a:r>
            <a:r>
              <a:rPr lang="en-US" sz="1200" baseline="0" smtClean="0"/>
              <a:t> lí</a:t>
            </a:r>
            <a:endParaRPr lang="en-US" sz="1200" smtClean="0"/>
          </a:p>
          <a:p>
            <a:pPr eaLnBrk="1" hangingPunct="1"/>
            <a:r>
              <a:rPr lang="vi-VN" sz="1200" smtClean="0"/>
              <a:t>Một trong những loại phản hồi quan trọng nhất thông báo cho người dùng rằng sẽ có sự chậm trễ trong việc xử lý yêu cầu của họ. Việc trì hoãn lâu hơn 10 giây hoặc lâu hơn yêu cầu phản hồi để người dùng biết hệ thống vẫn hoạt động.</a:t>
            </a:r>
            <a:endParaRPr lang="en-US" sz="1200" smtClean="0"/>
          </a:p>
          <a:p>
            <a:pPr eaLnBrk="1" hangingPunct="1"/>
            <a:endParaRPr lang="en-US" sz="1200" smtClean="0"/>
          </a:p>
          <a:p>
            <a:pPr eaLnBrk="1" hangingPunct="1"/>
            <a:r>
              <a:rPr lang="vi-VN" sz="1200" smtClean="0"/>
              <a:t>YÊU CẦU HOÀN THÀNH</a:t>
            </a:r>
          </a:p>
          <a:p>
            <a:pPr eaLnBrk="1" hangingPunct="1"/>
            <a:r>
              <a:rPr lang="vi-VN" sz="1200" smtClean="0"/>
              <a:t>Người dùng cần biết khi yêu cầu của họ đã được hoàn thành và yêu cầu mới có thể được nhập. Thông thường, một thông báo phản hồi cụ thể được hiển thị khi một hành động đã được hoàn thành bởi người dùng, chẳng hạn như “Hồ sơ nhân viên đã được thêm vào”, “Hồ sơ khách hàng đã bị thay đổi” hoặc “Số hiệu 12345 đã bị xóa”.</a:t>
            </a:r>
            <a:endParaRPr lang="en-US" sz="1200" smtClean="0"/>
          </a:p>
          <a:p>
            <a:pPr eaLnBrk="1" hangingPunct="1"/>
            <a:endParaRPr lang="en-US" sz="1200" smtClean="0"/>
          </a:p>
          <a:p>
            <a:pPr eaLnBrk="1" hangingPunct="1"/>
            <a:r>
              <a:rPr lang="vi-VN" sz="1200" smtClean="0"/>
              <a:t>YÊU CẦU KHÔNG ĐƯỢC HOÀN THÀNH</a:t>
            </a:r>
          </a:p>
          <a:p>
            <a:pPr eaLnBrk="1" hangingPunct="1"/>
            <a:r>
              <a:rPr lang="vi-VN" sz="1200" smtClean="0"/>
              <a:t>Phản hồi cũng cần thiết để cho người dùng biết rằng máy tính không thể hoàn thành yêu cầu. Nếu màn hình hiển thị “Không thể xử lý yêu cầu. Kiểm tra lại yêu cầu, ”người dùng có thể quay lại và kiểm tra xem yêu cầu đã được nhập chính xác hay không thay vì tiếp tục nhập các lệnh không thể thực thi được.</a:t>
            </a:r>
            <a:endParaRPr lang="en-US" sz="1200" smtClean="0"/>
          </a:p>
          <a:p>
            <a:pPr eaLnBrk="1" hangingPunct="1"/>
            <a:endParaRPr lang="en-US" sz="1200" smtClean="0"/>
          </a:p>
          <a:p>
            <a:pPr eaLnBrk="1" hangingPunct="1"/>
            <a:r>
              <a:rPr lang="vi-VN" sz="1200" smtClean="0"/>
              <a:t>CUNG CẤP NGƯỜI DÙNG THÊM THÔNG TIN PHẢN HỒI CHI TIẾT</a:t>
            </a:r>
          </a:p>
          <a:p>
            <a:pPr eaLnBrk="1" hangingPunct="1"/>
            <a:r>
              <a:rPr lang="vi-VN" sz="1200" smtClean="0"/>
              <a:t>Người dùng cần được yên tâm rằng có thêm phản hồi chi tiết và họ sẽ được hiển thị cách họ có thể nhận được phản hồi đó. Các lệnh như Assist, Instruct, Explain và More có thể được sử dụng. Hoặc người dùng có thể nhập dấu chấm hỏi hoặc nhấp vào biểu tượng thích hợp để nhận thêm phản hồi. Sử dụng lệnh Trợ giúp như một cách để có thêm thông tin đã được đặt câu hỏi, bởi vì người dùng có thể cảm thấy bất lực hoặc bị mắc bẫy trong đó họ phải trốn thoát. Quy ước này đang được sử dụng và sự quen thuộc của nó đối với người dùng có thể khắc phục sự lo ngại này.</a:t>
            </a:r>
          </a:p>
          <a:p>
            <a:pPr eaLnBrk="1" hangingPunct="1"/>
            <a:endParaRPr lang="vi-VN" sz="1200" smtClean="0"/>
          </a:p>
          <a:p>
            <a:pPr eaLnBrk="1" hangingPunct="1"/>
            <a:r>
              <a:rPr lang="vi-VN" sz="1200" smtClean="0"/>
              <a:t>Khi thiết kế giao diện Web, siêu liên kết có thể được nhúng để cho phép người dùng chuyển sang màn hình trợ giúp có liên quan hoặc để xem thêm thông tin. Siêu liên kết thường được đánh dấu bằng gạch chân, in nghiêng hoặc màu khác. Siêu liên kết có thể là đồ họa, văn bản hoặc biểu tượng.</a:t>
            </a:r>
            <a:endParaRPr lang="en-US" sz="1200" smtClean="0"/>
          </a:p>
        </p:txBody>
      </p:sp>
      <p:sp>
        <p:nvSpPr>
          <p:cNvPr id="4" name="Slide Number Placeholder 3"/>
          <p:cNvSpPr>
            <a:spLocks noGrp="1"/>
          </p:cNvSpPr>
          <p:nvPr>
            <p:ph type="sldNum" sz="quarter" idx="10"/>
          </p:nvPr>
        </p:nvSpPr>
        <p:spPr/>
        <p:txBody>
          <a:bodyPr/>
          <a:lstStyle/>
          <a:p>
            <a:fld id="{89EDC514-9E28-441F-BF04-3DE8912E9F4E}" type="slidenum">
              <a:rPr lang="en-US" smtClean="0"/>
              <a:t>53</a:t>
            </a:fld>
            <a:endParaRPr lang="en-US"/>
          </a:p>
        </p:txBody>
      </p:sp>
    </p:spTree>
    <p:extLst>
      <p:ext uri="{BB962C8B-B14F-4D97-AF65-F5344CB8AC3E}">
        <p14:creationId xmlns:p14="http://schemas.microsoft.com/office/powerpoint/2010/main" val="39478697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vi-VN" sz="1200" smtClean="0"/>
              <a:t>Nếu được sử dụng một cách chính xác, phản hồi có thể là cốt lõi mạnh mẽ trong quá trình học tập của người dùng, phục vụ để cải thiện hiệu suất người dùng với hệ thống, tăng động lực để sản xuất và cải thiện sự phù hợp giữa người dùng, nhiệm vụ và công nghệ.</a:t>
            </a:r>
          </a:p>
        </p:txBody>
      </p:sp>
      <p:sp>
        <p:nvSpPr>
          <p:cNvPr id="4" name="Slide Number Placeholder 3"/>
          <p:cNvSpPr>
            <a:spLocks noGrp="1"/>
          </p:cNvSpPr>
          <p:nvPr>
            <p:ph type="sldNum" sz="quarter" idx="10"/>
          </p:nvPr>
        </p:nvSpPr>
        <p:spPr/>
        <p:txBody>
          <a:bodyPr/>
          <a:lstStyle/>
          <a:p>
            <a:fld id="{89EDC514-9E28-441F-BF04-3DE8912E9F4E}" type="slidenum">
              <a:rPr lang="en-US" smtClean="0"/>
              <a:t>54</a:t>
            </a:fld>
            <a:endParaRPr lang="en-US"/>
          </a:p>
        </p:txBody>
      </p:sp>
    </p:spTree>
    <p:extLst>
      <p:ext uri="{BB962C8B-B14F-4D97-AF65-F5344CB8AC3E}">
        <p14:creationId xmlns:p14="http://schemas.microsoft.com/office/powerpoint/2010/main" val="39478697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vi-VN" smtClean="0"/>
              <a:t>Bối cảnh nhạy cảm giúp đỡ - cụ thể cho các hoạt động đang được thực hiện.</a:t>
            </a:r>
          </a:p>
          <a:p>
            <a:pPr eaLnBrk="1" hangingPunct="1"/>
            <a:endParaRPr lang="vi-VN" smtClean="0"/>
          </a:p>
          <a:p>
            <a:pPr eaLnBrk="1" hangingPunct="1"/>
            <a:r>
              <a:rPr lang="vi-VN" smtClean="0"/>
              <a:t>Các mẹo của biểu tượng - thu được khi con trỏ bị bỏ lại qua biểu tượng trong vài giây.</a:t>
            </a:r>
          </a:p>
          <a:p>
            <a:pPr eaLnBrk="1" hangingPunct="1"/>
            <a:endParaRPr lang="vi-VN" smtClean="0"/>
          </a:p>
          <a:p>
            <a:pPr eaLnBrk="1" hangingPunct="1"/>
            <a:r>
              <a:rPr lang="vi-VN" smtClean="0"/>
              <a:t>Wizards - yêu cầu người dùng một loạt các câu hỏi và sau đó thực hiện một hành động cho phù hợp.</a:t>
            </a:r>
          </a:p>
          <a:p>
            <a:pPr eaLnBrk="1" hangingPunct="1"/>
            <a:endParaRPr lang="vi-VN" smtClean="0"/>
          </a:p>
          <a:p>
            <a:pPr eaLnBrk="1" hangingPunct="1"/>
            <a:r>
              <a:rPr lang="vi-VN" smtClean="0"/>
              <a:t>Bên cạnh sự trợ giúp phi chính thức về phần mềm, các trang Web của nhà cung cấp rất hữu ích cho việc cập nhật trình điều khiển, người xem và bản thân phần mềm.</a:t>
            </a:r>
            <a:endParaRPr lang="en-US" smtClean="0"/>
          </a:p>
          <a:p>
            <a:pPr eaLnBrk="1" hangingPunct="1"/>
            <a:r>
              <a:rPr lang="vi-VN" altLang="vi-VN" smtClean="0"/>
              <a:t>Trợ giúp" ban đầu được bắt đầu như là một phản ứng với người dùng đã nhấn một phím chức năng, chẳng hạn như F1</a:t>
            </a:r>
            <a:endParaRPr lang="en-US" altLang="vi-VN" smtClean="0"/>
          </a:p>
          <a:p>
            <a:pPr eaLnBrk="1" hangingPunct="1"/>
            <a:r>
              <a:rPr lang="vi-VN" altLang="vi-VN" smtClean="0"/>
              <a:t>GUI thay thế là trình đơn trợ giúp kéo xuống. Cách tiếp cận này rườm rà, bởi vì người dùng cuối phải điều hướng qua một bảng nội dung hoặc tìm kiếm thông qua một chỉ mục.</a:t>
            </a:r>
            <a:endParaRPr lang="en-US" altLang="vi-VN" smtClean="0"/>
          </a:p>
          <a:p>
            <a:pPr eaLnBrk="1" hangingPunct="1"/>
            <a:r>
              <a:rPr lang="vi-VN" altLang="vi-VN" smtClean="0"/>
              <a:t>Tiếp theo là sự giúp đỡ theo ngữ cảnh. Người dùng có thể chỉ cần nhấp vào nút chuột phải và các chủ đề hoặc giải thích về màn hình hiện tại hoặc khu vực của màn hình sẽ được tiết lộ. Loại trợ giúp thứ ba trên máy tính cá nhân xảy ra khi người dùng đặt mũi tên lên biểu tượng và để nó ở đó trong vài giây. </a:t>
            </a:r>
          </a:p>
          <a:p>
            <a:pPr eaLnBrk="1" hangingPunct="1"/>
            <a:r>
              <a:rPr lang="vi-VN" altLang="vi-VN" smtClean="0"/>
              <a:t>Loại trợ giúp thứ tư là một trình hướng dẫn, yêu cầu người dùng một loạt các câu hỏi và sau đó thực hiện hành động tương ứng. Wizards giúp người dùng thông qua các quá trình phức tạp hoặc không quen thuộc như thiết lập kết nối mạng hoặc đặt chỗ trực tuyến hàng không</a:t>
            </a:r>
          </a:p>
          <a:p>
            <a:pPr eaLnBrk="1" hangingPunct="1"/>
            <a:r>
              <a:rPr lang="vi-VN" altLang="vi-VN" smtClean="0"/>
              <a:t> người dùng có thể tìm kiếm và tìm hỗ trợ từ những người dùng khác thông qua diễn đàn phần mềm</a:t>
            </a:r>
          </a:p>
          <a:p>
            <a:pPr eaLnBrk="1" hangingPunct="1"/>
            <a:endParaRPr lang="vi-VN" altLang="vi-VN" smtClean="0"/>
          </a:p>
          <a:p>
            <a:pPr eaLnBrk="1" hangingPunct="1"/>
            <a:r>
              <a:rPr lang="vi-VN" altLang="vi-VN" smtClean="0"/>
              <a:t>Bên cạnh trợ giúp không chính thức về phần mềm, các trang web của nhà cung cấp là cực kỳ hữu ích cho việc cập nhật trình điều khiển, người xem và chính phần mềm. Hầu hết các ấn phẩm máy tính trực tuyến đều có một số loại “trình điều khiển” hoặc “báo cáo lỗi” giám sát các bảng thông báo và các trang web cho các chương trình hữu ích có thể tải xuống. Các chương trình sẽ tìm kiếm các trang web của nhà cung cấp cho các bản cập nhật mới nhất, thông báo cho người dùng về chúng, hỗ trợ tải xuống và thực sự nâng cấp các ứng dụng của người dùng.</a:t>
            </a:r>
            <a:endParaRPr lang="en-US" altLang="vi-VN" smtClean="0"/>
          </a:p>
          <a:p>
            <a:pPr eaLnBrk="1" hangingPunct="1"/>
            <a:endParaRPr lang="en-US" altLang="vi-VN" smtClean="0"/>
          </a:p>
          <a:p>
            <a:pPr eaLnBrk="1" hangingPunct="1"/>
            <a:endParaRPr lang="en-US" smtClean="0"/>
          </a:p>
          <a:p>
            <a:pPr eaLnBrk="1" hangingPunct="1"/>
            <a:endParaRPr lang="en-US" smtClean="0"/>
          </a:p>
          <a:p>
            <a:pPr eaLnBrk="1" hangingPunct="1"/>
            <a:endParaRPr lang="en-US" sz="1200" smtClean="0"/>
          </a:p>
        </p:txBody>
      </p:sp>
      <p:sp>
        <p:nvSpPr>
          <p:cNvPr id="4" name="Slide Number Placeholder 3"/>
          <p:cNvSpPr>
            <a:spLocks noGrp="1"/>
          </p:cNvSpPr>
          <p:nvPr>
            <p:ph type="sldNum" sz="quarter" idx="10"/>
          </p:nvPr>
        </p:nvSpPr>
        <p:spPr/>
        <p:txBody>
          <a:bodyPr/>
          <a:lstStyle/>
          <a:p>
            <a:fld id="{89EDC514-9E28-441F-BF04-3DE8912E9F4E}" type="slidenum">
              <a:rPr lang="en-US" smtClean="0"/>
              <a:t>55</a:t>
            </a:fld>
            <a:endParaRPr lang="en-US"/>
          </a:p>
        </p:txBody>
      </p:sp>
    </p:spTree>
    <p:extLst>
      <p:ext uri="{BB962C8B-B14F-4D97-AF65-F5344CB8AC3E}">
        <p14:creationId xmlns:p14="http://schemas.microsoft.com/office/powerpoint/2010/main" val="39478697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mtClean="0"/>
              <a:t>Thu hút phản hồi từ khách hàng trang web thương mại điện tử</a:t>
            </a:r>
          </a:p>
          <a:p>
            <a:endParaRPr lang="vi-VN" smtClean="0"/>
          </a:p>
          <a:p>
            <a:r>
              <a:rPr lang="vi-VN" smtClean="0"/>
              <a:t>Bạn không chỉ cần cung cấp cho người dùng phản hồi về những gì đang xảy ra với một đơn đặt hàng, nhưng bạn cũng cần gợi ý phản hồi. Hầu hết các trang </a:t>
            </a:r>
          </a:p>
          <a:p>
            <a:r>
              <a:rPr lang="vi-VN" smtClean="0"/>
              <a:t>web thương mại điện tử đều có nút Phản hồi. </a:t>
            </a:r>
            <a:endParaRPr lang="en-US" smtClean="0"/>
          </a:p>
          <a:p>
            <a:endParaRPr lang="vi-VN" smtClean="0"/>
          </a:p>
          <a:p>
            <a:r>
              <a:rPr lang="vi-VN" smtClean="0"/>
              <a:t>Thu hút phản hồi từ khách hàng trang web thương mại điện tử</a:t>
            </a:r>
          </a:p>
          <a:p>
            <a:r>
              <a:rPr lang="vi-VN" smtClean="0"/>
              <a:t>Điều hướng dễ dàng cho các trang web thương mại điện tử</a:t>
            </a:r>
          </a:p>
          <a:p>
            <a:r>
              <a:rPr lang="vi-VN" smtClean="0"/>
              <a:t>Có thể dễ dàng quay trở lại trang Web</a:t>
            </a:r>
          </a:p>
          <a:p>
            <a:endParaRPr lang="vi-VN" smtClean="0"/>
          </a:p>
          <a:p>
            <a:pPr eaLnBrk="1" hangingPunct="1"/>
            <a:endParaRPr lang="en-US" sz="1200" smtClean="0"/>
          </a:p>
        </p:txBody>
      </p:sp>
      <p:sp>
        <p:nvSpPr>
          <p:cNvPr id="4" name="Slide Number Placeholder 3"/>
          <p:cNvSpPr>
            <a:spLocks noGrp="1"/>
          </p:cNvSpPr>
          <p:nvPr>
            <p:ph type="sldNum" sz="quarter" idx="10"/>
          </p:nvPr>
        </p:nvSpPr>
        <p:spPr/>
        <p:txBody>
          <a:bodyPr/>
          <a:lstStyle/>
          <a:p>
            <a:fld id="{89EDC514-9E28-441F-BF04-3DE8912E9F4E}" type="slidenum">
              <a:rPr lang="en-US" smtClean="0"/>
              <a:t>56</a:t>
            </a:fld>
            <a:endParaRPr lang="en-US"/>
          </a:p>
        </p:txBody>
      </p:sp>
    </p:spTree>
    <p:extLst>
      <p:ext uri="{BB962C8B-B14F-4D97-AF65-F5344CB8AC3E}">
        <p14:creationId xmlns:p14="http://schemas.microsoft.com/office/powerpoint/2010/main" val="39478697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tLang="vi-VN" smtClean="0"/>
              <a:t>Thiết kế cho HCI có nghĩa là "Đảm bảo chức năng hệ thống và khả năng sử dụng, cung cấp hỗ trợ tương tác người dùng hiệu quả và nâng cao trải nghiệm người dùng dễ chịu.“</a:t>
            </a:r>
            <a:endParaRPr lang="en-US" altLang="vi-VN" smtClean="0"/>
          </a:p>
          <a:p>
            <a:r>
              <a:rPr lang="vi-VN" altLang="vi-VN" smtClean="0"/>
              <a:t>Mục tiêu bao quát là đạt được hiệu quả và hiệu quả của cả người dùng và tổ chức. Để đạt được các mục tiêu này, các nhà quản lý và các nhà phát triển cần phải am hiểu về sự tương tác giữa người dùng, nhiệm vụ, bối cảnh nhiệm vụ, công nghệ thông tin (CNTT) và môi trường trong đó các hệ thống được sử dụng</a:t>
            </a:r>
            <a:endParaRPr lang="en-US" altLang="vi-VN" smtClean="0"/>
          </a:p>
          <a:p>
            <a:r>
              <a:rPr lang="vi-VN" altLang="vi-VN" smtClean="0"/>
              <a:t>đảm bảo rằng các hệ thống của chúng tôi tập trung vào người dùng, để chúng phù hợp với nhu cầu của người dùng cũng như nhu cầu của tổ chức bằng cách hiểu các khái niệm HCI, xem xét giao diện trong vấn đề HCI và áp dụng các khái niệm thiết kế chuẩn cho máy tính theo cách mới vì Cách tiếp cận HCI.</a:t>
            </a:r>
            <a:endParaRPr lang="en-US" altLang="vi-VN" smtClean="0"/>
          </a:p>
          <a:p>
            <a:pPr marL="0" marR="0" indent="0" algn="l" defTabSz="914400" rtl="0" eaLnBrk="1" fontAlgn="auto" latinLnBrk="0" hangingPunct="1">
              <a:lnSpc>
                <a:spcPct val="100000"/>
              </a:lnSpc>
              <a:spcBef>
                <a:spcPts val="0"/>
              </a:spcBef>
              <a:spcAft>
                <a:spcPts val="0"/>
              </a:spcAft>
              <a:buClrTx/>
              <a:buSzTx/>
              <a:buFontTx/>
              <a:buNone/>
              <a:tabLst/>
              <a:defRPr/>
            </a:pPr>
            <a:r>
              <a:rPr lang="vi-VN" altLang="vi-VN" smtClean="0"/>
              <a:t>Hiểu biết về sự tương tác giữa người dùng, nhiệm vụ, bối cảnh nhiệm vụ, CNTT và môi trường trong đó các hệ thống được sử dụng bao gồm cơ sở của HCI. Chiến thuật chính của HCI trong phân tích và thiết kế hệ thống là lặp đi lặp lại phản hồi từ người dùng về trải nghiệm của họ với thiết kế nguyên mẫu (có thể là màn hình, biểu mẫu, giao diện và tương tự), tinh chỉnh thiết kế dựa trên những thay đổi được đề xuất và thử chúng với người dùng một lần nữa cho đến khi thiết kế được chấp nhận và cho đến khi nó được đông lạnh bởi nhà phân tích.</a:t>
            </a:r>
            <a:endParaRPr lang="en-US" altLang="vi-VN" smtClean="0"/>
          </a:p>
          <a:p>
            <a:endParaRPr lang="en-US"/>
          </a:p>
        </p:txBody>
      </p:sp>
      <p:sp>
        <p:nvSpPr>
          <p:cNvPr id="4" name="Slide Number Placeholder 3"/>
          <p:cNvSpPr>
            <a:spLocks noGrp="1"/>
          </p:cNvSpPr>
          <p:nvPr>
            <p:ph type="sldNum" sz="quarter" idx="10"/>
          </p:nvPr>
        </p:nvSpPr>
        <p:spPr/>
        <p:txBody>
          <a:bodyPr/>
          <a:lstStyle/>
          <a:p>
            <a:fld id="{89EDC514-9E28-441F-BF04-3DE8912E9F4E}" type="slidenum">
              <a:rPr lang="en-US" smtClean="0"/>
              <a:t>7</a:t>
            </a:fld>
            <a:endParaRPr lang="en-US"/>
          </a:p>
        </p:txBody>
      </p:sp>
    </p:spTree>
    <p:extLst>
      <p:ext uri="{BB962C8B-B14F-4D97-AF65-F5344CB8AC3E}">
        <p14:creationId xmlns:p14="http://schemas.microsoft.com/office/powerpoint/2010/main" val="21798778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vi-VN" smtClean="0"/>
              <a:t>Có hai cách tiêu chuẩn để thiết kế những gì người dùng sẽ trải nghiệm khi họ nhấp vào nút Phản hồi.</a:t>
            </a:r>
            <a:endParaRPr lang="en-US" smtClean="0"/>
          </a:p>
          <a:p>
            <a:pPr eaLnBrk="1" hangingPunct="1"/>
            <a:r>
              <a:rPr lang="vi-VN" smtClean="0"/>
              <a:t>Khởi động chương trình email của người dùng -</a:t>
            </a:r>
          </a:p>
          <a:p>
            <a:pPr eaLnBrk="1" hangingPunct="1"/>
            <a:r>
              <a:rPr lang="vi-VN" smtClean="0"/>
              <a:t>cần thiết kế các thủ tục để tổ chức sử dụng trong việc trả lời email từ trang Web.</a:t>
            </a:r>
          </a:p>
          <a:p>
            <a:pPr eaLnBrk="1" hangingPunct="1"/>
            <a:endParaRPr lang="vi-VN" smtClean="0"/>
          </a:p>
          <a:p>
            <a:pPr eaLnBrk="1" hangingPunct="1"/>
            <a:r>
              <a:rPr lang="vi-VN" smtClean="0"/>
              <a:t>Đưa người dùng đến một mẫu tin nhắn trống khi họ nhấp vào "phản hồi" - một biểu mẫu cho phép người dùng gửi các đề xuất, nhận xét và câu hỏi về trang Web.</a:t>
            </a:r>
            <a:endParaRPr lang="en-US" smtClean="0"/>
          </a:p>
          <a:p>
            <a:r>
              <a:rPr lang="vi-VN" smtClean="0"/>
              <a:t>C1 </a:t>
            </a:r>
          </a:p>
          <a:p>
            <a:r>
              <a:rPr lang="vi-VN" smtClean="0"/>
              <a:t>Một số nhà thiết kế xử lý vấn đề này bằng cách tạo ra hệ thống tự động trả lời email, tạo ra một trường hợp hoặc số sự cố duy nhất, cung cấp thêm hướng dẫn về cách tiến hành (siêu liên kết đến các trang FAQ) hoặc cung cấp số điện thoại để giúp các dòng không khả dụng công chúng.</a:t>
            </a:r>
          </a:p>
          <a:p>
            <a:r>
              <a:rPr lang="vi-VN" smtClean="0"/>
              <a:t>C2</a:t>
            </a:r>
          </a:p>
          <a:p>
            <a:r>
              <a:rPr lang="vi-VN" smtClean="0"/>
              <a:t>Loại thiết kế thứ hai để thu thập phản hồi từ khách hàng sử dụng trang web thương mại điện tử là đưa người dùng đến mẫu thư trống khi họ nhấp vào Phản hồi</a:t>
            </a:r>
          </a:p>
          <a:p>
            <a:r>
              <a:rPr lang="vi-VN" smtClean="0"/>
              <a:t>Sử dụng loại biểu mẫu này cho phép nhà phân tích có dữ liệu người dùng đã được định dạng chính xác để lưu trữ trong cơ sở dữ liệu. Do đó, nó làm cho dữ liệu được nhập vào một biểu mẫu phản hồi dễ dàng hơn để phân tích trong tổng hợp.</a:t>
            </a:r>
          </a:p>
          <a:p>
            <a:endParaRPr lang="vi-VN" smtClean="0"/>
          </a:p>
          <a:p>
            <a:r>
              <a:rPr lang="vi-VN" smtClean="0"/>
              <a:t>Vì vậy, các nhà phân tích không chỉ là thiết kế một phản ứng với email cá nhân. Nhà phân tích giúp tổ chức nắm bắt, lưu trữ, xử lý và phân tích thông tin khách hàng có giá trị theo cách giúp công ty có khả năng phát hiện các xu hướng quan trọng trong phản ứng của khách hàng hơn là phản ứng đơn giản với các truy vấn riêng lẻ.</a:t>
            </a:r>
            <a:endParaRPr lang="en-US" smtClean="0"/>
          </a:p>
          <a:p>
            <a:endParaRPr lang="en-US" smtClean="0"/>
          </a:p>
          <a:p>
            <a:r>
              <a:rPr lang="vi-VN" smtClean="0"/>
              <a:t>Bạn không chỉ cần cung cấp cho người dùng phản hồi về những gì đang xảy ra với một đơn đặt hàng, nhưng bạn cũng cần gợi ý phản hồi. Hầu hết các trang web thương mại điện tử đều có nút Phản hồi. Có hai cách tiêu chuẩn để thiết kế những gì người dùng sẽ trải nghiệm khi họ nhấp vào nút Phản hồi.</a:t>
            </a:r>
          </a:p>
          <a:p>
            <a:endParaRPr lang="vi-VN" smtClean="0"/>
          </a:p>
          <a:p>
            <a:r>
              <a:rPr lang="vi-VN" smtClean="0"/>
              <a:t>Cách đầu tiên là khởi chạy chương trình email của người dùng với địa chỉ email của liên hệ của công ty được tự động nhập vào trường Đến:. Phương pháp này ngăn ngừa lỗi nhập và tạo điều kiện dễ dàng trong việc liên hệ với tổ chức. Người dùng không cần phải rời khỏi trang web để liên lạc với nó. Tuy nhiên, những thông điệp này làm tăng kỳ vọng rằng chúng sẽ được trả lời giống như các cuộc gọi điện thoại hoặc thư thông thường. Nghiên cứu chỉ ra rằng 60% các tổ chức có loại tính năng liên hệ qua email này trên trang web của họ không có ai được chỉ định trả lời email đã nhận.</a:t>
            </a:r>
          </a:p>
          <a:p>
            <a:endParaRPr lang="vi-VN" smtClean="0"/>
          </a:p>
          <a:p>
            <a:r>
              <a:rPr lang="vi-VN" smtClean="0"/>
              <a:t>Do đó, doanh nghiệp đang mất đi những phản hồi có giá trị, cho phép khách hàng thu hút ấn tượng rằng họ đang giao tiếp, và gây ra những ý nghĩ xấu khi không nhận được phản hồi. Nếu bạn thiết kế loại cơ hội phản hồi này, bạn cũng cần phải thiết kế các quy trình để tổ chức trả lời email từ trang Web. Một số nhà thiết kế xử lý vấn đề này bằng cách tạo ra hệ thống tự động trả lời email, tạo ra một trường hợp hoặc số sự cố duy nhất, cung cấp thêm hướng dẫn về cách tiến hành (siêu liên kết đến các trang FAQ) hoặc cung cấp số điện thoại để giúp các dòng không khả dụng công chúng.</a:t>
            </a:r>
          </a:p>
          <a:p>
            <a:endParaRPr lang="vi-VN" smtClean="0"/>
          </a:p>
          <a:p>
            <a:r>
              <a:rPr lang="vi-VN" smtClean="0"/>
              <a:t>Loại thiết kế thứ hai để thu thập phản hồi từ khách hàng sử dụng trang web thương mại điện tử là đưa người dùng đến mẫu thư trống khi họ nhấp vào Phản hồi. Một số công cụ tạo web cho phép bạn tạo và chèn biểu mẫu phản hồi vào trang web của mình một cách dễ dàng. Biểu mẫu này có thể bắt đầu bằng tiêu đề cho biết "Phản hồi của công ty X" và sau đó "Bạn có thể sử dụng biểu mẫu bên dưới để gửi đề xuất, nhận xét và câu hỏi về trang web X cho nhóm Dịch vụ khách hàng của chúng tôi."</a:t>
            </a:r>
          </a:p>
          <a:p>
            <a:endParaRPr lang="vi-VN" smtClean="0"/>
          </a:p>
          <a:p>
            <a:r>
              <a:rPr lang="vi-VN" smtClean="0"/>
              <a:t>Các trường có thể bao gồm Tên, Họ, Địa chỉ email, Về (trường chủ đề cung cấp trình đơn thả xuống của các lựa chọn dịch vụ hoặc sản phẩm của công ty, yêu cầu người dùng “Vui lòng chọn”), “Nhập thông điệp của bạn tại đây” : "Phần (một không gian dạng tự do nơi người dùng có thể nhập vào tin nhắn của họ) và các nút Gửi và Xóa tiêu chuẩn ở cuối biểu mẫu. Sử dụng loại biểu mẫu này cho phép nhà phân tích có dữ liệu người dùng đã được định dạng chính xác để lưu trữ trong cơ sở dữ liệu. Do đó, nó làm cho dữ liệu được nhập vào một biểu mẫu phản hồi dễ dàng hơn để phân tích trong tổng hợp.</a:t>
            </a:r>
          </a:p>
          <a:p>
            <a:endParaRPr lang="vi-VN" smtClean="0"/>
          </a:p>
          <a:p>
            <a:r>
              <a:rPr lang="vi-VN" smtClean="0"/>
              <a:t>Vì vậy, các nhà phân tích không chỉ thiết kế một phản ứng cho email cá nhân. Nhà phân tích giúp tổ chức nắm bắt, lưu trữ, xử lý và phân tích thông tin khách hàng có giá trị theo cách giúp công ty có khả năng phát hiện các xu hướng quan trọng trong phản ứng của khách hàng hơn là phản ứng đơn giản với các truy vấn riêng lẻ.</a:t>
            </a:r>
          </a:p>
          <a:p>
            <a:endParaRPr lang="vi-VN" smtClean="0"/>
          </a:p>
          <a:p>
            <a:pPr eaLnBrk="1" hangingPunct="1"/>
            <a:endParaRPr lang="en-US" smtClean="0"/>
          </a:p>
        </p:txBody>
      </p:sp>
      <p:sp>
        <p:nvSpPr>
          <p:cNvPr id="4" name="Slide Number Placeholder 3"/>
          <p:cNvSpPr>
            <a:spLocks noGrp="1"/>
          </p:cNvSpPr>
          <p:nvPr>
            <p:ph type="sldNum" sz="quarter" idx="10"/>
          </p:nvPr>
        </p:nvSpPr>
        <p:spPr/>
        <p:txBody>
          <a:bodyPr/>
          <a:lstStyle/>
          <a:p>
            <a:fld id="{89EDC514-9E28-441F-BF04-3DE8912E9F4E}" type="slidenum">
              <a:rPr lang="en-US" smtClean="0"/>
              <a:t>57</a:t>
            </a:fld>
            <a:endParaRPr lang="en-US"/>
          </a:p>
        </p:txBody>
      </p:sp>
    </p:spTree>
    <p:extLst>
      <p:ext uri="{BB962C8B-B14F-4D97-AF65-F5344CB8AC3E}">
        <p14:creationId xmlns:p14="http://schemas.microsoft.com/office/powerpoint/2010/main" val="39478697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vi-VN" altLang="vi-VN" smtClean="0">
                <a:latin typeface="Arial" panose="020B0604020202020204" pitchFamily="34" charset="0"/>
              </a:rPr>
              <a:t>Nhiều tác giả nói về cái được gọi là "điều hướng trực quan" cho các trang web thương mại điện tử. Người dùng cần biết cách điều hướng trang web mà không cần phải tìm hiểu giao diện mới và không phải khám phá từng inch của trang web trước khi họ có thể tìm thấy những gì họ muốn. Tiêu chuẩn cho loại phương pháp điều hướng này được gọi là điều hướng một lần nhấp.</a:t>
            </a:r>
          </a:p>
          <a:p>
            <a:pPr eaLnBrk="1" hangingPunct="1">
              <a:defRPr/>
            </a:pPr>
            <a:endParaRPr lang="vi-VN" altLang="vi-VN" smtClean="0">
              <a:latin typeface="Arial" panose="020B0604020202020204" pitchFamily="34" charset="0"/>
            </a:endParaRPr>
          </a:p>
          <a:p>
            <a:pPr eaLnBrk="1" hangingPunct="1">
              <a:defRPr/>
            </a:pPr>
            <a:r>
              <a:rPr lang="vi-VN" altLang="vi-VN" smtClean="0">
                <a:latin typeface="Arial" panose="020B0604020202020204" pitchFamily="34" charset="0"/>
              </a:rPr>
              <a:t>Có bốn cách để thiết kế điều hướng dễ dàng, một lần nhấp cho trang web thương mại điện tử: (1) tạo menu di chuột qua, (2) tạo bộ sưu tập các liên kết phân cấp để trang chủ trở thành đường viền của các tiêu đề chủ đề chính được liên kết với Trang web, (3) đặt một bản đồ trang web trên trang chủ và nhấn mạnh liên kết đến nó (và cũng sẽ được đặt trên mọi trang khác trên trang), và (4) đặt thanh điều hướng trên mọi trang bên trong (thường là đầu hoặc ở phía bên trái của trang) lặp lại các danh mục được sử dụng trên màn hình nhập.</a:t>
            </a:r>
          </a:p>
          <a:p>
            <a:pPr eaLnBrk="1" hangingPunct="1">
              <a:defRPr/>
            </a:pPr>
            <a:endParaRPr lang="vi-VN" altLang="vi-VN" smtClean="0">
              <a:latin typeface="Arial" panose="020B0604020202020204" pitchFamily="34" charset="0"/>
            </a:endParaRPr>
          </a:p>
          <a:p>
            <a:pPr eaLnBrk="1" hangingPunct="1">
              <a:defRPr/>
            </a:pPr>
            <a:endParaRPr lang="vi-VN" altLang="vi-VN" smtClean="0">
              <a:latin typeface="Arial" panose="020B0604020202020204" pitchFamily="34" charset="0"/>
            </a:endParaRPr>
          </a:p>
          <a:p>
            <a:pPr eaLnBrk="1" hangingPunct="1">
              <a:defRPr/>
            </a:pPr>
            <a:endParaRPr lang="vi-VN" altLang="vi-VN" smtClean="0">
              <a:latin typeface="Arial" panose="020B0604020202020204" pitchFamily="34" charset="0"/>
            </a:endParaRPr>
          </a:p>
          <a:p>
            <a:pPr eaLnBrk="1" hangingPunct="1">
              <a:defRPr/>
            </a:pPr>
            <a:endParaRPr lang="vi-VN" altLang="vi-VN" smtClean="0">
              <a:latin typeface="Arial" panose="020B0604020202020204" pitchFamily="34" charset="0"/>
            </a:endParaRPr>
          </a:p>
          <a:p>
            <a:pPr eaLnBrk="1" hangingPunct="1">
              <a:defRPr/>
            </a:pPr>
            <a:endParaRPr lang="vi-VN" altLang="vi-VN" smtClean="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89EDC514-9E28-441F-BF04-3DE8912E9F4E}" type="slidenum">
              <a:rPr lang="en-US" smtClean="0"/>
              <a:t>58</a:t>
            </a:fld>
            <a:endParaRPr lang="en-US"/>
          </a:p>
        </p:txBody>
      </p:sp>
    </p:spTree>
    <p:extLst>
      <p:ext uri="{BB962C8B-B14F-4D97-AF65-F5344CB8AC3E}">
        <p14:creationId xmlns:p14="http://schemas.microsoft.com/office/powerpoint/2010/main" val="394786979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Menu rollover xuất hiện khi khách hàng sử dụng trang Web di chuyển con trỏ qua liên kết.</a:t>
            </a:r>
            <a:endParaRPr lang="en-US"/>
          </a:p>
        </p:txBody>
      </p:sp>
      <p:sp>
        <p:nvSpPr>
          <p:cNvPr id="4" name="Slide Number Placeholder 3"/>
          <p:cNvSpPr>
            <a:spLocks noGrp="1"/>
          </p:cNvSpPr>
          <p:nvPr>
            <p:ph type="sldNum" sz="quarter" idx="10"/>
          </p:nvPr>
        </p:nvSpPr>
        <p:spPr/>
        <p:txBody>
          <a:bodyPr/>
          <a:lstStyle/>
          <a:p>
            <a:fld id="{89EDC514-9E28-441F-BF04-3DE8912E9F4E}" type="slidenum">
              <a:rPr lang="en-US" smtClean="0"/>
              <a:t>59</a:t>
            </a:fld>
            <a:endParaRPr lang="en-US"/>
          </a:p>
        </p:txBody>
      </p:sp>
    </p:spTree>
    <p:extLst>
      <p:ext uri="{BB962C8B-B14F-4D97-AF65-F5344CB8AC3E}">
        <p14:creationId xmlns:p14="http://schemas.microsoft.com/office/powerpoint/2010/main" val="349882069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mtClean="0"/>
              <a:t>Tạo một phác thảo nội dung của trang web thông qua việc trình bày một bảng nội dung trên trang chủ là một cách khác để tăng tốc độ điều hướng của trang web</a:t>
            </a:r>
            <a:endParaRPr lang="en-US" smtClean="0"/>
          </a:p>
          <a:p>
            <a:r>
              <a:rPr lang="vi-VN" smtClean="0"/>
              <a:t>áp đặt những hạn chế nghiêm trọng đối với sự sáng tạo của nhà thiết kế và đôi khi đơn giản trình bày danh sách các chủ đề không truyền đạt đầy đủ sứ mệnh chiến lược của tổ chức đến người dùng.</a:t>
            </a:r>
            <a:endParaRPr lang="en-US"/>
          </a:p>
        </p:txBody>
      </p:sp>
      <p:sp>
        <p:nvSpPr>
          <p:cNvPr id="4" name="Slide Number Placeholder 3"/>
          <p:cNvSpPr>
            <a:spLocks noGrp="1"/>
          </p:cNvSpPr>
          <p:nvPr>
            <p:ph type="sldNum" sz="quarter" idx="10"/>
          </p:nvPr>
        </p:nvSpPr>
        <p:spPr/>
        <p:txBody>
          <a:bodyPr/>
          <a:lstStyle/>
          <a:p>
            <a:fld id="{89EDC514-9E28-441F-BF04-3DE8912E9F4E}" type="slidenum">
              <a:rPr lang="en-US" smtClean="0"/>
              <a:t>60</a:t>
            </a:fld>
            <a:endParaRPr lang="en-US"/>
          </a:p>
        </p:txBody>
      </p:sp>
    </p:spTree>
    <p:extLst>
      <p:ext uri="{BB962C8B-B14F-4D97-AF65-F5344CB8AC3E}">
        <p14:creationId xmlns:p14="http://schemas.microsoft.com/office/powerpoint/2010/main" val="425391119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vi-VN" altLang="vi-VN" smtClean="0">
                <a:latin typeface="Arial" panose="020B0604020202020204" pitchFamily="34" charset="0"/>
              </a:rPr>
              <a:t>SITE MAP</a:t>
            </a:r>
          </a:p>
          <a:p>
            <a:pPr eaLnBrk="1" hangingPunct="1">
              <a:defRPr/>
            </a:pPr>
            <a:r>
              <a:rPr lang="vi-VN" altLang="vi-VN" smtClean="0">
                <a:latin typeface="Arial" panose="020B0604020202020204" pitchFamily="34" charset="0"/>
              </a:rPr>
              <a:t>Thiết kế và sau đó hiển thị nổi bật liên kết đến bản đồ trang web là cách thứ ba để cải thiện hiệu quả điều hướng. Hãy nhớ bao gồm liên kết đến bản đồ trang web trên trang chủ và trên mọi trang khác.</a:t>
            </a:r>
          </a:p>
          <a:p>
            <a:endParaRPr lang="en-US"/>
          </a:p>
        </p:txBody>
      </p:sp>
      <p:sp>
        <p:nvSpPr>
          <p:cNvPr id="4" name="Slide Number Placeholder 3"/>
          <p:cNvSpPr>
            <a:spLocks noGrp="1"/>
          </p:cNvSpPr>
          <p:nvPr>
            <p:ph type="sldNum" sz="quarter" idx="10"/>
          </p:nvPr>
        </p:nvSpPr>
        <p:spPr/>
        <p:txBody>
          <a:bodyPr/>
          <a:lstStyle/>
          <a:p>
            <a:fld id="{89EDC514-9E28-441F-BF04-3DE8912E9F4E}" type="slidenum">
              <a:rPr lang="en-US" smtClean="0"/>
              <a:t>61</a:t>
            </a:fld>
            <a:endParaRPr lang="en-US"/>
          </a:p>
        </p:txBody>
      </p:sp>
    </p:spTree>
    <p:extLst>
      <p:ext uri="{BB962C8B-B14F-4D97-AF65-F5344CB8AC3E}">
        <p14:creationId xmlns:p14="http://schemas.microsoft.com/office/powerpoint/2010/main" val="378919792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vi-VN" altLang="vi-VN" smtClean="0">
                <a:latin typeface="Arial" panose="020B0604020202020204" pitchFamily="34" charset="0"/>
              </a:rPr>
              <a:t>THANH ĐIỀU HƯỚNG</a:t>
            </a:r>
          </a:p>
          <a:p>
            <a:pPr eaLnBrk="1" hangingPunct="1">
              <a:defRPr/>
            </a:pPr>
            <a:r>
              <a:rPr lang="vi-VN" altLang="vi-VN" smtClean="0">
                <a:latin typeface="Arial" panose="020B0604020202020204" pitchFamily="34" charset="0"/>
              </a:rPr>
              <a:t>Cuối cùng, bạn có thể thiết kế thanh điều hướng được hiển thị nhất quán trên trang chủ cũng như ở trên cùng và bên trái của tất cả các trang khác bao gồm trang web. Khi bạn đã thiết lập (trong giai đoạn yêu cầu thông tin) các danh mục hữu ích và được sử dụng nhiều nhất (thường là các danh mục như “Công ty của chúng tôi”, “Sản phẩm của chúng tôi”, “Mua ngay”, “Liên hệ với chúng tôi”, “Sơ đồ trang web” và “ Tìm kiếm ”), hãy nhớ đưa chúng vào tất cả các trang.</a:t>
            </a:r>
            <a:endParaRPr lang="en-US"/>
          </a:p>
        </p:txBody>
      </p:sp>
      <p:sp>
        <p:nvSpPr>
          <p:cNvPr id="4" name="Slide Number Placeholder 3"/>
          <p:cNvSpPr>
            <a:spLocks noGrp="1"/>
          </p:cNvSpPr>
          <p:nvPr>
            <p:ph type="sldNum" sz="quarter" idx="10"/>
          </p:nvPr>
        </p:nvSpPr>
        <p:spPr/>
        <p:txBody>
          <a:bodyPr/>
          <a:lstStyle/>
          <a:p>
            <a:fld id="{89EDC514-9E28-441F-BF04-3DE8912E9F4E}" type="slidenum">
              <a:rPr lang="en-US" smtClean="0"/>
              <a:t>62</a:t>
            </a:fld>
            <a:endParaRPr lang="en-US"/>
          </a:p>
        </p:txBody>
      </p:sp>
    </p:spTree>
    <p:extLst>
      <p:ext uri="{BB962C8B-B14F-4D97-AF65-F5344CB8AC3E}">
        <p14:creationId xmlns:p14="http://schemas.microsoft.com/office/powerpoint/2010/main" val="125831282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altLang="vi-VN" smtClean="0"/>
          </a:p>
          <a:p>
            <a:pPr eaLnBrk="1" hangingPunct="1"/>
            <a:r>
              <a:rPr lang="vi-VN" altLang="vi-VN" smtClean="0"/>
              <a:t>TÙY CHỌN CHUYỂN ĐỔI KHÁC</a:t>
            </a:r>
          </a:p>
          <a:p>
            <a:pPr eaLnBrk="1" hangingPunct="1"/>
            <a:r>
              <a:rPr lang="vi-VN" altLang="vi-VN" smtClean="0"/>
              <a:t>Bao gồm chức năng tìm kiếm là một tùy chọn khác. Bao gồm thêm công cụ tìm kiếm như Google vào trang web của bạn. Chức năng tìm kiếm đơn giản hoạt động tốt cho các trang web nhỏ, dễ quản lý, nhưng khi một trang web phát triển các chức năng tìm kiếm nâng cao, lớn bao gồm logic Boolean (được thảo luận sau trong chương này) là cần thiết.</a:t>
            </a:r>
          </a:p>
          <a:p>
            <a:pPr eaLnBrk="1" hangingPunct="1"/>
            <a:endParaRPr lang="vi-VN" altLang="vi-VN" smtClean="0"/>
          </a:p>
          <a:p>
            <a:pPr eaLnBrk="1" hangingPunct="1"/>
            <a:r>
              <a:rPr lang="vi-VN" altLang="vi-VN" smtClean="0"/>
              <a:t>Tạo sự linh hoạt trong cách người dùng điều hướng Web cũng rất quan trọng. Một chuyên gia thiết kế trang web sẽ cố gắng kết hợp nhiều cách khác nhau để tìm kiếm thông tin về một chủ đề cụ thể. Hình dưới đây cho thấy một trang Web từ một trang web. Ví dụ, một người dùng quan tâm đến một sự nghiệp CNTT quốc tế có thể tìm hiểu thông tin từ trang Web theo ba cách khác nhau. Nếu họ quan tâm đến việc làm việc tại Argentina, họ có thể nhấp vào lá cờ Argentina, nhấp vào tên của quốc gia hoặc nhấp vào bản đồ đại diện cho Argentina.</a:t>
            </a:r>
          </a:p>
          <a:p>
            <a:pPr eaLnBrk="1" hangingPunct="1"/>
            <a:r>
              <a:rPr lang="vi-VN" altLang="vi-VN" smtClean="0"/>
              <a:t>Thiết kế một trang web có điều hướng cho người dùng với các xử lý hoặc sở thích nhận thức khác nhau là điều mong muốn. Thậm chí có thể cùng một người dùng có thể sử dụng cả ba phương pháp này vào các thời điểm khác nhau. Tất cả những điều này thêm vào khả năng sử dụng của một trang Web.</a:t>
            </a:r>
          </a:p>
          <a:p>
            <a:pPr eaLnBrk="1" hangingPunct="1"/>
            <a:endParaRPr lang="vi-VN" altLang="vi-VN" smtClean="0"/>
          </a:p>
          <a:p>
            <a:pPr eaLnBrk="1" hangingPunct="1"/>
            <a:r>
              <a:rPr lang="vi-VN" altLang="vi-VN" smtClean="0"/>
              <a:t>Tuy nhiên, ưu tiên chính trong điều hướng là, bất cứ điều gì bạn làm, bạn phải làm cho việc người dùng trở lại trang trước đó trở nên cực kỳ dễ dàng và dễ dàng quay lại nơi họ đã nhập trang web của khách hàng. Mối quan tâm chính của bạn là giữ khách hàng trên trang Web. Các khách hàng dài hơn là trên trang web, cơ hội lớn hơn là họ sẽ mua một cái gì đó. Vì vậy, hãy đảm bảo rằng, nếu người dùng điều hướng đến một liên kết trong trang web của khách hàng của bạn, họ có thể dễ dàng tìm đường về. Làm những điều này sẽ đảm bảo sự dính của trang Web. Không tạo bất kỳ rào cản nào đối với khách hàng muốn quay lại trang web của khách hàng.</a:t>
            </a:r>
            <a:endParaRPr lang="en-US" altLang="vi-VN" smtClean="0"/>
          </a:p>
          <a:p>
            <a:endParaRPr lang="en-US"/>
          </a:p>
        </p:txBody>
      </p:sp>
      <p:sp>
        <p:nvSpPr>
          <p:cNvPr id="4" name="Slide Number Placeholder 3"/>
          <p:cNvSpPr>
            <a:spLocks noGrp="1"/>
          </p:cNvSpPr>
          <p:nvPr>
            <p:ph type="sldNum" sz="quarter" idx="10"/>
          </p:nvPr>
        </p:nvSpPr>
        <p:spPr/>
        <p:txBody>
          <a:bodyPr/>
          <a:lstStyle/>
          <a:p>
            <a:fld id="{89EDC514-9E28-441F-BF04-3DE8912E9F4E}" type="slidenum">
              <a:rPr lang="en-US" smtClean="0"/>
              <a:t>63</a:t>
            </a:fld>
            <a:endParaRPr lang="en-US"/>
          </a:p>
        </p:txBody>
      </p:sp>
    </p:spTree>
    <p:extLst>
      <p:ext uri="{BB962C8B-B14F-4D97-AF65-F5344CB8AC3E}">
        <p14:creationId xmlns:p14="http://schemas.microsoft.com/office/powerpoint/2010/main" val="6372832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EDC514-9E28-441F-BF04-3DE8912E9F4E}" type="slidenum">
              <a:rPr lang="en-US" smtClean="0"/>
              <a:t>64</a:t>
            </a:fld>
            <a:endParaRPr lang="en-US"/>
          </a:p>
        </p:txBody>
      </p:sp>
    </p:spTree>
    <p:extLst>
      <p:ext uri="{BB962C8B-B14F-4D97-AF65-F5344CB8AC3E}">
        <p14:creationId xmlns:p14="http://schemas.microsoft.com/office/powerpoint/2010/main" val="252289474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vi-VN" smtClean="0"/>
              <a:t>Giúp giảm chi tiêu thời gian của người dùng khi truy vấn cơ sở dữ liệu</a:t>
            </a:r>
          </a:p>
          <a:p>
            <a:pPr eaLnBrk="1" hangingPunct="1"/>
            <a:r>
              <a:rPr lang="vi-VN" smtClean="0"/>
              <a:t>Giúp họ tìm thấy dữ liệu họ muốn</a:t>
            </a:r>
          </a:p>
          <a:p>
            <a:pPr eaLnBrk="1" hangingPunct="1"/>
            <a:r>
              <a:rPr lang="vi-VN" smtClean="0"/>
              <a:t>Kết quả là trải nghiệm người dùng mượt mà hơn</a:t>
            </a:r>
            <a:endParaRPr lang="en-US" smtClean="0"/>
          </a:p>
        </p:txBody>
      </p:sp>
      <p:sp>
        <p:nvSpPr>
          <p:cNvPr id="4" name="Slide Number Placeholder 3"/>
          <p:cNvSpPr>
            <a:spLocks noGrp="1"/>
          </p:cNvSpPr>
          <p:nvPr>
            <p:ph type="sldNum" sz="quarter" idx="10"/>
          </p:nvPr>
        </p:nvSpPr>
        <p:spPr/>
        <p:txBody>
          <a:bodyPr/>
          <a:lstStyle/>
          <a:p>
            <a:fld id="{89EDC514-9E28-441F-BF04-3DE8912E9F4E}" type="slidenum">
              <a:rPr lang="en-US" smtClean="0"/>
              <a:t>65</a:t>
            </a:fld>
            <a:endParaRPr lang="en-US"/>
          </a:p>
        </p:txBody>
      </p:sp>
    </p:spTree>
    <p:extLst>
      <p:ext uri="{BB962C8B-B14F-4D97-AF65-F5344CB8AC3E}">
        <p14:creationId xmlns:p14="http://schemas.microsoft.com/office/powerpoint/2010/main" val="394786979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mtClean="0"/>
              <a:t>Khi người dùng đặt câu hỏi hoặc liên lạc với cơ sở dữ liệu, họ được cho là truy vấn nó.</a:t>
            </a:r>
          </a:p>
          <a:p>
            <a:r>
              <a:rPr lang="vi-VN" smtClean="0"/>
              <a:t>Sáu loại truy vấn khác nhau nằm trong số các loại truy vấn phổ biến nhất. </a:t>
            </a:r>
          </a:p>
          <a:p>
            <a:r>
              <a:rPr lang="vi-VN" smtClean="0"/>
              <a:t>Sự chú ý cẩn thận của bạn đối với thiết kế truy vấn có thể giúp giảm thời gian của người dùng khi truy vấn cơ sở dữ liệu, giúp họ tìm thấy dữ liệu họ muốn và mang lại trải nghiệm người dùng mượt mà hơn.</a:t>
            </a:r>
          </a:p>
          <a:p>
            <a:endParaRPr lang="vi-VN" smtClean="0"/>
          </a:p>
          <a:p>
            <a:r>
              <a:rPr lang="vi-VN" smtClean="0"/>
              <a:t>Mỗi truy vấn liên quan đến ba mục: một thực thể, một thuộc tính và một giá trị. </a:t>
            </a:r>
          </a:p>
          <a:p>
            <a:r>
              <a:rPr lang="vi-VN" smtClean="0"/>
              <a:t>Trong mỗi trường hợp, hai trong số này được đưa ra, và mục đích của truy vấn là tìm mục còn lại</a:t>
            </a:r>
            <a:endParaRPr lang="en-US" smtClean="0"/>
          </a:p>
          <a:p>
            <a:endParaRPr lang="en-US"/>
          </a:p>
        </p:txBody>
      </p:sp>
      <p:sp>
        <p:nvSpPr>
          <p:cNvPr id="4" name="Slide Number Placeholder 3"/>
          <p:cNvSpPr>
            <a:spLocks noGrp="1"/>
          </p:cNvSpPr>
          <p:nvPr>
            <p:ph type="sldNum" sz="quarter" idx="10"/>
          </p:nvPr>
        </p:nvSpPr>
        <p:spPr/>
        <p:txBody>
          <a:bodyPr/>
          <a:lstStyle/>
          <a:p>
            <a:fld id="{89EDC514-9E28-441F-BF04-3DE8912E9F4E}" type="slidenum">
              <a:rPr lang="en-US" smtClean="0"/>
              <a:t>66</a:t>
            </a:fld>
            <a:endParaRPr lang="en-US"/>
          </a:p>
        </p:txBody>
      </p:sp>
    </p:spTree>
    <p:extLst>
      <p:ext uri="{BB962C8B-B14F-4D97-AF65-F5344CB8AC3E}">
        <p14:creationId xmlns:p14="http://schemas.microsoft.com/office/powerpoint/2010/main" val="4262754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vi-VN" altLang="vi-VN" smtClean="0"/>
              <a:t>Một sự phù hợp tốt giữa các yếu tố HCI của con người, máy tính và nhiệm vụ cần được thực hiện dẫn đến hiệu suất và hạnh phúc, như trong hình bên dưới. Cũng giống như điều quan trọng là đôi giày mới thoải mái phù hợp với hình dạng bàn chân của bạn, giữ trong hoạt động bạn sẽ làm (chẳng hạn như chạy), và được làm bằng chất liệu (như da) bền và tiết kiệm chi phí, vì vậy quá quan trọng là sự phù hợp giữa người dùng, máy tính và nhiệm vụ đều tương ứng.</a:t>
            </a:r>
            <a:endParaRPr lang="en-US" altLang="vi-VN" smtClean="0"/>
          </a:p>
          <a:p>
            <a:pPr eaLnBrk="1" hangingPunct="1"/>
            <a:endParaRPr lang="en-US" altLang="vi-VN" smtClean="0"/>
          </a:p>
          <a:p>
            <a:pPr eaLnBrk="1" hangingPunct="1"/>
            <a:r>
              <a:rPr lang="vi-VN" altLang="vi-VN" smtClean="0"/>
              <a:t>Các nhà phân tích muốn phù hợp nhất trong thiết kế của họ. Bạn muốn sử dụng tốt nhất mọi người trong việc thiết kế một nhiệm vụ trên máy vi tính nhằm đáp ứng mục tiêu của tổ chức. Phù hợp hơn là có nghĩa là để đạt được hiệu suất tốt hơn và tốt hơn tổng thể tốt cho con người tham gia vào hệ thống. May mắn thay, khả năng của con người để học cách làm việc tốt hơn cũng ảnh hưởng đến sự phù hợp. Chúng tôi sẽ không bao giờ thử chạy marathon với một chiếc giày ngay bên ngoài chiếc hộp, mà không cần phải sử dụng nó để phá vỡ nó. . Đào tạo tiếp tục là một cách quan trọng để cải thiện</a:t>
            </a:r>
            <a:endParaRPr lang="en-US" altLang="vi-VN" smtClean="0"/>
          </a:p>
          <a:p>
            <a:pPr eaLnBrk="1" hangingPunct="1"/>
            <a:endParaRPr lang="en-US" altLang="vi-VN" smtClean="0"/>
          </a:p>
        </p:txBody>
      </p:sp>
      <p:sp>
        <p:nvSpPr>
          <p:cNvPr id="4" name="Slide Number Placeholder 3"/>
          <p:cNvSpPr>
            <a:spLocks noGrp="1"/>
          </p:cNvSpPr>
          <p:nvPr>
            <p:ph type="sldNum" sz="quarter" idx="10"/>
          </p:nvPr>
        </p:nvSpPr>
        <p:spPr/>
        <p:txBody>
          <a:bodyPr/>
          <a:lstStyle/>
          <a:p>
            <a:fld id="{89EDC514-9E28-441F-BF04-3DE8912E9F4E}" type="slidenum">
              <a:rPr lang="en-US" smtClean="0"/>
              <a:t>8</a:t>
            </a:fld>
            <a:endParaRPr lang="en-US"/>
          </a:p>
        </p:txBody>
      </p:sp>
    </p:spTree>
    <p:extLst>
      <p:ext uri="{BB962C8B-B14F-4D97-AF65-F5344CB8AC3E}">
        <p14:creationId xmlns:p14="http://schemas.microsoft.com/office/powerpoint/2010/main" val="308760416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mtClean="0"/>
              <a:t>Giá trị của thuộc tính được chỉ định cho một thực thể cụ thể là gì?</a:t>
            </a:r>
            <a:endParaRPr lang="en-US" smtClean="0"/>
          </a:p>
          <a:p>
            <a:endParaRPr lang="vi-VN" smtClean="0"/>
          </a:p>
          <a:p>
            <a:r>
              <a:rPr lang="vi-VN" smtClean="0"/>
              <a:t>	</a:t>
            </a:r>
          </a:p>
          <a:p>
            <a:r>
              <a:rPr lang="vi-VN" smtClean="0"/>
              <a:t>	VD Nhân viên nào kiếm được hơn 50.000 đô la trong năm 2009?</a:t>
            </a:r>
          </a:p>
          <a:p>
            <a:r>
              <a:rPr lang="vi-VN" smtClean="0"/>
              <a:t>	</a:t>
            </a:r>
            <a:r>
              <a:rPr lang="vi-VN" smtClean="0">
                <a:sym typeface="Wingdings" pitchFamily="2" charset="2"/>
              </a:rPr>
              <a:t>  B</a:t>
            </a:r>
            <a:r>
              <a:rPr lang="vi-VN" smtClean="0"/>
              <a:t>a nhân viên đã kiếm được hơn 50.000 đô la, do đó, phản hồi sẽ là danh sách số nhân viên của ba nhân viên: 72845, 72888 và 80345.</a:t>
            </a:r>
          </a:p>
          <a:p>
            <a:endParaRPr lang="en-US"/>
          </a:p>
        </p:txBody>
      </p:sp>
      <p:sp>
        <p:nvSpPr>
          <p:cNvPr id="4" name="Slide Number Placeholder 3"/>
          <p:cNvSpPr>
            <a:spLocks noGrp="1"/>
          </p:cNvSpPr>
          <p:nvPr>
            <p:ph type="sldNum" sz="quarter" idx="10"/>
          </p:nvPr>
        </p:nvSpPr>
        <p:spPr/>
        <p:txBody>
          <a:bodyPr/>
          <a:lstStyle/>
          <a:p>
            <a:fld id="{89EDC514-9E28-441F-BF04-3DE8912E9F4E}" type="slidenum">
              <a:rPr lang="en-US" smtClean="0"/>
              <a:t>67</a:t>
            </a:fld>
            <a:endParaRPr lang="en-US"/>
          </a:p>
        </p:txBody>
      </p:sp>
    </p:spTree>
    <p:extLst>
      <p:ext uri="{BB962C8B-B14F-4D97-AF65-F5344CB8AC3E}">
        <p14:creationId xmlns:p14="http://schemas.microsoft.com/office/powerpoint/2010/main" val="254338442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mtClean="0"/>
              <a:t>Thực thể nào có giá trị được chỉ định cho một thuộc tính cụ thể?</a:t>
            </a:r>
          </a:p>
          <a:p>
            <a:endParaRPr lang="vi-VN" smtClean="0"/>
          </a:p>
          <a:p>
            <a:r>
              <a:rPr lang="vi-VN" smtClean="0"/>
              <a:t>		VD Nhân viên nào kiếm được hơn 50.000 đô la trong năm 2009?</a:t>
            </a:r>
          </a:p>
          <a:p>
            <a:r>
              <a:rPr lang="vi-VN" smtClean="0"/>
              <a:t>	</a:t>
            </a:r>
            <a:r>
              <a:rPr lang="vi-VN" smtClean="0">
                <a:sym typeface="Wingdings" pitchFamily="2" charset="2"/>
              </a:rPr>
              <a:t>  B</a:t>
            </a:r>
            <a:r>
              <a:rPr lang="vi-VN" smtClean="0"/>
              <a:t>a nhân viên đã kiếm được hơn 50.000 đô la, do đó, phản hồi sẽ là danh sách số nhân viên của ba nhân viên: 72845, 72888 và 80345.</a:t>
            </a:r>
          </a:p>
          <a:p>
            <a:endParaRPr lang="vi-VN" smtClean="0"/>
          </a:p>
          <a:p>
            <a:endParaRPr lang="en-US"/>
          </a:p>
        </p:txBody>
      </p:sp>
      <p:sp>
        <p:nvSpPr>
          <p:cNvPr id="4" name="Slide Number Placeholder 3"/>
          <p:cNvSpPr>
            <a:spLocks noGrp="1"/>
          </p:cNvSpPr>
          <p:nvPr>
            <p:ph type="sldNum" sz="quarter" idx="10"/>
          </p:nvPr>
        </p:nvSpPr>
        <p:spPr/>
        <p:txBody>
          <a:bodyPr/>
          <a:lstStyle/>
          <a:p>
            <a:fld id="{89EDC514-9E28-441F-BF04-3DE8912E9F4E}" type="slidenum">
              <a:rPr lang="en-US" smtClean="0"/>
              <a:t>68</a:t>
            </a:fld>
            <a:endParaRPr lang="en-US"/>
          </a:p>
        </p:txBody>
      </p:sp>
    </p:spTree>
    <p:extLst>
      <p:ext uri="{BB962C8B-B14F-4D97-AF65-F5344CB8AC3E}">
        <p14:creationId xmlns:p14="http://schemas.microsoft.com/office/powerpoint/2010/main" val="254338442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mtClean="0"/>
              <a:t>	Thuộc tính nào có giá trị được chỉ định cho một thực thể cụ thể?</a:t>
            </a:r>
          </a:p>
          <a:p>
            <a:r>
              <a:rPr lang="vi-VN" smtClean="0"/>
              <a:t>	VD Nhân viên số 72845 đã kiếm được hơn 50.000 đô la trong bao nhiêu năm?</a:t>
            </a:r>
          </a:p>
          <a:p>
            <a:r>
              <a:rPr lang="vi-VN" smtClean="0"/>
              <a:t>	</a:t>
            </a:r>
            <a:r>
              <a:rPr lang="vi-VN" smtClean="0">
                <a:sym typeface="Wingdings" pitchFamily="2" charset="2"/>
              </a:rPr>
              <a:t> Waters (nhân viên số 72845) kiếm được hơn 50.000 đô la trong hai năm. Do đó, phản hồi sẽ là năm 2007 và năm 2009</a:t>
            </a:r>
            <a:endParaRPr lang="vi-VN" smtClean="0"/>
          </a:p>
          <a:p>
            <a:endParaRPr lang="en-US"/>
          </a:p>
        </p:txBody>
      </p:sp>
      <p:sp>
        <p:nvSpPr>
          <p:cNvPr id="4" name="Slide Number Placeholder 3"/>
          <p:cNvSpPr>
            <a:spLocks noGrp="1"/>
          </p:cNvSpPr>
          <p:nvPr>
            <p:ph type="sldNum" sz="quarter" idx="10"/>
          </p:nvPr>
        </p:nvSpPr>
        <p:spPr/>
        <p:txBody>
          <a:bodyPr/>
          <a:lstStyle/>
          <a:p>
            <a:fld id="{89EDC514-9E28-441F-BF04-3DE8912E9F4E}" type="slidenum">
              <a:rPr lang="en-US" smtClean="0"/>
              <a:t>69</a:t>
            </a:fld>
            <a:endParaRPr lang="en-US"/>
          </a:p>
        </p:txBody>
      </p:sp>
    </p:spTree>
    <p:extLst>
      <p:ext uri="{BB962C8B-B14F-4D97-AF65-F5344CB8AC3E}">
        <p14:creationId xmlns:p14="http://schemas.microsoft.com/office/powerpoint/2010/main" val="254338442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mtClean="0"/>
              <a:t>Liệt kê tất cả các giá trị cho tất cả các thuộc tính cho một thực thể cụ thể. (không được sử dụng)</a:t>
            </a:r>
          </a:p>
          <a:p>
            <a:r>
              <a:rPr lang="vi-VN" smtClean="0"/>
              <a:t>	VD Liệt kê tất cả chi tiết trong tệp lịch sử thu nhập cho số nhân viên 72888.</a:t>
            </a:r>
          </a:p>
          <a:p>
            <a:r>
              <a:rPr lang="vi-VN" smtClean="0"/>
              <a:t>	</a:t>
            </a:r>
            <a:r>
              <a:rPr lang="vi-VN" smtClean="0">
                <a:sym typeface="Wingdings" pitchFamily="2" charset="2"/>
              </a:rPr>
              <a:t>  toàn bộ hồ sơ cho nhân viên có tên Dryne (số nhân viên 72888).</a:t>
            </a:r>
          </a:p>
          <a:p>
            <a:r>
              <a:rPr lang="vi-VN" smtClean="0"/>
              <a:t>Liệt kê tất cả các thực thể có giá trị được chỉ định cho tất cả các thuộc tính.</a:t>
            </a:r>
          </a:p>
          <a:p>
            <a:r>
              <a:rPr lang="vi-VN" smtClean="0"/>
              <a:t>	VD Liệt kê tất cả các nhân viên có thu nhập vượt quá $ 50,000 trong bất kỳ năm nào có sẵn.</a:t>
            </a:r>
          </a:p>
          <a:p>
            <a:r>
              <a:rPr lang="vi-VN" smtClean="0"/>
              <a:t>	</a:t>
            </a:r>
            <a:r>
              <a:rPr lang="vi-VN" smtClean="0">
                <a:sym typeface="Wingdings" pitchFamily="2" charset="2"/>
              </a:rPr>
              <a:t> 72845, 72888 và 80345.</a:t>
            </a:r>
            <a:endParaRPr lang="vi-VN" smtClean="0"/>
          </a:p>
          <a:p>
            <a:r>
              <a:rPr lang="vi-VN" smtClean="0"/>
              <a:t>Liệt kê tất cả các thuộc tính có giá trị được chỉ định cho tất cả các thực thể. . (không được sử dụng)</a:t>
            </a:r>
          </a:p>
          <a:p>
            <a:r>
              <a:rPr lang="vi-VN" smtClean="0"/>
              <a:t>	VD Liệt kê tất cả các năm mà thu nhập vượt quá $ 40.000 cho tất cả nhân viên trong công ty.</a:t>
            </a:r>
          </a:p>
          <a:p>
            <a:r>
              <a:rPr lang="vi-VN" smtClean="0"/>
              <a:t>	</a:t>
            </a:r>
            <a:r>
              <a:rPr lang="vi-VN" smtClean="0">
                <a:sym typeface="Wingdings" pitchFamily="2" charset="2"/>
              </a:rPr>
              <a:t> YEAR-2007, YEAR-2008, and YEAR-2009.</a:t>
            </a:r>
            <a:endParaRPr lang="vi-VN" smtClean="0"/>
          </a:p>
          <a:p>
            <a:endParaRPr lang="vi-VN" smtClean="0"/>
          </a:p>
          <a:p>
            <a:endParaRPr lang="en-US"/>
          </a:p>
        </p:txBody>
      </p:sp>
      <p:sp>
        <p:nvSpPr>
          <p:cNvPr id="4" name="Slide Number Placeholder 3"/>
          <p:cNvSpPr>
            <a:spLocks noGrp="1"/>
          </p:cNvSpPr>
          <p:nvPr>
            <p:ph type="sldNum" sz="quarter" idx="10"/>
          </p:nvPr>
        </p:nvSpPr>
        <p:spPr/>
        <p:txBody>
          <a:bodyPr/>
          <a:lstStyle/>
          <a:p>
            <a:fld id="{89EDC514-9E28-441F-BF04-3DE8912E9F4E}" type="slidenum">
              <a:rPr lang="en-US" smtClean="0"/>
              <a:t>70</a:t>
            </a:fld>
            <a:endParaRPr lang="en-US"/>
          </a:p>
        </p:txBody>
      </p:sp>
    </p:spTree>
    <p:extLst>
      <p:ext uri="{BB962C8B-B14F-4D97-AF65-F5344CB8AC3E}">
        <p14:creationId xmlns:p14="http://schemas.microsoft.com/office/powerpoint/2010/main" val="407619830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mtClean="0"/>
              <a:t>Liệt kê tất cả các thực thể có giá trị được chỉ định cho tất cả các thuộc tính.</a:t>
            </a:r>
          </a:p>
          <a:p>
            <a:r>
              <a:rPr lang="vi-VN" smtClean="0"/>
              <a:t>	VD Liệt kê tất cả các nhân viên có thu nhập vượt quá $ 50,000 trong bất kỳ năm nào có sẵn.</a:t>
            </a:r>
          </a:p>
          <a:p>
            <a:r>
              <a:rPr lang="vi-VN" smtClean="0"/>
              <a:t>	</a:t>
            </a:r>
            <a:r>
              <a:rPr lang="vi-VN" smtClean="0">
                <a:sym typeface="Wingdings" pitchFamily="2" charset="2"/>
              </a:rPr>
              <a:t> 72845, 72888 và 80345.</a:t>
            </a:r>
            <a:endParaRPr lang="vi-VN" smtClean="0"/>
          </a:p>
          <a:p>
            <a:endParaRPr lang="vi-VN" smtClean="0"/>
          </a:p>
          <a:p>
            <a:endParaRPr lang="en-US"/>
          </a:p>
        </p:txBody>
      </p:sp>
      <p:sp>
        <p:nvSpPr>
          <p:cNvPr id="4" name="Slide Number Placeholder 3"/>
          <p:cNvSpPr>
            <a:spLocks noGrp="1"/>
          </p:cNvSpPr>
          <p:nvPr>
            <p:ph type="sldNum" sz="quarter" idx="10"/>
          </p:nvPr>
        </p:nvSpPr>
        <p:spPr/>
        <p:txBody>
          <a:bodyPr/>
          <a:lstStyle/>
          <a:p>
            <a:fld id="{89EDC514-9E28-441F-BF04-3DE8912E9F4E}" type="slidenum">
              <a:rPr lang="en-US" smtClean="0"/>
              <a:t>71</a:t>
            </a:fld>
            <a:endParaRPr lang="en-US"/>
          </a:p>
        </p:txBody>
      </p:sp>
    </p:spTree>
    <p:extLst>
      <p:ext uri="{BB962C8B-B14F-4D97-AF65-F5344CB8AC3E}">
        <p14:creationId xmlns:p14="http://schemas.microsoft.com/office/powerpoint/2010/main" val="407619830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mtClean="0"/>
              <a:t>Liệt kê tất cả các thuộc tính có giá trị được chỉ định cho tất cả các thực thể. . (không được sử dụng)</a:t>
            </a:r>
          </a:p>
          <a:p>
            <a:r>
              <a:rPr lang="vi-VN" smtClean="0"/>
              <a:t>	VD Liệt kê tất cả các năm mà thu nhập vượt quá $ 40.000 cho tất cả nhân viên trong công ty.</a:t>
            </a:r>
          </a:p>
          <a:p>
            <a:r>
              <a:rPr lang="vi-VN" smtClean="0"/>
              <a:t>	</a:t>
            </a:r>
            <a:r>
              <a:rPr lang="vi-VN" smtClean="0">
                <a:sym typeface="Wingdings" pitchFamily="2" charset="2"/>
              </a:rPr>
              <a:t> YEAR-2007, YEAR-2008, and YEAR-2009.</a:t>
            </a:r>
            <a:endParaRPr lang="vi-VN" smtClean="0"/>
          </a:p>
          <a:p>
            <a:endParaRPr lang="vi-VN" smtClean="0"/>
          </a:p>
          <a:p>
            <a:endParaRPr lang="en-US"/>
          </a:p>
        </p:txBody>
      </p:sp>
      <p:sp>
        <p:nvSpPr>
          <p:cNvPr id="4" name="Slide Number Placeholder 3"/>
          <p:cNvSpPr>
            <a:spLocks noGrp="1"/>
          </p:cNvSpPr>
          <p:nvPr>
            <p:ph type="sldNum" sz="quarter" idx="10"/>
          </p:nvPr>
        </p:nvSpPr>
        <p:spPr/>
        <p:txBody>
          <a:bodyPr/>
          <a:lstStyle/>
          <a:p>
            <a:fld id="{89EDC514-9E28-441F-BF04-3DE8912E9F4E}" type="slidenum">
              <a:rPr lang="en-US" smtClean="0"/>
              <a:t>72</a:t>
            </a:fld>
            <a:endParaRPr lang="en-US"/>
          </a:p>
        </p:txBody>
      </p:sp>
    </p:spTree>
    <p:extLst>
      <p:ext uri="{BB962C8B-B14F-4D97-AF65-F5344CB8AC3E}">
        <p14:creationId xmlns:p14="http://schemas.microsoft.com/office/powerpoint/2010/main" val="407619830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vi-VN" smtClean="0"/>
              <a:t>Kết quả trong một trải nghiệm người dùng mượt mà hơn</a:t>
            </a:r>
            <a:endParaRPr lang="en-US" smtClean="0"/>
          </a:p>
        </p:txBody>
      </p:sp>
      <p:sp>
        <p:nvSpPr>
          <p:cNvPr id="4" name="Slide Number Placeholder 3"/>
          <p:cNvSpPr>
            <a:spLocks noGrp="1"/>
          </p:cNvSpPr>
          <p:nvPr>
            <p:ph type="sldNum" sz="quarter" idx="10"/>
          </p:nvPr>
        </p:nvSpPr>
        <p:spPr/>
        <p:txBody>
          <a:bodyPr/>
          <a:lstStyle/>
          <a:p>
            <a:fld id="{89EDC514-9E28-441F-BF04-3DE8912E9F4E}" type="slidenum">
              <a:rPr lang="en-US" smtClean="0"/>
              <a:t>74</a:t>
            </a:fld>
            <a:endParaRPr lang="en-US"/>
          </a:p>
        </p:txBody>
      </p:sp>
    </p:spTree>
    <p:extLst>
      <p:ext uri="{BB962C8B-B14F-4D97-AF65-F5344CB8AC3E}">
        <p14:creationId xmlns:p14="http://schemas.microsoft.com/office/powerpoint/2010/main" val="394786979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vi-VN" smtClean="0"/>
              <a:t>Kết quả trong một trải nghiệm người dùng mượt mà hơn</a:t>
            </a:r>
            <a:endParaRPr lang="en-US" smtClean="0"/>
          </a:p>
        </p:txBody>
      </p:sp>
      <p:sp>
        <p:nvSpPr>
          <p:cNvPr id="4" name="Slide Number Placeholder 3"/>
          <p:cNvSpPr>
            <a:spLocks noGrp="1"/>
          </p:cNvSpPr>
          <p:nvPr>
            <p:ph type="sldNum" sz="quarter" idx="10"/>
          </p:nvPr>
        </p:nvSpPr>
        <p:spPr/>
        <p:txBody>
          <a:bodyPr/>
          <a:lstStyle/>
          <a:p>
            <a:fld id="{89EDC514-9E28-441F-BF04-3DE8912E9F4E}" type="slidenum">
              <a:rPr lang="en-US" smtClean="0"/>
              <a:t>75</a:t>
            </a:fld>
            <a:endParaRPr lang="en-US"/>
          </a:p>
        </p:txBody>
      </p:sp>
    </p:spTree>
    <p:extLst>
      <p:ext uri="{BB962C8B-B14F-4D97-AF65-F5344CB8AC3E}">
        <p14:creationId xmlns:p14="http://schemas.microsoft.com/office/powerpoint/2010/main" val="394786979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vi-VN" smtClean="0"/>
              <a:t>Kết quả trong một trải nghiệm người dùng mượt mà hơn</a:t>
            </a:r>
            <a:endParaRPr lang="en-US" smtClean="0"/>
          </a:p>
        </p:txBody>
      </p:sp>
      <p:sp>
        <p:nvSpPr>
          <p:cNvPr id="4" name="Slide Number Placeholder 3"/>
          <p:cNvSpPr>
            <a:spLocks noGrp="1"/>
          </p:cNvSpPr>
          <p:nvPr>
            <p:ph type="sldNum" sz="quarter" idx="10"/>
          </p:nvPr>
        </p:nvSpPr>
        <p:spPr/>
        <p:txBody>
          <a:bodyPr/>
          <a:lstStyle/>
          <a:p>
            <a:fld id="{89EDC514-9E28-441F-BF04-3DE8912E9F4E}" type="slidenum">
              <a:rPr lang="en-US" smtClean="0"/>
              <a:t>76</a:t>
            </a:fld>
            <a:endParaRPr lang="en-US"/>
          </a:p>
        </p:txBody>
      </p:sp>
    </p:spTree>
    <p:extLst>
      <p:ext uri="{BB962C8B-B14F-4D97-AF65-F5344CB8AC3E}">
        <p14:creationId xmlns:p14="http://schemas.microsoft.com/office/powerpoint/2010/main" val="394786979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vi-VN" smtClean="0"/>
              <a:t>Kết quả trong một trải nghiệm người dùng mượt mà hơn</a:t>
            </a:r>
            <a:endParaRPr lang="en-US" smtClean="0"/>
          </a:p>
        </p:txBody>
      </p:sp>
      <p:sp>
        <p:nvSpPr>
          <p:cNvPr id="4" name="Slide Number Placeholder 3"/>
          <p:cNvSpPr>
            <a:spLocks noGrp="1"/>
          </p:cNvSpPr>
          <p:nvPr>
            <p:ph type="sldNum" sz="quarter" idx="10"/>
          </p:nvPr>
        </p:nvSpPr>
        <p:spPr/>
        <p:txBody>
          <a:bodyPr/>
          <a:lstStyle/>
          <a:p>
            <a:fld id="{89EDC514-9E28-441F-BF04-3DE8912E9F4E}" type="slidenum">
              <a:rPr lang="en-US" smtClean="0"/>
              <a:t>77</a:t>
            </a:fld>
            <a:endParaRPr lang="en-US"/>
          </a:p>
        </p:txBody>
      </p:sp>
    </p:spTree>
    <p:extLst>
      <p:ext uri="{BB962C8B-B14F-4D97-AF65-F5344CB8AC3E}">
        <p14:creationId xmlns:p14="http://schemas.microsoft.com/office/powerpoint/2010/main" val="3947869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mtClean="0"/>
          </a:p>
          <a:p>
            <a:r>
              <a:rPr lang="vi-VN" sz="1200" smtClean="0"/>
              <a:t>Các tác vụ phức tạp đòi hỏi sự tương tác giữa con người, hệ thống </a:t>
            </a:r>
            <a:r>
              <a:rPr lang="en-US" sz="1200" smtClean="0"/>
              <a:t>     </a:t>
            </a:r>
            <a:r>
              <a:rPr lang="vi-VN" sz="1200" smtClean="0"/>
              <a:t>được hỗ trợ bởi các hệ thống </a:t>
            </a:r>
            <a:endParaRPr lang="en-US" sz="1200" smtClean="0"/>
          </a:p>
          <a:p>
            <a:r>
              <a:rPr lang="vi-VN" sz="1200" smtClean="0"/>
              <a:t>thương mại điện tử và Web, hệ thống ERP và các hệ thống không dây bên trong và bên ngoài tổ chức</a:t>
            </a:r>
            <a:endParaRPr lang="en-US" sz="1200" smtClean="0"/>
          </a:p>
          <a:p>
            <a:endParaRPr lang="en-US" sz="1200" smtClean="0"/>
          </a:p>
          <a:p>
            <a:pPr marL="0" marR="0" indent="0" algn="l" defTabSz="914400" rtl="0" eaLnBrk="1" fontAlgn="auto" latinLnBrk="0" hangingPunct="1">
              <a:lnSpc>
                <a:spcPct val="100000"/>
              </a:lnSpc>
              <a:spcBef>
                <a:spcPts val="0"/>
              </a:spcBef>
              <a:spcAft>
                <a:spcPts val="0"/>
              </a:spcAft>
              <a:buClrTx/>
              <a:buSzTx/>
              <a:buFontTx/>
              <a:buNone/>
              <a:tabLst/>
              <a:defRPr/>
            </a:pPr>
            <a:r>
              <a:rPr lang="vi-VN" smtClean="0"/>
              <a:t>nhiệm vụ có thể được </a:t>
            </a:r>
            <a:r>
              <a:rPr lang="en-US" smtClean="0"/>
              <a:t>có</a:t>
            </a:r>
            <a:r>
              <a:rPr lang="en-US" baseline="0" smtClean="0"/>
              <a:t> </a:t>
            </a:r>
            <a:r>
              <a:rPr lang="vi-VN" smtClean="0"/>
              <a:t>cấu trúc và </a:t>
            </a:r>
            <a:r>
              <a:rPr lang="en-US" smtClean="0"/>
              <a:t>ko cấu</a:t>
            </a:r>
            <a:r>
              <a:rPr lang="en-US" baseline="0" smtClean="0"/>
              <a:t> trúc </a:t>
            </a:r>
            <a:r>
              <a:rPr lang="vi-VN" smtClean="0"/>
              <a:t>, </a:t>
            </a:r>
            <a:r>
              <a:rPr lang="en-US" smtClean="0"/>
              <a:t>bán</a:t>
            </a:r>
            <a:r>
              <a:rPr lang="en-US" baseline="0" smtClean="0"/>
              <a:t> cấu trúc , </a:t>
            </a:r>
            <a:r>
              <a:rPr lang="vi-VN" smtClean="0"/>
              <a:t>hoặc chúng có </a:t>
            </a:r>
            <a:r>
              <a:rPr lang="en-US" smtClean="0"/>
              <a:t>tự</a:t>
            </a:r>
            <a:r>
              <a:rPr lang="en-US" baseline="0" smtClean="0"/>
              <a:t> xác định </a:t>
            </a:r>
            <a:r>
              <a:rPr lang="vi-VN" smtClean="0"/>
              <a:t>xác định</a:t>
            </a:r>
            <a:endParaRPr lang="en-US" sz="1200" smtClean="0"/>
          </a:p>
          <a:p>
            <a:endParaRPr lang="en-US" sz="1200" smtClean="0"/>
          </a:p>
          <a:p>
            <a:pPr marL="0" marR="0" indent="0" algn="l" defTabSz="914400" rtl="0" eaLnBrk="1" fontAlgn="auto" latinLnBrk="0" hangingPunct="1">
              <a:lnSpc>
                <a:spcPct val="100000"/>
              </a:lnSpc>
              <a:spcBef>
                <a:spcPts val="0"/>
              </a:spcBef>
              <a:spcAft>
                <a:spcPts val="0"/>
              </a:spcAft>
              <a:buClrTx/>
              <a:buSzTx/>
              <a:buFontTx/>
              <a:buNone/>
              <a:tabLst/>
              <a:defRPr/>
            </a:pPr>
            <a:r>
              <a:rPr lang="vi-VN" sz="1200" smtClean="0"/>
              <a:t>Các nhiệm vụ có cấu trúc (structured</a:t>
            </a:r>
            <a:r>
              <a:rPr lang="en-US" sz="1200" smtClean="0"/>
              <a:t> </a:t>
            </a:r>
            <a:r>
              <a:rPr lang="vi-VN" sz="1200" smtClean="0"/>
              <a:t>• VD: Hệ thống ATM</a:t>
            </a:r>
            <a:r>
              <a:rPr lang="en-US" sz="1200" baseline="0" smtClean="0"/>
              <a:t> )</a:t>
            </a:r>
            <a:endParaRPr lang="vi-VN" sz="1200" smtClean="0"/>
          </a:p>
          <a:p>
            <a:r>
              <a:rPr lang="vi-VN" sz="1200" smtClean="0"/>
              <a:t>task)</a:t>
            </a:r>
          </a:p>
          <a:p>
            <a:r>
              <a:rPr lang="vi-VN" sz="1200" smtClean="0"/>
              <a:t>• Các thông tin cần thiết được biết rất rõ</a:t>
            </a:r>
          </a:p>
          <a:p>
            <a:r>
              <a:rPr lang="vi-VN" sz="1200" smtClean="0"/>
              <a:t>• Phương pháp xử lý dữ liệu để tạo ra thông tin rõ</a:t>
            </a:r>
          </a:p>
          <a:p>
            <a:r>
              <a:rPr lang="vi-VN" sz="1200" smtClean="0"/>
              <a:t>ràng</a:t>
            </a:r>
          </a:p>
          <a:p>
            <a:r>
              <a:rPr lang="vi-VN" sz="1200" smtClean="0"/>
              <a:t>• Dạng thông tin mong đợi được biết rõ ràng</a:t>
            </a:r>
          </a:p>
          <a:p>
            <a:r>
              <a:rPr lang="vi-VN" sz="1200" smtClean="0"/>
              <a:t>• Các quyết định và các bước thực hiện nhiệm vụ</a:t>
            </a:r>
          </a:p>
          <a:p>
            <a:r>
              <a:rPr lang="vi-VN" sz="1200" smtClean="0"/>
              <a:t>được xác định rõ ràng và có tính lặp lại</a:t>
            </a:r>
          </a:p>
          <a:p>
            <a:r>
              <a:rPr lang="vi-VN" sz="1200" smtClean="0"/>
              <a:t>• Các tiêu chuẩn để đưa ra quyết định được hiểu</a:t>
            </a:r>
          </a:p>
          <a:p>
            <a:r>
              <a:rPr lang="vi-VN" sz="1200" smtClean="0"/>
              <a:t>một cách chính xác</a:t>
            </a:r>
          </a:p>
          <a:p>
            <a:r>
              <a:rPr lang="vi-VN" sz="1200" smtClean="0"/>
              <a:t>• Kết quả của việc thực hiện nhiệm vụ có thể được</a:t>
            </a:r>
          </a:p>
          <a:p>
            <a:r>
              <a:rPr lang="vi-VN" sz="1200" smtClean="0"/>
              <a:t>đo đạc một cách chính xác</a:t>
            </a:r>
          </a:p>
          <a:p>
            <a:endParaRPr lang="en-US" smtClean="0"/>
          </a:p>
          <a:p>
            <a:r>
              <a:rPr lang="vi-VN" smtClean="0"/>
              <a:t>Các nhiệm vụ không có cấu</a:t>
            </a:r>
            <a:r>
              <a:rPr lang="en-US" baseline="0" smtClean="0"/>
              <a:t> </a:t>
            </a:r>
            <a:r>
              <a:rPr lang="vi-VN" smtClean="0"/>
              <a:t>• Các quyết định có xu hướng được hình</a:t>
            </a:r>
          </a:p>
          <a:p>
            <a:r>
              <a:rPr lang="vi-VN" smtClean="0"/>
              <a:t>thành dựa trên kinh nghiệm, cảm nhận,</a:t>
            </a:r>
          </a:p>
          <a:p>
            <a:r>
              <a:rPr lang="vi-VN" smtClean="0"/>
              <a:t>thử và sai, và các phương pháp mang tính</a:t>
            </a:r>
          </a:p>
          <a:p>
            <a:r>
              <a:rPr lang="vi-VN" smtClean="0"/>
              <a:t>định tính</a:t>
            </a:r>
          </a:p>
          <a:p>
            <a:r>
              <a:rPr lang="vi-VN" smtClean="0"/>
              <a:t>• VD: Lựa chọn các nhà quản lý, chọn hình</a:t>
            </a:r>
          </a:p>
          <a:p>
            <a:r>
              <a:rPr lang="vi-VN" smtClean="0"/>
              <a:t>ảnh cho trang bìa một tạp chí</a:t>
            </a:r>
            <a:endParaRPr lang="en-US" smtClean="0"/>
          </a:p>
          <a:p>
            <a:endParaRPr lang="en-US" smtClean="0"/>
          </a:p>
          <a:p>
            <a:endParaRPr lang="en-US" smtClean="0"/>
          </a:p>
          <a:p>
            <a:r>
              <a:rPr lang="en-US" smtClean="0"/>
              <a:t>Các nhiệm vụ có tính bán cấu trúc</a:t>
            </a:r>
            <a:r>
              <a:rPr lang="en-US" baseline="0" smtClean="0"/>
              <a:t> - </a:t>
            </a:r>
            <a:r>
              <a:rPr lang="en-US" smtClean="0"/>
              <a:t>VD: chuẩn bệnh của bác sĩ</a:t>
            </a:r>
          </a:p>
          <a:p>
            <a:endParaRPr lang="en-US" smtClean="0"/>
          </a:p>
        </p:txBody>
      </p:sp>
      <p:sp>
        <p:nvSpPr>
          <p:cNvPr id="4" name="Slide Number Placeholder 3"/>
          <p:cNvSpPr>
            <a:spLocks noGrp="1"/>
          </p:cNvSpPr>
          <p:nvPr>
            <p:ph type="sldNum" sz="quarter" idx="10"/>
          </p:nvPr>
        </p:nvSpPr>
        <p:spPr/>
        <p:txBody>
          <a:bodyPr/>
          <a:lstStyle/>
          <a:p>
            <a:fld id="{89EDC514-9E28-441F-BF04-3DE8912E9F4E}" type="slidenum">
              <a:rPr lang="en-US" smtClean="0"/>
              <a:t>9</a:t>
            </a:fld>
            <a:endParaRPr lang="en-US"/>
          </a:p>
        </p:txBody>
      </p:sp>
    </p:spTree>
    <p:extLst>
      <p:ext uri="{BB962C8B-B14F-4D97-AF65-F5344CB8AC3E}">
        <p14:creationId xmlns:p14="http://schemas.microsoft.com/office/powerpoint/2010/main" val="34332381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smtClean="0">
              <a:solidFill>
                <a:schemeClr val="tx1"/>
              </a:solidFill>
              <a:effectLst/>
              <a:latin typeface="+mn-lt"/>
              <a:ea typeface="+mn-ea"/>
              <a:cs typeface="+mn-cs"/>
            </a:endParaRPr>
          </a:p>
          <a:p>
            <a:r>
              <a:rPr lang="vi-VN" sz="1200" b="0" i="0" kern="1200" smtClean="0">
                <a:solidFill>
                  <a:schemeClr val="tx1"/>
                </a:solidFill>
                <a:effectLst/>
                <a:latin typeface="+mn-lt"/>
                <a:ea typeface="+mn-ea"/>
                <a:cs typeface="+mn-cs"/>
              </a:rPr>
              <a:t>Các trang web và các ứng dụng Web đã trở nên phức tạp hơn cùng với sự phát triển công nghệ và các phương pháp luận mới</a:t>
            </a:r>
            <a:endParaRPr lang="en-US" sz="1200" b="0" i="0" kern="1200" smtClean="0">
              <a:solidFill>
                <a:schemeClr val="tx1"/>
              </a:solidFill>
              <a:effectLst/>
              <a:latin typeface="+mn-lt"/>
              <a:ea typeface="+mn-ea"/>
              <a:cs typeface="+mn-cs"/>
            </a:endParaRPr>
          </a:p>
          <a:p>
            <a:endParaRPr lang="en-US" sz="1200" b="0" i="0" kern="1200" smtClean="0">
              <a:solidFill>
                <a:schemeClr val="tx1"/>
              </a:solidFill>
              <a:effectLst/>
              <a:latin typeface="+mn-lt"/>
              <a:ea typeface="+mn-ea"/>
              <a:cs typeface="+mn-cs"/>
            </a:endParaRPr>
          </a:p>
          <a:p>
            <a:r>
              <a:rPr lang="vi-VN" sz="1200" b="0" i="0" kern="1200" smtClean="0">
                <a:solidFill>
                  <a:schemeClr val="tx1"/>
                </a:solidFill>
                <a:effectLst/>
                <a:latin typeface="+mn-lt"/>
                <a:ea typeface="+mn-ea"/>
                <a:cs typeface="+mn-cs"/>
              </a:rPr>
              <a:t>Những môi trường truyền thông một chiều đã phát triển thành những trải nghiệm rất phong phú và với tính tương tác cao.</a:t>
            </a:r>
            <a:endParaRPr lang="en-US" sz="1200" b="0" i="0" kern="1200" smtClean="0">
              <a:solidFill>
                <a:schemeClr val="tx1"/>
              </a:solidFill>
              <a:effectLst/>
              <a:latin typeface="+mn-lt"/>
              <a:ea typeface="+mn-ea"/>
              <a:cs typeface="+mn-cs"/>
            </a:endParaRPr>
          </a:p>
          <a:p>
            <a:endParaRPr lang="en-US" sz="1200" b="0" i="0" kern="1200" smtClean="0">
              <a:solidFill>
                <a:schemeClr val="tx1"/>
              </a:solidFill>
              <a:effectLst/>
              <a:latin typeface="+mn-lt"/>
              <a:ea typeface="+mn-ea"/>
              <a:cs typeface="+mn-cs"/>
            </a:endParaRPr>
          </a:p>
          <a:p>
            <a:r>
              <a:rPr lang="vi-VN" sz="1200" b="0" i="0" kern="1200" smtClean="0">
                <a:solidFill>
                  <a:schemeClr val="tx1"/>
                </a:solidFill>
                <a:effectLst/>
                <a:latin typeface="+mn-lt"/>
                <a:ea typeface="+mn-ea"/>
                <a:cs typeface="+mn-cs"/>
              </a:rPr>
              <a:t>thành công của một trang web vẫn chỉ xoay quanh một điều: làm thế nào người dùng cảm nhận được nó tốt nhất. “Trang web này cung cấp cho tôi giá trị hay không? Nó dễ sử dụng hay không? Có cảm thấy thoải mái khi sử dụng hay không?”.</a:t>
            </a:r>
            <a:endParaRPr lang="en-US" sz="1200" b="0" i="0" kern="1200" smtClean="0">
              <a:solidFill>
                <a:schemeClr val="tx1"/>
              </a:solidFill>
              <a:effectLst/>
              <a:latin typeface="+mn-lt"/>
              <a:ea typeface="+mn-ea"/>
              <a:cs typeface="+mn-cs"/>
            </a:endParaRPr>
          </a:p>
          <a:p>
            <a:endParaRPr lang="en-US" sz="1200" b="0" i="0" kern="1200" smtClean="0">
              <a:solidFill>
                <a:schemeClr val="tx1"/>
              </a:solidFill>
              <a:effectLst/>
              <a:latin typeface="+mn-lt"/>
              <a:ea typeface="+mn-ea"/>
              <a:cs typeface="+mn-cs"/>
            </a:endParaRPr>
          </a:p>
          <a:p>
            <a:r>
              <a:rPr lang="vi-VN" sz="1200" b="0" i="0" kern="1200" smtClean="0">
                <a:solidFill>
                  <a:schemeClr val="tx1"/>
                </a:solidFill>
                <a:effectLst/>
                <a:latin typeface="+mn-lt"/>
                <a:ea typeface="+mn-ea"/>
                <a:cs typeface="+mn-cs"/>
              </a:rPr>
              <a:t>Đây là những câu hỏi xuất hiện trong tâm trí của khách hàng khi họ tương tác với sản phẩm của chúng ta, và đó là cơ sở quyết định xem một người có trở thành người sử dụng thường xuyên của trang web.</a:t>
            </a:r>
            <a:endParaRPr lang="en-US" sz="1200" b="0" i="0" kern="1200" smtClean="0">
              <a:solidFill>
                <a:schemeClr val="tx1"/>
              </a:solidFill>
              <a:effectLst/>
              <a:latin typeface="+mn-lt"/>
              <a:ea typeface="+mn-ea"/>
              <a:cs typeface="+mn-cs"/>
            </a:endParaRPr>
          </a:p>
          <a:p>
            <a:endParaRPr lang="en-US" sz="1200" b="0" i="0" kern="1200" smtClean="0">
              <a:solidFill>
                <a:schemeClr val="tx1"/>
              </a:solidFill>
              <a:effectLst/>
              <a:latin typeface="+mn-lt"/>
              <a:ea typeface="+mn-ea"/>
              <a:cs typeface="+mn-cs"/>
            </a:endParaRPr>
          </a:p>
          <a:p>
            <a:r>
              <a:rPr lang="vi-VN" sz="1200" b="0" i="0" kern="1200" smtClean="0">
                <a:solidFill>
                  <a:schemeClr val="tx1"/>
                </a:solidFill>
                <a:effectLst/>
                <a:latin typeface="+mn-lt"/>
                <a:ea typeface="+mn-ea"/>
                <a:cs typeface="+mn-cs"/>
              </a:rPr>
              <a:t>Thiết kế trải nghiệm người dùng cố gắng để làm cho người dùng trả lời “Có” cho tất cả những câu hỏi trên</a:t>
            </a:r>
            <a:endParaRPr lang="en-US" sz="1200" b="0" i="0" kern="1200" smtClean="0">
              <a:solidFill>
                <a:schemeClr val="tx1"/>
              </a:solidFill>
              <a:effectLst/>
              <a:latin typeface="+mn-lt"/>
              <a:ea typeface="+mn-ea"/>
              <a:cs typeface="+mn-cs"/>
            </a:endParaRPr>
          </a:p>
          <a:p>
            <a:endParaRPr lang="en-US" sz="1200" b="0" i="0" kern="1200" smtClean="0">
              <a:solidFill>
                <a:schemeClr val="tx1"/>
              </a:solidFill>
              <a:effectLst/>
              <a:latin typeface="+mn-lt"/>
              <a:ea typeface="+mn-ea"/>
              <a:cs typeface="+mn-cs"/>
            </a:endParaRPr>
          </a:p>
          <a:p>
            <a:r>
              <a:rPr lang="vi-VN" sz="1200" b="0" i="0" kern="1200" smtClean="0">
                <a:solidFill>
                  <a:schemeClr val="tx1"/>
                </a:solidFill>
                <a:effectLst/>
                <a:latin typeface="+mn-lt"/>
                <a:ea typeface="+mn-ea"/>
                <a:cs typeface="+mn-cs"/>
              </a:rPr>
              <a:t>thiết kế tập trung vào người dùng (các khái niệm này cho rằng quyết định thiết kế cần dựa trên nhu cầu và mong muốn của người sử dụng).</a:t>
            </a:r>
            <a:endParaRPr lang="en-US" sz="1200" b="0" i="0" kern="1200" smtClean="0">
              <a:solidFill>
                <a:schemeClr val="tx1"/>
              </a:solidFill>
              <a:effectLst/>
              <a:latin typeface="+mn-lt"/>
              <a:ea typeface="+mn-ea"/>
              <a:cs typeface="+mn-cs"/>
            </a:endParaRPr>
          </a:p>
          <a:p>
            <a:endParaRPr lang="en-US" sz="1200" b="0" i="0" kern="1200" smtClean="0">
              <a:solidFill>
                <a:schemeClr val="tx1"/>
              </a:solidFill>
              <a:effectLst/>
              <a:latin typeface="+mn-lt"/>
              <a:ea typeface="+mn-ea"/>
              <a:cs typeface="+mn-cs"/>
            </a:endParaRPr>
          </a:p>
          <a:p>
            <a:r>
              <a:rPr lang="vi-VN" sz="1200" b="0" i="0" kern="1200" smtClean="0">
                <a:solidFill>
                  <a:schemeClr val="tx1"/>
                </a:solidFill>
                <a:effectLst/>
                <a:latin typeface="+mn-lt"/>
                <a:ea typeface="+mn-ea"/>
                <a:cs typeface="+mn-cs"/>
              </a:rPr>
              <a:t>Ví dụ, họ có thể nghiên cứu quá trình đặt hàng của một trang web thương mại điện tử để xem liệu người dùng có thấy quá trình mua sản phẩm từ các trang web dễ dàng và dễ chịu hay không. </a:t>
            </a:r>
            <a:endParaRPr lang="en-US"/>
          </a:p>
        </p:txBody>
      </p:sp>
      <p:sp>
        <p:nvSpPr>
          <p:cNvPr id="4" name="Slide Number Placeholder 3"/>
          <p:cNvSpPr>
            <a:spLocks noGrp="1"/>
          </p:cNvSpPr>
          <p:nvPr>
            <p:ph type="sldNum" sz="quarter" idx="10"/>
          </p:nvPr>
        </p:nvSpPr>
        <p:spPr/>
        <p:txBody>
          <a:bodyPr/>
          <a:lstStyle/>
          <a:p>
            <a:fld id="{89EDC514-9E28-441F-BF04-3DE8912E9F4E}" type="slidenum">
              <a:rPr lang="en-US" smtClean="0"/>
              <a:t>79</a:t>
            </a:fld>
            <a:endParaRPr lang="en-US"/>
          </a:p>
        </p:txBody>
      </p:sp>
    </p:spTree>
    <p:extLst>
      <p:ext uri="{BB962C8B-B14F-4D97-AF65-F5344CB8AC3E}">
        <p14:creationId xmlns:p14="http://schemas.microsoft.com/office/powerpoint/2010/main" val="227094882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vi-VN" sz="1200" b="0" i="0" kern="1200" smtClean="0">
                <a:solidFill>
                  <a:schemeClr val="tx1"/>
                </a:solidFill>
                <a:effectLst/>
                <a:latin typeface="+mn-lt"/>
                <a:ea typeface="+mn-ea"/>
                <a:cs typeface="+mn-cs"/>
              </a:rPr>
              <a:t>Nghiên cứu người dùng: Nghiên cứu khách hàng mục tiêu và những gì họ mong muốn nhằm xác định những giá trị chúng ta có thể mang lại cho họ.</a:t>
            </a:r>
          </a:p>
          <a:p>
            <a:pPr fontAlgn="base"/>
            <a:r>
              <a:rPr lang="vi-VN" sz="1200" b="0" i="0" kern="1200" smtClean="0">
                <a:solidFill>
                  <a:schemeClr val="tx1"/>
                </a:solidFill>
                <a:effectLst/>
                <a:latin typeface="+mn-lt"/>
                <a:ea typeface="+mn-ea"/>
                <a:cs typeface="+mn-cs"/>
              </a:rPr>
              <a:t>Thiết kế tương tác: Nghiên cứu cách người dùng tương tác với sản phẩm/ dịch vụ nhằm phát triển hướng.</a:t>
            </a:r>
          </a:p>
          <a:p>
            <a:pPr fontAlgn="base"/>
            <a:r>
              <a:rPr lang="vi-VN" sz="1200" b="0" i="0" kern="1200" smtClean="0">
                <a:solidFill>
                  <a:schemeClr val="tx1"/>
                </a:solidFill>
                <a:effectLst/>
                <a:latin typeface="+mn-lt"/>
                <a:ea typeface="+mn-ea"/>
                <a:cs typeface="+mn-cs"/>
              </a:rPr>
              <a:t>Thiết kế thị giác: Bao gồm những hiển thị trình diễn trước mắt người dùng. Thiết kế thị giác phải mang tính phù hợp, tính đồng nhất và tính thẩm mỹ.</a:t>
            </a:r>
          </a:p>
          <a:p>
            <a:pPr fontAlgn="base"/>
            <a:r>
              <a:rPr lang="vi-VN" sz="1200" b="0" i="0" kern="1200" smtClean="0">
                <a:solidFill>
                  <a:schemeClr val="tx1"/>
                </a:solidFill>
                <a:effectLst/>
                <a:latin typeface="+mn-lt"/>
                <a:ea typeface="+mn-ea"/>
                <a:cs typeface="+mn-cs"/>
              </a:rPr>
              <a:t>Cấu trúc thông tin: Cách sắp xếp hiển thị thông tin khoa học và phù hợp.</a:t>
            </a:r>
          </a:p>
          <a:p>
            <a:pPr fontAlgn="base"/>
            <a:r>
              <a:rPr lang="vi-VN" sz="1200" b="0" i="0" kern="1200" smtClean="0">
                <a:solidFill>
                  <a:schemeClr val="tx1"/>
                </a:solidFill>
                <a:effectLst/>
                <a:latin typeface="+mn-lt"/>
                <a:ea typeface="+mn-ea"/>
                <a:cs typeface="+mn-cs"/>
              </a:rPr>
              <a:t>Nội dung: Và phần quan trọng nhất bao giờ cũng là nội dung, đó chính là thứ hấp dẫn người dùng nhất, là lý do khiến họ tìm kiếm và trung thành với thương hiệu của chúng ta. Dù có “trang trí” thế nào đi nữa thì chỉ những nội dung mang lại giá trị cho người dùng mới có thể tồn tại lâu dài.</a:t>
            </a:r>
          </a:p>
          <a:p>
            <a:pPr fontAlgn="base"/>
            <a:r>
              <a:rPr lang="vi-VN" sz="1200" b="0" i="0" kern="1200" smtClean="0">
                <a:solidFill>
                  <a:schemeClr val="tx1"/>
                </a:solidFill>
                <a:effectLst/>
                <a:latin typeface="+mn-lt"/>
                <a:ea typeface="+mn-ea"/>
                <a:cs typeface="+mn-cs"/>
              </a:rPr>
              <a:t>Quá trình thử nghiệm: Sau cùng thì chỉ những con số thực tế mới chứng minh được tính hiệu quả và đánh giá khách quan quá trình phát triển UX/UI. Điều khó nhất của designer/developer là phải có khả năng thấu hiểu và đặt mình vào vị trí của khách hàng để hiểu họ cần gì và muốn gì. Bạn thiết kế và phát triển sản phẩm dành cho khách hàng chứ không nên dựa trên cảm quan cá nhân. Do vậy thử nghiệm là vô cùng quan trọng, số liệu phân tích sẽ cho bạn biết mẫu nào là phù hợp hơn.</a:t>
            </a:r>
          </a:p>
          <a:p>
            <a:endParaRPr lang="en-US"/>
          </a:p>
        </p:txBody>
      </p:sp>
      <p:sp>
        <p:nvSpPr>
          <p:cNvPr id="4" name="Slide Number Placeholder 3"/>
          <p:cNvSpPr>
            <a:spLocks noGrp="1"/>
          </p:cNvSpPr>
          <p:nvPr>
            <p:ph type="sldNum" sz="quarter" idx="10"/>
          </p:nvPr>
        </p:nvSpPr>
        <p:spPr/>
        <p:txBody>
          <a:bodyPr/>
          <a:lstStyle/>
          <a:p>
            <a:fld id="{89EDC514-9E28-441F-BF04-3DE8912E9F4E}" type="slidenum">
              <a:rPr lang="en-US" smtClean="0"/>
              <a:t>80</a:t>
            </a:fld>
            <a:endParaRPr lang="en-US"/>
          </a:p>
        </p:txBody>
      </p:sp>
    </p:spTree>
    <p:extLst>
      <p:ext uri="{BB962C8B-B14F-4D97-AF65-F5344CB8AC3E}">
        <p14:creationId xmlns:p14="http://schemas.microsoft.com/office/powerpoint/2010/main" val="175435160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EDC514-9E28-441F-BF04-3DE8912E9F4E}" type="slidenum">
              <a:rPr lang="en-US" smtClean="0"/>
              <a:t>81</a:t>
            </a:fld>
            <a:endParaRPr lang="en-US"/>
          </a:p>
        </p:txBody>
      </p:sp>
    </p:spTree>
    <p:extLst>
      <p:ext uri="{BB962C8B-B14F-4D97-AF65-F5344CB8AC3E}">
        <p14:creationId xmlns:p14="http://schemas.microsoft.com/office/powerpoint/2010/main" val="175435160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smtClean="0"/>
              <a:t>External variable  - Perceived Usefulness (</a:t>
            </a:r>
            <a:r>
              <a:rPr lang="en-US" sz="1200" baseline="0" smtClean="0"/>
              <a:t> </a:t>
            </a:r>
            <a:r>
              <a:rPr lang="en-US" sz="1200" baseline="0" err="1" smtClean="0"/>
              <a:t>nhận</a:t>
            </a:r>
            <a:r>
              <a:rPr lang="en-US" sz="1200" baseline="0" smtClean="0"/>
              <a:t> </a:t>
            </a:r>
            <a:r>
              <a:rPr lang="en-US" sz="1200" baseline="0" err="1" smtClean="0"/>
              <a:t>thức</a:t>
            </a:r>
            <a:r>
              <a:rPr lang="en-US" sz="1200" baseline="0" smtClean="0"/>
              <a:t> </a:t>
            </a:r>
            <a:r>
              <a:rPr lang="en-US" sz="1200" baseline="0" err="1" smtClean="0"/>
              <a:t>hữu</a:t>
            </a:r>
            <a:r>
              <a:rPr lang="en-US" sz="1200" baseline="0" smtClean="0"/>
              <a:t> </a:t>
            </a:r>
            <a:r>
              <a:rPr lang="en-US" sz="1200" baseline="0" err="1" smtClean="0"/>
              <a:t>ích</a:t>
            </a:r>
            <a:r>
              <a:rPr lang="en-US" sz="1200" baseline="0" smtClean="0"/>
              <a:t> )  - </a:t>
            </a:r>
            <a:r>
              <a:rPr lang="en-US" sz="1200" smtClean="0"/>
              <a:t>Perceived Ease of Use ( </a:t>
            </a:r>
            <a:r>
              <a:rPr lang="en-US" sz="1200" err="1" smtClean="0"/>
              <a:t>nhận</a:t>
            </a:r>
            <a:r>
              <a:rPr lang="en-US" sz="1200" baseline="0" smtClean="0"/>
              <a:t> </a:t>
            </a:r>
            <a:r>
              <a:rPr lang="en-US" sz="1200" baseline="0" err="1" smtClean="0"/>
              <a:t>thức</a:t>
            </a:r>
            <a:r>
              <a:rPr lang="en-US" sz="1200" baseline="0" smtClean="0"/>
              <a:t> </a:t>
            </a:r>
            <a:r>
              <a:rPr lang="en-US" sz="1200" baseline="0" err="1" smtClean="0"/>
              <a:t>dễ</a:t>
            </a:r>
            <a:r>
              <a:rPr lang="en-US" sz="1200" baseline="0" smtClean="0"/>
              <a:t> </a:t>
            </a:r>
            <a:r>
              <a:rPr lang="en-US" sz="1200" baseline="0" err="1" smtClean="0"/>
              <a:t>dàng</a:t>
            </a:r>
            <a:r>
              <a:rPr lang="en-US" sz="1200" baseline="0" smtClean="0"/>
              <a:t> </a:t>
            </a:r>
            <a:r>
              <a:rPr lang="en-US" sz="1200" baseline="0" err="1" smtClean="0"/>
              <a:t>sử</a:t>
            </a:r>
            <a:r>
              <a:rPr lang="en-US" sz="1200" baseline="0" smtClean="0"/>
              <a:t> </a:t>
            </a:r>
            <a:r>
              <a:rPr lang="en-US" sz="1200" baseline="0" err="1" smtClean="0"/>
              <a:t>dụng</a:t>
            </a:r>
            <a:r>
              <a:rPr lang="en-US" sz="1200" baseline="0" smtClean="0"/>
              <a:t> )</a:t>
            </a:r>
            <a:endParaRPr lang="en-US" sz="120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smtClean="0"/>
              <a:t>Behavioral Intention ( ý</a:t>
            </a:r>
            <a:r>
              <a:rPr lang="en-US" sz="1200" baseline="0" smtClean="0"/>
              <a:t> </a:t>
            </a:r>
            <a:r>
              <a:rPr lang="en-US" sz="1200" baseline="0" err="1" smtClean="0"/>
              <a:t>định</a:t>
            </a:r>
            <a:r>
              <a:rPr lang="en-US" sz="1200" baseline="0" smtClean="0"/>
              <a:t> </a:t>
            </a:r>
            <a:r>
              <a:rPr lang="en-US" sz="1200" baseline="0" err="1" smtClean="0"/>
              <a:t>hành</a:t>
            </a:r>
            <a:r>
              <a:rPr lang="en-US" sz="1200" baseline="0" smtClean="0"/>
              <a:t> vi ) - </a:t>
            </a:r>
            <a:r>
              <a:rPr lang="en-US" sz="1200" smtClean="0"/>
              <a:t>Usage Behavior ( </a:t>
            </a:r>
            <a:r>
              <a:rPr lang="en-US" sz="1200" err="1" smtClean="0"/>
              <a:t>sử</a:t>
            </a:r>
            <a:r>
              <a:rPr lang="en-US" sz="1200" baseline="0" smtClean="0"/>
              <a:t> </a:t>
            </a:r>
            <a:r>
              <a:rPr lang="en-US" sz="1200" baseline="0" err="1" smtClean="0"/>
              <a:t>dụng</a:t>
            </a:r>
            <a:r>
              <a:rPr lang="en-US" sz="1200" baseline="0" smtClean="0"/>
              <a:t> </a:t>
            </a:r>
            <a:r>
              <a:rPr lang="en-US" sz="1200" baseline="0" err="1" smtClean="0"/>
              <a:t>hành</a:t>
            </a:r>
            <a:r>
              <a:rPr lang="en-US" sz="1200" baseline="0" smtClean="0"/>
              <a:t> vi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smtClean="0"/>
          </a:p>
          <a:p>
            <a:endParaRPr lang="en-US"/>
          </a:p>
        </p:txBody>
      </p:sp>
      <p:sp>
        <p:nvSpPr>
          <p:cNvPr id="4" name="Slide Number Placeholder 3"/>
          <p:cNvSpPr>
            <a:spLocks noGrp="1"/>
          </p:cNvSpPr>
          <p:nvPr>
            <p:ph type="sldNum" sz="quarter" idx="10"/>
          </p:nvPr>
        </p:nvSpPr>
        <p:spPr/>
        <p:txBody>
          <a:bodyPr/>
          <a:lstStyle/>
          <a:p>
            <a:fld id="{89EDC514-9E28-441F-BF04-3DE8912E9F4E}" type="slidenum">
              <a:rPr lang="en-US" smtClean="0"/>
              <a:t>82</a:t>
            </a:fld>
            <a:endParaRPr lang="en-US"/>
          </a:p>
        </p:txBody>
      </p:sp>
    </p:spTree>
    <p:extLst>
      <p:ext uri="{BB962C8B-B14F-4D97-AF65-F5344CB8AC3E}">
        <p14:creationId xmlns:p14="http://schemas.microsoft.com/office/powerpoint/2010/main" val="385393509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smtClean="0"/>
              <a:t>Subjective norm </a:t>
            </a:r>
            <a:r>
              <a:rPr lang="en-US" sz="1200" baseline="0" smtClean="0"/>
              <a:t> (</a:t>
            </a:r>
            <a:r>
              <a:rPr lang="en-US" sz="1200" err="1" smtClean="0"/>
              <a:t>Tiêu</a:t>
            </a:r>
            <a:r>
              <a:rPr lang="en-US" sz="1200" smtClean="0"/>
              <a:t> </a:t>
            </a:r>
            <a:r>
              <a:rPr lang="en-US" sz="1200" err="1" smtClean="0"/>
              <a:t>chuẩn</a:t>
            </a:r>
            <a:r>
              <a:rPr lang="en-US" sz="1200" smtClean="0"/>
              <a:t> </a:t>
            </a:r>
            <a:r>
              <a:rPr lang="en-US" sz="1200" err="1" smtClean="0"/>
              <a:t>chủ</a:t>
            </a:r>
            <a:r>
              <a:rPr lang="en-US" sz="1200" smtClean="0"/>
              <a:t> </a:t>
            </a:r>
            <a:r>
              <a:rPr lang="en-US" sz="1200" err="1" smtClean="0"/>
              <a:t>quan</a:t>
            </a:r>
            <a:r>
              <a:rPr lang="en-US" sz="1200" smtClean="0"/>
              <a:t>)</a:t>
            </a:r>
            <a:r>
              <a:rPr lang="en-US" sz="1200" baseline="0" smtClean="0"/>
              <a:t> </a:t>
            </a:r>
            <a:r>
              <a:rPr lang="en-US" sz="1200" smtClean="0"/>
              <a:t> Experience ( </a:t>
            </a:r>
            <a:r>
              <a:rPr lang="en-US" sz="1200" err="1" smtClean="0"/>
              <a:t>kinh</a:t>
            </a:r>
            <a:r>
              <a:rPr lang="en-US" sz="1200" baseline="0" smtClean="0"/>
              <a:t> </a:t>
            </a:r>
            <a:r>
              <a:rPr lang="en-US" sz="1200" baseline="0" err="1" smtClean="0"/>
              <a:t>nghiệm</a:t>
            </a:r>
            <a:r>
              <a:rPr lang="en-US" sz="1200" baseline="0" smtClean="0"/>
              <a:t> ) </a:t>
            </a:r>
            <a:r>
              <a:rPr lang="en-US" sz="1200" smtClean="0"/>
              <a:t>Voluntariness   Intention to Use</a:t>
            </a:r>
            <a:r>
              <a:rPr lang="en-US" sz="1200" baseline="0" smtClean="0"/>
              <a:t> ( ý </a:t>
            </a:r>
            <a:r>
              <a:rPr lang="en-US" sz="1200" baseline="0" err="1" smtClean="0"/>
              <a:t>định</a:t>
            </a:r>
            <a:r>
              <a:rPr lang="en-US" sz="1200" baseline="0" smtClean="0"/>
              <a:t> </a:t>
            </a:r>
            <a:r>
              <a:rPr lang="en-US" sz="1200" baseline="0" err="1" smtClean="0"/>
              <a:t>sử</a:t>
            </a:r>
            <a:r>
              <a:rPr lang="en-US" sz="1200" baseline="0" smtClean="0"/>
              <a:t> </a:t>
            </a:r>
            <a:r>
              <a:rPr lang="en-US" sz="1200" baseline="0" err="1" smtClean="0"/>
              <a:t>dụng</a:t>
            </a:r>
            <a:r>
              <a:rPr lang="en-US" sz="1200" baseline="0" smtClean="0"/>
              <a:t> ) </a:t>
            </a:r>
            <a:r>
              <a:rPr lang="en-US" sz="1200" smtClean="0"/>
              <a:t>Usage Behavior (</a:t>
            </a:r>
            <a:r>
              <a:rPr lang="en-US" sz="1200" baseline="0" smtClean="0"/>
              <a:t> </a:t>
            </a:r>
            <a:r>
              <a:rPr lang="en-US" sz="1200" baseline="0" err="1" smtClean="0"/>
              <a:t>hành</a:t>
            </a:r>
            <a:r>
              <a:rPr lang="en-US" sz="1200" baseline="0" smtClean="0"/>
              <a:t> vi use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smtClean="0"/>
              <a:t>Image ( </a:t>
            </a:r>
            <a:r>
              <a:rPr lang="en-US" sz="1200" err="1" smtClean="0"/>
              <a:t>Hình</a:t>
            </a:r>
            <a:r>
              <a:rPr lang="en-US" sz="1200" smtClean="0"/>
              <a:t> </a:t>
            </a:r>
            <a:r>
              <a:rPr lang="en-US" sz="1200" err="1" smtClean="0"/>
              <a:t>ảnh</a:t>
            </a:r>
            <a:r>
              <a:rPr lang="en-US" sz="1200" smtClean="0"/>
              <a:t> )</a:t>
            </a:r>
            <a:r>
              <a:rPr lang="en-US" sz="1200" baseline="0" smtClean="0"/>
              <a:t> </a:t>
            </a:r>
            <a:r>
              <a:rPr lang="en-US" sz="1200" smtClean="0"/>
              <a:t>Job Relevance (</a:t>
            </a:r>
            <a:r>
              <a:rPr lang="vi-VN" sz="1200" smtClean="0"/>
              <a:t>Mức độ liên quan đến công việc</a:t>
            </a:r>
            <a:r>
              <a:rPr lang="en-US" sz="120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smtClean="0"/>
              <a:t>Output quality (</a:t>
            </a:r>
            <a:r>
              <a:rPr lang="vi-VN" sz="1200" smtClean="0"/>
              <a:t>Chất lượng đầu ra</a:t>
            </a:r>
            <a:r>
              <a:rPr lang="en-US" sz="1200" smtClean="0"/>
              <a:t>)</a:t>
            </a:r>
            <a:r>
              <a:rPr lang="en-US" sz="1200" baseline="0" smtClean="0"/>
              <a:t> </a:t>
            </a:r>
            <a:r>
              <a:rPr lang="en-US" sz="1200" smtClean="0"/>
              <a:t>Result </a:t>
            </a:r>
            <a:r>
              <a:rPr lang="en-US" sz="1200" err="1" smtClean="0"/>
              <a:t>Demonstrabbility</a:t>
            </a:r>
            <a:r>
              <a:rPr lang="en-US" sz="1200" smtClean="0"/>
              <a:t> ( </a:t>
            </a:r>
            <a:r>
              <a:rPr lang="en-US" sz="1200" err="1" smtClean="0"/>
              <a:t>kết</a:t>
            </a:r>
            <a:r>
              <a:rPr lang="en-US" sz="1200" baseline="0" smtClean="0"/>
              <a:t> </a:t>
            </a:r>
            <a:r>
              <a:rPr lang="en-US" sz="1200" baseline="0" err="1" smtClean="0"/>
              <a:t>quả</a:t>
            </a:r>
            <a:r>
              <a:rPr lang="en-US" sz="1200" baseline="0" smtClean="0"/>
              <a:t> </a:t>
            </a:r>
            <a:r>
              <a:rPr lang="en-US" sz="1200" baseline="0" err="1" smtClean="0"/>
              <a:t>chứng</a:t>
            </a:r>
            <a:r>
              <a:rPr lang="en-US" sz="1200" baseline="0" smtClean="0"/>
              <a:t> minh )</a:t>
            </a:r>
            <a:endParaRPr lang="en-US" sz="1200" smtClean="0"/>
          </a:p>
        </p:txBody>
      </p:sp>
      <p:sp>
        <p:nvSpPr>
          <p:cNvPr id="4" name="Slide Number Placeholder 3"/>
          <p:cNvSpPr>
            <a:spLocks noGrp="1"/>
          </p:cNvSpPr>
          <p:nvPr>
            <p:ph type="sldNum" sz="quarter" idx="10"/>
          </p:nvPr>
        </p:nvSpPr>
        <p:spPr/>
        <p:txBody>
          <a:bodyPr/>
          <a:lstStyle/>
          <a:p>
            <a:fld id="{89EDC514-9E28-441F-BF04-3DE8912E9F4E}" type="slidenum">
              <a:rPr lang="en-US" smtClean="0"/>
              <a:t>83</a:t>
            </a:fld>
            <a:endParaRPr lang="en-US"/>
          </a:p>
        </p:txBody>
      </p:sp>
    </p:spTree>
    <p:extLst>
      <p:ext uri="{BB962C8B-B14F-4D97-AF65-F5344CB8AC3E}">
        <p14:creationId xmlns:p14="http://schemas.microsoft.com/office/powerpoint/2010/main" val="243877394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vi-VN" sz="1200" b="0" i="0" kern="1200" smtClean="0">
                <a:solidFill>
                  <a:schemeClr val="tx1"/>
                </a:solidFill>
                <a:effectLst/>
                <a:latin typeface="+mn-lt"/>
                <a:ea typeface="+mn-ea"/>
                <a:cs typeface="+mn-cs"/>
              </a:rPr>
              <a:t>Tầng chiến lược</a:t>
            </a:r>
          </a:p>
          <a:p>
            <a:pPr fontAlgn="base"/>
            <a:r>
              <a:rPr lang="vi-VN" sz="1200" b="0" i="0" kern="1200" smtClean="0">
                <a:solidFill>
                  <a:schemeClr val="tx1"/>
                </a:solidFill>
                <a:effectLst/>
                <a:latin typeface="+mn-lt"/>
                <a:ea typeface="+mn-ea"/>
                <a:cs typeface="+mn-cs"/>
              </a:rPr>
              <a:t>Giai đoạn này bao gồm một số bước: Quá trình nghiên cứu, xác định rõ mục tiêu của doanh nghiệp và nhu cầu của người dùng và quan trọng nhất là bạn cần trả lời được ba câu hỏi sau:</a:t>
            </a:r>
          </a:p>
          <a:p>
            <a:pPr fontAlgn="base"/>
            <a:r>
              <a:rPr lang="vi-VN" sz="1200" b="0" i="0" kern="1200" smtClean="0">
                <a:solidFill>
                  <a:schemeClr val="tx1"/>
                </a:solidFill>
                <a:effectLst/>
                <a:latin typeface="+mn-lt"/>
                <a:ea typeface="+mn-ea"/>
                <a:cs typeface="+mn-cs"/>
              </a:rPr>
              <a:t>1. Điều gì đáng để làm? (Cân nhắc tầm quan trọng và tính thực tiễn của mỗi tính năng)</a:t>
            </a:r>
          </a:p>
          <a:p>
            <a:pPr fontAlgn="base"/>
            <a:r>
              <a:rPr lang="vi-VN" sz="1200" b="0" i="0" kern="1200" smtClean="0">
                <a:solidFill>
                  <a:schemeClr val="tx1"/>
                </a:solidFill>
                <a:effectLst/>
                <a:latin typeface="+mn-lt"/>
                <a:ea typeface="+mn-ea"/>
                <a:cs typeface="+mn-cs"/>
              </a:rPr>
              <a:t>2. Điều gì bạn đang làm? (Vạch rõ tầm nhìn của cả dự án với sự tham gia của các bên liên quan)</a:t>
            </a:r>
          </a:p>
          <a:p>
            <a:pPr fontAlgn="base"/>
            <a:r>
              <a:rPr lang="vi-VN" sz="1200" b="0" i="0" kern="1200" smtClean="0">
                <a:solidFill>
                  <a:schemeClr val="tx1"/>
                </a:solidFill>
                <a:effectLst/>
                <a:latin typeface="+mn-lt"/>
                <a:ea typeface="+mn-ea"/>
                <a:cs typeface="+mn-cs"/>
              </a:rPr>
              <a:t>3. Bạn đang cung cấp gí trị nào? (Xác định khách hàng mục tiêu và khám phá trải nghiệm của họ)</a:t>
            </a:r>
          </a:p>
          <a:p>
            <a:endParaRPr lang="en-US" smtClean="0"/>
          </a:p>
          <a:p>
            <a:pPr fontAlgn="base"/>
            <a:r>
              <a:rPr lang="vi-VN" sz="1200" b="0" i="0" kern="1200" smtClean="0">
                <a:solidFill>
                  <a:schemeClr val="tx1"/>
                </a:solidFill>
                <a:effectLst/>
                <a:latin typeface="+mn-lt"/>
                <a:ea typeface="+mn-ea"/>
                <a:cs typeface="+mn-cs"/>
              </a:rPr>
              <a:t>Tầng phạm vi</a:t>
            </a:r>
          </a:p>
          <a:p>
            <a:pPr fontAlgn="base"/>
            <a:r>
              <a:rPr lang="vi-VN" sz="1200" b="0" i="0" kern="1200" smtClean="0">
                <a:solidFill>
                  <a:schemeClr val="tx1"/>
                </a:solidFill>
                <a:effectLst/>
                <a:latin typeface="+mn-lt"/>
                <a:ea typeface="+mn-ea"/>
                <a:cs typeface="+mn-cs"/>
              </a:rPr>
              <a:t>Giai đoạn này bao gồm: Chi tiết hoá tính năng, xác định yêu cầu nội dung, cân nhắc ưu tiên mỗi yêu cầu. Mình có điểm lại một vài điều rất quan trọng bạn nên lưu ý:</a:t>
            </a:r>
          </a:p>
          <a:p>
            <a:pPr fontAlgn="base"/>
            <a:r>
              <a:rPr lang="vi-VN" sz="1200" b="0" i="0" kern="1200" smtClean="0">
                <a:solidFill>
                  <a:schemeClr val="tx1"/>
                </a:solidFill>
                <a:effectLst/>
                <a:latin typeface="+mn-lt"/>
                <a:ea typeface="+mn-ea"/>
                <a:cs typeface="+mn-cs"/>
              </a:rPr>
              <a:t>1. Xác định phạm vi cho mỗi bên liên quan nhằm ngăn chặn những mâu thuẫn tiềm tàng. VD: Ở mỗi vị trí khác nhau (customer, designer, developer, marketer,…), mỗi người sẽ có những hình dung và tiêu chí của riêng mình. Bạn cần phải làm việc rõ với tất cả các bên liên quan để xác định rõ yêu cầu và khả năng thực thi của họ.</a:t>
            </a:r>
          </a:p>
          <a:p>
            <a:pPr fontAlgn="base"/>
            <a:r>
              <a:rPr lang="vi-VN" sz="1200" b="0" i="0" kern="1200" smtClean="0">
                <a:solidFill>
                  <a:schemeClr val="tx1"/>
                </a:solidFill>
                <a:effectLst/>
                <a:latin typeface="+mn-lt"/>
                <a:ea typeface="+mn-ea"/>
                <a:cs typeface="+mn-cs"/>
              </a:rPr>
              <a:t>2. Nguồn tham khảo quan trọng nhất chính là NGƯỜI DÙNG bởi đơn giản họ là người thụ hưởng cuối cùng và cũng chính là người chi trả. Bạn đang thiết kế sản phẩm cho họ chứ không phải cho bản thân bạn.</a:t>
            </a:r>
          </a:p>
          <a:p>
            <a:pPr fontAlgn="base"/>
            <a:r>
              <a:rPr lang="vi-VN" sz="1200" b="0" i="0" kern="1200" smtClean="0">
                <a:solidFill>
                  <a:schemeClr val="tx1"/>
                </a:solidFill>
                <a:effectLst/>
                <a:latin typeface="+mn-lt"/>
                <a:ea typeface="+mn-ea"/>
                <a:cs typeface="+mn-cs"/>
              </a:rPr>
              <a:t>3. Nội dung có xu hướng tập trung vào người dùng và có ảnh hưởng nhất định lên trải nghiệm người dùng.</a:t>
            </a:r>
          </a:p>
          <a:p>
            <a:pPr fontAlgn="base"/>
            <a:r>
              <a:rPr lang="vi-VN" sz="1200" b="0" i="0" kern="1200" smtClean="0">
                <a:solidFill>
                  <a:schemeClr val="tx1"/>
                </a:solidFill>
                <a:effectLst/>
                <a:latin typeface="+mn-lt"/>
                <a:ea typeface="+mn-ea"/>
                <a:cs typeface="+mn-cs"/>
              </a:rPr>
              <a:t>4. Sử dụng scenarios cần đặt trong bối cảnh thực tế.</a:t>
            </a:r>
          </a:p>
          <a:p>
            <a:pPr fontAlgn="base"/>
            <a:r>
              <a:rPr lang="vi-VN" sz="1200" b="0" i="0" kern="1200" smtClean="0">
                <a:solidFill>
                  <a:schemeClr val="tx1"/>
                </a:solidFill>
                <a:effectLst/>
                <a:latin typeface="+mn-lt"/>
                <a:ea typeface="+mn-ea"/>
                <a:cs typeface="+mn-cs"/>
              </a:rPr>
              <a:t>5. Các yêu cầu/tính năng quan trọng nhất cần phải nhất quán với mục tiêu chiến lược mà bạn đã đề ra trong giai đoạn thứ nhất.</a:t>
            </a:r>
          </a:p>
          <a:p>
            <a:endParaRPr lang="en-US" smtClean="0"/>
          </a:p>
          <a:p>
            <a:pPr fontAlgn="base"/>
            <a:r>
              <a:rPr lang="vi-VN" sz="1200" b="0" i="0" kern="1200" smtClean="0">
                <a:solidFill>
                  <a:schemeClr val="tx1"/>
                </a:solidFill>
                <a:effectLst/>
                <a:latin typeface="+mn-lt"/>
                <a:ea typeface="+mn-ea"/>
                <a:cs typeface="+mn-cs"/>
              </a:rPr>
              <a:t>Tầng cấu trúc</a:t>
            </a:r>
          </a:p>
          <a:p>
            <a:pPr fontAlgn="base"/>
            <a:r>
              <a:rPr lang="vi-VN" sz="1200" b="0" i="0" kern="1200" smtClean="0">
                <a:solidFill>
                  <a:schemeClr val="tx1"/>
                </a:solidFill>
                <a:effectLst/>
                <a:latin typeface="+mn-lt"/>
                <a:ea typeface="+mn-ea"/>
                <a:cs typeface="+mn-cs"/>
              </a:rPr>
              <a:t>Giai đoạn này bao gồm: Thiết kế tương tác, cấu trúc thông tin và xây dựng quy tắc.</a:t>
            </a:r>
          </a:p>
          <a:p>
            <a:pPr fontAlgn="base"/>
            <a:r>
              <a:rPr lang="vi-VN" sz="1200" b="0" i="0" kern="1200" smtClean="0">
                <a:solidFill>
                  <a:schemeClr val="tx1"/>
                </a:solidFill>
                <a:effectLst/>
                <a:latin typeface="+mn-lt"/>
                <a:ea typeface="+mn-ea"/>
                <a:cs typeface="+mn-cs"/>
              </a:rPr>
              <a:t>1. Cấu trúc cần phù hợp với người dùng và linh hoạt để thích ứng với thay đổi vì ở giải đoạn này bạn sẽ phải đón nhận nhiều luồng ý kiến của mỗi bên liên quan để điều chỉnh cho phiên bản tốt hơn.</a:t>
            </a:r>
          </a:p>
          <a:p>
            <a:pPr fontAlgn="base"/>
            <a:r>
              <a:rPr lang="vi-VN" sz="1200" b="0" i="0" kern="1200" smtClean="0">
                <a:solidFill>
                  <a:schemeClr val="tx1"/>
                </a:solidFill>
                <a:effectLst/>
                <a:latin typeface="+mn-lt"/>
                <a:ea typeface="+mn-ea"/>
                <a:cs typeface="+mn-cs"/>
              </a:rPr>
              <a:t>2. Tập trung vào mối liên hệ giữa các phần tử nội dung nhằm phát triển chuỗi tương tác.</a:t>
            </a:r>
          </a:p>
          <a:p>
            <a:endParaRPr lang="en-US" smtClean="0"/>
          </a:p>
          <a:p>
            <a:pPr fontAlgn="base"/>
            <a:r>
              <a:rPr lang="vi-VN" sz="1200" b="0" i="0" kern="1200" smtClean="0">
                <a:solidFill>
                  <a:schemeClr val="tx1"/>
                </a:solidFill>
                <a:effectLst/>
                <a:latin typeface="+mn-lt"/>
                <a:ea typeface="+mn-ea"/>
                <a:cs typeface="+mn-cs"/>
              </a:rPr>
              <a:t>Bộ khung</a:t>
            </a:r>
          </a:p>
          <a:p>
            <a:pPr fontAlgn="base"/>
            <a:r>
              <a:rPr lang="vi-VN" sz="1200" b="0" i="0" kern="1200" smtClean="0">
                <a:solidFill>
                  <a:schemeClr val="tx1"/>
                </a:solidFill>
                <a:effectLst/>
                <a:latin typeface="+mn-lt"/>
                <a:ea typeface="+mn-ea"/>
                <a:cs typeface="+mn-cs"/>
              </a:rPr>
              <a:t>Giai đoạn này bao gồm: Thiết kế giao diện, thiết kế điều hướng, thiết kế thông tin, wireframe/prototype. Có một số tips sau mình thấy khá hay:</a:t>
            </a:r>
          </a:p>
          <a:p>
            <a:pPr marL="228600" indent="-228600" fontAlgn="base">
              <a:buAutoNum type="arabicPeriod"/>
            </a:pPr>
            <a:r>
              <a:rPr lang="vi-VN" sz="1200" b="0" i="0" kern="1200" smtClean="0">
                <a:solidFill>
                  <a:schemeClr val="tx1"/>
                </a:solidFill>
                <a:effectLst/>
                <a:latin typeface="+mn-lt"/>
                <a:ea typeface="+mn-ea"/>
                <a:cs typeface="+mn-cs"/>
              </a:rPr>
              <a:t>Thiết kế giao diện nên sử dụng quy tắc hiển thị liên tiếp để tối ưu hoá tín hiệu cho người sử dụng. VD:</a:t>
            </a:r>
            <a:endParaRPr lang="en-US" sz="1200" b="0" i="0" kern="1200" smtClean="0">
              <a:solidFill>
                <a:schemeClr val="tx1"/>
              </a:solidFill>
              <a:effectLst/>
              <a:latin typeface="+mn-lt"/>
              <a:ea typeface="+mn-ea"/>
              <a:cs typeface="+mn-cs"/>
            </a:endParaRPr>
          </a:p>
          <a:p>
            <a:pPr fontAlgn="base"/>
            <a:r>
              <a:rPr lang="vi-VN" sz="1200" b="0" i="0" kern="1200" smtClean="0">
                <a:solidFill>
                  <a:schemeClr val="tx1"/>
                </a:solidFill>
                <a:effectLst/>
                <a:latin typeface="+mn-lt"/>
                <a:ea typeface="+mn-ea"/>
                <a:cs typeface="+mn-cs"/>
              </a:rPr>
              <a:t>Window phone đã sử dụng quy tắc hiển thị liên tiếp “artists-albums-s…” để báo hiệu cho người dùng các phần tiếp theo được sắp xếp theo chiều ngang và họ chỉ cần swipe sang trái/phải để chuyển sang phần đó. Đây là một cách tuyệt vời tối ưu hoá tín hiệu nhằm giảm thiểu các yếu tố giảm sự tập trung của người dùng.</a:t>
            </a:r>
          </a:p>
          <a:p>
            <a:pPr fontAlgn="base"/>
            <a:r>
              <a:rPr lang="vi-VN" sz="1200" b="0" i="0" kern="1200" smtClean="0">
                <a:solidFill>
                  <a:schemeClr val="tx1"/>
                </a:solidFill>
                <a:effectLst/>
                <a:latin typeface="+mn-lt"/>
                <a:ea typeface="+mn-ea"/>
                <a:cs typeface="+mn-cs"/>
              </a:rPr>
              <a:t> </a:t>
            </a:r>
          </a:p>
          <a:p>
            <a:pPr fontAlgn="base"/>
            <a:r>
              <a:rPr lang="vi-VN" sz="1200" b="0" i="0" kern="1200" smtClean="0">
                <a:solidFill>
                  <a:schemeClr val="tx1"/>
                </a:solidFill>
                <a:effectLst/>
                <a:latin typeface="+mn-lt"/>
                <a:ea typeface="+mn-ea"/>
                <a:cs typeface="+mn-cs"/>
              </a:rPr>
              <a:t>2. Thiết kế giao diện thành công khi “hé lộ” được độ sâu của nội dung trong các trang, giúp cho người dùng biết họ đang ở đâu và họ sẽ đi về đâu sau khi thực hiện một thao tác. Bạn biết đấy, thông tin trên website giống như một khu rừng, bạn sẽ cảm thấy an toàn và yên tâm hơn khi trong tay có bản đồ. Nó giúp bạn định vị vị trí và xác định hướng đi.</a:t>
            </a:r>
          </a:p>
          <a:p>
            <a:pPr marL="0" indent="0" fontAlgn="base">
              <a:buNone/>
            </a:pPr>
            <a:endParaRPr lang="en-US" sz="1200" b="0" i="0" kern="1200" smtClean="0">
              <a:solidFill>
                <a:schemeClr val="tx1"/>
              </a:solidFill>
              <a:effectLst/>
              <a:latin typeface="+mn-lt"/>
              <a:ea typeface="+mn-ea"/>
              <a:cs typeface="+mn-cs"/>
            </a:endParaRPr>
          </a:p>
          <a:p>
            <a:pPr fontAlgn="base"/>
            <a:r>
              <a:rPr lang="vi-VN" sz="1200" b="0" i="0" kern="1200" smtClean="0">
                <a:solidFill>
                  <a:schemeClr val="tx1"/>
                </a:solidFill>
                <a:effectLst/>
                <a:latin typeface="+mn-lt"/>
                <a:ea typeface="+mn-ea"/>
                <a:cs typeface="+mn-cs"/>
              </a:rPr>
              <a:t>Bề mặt</a:t>
            </a:r>
          </a:p>
          <a:p>
            <a:pPr fontAlgn="base"/>
            <a:r>
              <a:rPr lang="vi-VN" sz="1200" b="0" i="0" kern="1200" smtClean="0">
                <a:solidFill>
                  <a:schemeClr val="tx1"/>
                </a:solidFill>
                <a:effectLst/>
                <a:latin typeface="+mn-lt"/>
                <a:ea typeface="+mn-ea"/>
                <a:cs typeface="+mn-cs"/>
              </a:rPr>
              <a:t>Tầng này bao gồm: Các quy tắc thiết kế thị giác, dòng chảy thị giác, độ tương phản và nhất quán, màu sắc và typography.</a:t>
            </a:r>
          </a:p>
          <a:p>
            <a:pPr fontAlgn="base"/>
            <a:r>
              <a:rPr lang="vi-VN" sz="1200" b="0" i="0" kern="1200" smtClean="0">
                <a:solidFill>
                  <a:schemeClr val="tx1"/>
                </a:solidFill>
                <a:effectLst/>
                <a:latin typeface="+mn-lt"/>
                <a:ea typeface="+mn-ea"/>
                <a:cs typeface="+mn-cs"/>
              </a:rPr>
              <a:t>1. Đây chính là tầng chứa đựng ngôn ngữ gây ảnh hưởng nhất khi mà người dùng chạm ngõ ngay lần đầu trải nghiệm sản phẩm. Designer cần áp dụng tối ưu các công cụ để truyền tải thông tin và hình thành cảm xúc: bố cục, typography, màu sắc, hình ảnh, sự tương phản và nhất quán.</a:t>
            </a:r>
          </a:p>
          <a:p>
            <a:pPr fontAlgn="base"/>
            <a:r>
              <a:rPr lang="vi-VN" sz="1200" b="0" i="0" kern="1200" smtClean="0">
                <a:solidFill>
                  <a:schemeClr val="tx1"/>
                </a:solidFill>
                <a:effectLst/>
                <a:latin typeface="+mn-lt"/>
                <a:ea typeface="+mn-ea"/>
                <a:cs typeface="+mn-cs"/>
              </a:rPr>
              <a:t>2. Có bốn quy tắc mà bạn nên lưu ý khi tiến hành phát triển UI: căn gióng, khoảng cách, sự lặp lại, và độ tương phản.</a:t>
            </a:r>
          </a:p>
          <a:p>
            <a:pPr fontAlgn="base"/>
            <a:r>
              <a:rPr lang="vi-VN" sz="1200" b="0" i="0" kern="1200" smtClean="0">
                <a:solidFill>
                  <a:schemeClr val="tx1"/>
                </a:solidFill>
                <a:effectLst/>
                <a:latin typeface="+mn-lt"/>
                <a:ea typeface="+mn-ea"/>
                <a:cs typeface="+mn-cs"/>
              </a:rPr>
              <a:t>VD:</a:t>
            </a:r>
          </a:p>
          <a:p>
            <a:pPr fontAlgn="base"/>
            <a:r>
              <a:rPr lang="vi-VN" sz="1200" b="0" i="0" kern="1200" smtClean="0">
                <a:solidFill>
                  <a:schemeClr val="tx1"/>
                </a:solidFill>
                <a:effectLst/>
                <a:latin typeface="+mn-lt"/>
                <a:ea typeface="+mn-ea"/>
                <a:cs typeface="+mn-cs"/>
              </a:rPr>
              <a:t>2.1  Căn gióng là yêu cầu cơ bản trong thiết kế, nó giúp phân cấp và hệ thống thông tin. Tuy nhiên bạn cũng có thể áp dụng quy tắc này để làm nổi bật thông tin:</a:t>
            </a:r>
          </a:p>
          <a:p>
            <a:pPr marL="0" indent="0" fontAlgn="base">
              <a:buNone/>
            </a:pPr>
            <a:endParaRPr lang="vi-VN" sz="1200" b="0" i="0" kern="1200" smtClean="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89EDC514-9E28-441F-BF04-3DE8912E9F4E}" type="slidenum">
              <a:rPr lang="en-US" smtClean="0"/>
              <a:t>84</a:t>
            </a:fld>
            <a:endParaRPr lang="en-US"/>
          </a:p>
        </p:txBody>
      </p:sp>
    </p:spTree>
    <p:extLst>
      <p:ext uri="{BB962C8B-B14F-4D97-AF65-F5344CB8AC3E}">
        <p14:creationId xmlns:p14="http://schemas.microsoft.com/office/powerpoint/2010/main" val="17543516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mtClean="0"/>
          </a:p>
          <a:p>
            <a:r>
              <a:rPr lang="vi-VN" altLang="vi-VN" smtClean="0"/>
              <a:t>Định nghĩa về hiệu suất từ ​​trong bối cảnh HCI cũng là chìa khóa. </a:t>
            </a:r>
            <a:endParaRPr lang="en-US" altLang="vi-VN" smtClean="0"/>
          </a:p>
          <a:p>
            <a:r>
              <a:rPr lang="vi-VN" altLang="vi-VN" smtClean="0"/>
              <a:t>Trong trường hợp này, hiệu suất thuật ngữ đề cập đến sự kết hợp của hiệu quả liên quan đến việc thực hiện nhiệm vụ và chất lượng của tác phẩm do tác vụ tạo ra.</a:t>
            </a:r>
            <a:endParaRPr lang="en-US" altLang="vi-VN" smtClean="0"/>
          </a:p>
          <a:p>
            <a:endParaRPr lang="en-US" altLang="vi-VN" smtClean="0"/>
          </a:p>
          <a:p>
            <a:r>
              <a:rPr lang="vi-VN" altLang="vi-VN" smtClean="0"/>
              <a:t> Ví dụ, nếu các nhà phân tích đang sử dụng phần mềm highlevel hoặc một công cụ CASE để tạo sơ đồ lưu lượng dữ liệu mà chúng thành thạo, chúng tôi dự đoán rằng chất lượng của sơ đồ luồng dữ liệu được tạo ra sẽ cao.</a:t>
            </a:r>
            <a:endParaRPr lang="en-US" altLang="vi-VN" smtClean="0"/>
          </a:p>
          <a:p>
            <a:r>
              <a:rPr lang="vi-VN" altLang="vi-VN" smtClean="0"/>
              <a:t> Hiệu suất cũng hiệu quả, bởi vì các nhà phân tích đang sử dụng một công cụ tự động mà họ quen thuộc. Họ có thể làm việc nhanh chóng, với kết quả tốt. </a:t>
            </a:r>
            <a:endParaRPr lang="en-US" altLang="vi-VN" smtClean="0"/>
          </a:p>
          <a:p>
            <a:r>
              <a:rPr lang="vi-VN" altLang="vi-VN" smtClean="0"/>
              <a:t>Nhiệm vụ này phù hợp với mục tiêu, đó là tạo ra các biểu đồ luồng dữ liệu chất lượng cao để ghi lại một hệ thống. Hiệu quả của việc tạo ra các sơ đồ như vậy với một công cụ CASE, có thể được sử dụng để lưu trữ, truy xuất, giao tiếp và sửa đổi sơ đồ UML, rất tuyệt vời so với các lựa chọn thay thế như sử dụng công cụ vẽ không liên quan đến từ điển dữ liệu hoặc sơ đồ soạn thảo. tay, không cung cấp các tính năng như vậy.</a:t>
            </a:r>
            <a:r>
              <a:rPr lang="en-US" altLang="vi-VN" smtClean="0"/>
              <a:t>.</a:t>
            </a:r>
            <a:endParaRPr lang="en-US"/>
          </a:p>
        </p:txBody>
      </p:sp>
      <p:sp>
        <p:nvSpPr>
          <p:cNvPr id="4" name="Slide Number Placeholder 3"/>
          <p:cNvSpPr>
            <a:spLocks noGrp="1"/>
          </p:cNvSpPr>
          <p:nvPr>
            <p:ph type="sldNum" sz="quarter" idx="10"/>
          </p:nvPr>
        </p:nvSpPr>
        <p:spPr/>
        <p:txBody>
          <a:bodyPr/>
          <a:lstStyle/>
          <a:p>
            <a:fld id="{89EDC514-9E28-441F-BF04-3DE8912E9F4E}" type="slidenum">
              <a:rPr lang="en-US" smtClean="0"/>
              <a:t>10</a:t>
            </a:fld>
            <a:endParaRPr lang="en-US"/>
          </a:p>
        </p:txBody>
      </p:sp>
    </p:spTree>
    <p:extLst>
      <p:ext uri="{BB962C8B-B14F-4D97-AF65-F5344CB8AC3E}">
        <p14:creationId xmlns:p14="http://schemas.microsoft.com/office/powerpoint/2010/main" val="2147663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smtClean="0"/>
              <a:t>Mối quan tâm đến sự thoải mái, an toàn và sức khoẻ tổng thể của con người</a:t>
            </a:r>
            <a:endParaRPr lang="en-US" sz="1200" smtClean="0"/>
          </a:p>
          <a:p>
            <a:pPr marL="0" marR="0" indent="0" algn="l" defTabSz="914400" rtl="0" eaLnBrk="1" fontAlgn="auto" latinLnBrk="0" hangingPunct="1">
              <a:lnSpc>
                <a:spcPct val="100000"/>
              </a:lnSpc>
              <a:spcBef>
                <a:spcPts val="0"/>
              </a:spcBef>
              <a:spcAft>
                <a:spcPts val="0"/>
              </a:spcAft>
              <a:buClrTx/>
              <a:buSzTx/>
              <a:buFontTx/>
              <a:buNone/>
              <a:tabLst/>
              <a:defRPr/>
            </a:pPr>
            <a:r>
              <a:rPr lang="vi-VN" sz="1200" smtClean="0"/>
              <a:t>Thái độ tâm lý cũng rất quan trọng</a:t>
            </a:r>
            <a:endParaRPr lang="en-US" sz="120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smtClean="0"/>
          </a:p>
          <a:p>
            <a:pPr marL="0" marR="0" indent="0" algn="l" defTabSz="914400" rtl="0" eaLnBrk="1" fontAlgn="auto" latinLnBrk="0" hangingPunct="1">
              <a:lnSpc>
                <a:spcPct val="100000"/>
              </a:lnSpc>
              <a:spcBef>
                <a:spcPts val="0"/>
              </a:spcBef>
              <a:spcAft>
                <a:spcPts val="0"/>
              </a:spcAft>
              <a:buClrTx/>
              <a:buSzTx/>
              <a:buFontTx/>
              <a:buNone/>
              <a:tabLst/>
              <a:defRPr/>
            </a:pPr>
            <a:r>
              <a:rPr lang="vi-VN" sz="1200" smtClean="0"/>
              <a:t>đó là một mối quan tâm về sự an toàn, an toàn và sức khỏe tổng thể của con người; Tóm lại, đó là trạng thái vật lý cũng như tâm lý của họ. Việc sử dụng một công cụ CASE để tạo ra các sơ đồ UML hoặc DFD trên một máy tính có phục vụ cho sự phân tích của nhà phân tích không? Có, bởi vì nhiệm vụ phù hợp với nhà phân tích, phần mềm, mục tiêu và máy tính. Lưu ý rằng các nhà phân tích đang làm việc trong một môi trường mà họ có thể chất thoải mái, được kích thích tâm lý để sáng tạo, và có thể làm việc hiệu quả; đồng thời, công việc của mỗi nhà phân tích được các đồng nghiệp và khách hàng đánh giá cao, cũng như có giá trị kiếm tiền từ tổ chức sử dụng lao động.</a:t>
            </a:r>
          </a:p>
          <a:p>
            <a:pPr eaLnBrk="1" hangingPunct="1"/>
            <a:endParaRPr lang="en-US" altLang="vi-VN" smtClean="0"/>
          </a:p>
          <a:p>
            <a:pPr eaLnBrk="1" hangingPunct="1"/>
            <a:r>
              <a:rPr lang="vi-VN" altLang="vi-VN" smtClean="0"/>
              <a:t>Thái độ tâm lý (thành phần tình cảm) cũng rất quan trọng. Cách người dùng cảm nhận về bản thân, danh tính của họ, cuộc sống công việc và hiệu suất của họ có thể được đo lường thông qua việc đánh giá thái độ của họ. Là một nhà phân tích dùng quan điểm HCI, bạn quan tâm đến thái độ của con người màu sắc theo cách họ cảm nhận về công nghệ và nhiệm vụ của họ, và liệu thái độ của họ cản trở hay nâng cao trải nghiệm của họ.</a:t>
            </a:r>
            <a:endParaRPr lang="en-US" altLang="vi-VN" smtClean="0"/>
          </a:p>
        </p:txBody>
      </p:sp>
      <p:sp>
        <p:nvSpPr>
          <p:cNvPr id="4" name="Slide Number Placeholder 3"/>
          <p:cNvSpPr>
            <a:spLocks noGrp="1"/>
          </p:cNvSpPr>
          <p:nvPr>
            <p:ph type="sldNum" sz="quarter" idx="10"/>
          </p:nvPr>
        </p:nvSpPr>
        <p:spPr/>
        <p:txBody>
          <a:bodyPr/>
          <a:lstStyle/>
          <a:p>
            <a:fld id="{89EDC514-9E28-441F-BF04-3DE8912E9F4E}" type="slidenum">
              <a:rPr lang="en-US" smtClean="0"/>
              <a:t>11</a:t>
            </a:fld>
            <a:endParaRPr lang="en-US"/>
          </a:p>
        </p:txBody>
      </p:sp>
    </p:spTree>
    <p:extLst>
      <p:ext uri="{BB962C8B-B14F-4D97-AF65-F5344CB8AC3E}">
        <p14:creationId xmlns:p14="http://schemas.microsoft.com/office/powerpoint/2010/main" val="14262681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395536" y="3003798"/>
            <a:ext cx="4032448" cy="1152129"/>
          </a:xfrm>
          <a:prstGeom prst="rect">
            <a:avLst/>
          </a:prstGeom>
        </p:spPr>
        <p:txBody>
          <a:bodyPr anchor="ctr"/>
          <a:lstStyle>
            <a:lvl1pPr marL="0" indent="0" algn="l">
              <a:lnSpc>
                <a:spcPct val="100000"/>
              </a:lnSpc>
              <a:buNone/>
              <a:defRPr sz="3600" b="0" baseline="0">
                <a:solidFill>
                  <a:schemeClr val="bg1"/>
                </a:solidFill>
                <a:latin typeface="+mj-lt"/>
                <a:cs typeface="Arial" pitchFamily="34" charset="0"/>
              </a:defRPr>
            </a:lvl1pPr>
          </a:lstStyle>
          <a:p>
            <a:pPr lvl="0"/>
            <a:r>
              <a:rPr lang="en-US" altLang="ko-KR" dirty="0">
                <a:ea typeface="맑은 고딕" pitchFamily="50" charset="-127"/>
              </a:rPr>
              <a:t>FREE PPT </a:t>
            </a:r>
          </a:p>
          <a:p>
            <a:pPr lvl="0"/>
            <a:r>
              <a:rPr lang="en-US" altLang="ko-KR" dirty="0">
                <a:ea typeface="맑은 고딕" pitchFamily="50" charset="-127"/>
              </a:rPr>
              <a:t>TEMPLATES</a:t>
            </a:r>
            <a:endParaRPr lang="en-US" altLang="ko-KR" dirty="0"/>
          </a:p>
        </p:txBody>
      </p:sp>
      <p:sp>
        <p:nvSpPr>
          <p:cNvPr id="11" name="Text Placeholder 9"/>
          <p:cNvSpPr>
            <a:spLocks noGrp="1"/>
          </p:cNvSpPr>
          <p:nvPr>
            <p:ph type="body" sz="quarter" idx="11" hasCustomPrompt="1"/>
          </p:nvPr>
        </p:nvSpPr>
        <p:spPr>
          <a:xfrm>
            <a:off x="395388" y="4155926"/>
            <a:ext cx="4032448" cy="576064"/>
          </a:xfrm>
          <a:prstGeom prst="rect">
            <a:avLst/>
          </a:prstGeom>
        </p:spPr>
        <p:txBody>
          <a:bodyPr anchor="ctr"/>
          <a:lstStyle>
            <a:lvl1pPr marL="0" indent="0" algn="l">
              <a:lnSpc>
                <a:spcPct val="100000"/>
              </a:lnSpc>
              <a:buNone/>
              <a:defRPr sz="1400" b="0" baseline="0">
                <a:solidFill>
                  <a:schemeClr val="bg1"/>
                </a:solidFill>
                <a:latin typeface="+mn-lt"/>
                <a:cs typeface="Arial" pitchFamily="34" charset="0"/>
              </a:defRPr>
            </a:lvl1pPr>
          </a:lstStyle>
          <a:p>
            <a:pPr lvl="0"/>
            <a:r>
              <a:rPr lang="en-US" altLang="ko-KR" dirty="0"/>
              <a:t>INSTERT THE TITLE</a:t>
            </a:r>
          </a:p>
          <a:p>
            <a:pPr lvl="0"/>
            <a:r>
              <a:rPr lang="en-US" altLang="ko-KR" dirty="0"/>
              <a:t>OF YOUR PRESENTATION HERE</a:t>
            </a:r>
            <a:endParaRPr lang="ko-KR" altLang="en-US" dirty="0"/>
          </a:p>
        </p:txBody>
      </p:sp>
    </p:spTree>
    <p:extLst>
      <p:ext uri="{BB962C8B-B14F-4D97-AF65-F5344CB8AC3E}">
        <p14:creationId xmlns:p14="http://schemas.microsoft.com/office/powerpoint/2010/main" val="41627365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323528" y="85378"/>
            <a:ext cx="7200800" cy="576064"/>
          </a:xfrm>
          <a:prstGeom prst="rect">
            <a:avLst/>
          </a:prstGeom>
        </p:spPr>
        <p:txBody>
          <a:bodyPr anchor="ctr"/>
          <a:lstStyle>
            <a:lvl1pPr marL="0" indent="0" algn="l">
              <a:buNone/>
              <a:defRPr sz="3600" b="0" baseline="0">
                <a:solidFill>
                  <a:schemeClr val="bg1"/>
                </a:solidFill>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323528" y="661442"/>
            <a:ext cx="7200800" cy="288032"/>
          </a:xfrm>
          <a:prstGeom prst="rect">
            <a:avLst/>
          </a:prstGeom>
        </p:spPr>
        <p:txBody>
          <a:bodyPr anchor="ctr"/>
          <a:lstStyle>
            <a:lvl1pPr marL="0" indent="0" algn="l">
              <a:buNone/>
              <a:defRPr sz="1400" b="0" baseline="0">
                <a:solidFill>
                  <a:schemeClr val="bg1"/>
                </a:solidFill>
                <a:latin typeface="+mn-lt"/>
                <a:cs typeface="Arial" pitchFamily="34" charset="0"/>
              </a:defRPr>
            </a:lvl1pPr>
          </a:lstStyle>
          <a:p>
            <a:pPr lvl="0"/>
            <a:r>
              <a:rPr lang="en-US" altLang="ko-KR" dirty="0"/>
              <a:t>Insert the title of your subtitle Here</a:t>
            </a:r>
          </a:p>
        </p:txBody>
      </p:sp>
      <p:sp>
        <p:nvSpPr>
          <p:cNvPr id="2" name="Rectangle 1"/>
          <p:cNvSpPr/>
          <p:nvPr userDrawn="1"/>
        </p:nvSpPr>
        <p:spPr>
          <a:xfrm>
            <a:off x="0" y="0"/>
            <a:ext cx="193770" cy="10372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D:\Fullppt\005-PNG이미지\노트북.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30056" y="2282477"/>
            <a:ext cx="5002056" cy="2544127"/>
          </a:xfrm>
          <a:prstGeom prst="rect">
            <a:avLst/>
          </a:prstGeom>
          <a:noFill/>
          <a:extLst>
            <a:ext uri="{909E8E84-426E-40DD-AFC4-6F175D3DCCD1}">
              <a14:hiddenFill xmlns:a14="http://schemas.microsoft.com/office/drawing/2010/main">
                <a:solidFill>
                  <a:srgbClr val="FFFFFF"/>
                </a:solidFill>
              </a14:hiddenFill>
            </a:ext>
          </a:extLst>
        </p:spPr>
      </p:pic>
      <p:sp>
        <p:nvSpPr>
          <p:cNvPr id="14" name="Picture Placeholder 2"/>
          <p:cNvSpPr>
            <a:spLocks noGrp="1"/>
          </p:cNvSpPr>
          <p:nvPr>
            <p:ph type="pic" idx="1" hasCustomPrompt="1"/>
          </p:nvPr>
        </p:nvSpPr>
        <p:spPr>
          <a:xfrm>
            <a:off x="917849" y="2623270"/>
            <a:ext cx="2398211" cy="1772925"/>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Tree>
    <p:extLst>
      <p:ext uri="{BB962C8B-B14F-4D97-AF65-F5344CB8AC3E}">
        <p14:creationId xmlns:p14="http://schemas.microsoft.com/office/powerpoint/2010/main" val="3103276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Images and Contents Layout">
    <p:spTree>
      <p:nvGrpSpPr>
        <p:cNvPr id="1" name=""/>
        <p:cNvGrpSpPr/>
        <p:nvPr/>
      </p:nvGrpSpPr>
      <p:grpSpPr>
        <a:xfrm>
          <a:off x="0" y="0"/>
          <a:ext cx="0" cy="0"/>
          <a:chOff x="0" y="0"/>
          <a:chExt cx="0" cy="0"/>
        </a:xfrm>
      </p:grpSpPr>
      <p:sp>
        <p:nvSpPr>
          <p:cNvPr id="5" name="Picture Placeholder 2"/>
          <p:cNvSpPr>
            <a:spLocks noGrp="1"/>
          </p:cNvSpPr>
          <p:nvPr>
            <p:ph type="pic" idx="12" hasCustomPrompt="1"/>
          </p:nvPr>
        </p:nvSpPr>
        <p:spPr>
          <a:xfrm>
            <a:off x="251520" y="210752"/>
            <a:ext cx="3059832" cy="3096344"/>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
        <p:nvSpPr>
          <p:cNvPr id="6" name="Picture Placeholder 2"/>
          <p:cNvSpPr>
            <a:spLocks noGrp="1"/>
          </p:cNvSpPr>
          <p:nvPr>
            <p:ph type="pic" idx="13" hasCustomPrompt="1"/>
          </p:nvPr>
        </p:nvSpPr>
        <p:spPr>
          <a:xfrm>
            <a:off x="3369809" y="210752"/>
            <a:ext cx="1405595" cy="1512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
        <p:nvSpPr>
          <p:cNvPr id="7" name="Picture Placeholder 2"/>
          <p:cNvSpPr>
            <a:spLocks noGrp="1"/>
          </p:cNvSpPr>
          <p:nvPr>
            <p:ph type="pic" idx="14" hasCustomPrompt="1"/>
          </p:nvPr>
        </p:nvSpPr>
        <p:spPr>
          <a:xfrm>
            <a:off x="3369809" y="1795096"/>
            <a:ext cx="1405595" cy="1512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
        <p:nvSpPr>
          <p:cNvPr id="8" name="Picture Placeholder 2"/>
          <p:cNvSpPr>
            <a:spLocks noGrp="1"/>
          </p:cNvSpPr>
          <p:nvPr>
            <p:ph type="pic" idx="15" hasCustomPrompt="1"/>
          </p:nvPr>
        </p:nvSpPr>
        <p:spPr>
          <a:xfrm>
            <a:off x="251520" y="3379104"/>
            <a:ext cx="1405595" cy="1512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
        <p:nvSpPr>
          <p:cNvPr id="9" name="Picture Placeholder 2"/>
          <p:cNvSpPr>
            <a:spLocks noGrp="1"/>
          </p:cNvSpPr>
          <p:nvPr>
            <p:ph type="pic" idx="16" hasCustomPrompt="1"/>
          </p:nvPr>
        </p:nvSpPr>
        <p:spPr>
          <a:xfrm>
            <a:off x="1751068" y="3379104"/>
            <a:ext cx="3024336" cy="1512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Tree>
    <p:extLst>
      <p:ext uri="{BB962C8B-B14F-4D97-AF65-F5344CB8AC3E}">
        <p14:creationId xmlns:p14="http://schemas.microsoft.com/office/powerpoint/2010/main" val="32625703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0" y="0"/>
            <a:ext cx="9144000" cy="5143499"/>
          </a:xfrm>
          <a:prstGeom prst="rect">
            <a:avLst/>
          </a:prstGeom>
          <a:solidFill>
            <a:schemeClr val="tx1">
              <a:lumMod val="75000"/>
              <a:lumOff val="25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p:cNvSpPr>
            <a:spLocks noGrp="1"/>
          </p:cNvSpPr>
          <p:nvPr>
            <p:ph type="body" sz="quarter" idx="10" hasCustomPrompt="1"/>
          </p:nvPr>
        </p:nvSpPr>
        <p:spPr>
          <a:xfrm>
            <a:off x="251520" y="113953"/>
            <a:ext cx="8568952" cy="576064"/>
          </a:xfrm>
          <a:prstGeom prst="rect">
            <a:avLst/>
          </a:prstGeom>
        </p:spPr>
        <p:txBody>
          <a:bodyPr anchor="ctr"/>
          <a:lstStyle>
            <a:lvl1pPr marL="0" indent="0" algn="l">
              <a:buNone/>
              <a:defRPr sz="3600" b="0" baseline="0">
                <a:solidFill>
                  <a:schemeClr val="accent1"/>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251520" y="690017"/>
            <a:ext cx="8568952" cy="288032"/>
          </a:xfrm>
          <a:prstGeom prst="rect">
            <a:avLst/>
          </a:prstGeom>
        </p:spPr>
        <p:txBody>
          <a:bodyPr anchor="ctr"/>
          <a:lstStyle>
            <a:lvl1pPr marL="0" indent="0" algn="l">
              <a:buNone/>
              <a:defRPr sz="1400" b="0" baseline="0">
                <a:solidFill>
                  <a:schemeClr val="accent1"/>
                </a:solidFill>
                <a:latin typeface="+mn-lt"/>
                <a:cs typeface="Arial" pitchFamily="34" charset="0"/>
              </a:defRPr>
            </a:lvl1pPr>
          </a:lstStyle>
          <a:p>
            <a:pPr lvl="0"/>
            <a:r>
              <a:rPr lang="en-US" altLang="ko-KR" dirty="0"/>
              <a:t>Insert the title of your subtitle Here</a:t>
            </a:r>
          </a:p>
        </p:txBody>
      </p:sp>
      <p:sp>
        <p:nvSpPr>
          <p:cNvPr id="6" name="Rectangle 5"/>
          <p:cNvSpPr/>
          <p:nvPr userDrawn="1"/>
        </p:nvSpPr>
        <p:spPr>
          <a:xfrm flipH="1">
            <a:off x="4860032" y="1131590"/>
            <a:ext cx="4283968" cy="2880320"/>
          </a:xfrm>
          <a:prstGeom prst="rect">
            <a:avLst/>
          </a:prstGeom>
          <a:solidFill>
            <a:schemeClr val="accent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Picture Placeholder 2"/>
          <p:cNvSpPr>
            <a:spLocks noGrp="1"/>
          </p:cNvSpPr>
          <p:nvPr>
            <p:ph type="pic" idx="13" hasCustomPrompt="1"/>
          </p:nvPr>
        </p:nvSpPr>
        <p:spPr>
          <a:xfrm>
            <a:off x="5332704" y="0"/>
            <a:ext cx="3338624" cy="51435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Tree>
    <p:extLst>
      <p:ext uri="{BB962C8B-B14F-4D97-AF65-F5344CB8AC3E}">
        <p14:creationId xmlns:p14="http://schemas.microsoft.com/office/powerpoint/2010/main" val="18232831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Images and Contents Layout">
    <p:spTree>
      <p:nvGrpSpPr>
        <p:cNvPr id="1" name=""/>
        <p:cNvGrpSpPr/>
        <p:nvPr/>
      </p:nvGrpSpPr>
      <p:grpSpPr>
        <a:xfrm>
          <a:off x="0" y="0"/>
          <a:ext cx="0" cy="0"/>
          <a:chOff x="0" y="0"/>
          <a:chExt cx="0" cy="0"/>
        </a:xfrm>
      </p:grpSpPr>
      <p:sp>
        <p:nvSpPr>
          <p:cNvPr id="4" name="Picture Placeholder 2"/>
          <p:cNvSpPr>
            <a:spLocks noGrp="1"/>
          </p:cNvSpPr>
          <p:nvPr>
            <p:ph type="pic" idx="1" hasCustomPrompt="1"/>
          </p:nvPr>
        </p:nvSpPr>
        <p:spPr>
          <a:xfrm>
            <a:off x="539552" y="1448650"/>
            <a:ext cx="4680520" cy="3240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Insert Your Image</a:t>
            </a:r>
            <a:endParaRPr lang="ko-KR" altLang="en-US"/>
          </a:p>
        </p:txBody>
      </p:sp>
      <p:sp>
        <p:nvSpPr>
          <p:cNvPr id="6" name="Picture Placeholder 2"/>
          <p:cNvSpPr>
            <a:spLocks noGrp="1"/>
          </p:cNvSpPr>
          <p:nvPr>
            <p:ph type="pic" idx="12" hasCustomPrompt="1"/>
          </p:nvPr>
        </p:nvSpPr>
        <p:spPr>
          <a:xfrm>
            <a:off x="5219624" y="475565"/>
            <a:ext cx="3384000" cy="972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Insert Your Image</a:t>
            </a:r>
            <a:endParaRPr lang="ko-KR" altLang="en-US"/>
          </a:p>
        </p:txBody>
      </p:sp>
    </p:spTree>
    <p:extLst>
      <p:ext uri="{BB962C8B-B14F-4D97-AF65-F5344CB8AC3E}">
        <p14:creationId xmlns:p14="http://schemas.microsoft.com/office/powerpoint/2010/main" val="5127288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Images and Contents Layout">
    <p:spTree>
      <p:nvGrpSpPr>
        <p:cNvPr id="1" name=""/>
        <p:cNvGrpSpPr/>
        <p:nvPr/>
      </p:nvGrpSpPr>
      <p:grpSpPr>
        <a:xfrm>
          <a:off x="0" y="0"/>
          <a:ext cx="0" cy="0"/>
          <a:chOff x="0" y="0"/>
          <a:chExt cx="0" cy="0"/>
        </a:xfrm>
      </p:grpSpPr>
      <p:sp>
        <p:nvSpPr>
          <p:cNvPr id="4" name="Picture Placeholder 2"/>
          <p:cNvSpPr>
            <a:spLocks noGrp="1"/>
          </p:cNvSpPr>
          <p:nvPr>
            <p:ph type="pic" idx="1" hasCustomPrompt="1"/>
          </p:nvPr>
        </p:nvSpPr>
        <p:spPr>
          <a:xfrm>
            <a:off x="4139952" y="555525"/>
            <a:ext cx="1650297" cy="4048421"/>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Insert Your Image</a:t>
            </a:r>
            <a:endParaRPr lang="ko-KR" altLang="en-US"/>
          </a:p>
        </p:txBody>
      </p:sp>
      <p:sp>
        <p:nvSpPr>
          <p:cNvPr id="5" name="Picture Placeholder 2"/>
          <p:cNvSpPr>
            <a:spLocks noGrp="1"/>
          </p:cNvSpPr>
          <p:nvPr>
            <p:ph type="pic" idx="10" hasCustomPrompt="1"/>
          </p:nvPr>
        </p:nvSpPr>
        <p:spPr>
          <a:xfrm>
            <a:off x="2339752" y="555525"/>
            <a:ext cx="1650297" cy="4048421"/>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Insert Your Image</a:t>
            </a:r>
            <a:endParaRPr lang="ko-KR" altLang="en-US"/>
          </a:p>
        </p:txBody>
      </p:sp>
      <p:sp>
        <p:nvSpPr>
          <p:cNvPr id="6" name="Picture Placeholder 2"/>
          <p:cNvSpPr>
            <a:spLocks noGrp="1"/>
          </p:cNvSpPr>
          <p:nvPr>
            <p:ph type="pic" idx="11" hasCustomPrompt="1"/>
          </p:nvPr>
        </p:nvSpPr>
        <p:spPr>
          <a:xfrm>
            <a:off x="539552" y="555525"/>
            <a:ext cx="1650297" cy="4048421"/>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Insert Your Image</a:t>
            </a:r>
            <a:endParaRPr lang="ko-KR" altLang="en-US"/>
          </a:p>
        </p:txBody>
      </p:sp>
    </p:spTree>
    <p:extLst>
      <p:ext uri="{BB962C8B-B14F-4D97-AF65-F5344CB8AC3E}">
        <p14:creationId xmlns:p14="http://schemas.microsoft.com/office/powerpoint/2010/main" val="36359646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Basic Layout">
    <p:bg>
      <p:bgPr>
        <a:solidFill>
          <a:schemeClr val="bg1"/>
        </a:solid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85378"/>
            <a:ext cx="9144000" cy="576064"/>
          </a:xfrm>
          <a:prstGeom prst="rect">
            <a:avLst/>
          </a:prstGeom>
        </p:spPr>
        <p:txBody>
          <a:bodyPr anchor="ctr"/>
          <a:lstStyle>
            <a:lvl1pPr marL="0" indent="0" algn="ctr">
              <a:buNone/>
              <a:defRPr sz="3600" b="0" baseline="0">
                <a:solidFill>
                  <a:schemeClr val="tx1">
                    <a:lumMod val="75000"/>
                    <a:lumOff val="25000"/>
                  </a:schemeClr>
                </a:solidFill>
                <a:latin typeface="+mn-lt"/>
                <a:cs typeface="Arial" pitchFamily="34" charset="0"/>
              </a:defRPr>
            </a:lvl1pPr>
          </a:lstStyle>
          <a:p>
            <a:pPr lvl="0"/>
            <a:r>
              <a:rPr lang="en-US" altLang="ko-KR" dirty="0"/>
              <a:t>IMAGES &amp; CONTENTS</a:t>
            </a:r>
          </a:p>
        </p:txBody>
      </p:sp>
      <p:sp>
        <p:nvSpPr>
          <p:cNvPr id="15" name="Rectangle 14"/>
          <p:cNvSpPr/>
          <p:nvPr userDrawn="1"/>
        </p:nvSpPr>
        <p:spPr>
          <a:xfrm>
            <a:off x="547951" y="2787774"/>
            <a:ext cx="3959992" cy="54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6" name="Picture Placeholder 2"/>
          <p:cNvSpPr>
            <a:spLocks noGrp="1"/>
          </p:cNvSpPr>
          <p:nvPr>
            <p:ph type="pic" idx="1" hasCustomPrompt="1"/>
          </p:nvPr>
        </p:nvSpPr>
        <p:spPr>
          <a:xfrm>
            <a:off x="547951" y="1291508"/>
            <a:ext cx="3960000" cy="1404208"/>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Insert Your Image</a:t>
            </a:r>
            <a:endParaRPr lang="ko-KR" altLang="en-US"/>
          </a:p>
        </p:txBody>
      </p:sp>
      <p:sp>
        <p:nvSpPr>
          <p:cNvPr id="17" name="Picture Placeholder 2"/>
          <p:cNvSpPr>
            <a:spLocks noGrp="1"/>
          </p:cNvSpPr>
          <p:nvPr>
            <p:ph type="pic" idx="12" hasCustomPrompt="1"/>
          </p:nvPr>
        </p:nvSpPr>
        <p:spPr>
          <a:xfrm>
            <a:off x="4627657" y="3415796"/>
            <a:ext cx="3960000" cy="1404208"/>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Insert Your Image</a:t>
            </a:r>
            <a:endParaRPr lang="ko-KR" altLang="en-US"/>
          </a:p>
        </p:txBody>
      </p:sp>
      <p:sp>
        <p:nvSpPr>
          <p:cNvPr id="18" name="Picture Placeholder 2"/>
          <p:cNvSpPr>
            <a:spLocks noGrp="1"/>
          </p:cNvSpPr>
          <p:nvPr>
            <p:ph type="pic" idx="13" hasCustomPrompt="1"/>
          </p:nvPr>
        </p:nvSpPr>
        <p:spPr>
          <a:xfrm>
            <a:off x="4627657" y="1291508"/>
            <a:ext cx="3960000" cy="1404208"/>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Insert Your Image</a:t>
            </a:r>
            <a:endParaRPr lang="ko-KR" altLang="en-US"/>
          </a:p>
        </p:txBody>
      </p:sp>
      <p:sp>
        <p:nvSpPr>
          <p:cNvPr id="19" name="Picture Placeholder 2"/>
          <p:cNvSpPr>
            <a:spLocks noGrp="1"/>
          </p:cNvSpPr>
          <p:nvPr>
            <p:ph type="pic" idx="14" hasCustomPrompt="1"/>
          </p:nvPr>
        </p:nvSpPr>
        <p:spPr>
          <a:xfrm>
            <a:off x="547951" y="3415796"/>
            <a:ext cx="3960000" cy="1404208"/>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Insert Your Image</a:t>
            </a:r>
            <a:endParaRPr lang="ko-KR" altLang="en-US"/>
          </a:p>
        </p:txBody>
      </p:sp>
      <p:sp>
        <p:nvSpPr>
          <p:cNvPr id="20" name="Rectangle 19"/>
          <p:cNvSpPr/>
          <p:nvPr userDrawn="1"/>
        </p:nvSpPr>
        <p:spPr>
          <a:xfrm>
            <a:off x="4627665" y="2806575"/>
            <a:ext cx="3959992" cy="54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Tree>
    <p:extLst>
      <p:ext uri="{BB962C8B-B14F-4D97-AF65-F5344CB8AC3E}">
        <p14:creationId xmlns:p14="http://schemas.microsoft.com/office/powerpoint/2010/main" val="22452612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Images and Conten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81632"/>
            <a:ext cx="9144000" cy="576064"/>
          </a:xfrm>
          <a:prstGeom prst="rect">
            <a:avLst/>
          </a:prstGeom>
        </p:spPr>
        <p:txBody>
          <a:bodyPr anchor="ctr"/>
          <a:lstStyle>
            <a:lvl1pPr marL="0" indent="0" algn="ctr">
              <a:buNone/>
              <a:defRPr sz="3600" b="0" baseline="0">
                <a:latin typeface="+mj-lt"/>
                <a:cs typeface="Arial" pitchFamily="34" charset="0"/>
              </a:defRPr>
            </a:lvl1pPr>
          </a:lstStyle>
          <a:p>
            <a:pPr lvl="0"/>
            <a:r>
              <a:rPr lang="en-US" altLang="ko-KR" dirty="0"/>
              <a:t>IMAGES &amp; CONTENTS</a:t>
            </a:r>
          </a:p>
        </p:txBody>
      </p:sp>
      <p:sp>
        <p:nvSpPr>
          <p:cNvPr id="4" name="Picture Placeholder 2"/>
          <p:cNvSpPr>
            <a:spLocks noGrp="1"/>
          </p:cNvSpPr>
          <p:nvPr>
            <p:ph type="pic" idx="1" hasCustomPrompt="1"/>
          </p:nvPr>
        </p:nvSpPr>
        <p:spPr>
          <a:xfrm>
            <a:off x="323528" y="987574"/>
            <a:ext cx="4176464" cy="2232248"/>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
        <p:nvSpPr>
          <p:cNvPr id="5" name="Picture Placeholder 2"/>
          <p:cNvSpPr>
            <a:spLocks noGrp="1"/>
          </p:cNvSpPr>
          <p:nvPr>
            <p:ph type="pic" idx="12" hasCustomPrompt="1"/>
          </p:nvPr>
        </p:nvSpPr>
        <p:spPr>
          <a:xfrm>
            <a:off x="4644008" y="2571750"/>
            <a:ext cx="4176464" cy="2232248"/>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Tree>
    <p:extLst>
      <p:ext uri="{BB962C8B-B14F-4D97-AF65-F5344CB8AC3E}">
        <p14:creationId xmlns:p14="http://schemas.microsoft.com/office/powerpoint/2010/main" val="3845205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323528" y="85378"/>
            <a:ext cx="7200800" cy="576064"/>
          </a:xfrm>
          <a:prstGeom prst="rect">
            <a:avLst/>
          </a:prstGeom>
        </p:spPr>
        <p:txBody>
          <a:bodyPr anchor="ctr"/>
          <a:lstStyle>
            <a:lvl1pPr marL="0" indent="0" algn="l">
              <a:buNone/>
              <a:defRPr sz="4000" b="0" baseline="0">
                <a:solidFill>
                  <a:schemeClr val="bg1"/>
                </a:solidFill>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323528" y="661442"/>
            <a:ext cx="7200800" cy="288032"/>
          </a:xfrm>
          <a:prstGeom prst="rect">
            <a:avLst/>
          </a:prstGeom>
        </p:spPr>
        <p:txBody>
          <a:bodyPr anchor="ctr"/>
          <a:lstStyle>
            <a:lvl1pPr marL="0" indent="0" algn="l">
              <a:buNone/>
              <a:defRPr sz="1400" b="0" baseline="0">
                <a:solidFill>
                  <a:schemeClr val="bg1"/>
                </a:solidFill>
                <a:latin typeface="+mn-lt"/>
                <a:cs typeface="Arial" pitchFamily="34" charset="0"/>
              </a:defRPr>
            </a:lvl1pPr>
          </a:lstStyle>
          <a:p>
            <a:pPr lvl="0"/>
            <a:r>
              <a:rPr lang="en-US" altLang="ko-KR" dirty="0"/>
              <a:t>Insert the title of your subtitle Here</a:t>
            </a:r>
          </a:p>
        </p:txBody>
      </p:sp>
      <p:sp>
        <p:nvSpPr>
          <p:cNvPr id="2" name="Rectangle 1"/>
          <p:cNvSpPr/>
          <p:nvPr userDrawn="1"/>
        </p:nvSpPr>
        <p:spPr>
          <a:xfrm>
            <a:off x="0" y="0"/>
            <a:ext cx="193770" cy="10372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2"/>
          <p:cNvSpPr>
            <a:spLocks noGrp="1"/>
          </p:cNvSpPr>
          <p:nvPr>
            <p:ph type="pic" idx="1" hasCustomPrompt="1"/>
          </p:nvPr>
        </p:nvSpPr>
        <p:spPr>
          <a:xfrm>
            <a:off x="323528" y="1315361"/>
            <a:ext cx="4176464" cy="1944216"/>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
        <p:nvSpPr>
          <p:cNvPr id="9" name="Picture Placeholder 2"/>
          <p:cNvSpPr>
            <a:spLocks noGrp="1"/>
          </p:cNvSpPr>
          <p:nvPr>
            <p:ph type="pic" idx="12" hasCustomPrompt="1"/>
          </p:nvPr>
        </p:nvSpPr>
        <p:spPr>
          <a:xfrm>
            <a:off x="4644008" y="2899537"/>
            <a:ext cx="4176464" cy="1944216"/>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Tree>
    <p:extLst>
      <p:ext uri="{BB962C8B-B14F-4D97-AF65-F5344CB8AC3E}">
        <p14:creationId xmlns:p14="http://schemas.microsoft.com/office/powerpoint/2010/main" val="31525146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Images and Contents Layout">
    <p:spTree>
      <p:nvGrpSpPr>
        <p:cNvPr id="1" name=""/>
        <p:cNvGrpSpPr/>
        <p:nvPr/>
      </p:nvGrpSpPr>
      <p:grpSpPr>
        <a:xfrm>
          <a:off x="0" y="0"/>
          <a:ext cx="0" cy="0"/>
          <a:chOff x="0" y="0"/>
          <a:chExt cx="0" cy="0"/>
        </a:xfrm>
      </p:grpSpPr>
      <p:sp>
        <p:nvSpPr>
          <p:cNvPr id="4" name="Picture Placeholder 2"/>
          <p:cNvSpPr>
            <a:spLocks noGrp="1"/>
          </p:cNvSpPr>
          <p:nvPr>
            <p:ph type="pic" idx="1" hasCustomPrompt="1"/>
          </p:nvPr>
        </p:nvSpPr>
        <p:spPr>
          <a:xfrm>
            <a:off x="0" y="0"/>
            <a:ext cx="9144000" cy="5143500"/>
          </a:xfrm>
          <a:prstGeom prst="rect">
            <a:avLst/>
          </a:prstGeom>
          <a:solidFill>
            <a:schemeClr val="bg1">
              <a:lumMod val="85000"/>
            </a:schemeClr>
          </a:solidFill>
        </p:spPr>
        <p:txBody>
          <a:bodyPr anchor="ctr"/>
          <a:lstStyle>
            <a:lvl1pPr marL="0" indent="0" algn="ctr">
              <a:buNone/>
              <a:defRPr sz="18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Tree>
    <p:extLst>
      <p:ext uri="{BB962C8B-B14F-4D97-AF65-F5344CB8AC3E}">
        <p14:creationId xmlns:p14="http://schemas.microsoft.com/office/powerpoint/2010/main" val="25206337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78"/>
            <a:ext cx="9144000" cy="576064"/>
          </a:xfrm>
          <a:prstGeom prst="rect">
            <a:avLst/>
          </a:prstGeom>
        </p:spPr>
        <p:txBody>
          <a:bodyPr anchor="ctr"/>
          <a:lstStyle>
            <a:lvl1pPr marL="0" indent="0" algn="ctr">
              <a:buNone/>
              <a:defRPr sz="3600" b="0" baseline="0">
                <a:solidFill>
                  <a:schemeClr val="tx1">
                    <a:lumMod val="75000"/>
                    <a:lumOff val="25000"/>
                  </a:schemeClr>
                </a:solidFill>
                <a:latin typeface="+mn-lt"/>
                <a:cs typeface="Arial" pitchFamily="34" charset="0"/>
              </a:defRPr>
            </a:lvl1pPr>
          </a:lstStyle>
          <a:p>
            <a:pPr lvl="0"/>
            <a:r>
              <a:rPr lang="en-US" altLang="ko-KR" dirty="0"/>
              <a:t>ICON SETS LAYOUT</a:t>
            </a:r>
          </a:p>
        </p:txBody>
      </p:sp>
      <p:grpSp>
        <p:nvGrpSpPr>
          <p:cNvPr id="5" name="Group 4"/>
          <p:cNvGrpSpPr/>
          <p:nvPr userDrawn="1"/>
        </p:nvGrpSpPr>
        <p:grpSpPr>
          <a:xfrm>
            <a:off x="354008" y="1131589"/>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bg1"/>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grpSp>
    </p:spTree>
    <p:extLst>
      <p:ext uri="{BB962C8B-B14F-4D97-AF65-F5344CB8AC3E}">
        <p14:creationId xmlns:p14="http://schemas.microsoft.com/office/powerpoint/2010/main" val="738182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userDrawn="1"/>
        </p:nvGrpSpPr>
        <p:grpSpPr>
          <a:xfrm>
            <a:off x="2699792" y="699542"/>
            <a:ext cx="3744416" cy="3744416"/>
            <a:chOff x="2699792" y="699542"/>
            <a:chExt cx="3744416" cy="3744416"/>
          </a:xfrm>
        </p:grpSpPr>
        <p:sp>
          <p:nvSpPr>
            <p:cNvPr id="2" name="Oval 1"/>
            <p:cNvSpPr/>
            <p:nvPr userDrawn="1"/>
          </p:nvSpPr>
          <p:spPr>
            <a:xfrm>
              <a:off x="2699792" y="699542"/>
              <a:ext cx="3744416" cy="3744416"/>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userDrawn="1"/>
          </p:nvSpPr>
          <p:spPr>
            <a:xfrm>
              <a:off x="2836962" y="836712"/>
              <a:ext cx="3470076" cy="3470076"/>
            </a:xfrm>
            <a:prstGeom prst="ellipse">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p:cNvGrpSpPr/>
          <p:nvPr userDrawn="1"/>
        </p:nvGrpSpPr>
        <p:grpSpPr>
          <a:xfrm>
            <a:off x="5847953" y="984628"/>
            <a:ext cx="999728" cy="994953"/>
            <a:chOff x="6127601" y="487152"/>
            <a:chExt cx="999728" cy="994953"/>
          </a:xfrm>
        </p:grpSpPr>
        <p:sp>
          <p:nvSpPr>
            <p:cNvPr id="8" name="Oval 7"/>
            <p:cNvSpPr/>
            <p:nvPr userDrawn="1"/>
          </p:nvSpPr>
          <p:spPr>
            <a:xfrm>
              <a:off x="6127601" y="762025"/>
              <a:ext cx="720080" cy="720080"/>
            </a:xfrm>
            <a:prstGeom prst="ellipse">
              <a:avLst/>
            </a:pr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userDrawn="1"/>
          </p:nvSpPr>
          <p:spPr>
            <a:xfrm>
              <a:off x="6847681" y="621668"/>
              <a:ext cx="279648" cy="279648"/>
            </a:xfrm>
            <a:prstGeom prst="ellipse">
              <a:avLst/>
            </a:pr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userDrawn="1"/>
          </p:nvSpPr>
          <p:spPr>
            <a:xfrm>
              <a:off x="6475870" y="487152"/>
              <a:ext cx="139824" cy="139824"/>
            </a:xfrm>
            <a:prstGeom prst="ellipse">
              <a:avLst/>
            </a:pr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224771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End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userDrawn="1"/>
        </p:nvGrpSpPr>
        <p:grpSpPr>
          <a:xfrm>
            <a:off x="2699792" y="699542"/>
            <a:ext cx="3744416" cy="3744416"/>
            <a:chOff x="2699792" y="699542"/>
            <a:chExt cx="3744416" cy="3744416"/>
          </a:xfrm>
        </p:grpSpPr>
        <p:sp>
          <p:nvSpPr>
            <p:cNvPr id="2" name="Oval 1"/>
            <p:cNvSpPr/>
            <p:nvPr userDrawn="1"/>
          </p:nvSpPr>
          <p:spPr>
            <a:xfrm>
              <a:off x="2699792" y="699542"/>
              <a:ext cx="3744416" cy="3744416"/>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userDrawn="1"/>
          </p:nvSpPr>
          <p:spPr>
            <a:xfrm>
              <a:off x="2836962" y="836712"/>
              <a:ext cx="3470076" cy="3470076"/>
            </a:xfrm>
            <a:prstGeom prst="ellipse">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p:cNvGrpSpPr/>
          <p:nvPr userDrawn="1"/>
        </p:nvGrpSpPr>
        <p:grpSpPr>
          <a:xfrm>
            <a:off x="5847953" y="984628"/>
            <a:ext cx="999728" cy="994953"/>
            <a:chOff x="6127601" y="487152"/>
            <a:chExt cx="999728" cy="994953"/>
          </a:xfrm>
        </p:grpSpPr>
        <p:sp>
          <p:nvSpPr>
            <p:cNvPr id="8" name="Oval 7"/>
            <p:cNvSpPr/>
            <p:nvPr userDrawn="1"/>
          </p:nvSpPr>
          <p:spPr>
            <a:xfrm>
              <a:off x="6127601" y="762025"/>
              <a:ext cx="720080" cy="720080"/>
            </a:xfrm>
            <a:prstGeom prst="ellipse">
              <a:avLst/>
            </a:pr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userDrawn="1"/>
          </p:nvSpPr>
          <p:spPr>
            <a:xfrm>
              <a:off x="6847681" y="621668"/>
              <a:ext cx="279648" cy="279648"/>
            </a:xfrm>
            <a:prstGeom prst="ellipse">
              <a:avLst/>
            </a:pr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userDrawn="1"/>
          </p:nvSpPr>
          <p:spPr>
            <a:xfrm>
              <a:off x="6475870" y="487152"/>
              <a:ext cx="139824" cy="139824"/>
            </a:xfrm>
            <a:prstGeom prst="ellipse">
              <a:avLst/>
            </a:pr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299938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Break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 Same Side Corner Rectangle 3"/>
          <p:cNvSpPr/>
          <p:nvPr userDrawn="1"/>
        </p:nvSpPr>
        <p:spPr>
          <a:xfrm rot="5400000">
            <a:off x="2286105" y="-398432"/>
            <a:ext cx="1332147" cy="5904359"/>
          </a:xfrm>
          <a:prstGeom prst="round2SameRect">
            <a:avLst>
              <a:gd name="adj1" fmla="val 50000"/>
              <a:gd name="adj2" fmla="val 0"/>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p:cNvSpPr>
            <a:spLocks noGrp="1"/>
          </p:cNvSpPr>
          <p:nvPr>
            <p:ph type="body" sz="quarter" idx="10" hasCustomPrompt="1"/>
          </p:nvPr>
        </p:nvSpPr>
        <p:spPr>
          <a:xfrm>
            <a:off x="0" y="2173610"/>
            <a:ext cx="4283968" cy="473576"/>
          </a:xfrm>
          <a:prstGeom prst="rect">
            <a:avLst/>
          </a:prstGeom>
        </p:spPr>
        <p:txBody>
          <a:bodyPr anchor="ctr"/>
          <a:lstStyle>
            <a:lvl1pPr marL="0" indent="0" algn="r">
              <a:buNone/>
              <a:defRPr sz="3600" b="0" baseline="0">
                <a:solidFill>
                  <a:schemeClr val="tx1">
                    <a:lumMod val="75000"/>
                    <a:lumOff val="25000"/>
                  </a:schemeClr>
                </a:solidFill>
                <a:latin typeface="+mj-lt"/>
                <a:cs typeface="Arial" pitchFamily="34" charset="0"/>
              </a:defRPr>
            </a:lvl1pPr>
          </a:lstStyle>
          <a:p>
            <a:pPr lvl="0"/>
            <a:r>
              <a:rPr lang="en-US" altLang="ko-KR" dirty="0"/>
              <a:t>SECTION BREAK</a:t>
            </a:r>
          </a:p>
        </p:txBody>
      </p:sp>
      <p:sp>
        <p:nvSpPr>
          <p:cNvPr id="11" name="Text Placeholder 9"/>
          <p:cNvSpPr>
            <a:spLocks noGrp="1"/>
          </p:cNvSpPr>
          <p:nvPr>
            <p:ph type="body" sz="quarter" idx="11" hasCustomPrompt="1"/>
          </p:nvPr>
        </p:nvSpPr>
        <p:spPr>
          <a:xfrm>
            <a:off x="0" y="2647186"/>
            <a:ext cx="4283968" cy="288032"/>
          </a:xfrm>
          <a:prstGeom prst="rect">
            <a:avLst/>
          </a:prstGeom>
        </p:spPr>
        <p:txBody>
          <a:bodyPr anchor="ctr"/>
          <a:lstStyle>
            <a:lvl1pPr marL="0" indent="0" algn="r">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6" name="Oval 5"/>
          <p:cNvSpPr/>
          <p:nvPr userDrawn="1"/>
        </p:nvSpPr>
        <p:spPr>
          <a:xfrm>
            <a:off x="4608216" y="1977684"/>
            <a:ext cx="1152128" cy="1152128"/>
          </a:xfrm>
          <a:prstGeom prst="ellips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Tree>
    <p:extLst>
      <p:ext uri="{BB962C8B-B14F-4D97-AF65-F5344CB8AC3E}">
        <p14:creationId xmlns:p14="http://schemas.microsoft.com/office/powerpoint/2010/main" val="1738235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5712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323528" y="85378"/>
            <a:ext cx="7200800" cy="576064"/>
          </a:xfrm>
          <a:prstGeom prst="rect">
            <a:avLst/>
          </a:prstGeom>
        </p:spPr>
        <p:txBody>
          <a:bodyPr anchor="ctr"/>
          <a:lstStyle>
            <a:lvl1pPr marL="0" indent="0" algn="l">
              <a:buNone/>
              <a:defRPr sz="3600" b="0" baseline="0">
                <a:solidFill>
                  <a:schemeClr val="bg1"/>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323528" y="661442"/>
            <a:ext cx="7200800" cy="288032"/>
          </a:xfrm>
          <a:prstGeom prst="rect">
            <a:avLst/>
          </a:prstGeom>
        </p:spPr>
        <p:txBody>
          <a:bodyPr anchor="ctr"/>
          <a:lstStyle>
            <a:lvl1pPr marL="0" indent="0" algn="l">
              <a:buNone/>
              <a:defRPr sz="1400" b="0" baseline="0">
                <a:solidFill>
                  <a:schemeClr val="bg1"/>
                </a:solidFill>
                <a:latin typeface="+mn-lt"/>
                <a:cs typeface="Arial" pitchFamily="34" charset="0"/>
              </a:defRPr>
            </a:lvl1pPr>
          </a:lstStyle>
          <a:p>
            <a:pPr lvl="0"/>
            <a:r>
              <a:rPr lang="en-US" altLang="ko-KR" dirty="0"/>
              <a:t>Insert the title of your subtitle Here</a:t>
            </a:r>
          </a:p>
        </p:txBody>
      </p:sp>
      <p:sp>
        <p:nvSpPr>
          <p:cNvPr id="2" name="Rectangle 1"/>
          <p:cNvSpPr/>
          <p:nvPr userDrawn="1"/>
        </p:nvSpPr>
        <p:spPr>
          <a:xfrm>
            <a:off x="0" y="0"/>
            <a:ext cx="193770" cy="10372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904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1619672" y="113953"/>
            <a:ext cx="7524328" cy="576064"/>
          </a:xfrm>
          <a:prstGeom prst="rect">
            <a:avLst/>
          </a:prstGeom>
        </p:spPr>
        <p:txBody>
          <a:bodyPr anchor="ctr"/>
          <a:lstStyle>
            <a:lvl1pPr marL="0" indent="0" algn="l">
              <a:buNone/>
              <a:defRPr sz="36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1619672" y="690017"/>
            <a:ext cx="7524328" cy="288032"/>
          </a:xfrm>
          <a:prstGeom prst="rect">
            <a:avLst/>
          </a:prstGeom>
        </p:spPr>
        <p:txBody>
          <a:bodyPr anchor="ctr"/>
          <a:lstStyle>
            <a:lvl1pPr marL="0" indent="0" algn="l">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006474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0" y="0"/>
            <a:ext cx="9144000" cy="5143499"/>
          </a:xfrm>
          <a:prstGeom prst="rect">
            <a:avLst/>
          </a:prstGeom>
          <a:solidFill>
            <a:schemeClr val="tx1">
              <a:lumMod val="75000"/>
              <a:lumOff val="25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userDrawn="1"/>
        </p:nvSpPr>
        <p:spPr>
          <a:xfrm>
            <a:off x="5220072" y="-6824"/>
            <a:ext cx="3923928" cy="5150323"/>
          </a:xfrm>
          <a:custGeom>
            <a:avLst/>
            <a:gdLst>
              <a:gd name="connsiteX0" fmla="*/ 0 w 4572000"/>
              <a:gd name="connsiteY0" fmla="*/ 0 h 5143500"/>
              <a:gd name="connsiteX1" fmla="*/ 4572000 w 4572000"/>
              <a:gd name="connsiteY1" fmla="*/ 0 h 5143500"/>
              <a:gd name="connsiteX2" fmla="*/ 4572000 w 4572000"/>
              <a:gd name="connsiteY2" fmla="*/ 5143500 h 5143500"/>
              <a:gd name="connsiteX3" fmla="*/ 0 w 4572000"/>
              <a:gd name="connsiteY3" fmla="*/ 5143500 h 5143500"/>
              <a:gd name="connsiteX4" fmla="*/ 0 w 4572000"/>
              <a:gd name="connsiteY4" fmla="*/ 0 h 5143500"/>
              <a:gd name="connsiteX0" fmla="*/ 2217761 w 4572000"/>
              <a:gd name="connsiteY0" fmla="*/ 0 h 5143500"/>
              <a:gd name="connsiteX1" fmla="*/ 4572000 w 4572000"/>
              <a:gd name="connsiteY1" fmla="*/ 0 h 5143500"/>
              <a:gd name="connsiteX2" fmla="*/ 4572000 w 4572000"/>
              <a:gd name="connsiteY2" fmla="*/ 5143500 h 5143500"/>
              <a:gd name="connsiteX3" fmla="*/ 0 w 4572000"/>
              <a:gd name="connsiteY3" fmla="*/ 5143500 h 5143500"/>
              <a:gd name="connsiteX4" fmla="*/ 2217761 w 4572000"/>
              <a:gd name="connsiteY4" fmla="*/ 0 h 5143500"/>
              <a:gd name="connsiteX0" fmla="*/ 2354239 w 4572000"/>
              <a:gd name="connsiteY0" fmla="*/ 0 h 5157147"/>
              <a:gd name="connsiteX1" fmla="*/ 4572000 w 4572000"/>
              <a:gd name="connsiteY1" fmla="*/ 13647 h 5157147"/>
              <a:gd name="connsiteX2" fmla="*/ 4572000 w 4572000"/>
              <a:gd name="connsiteY2" fmla="*/ 5157147 h 5157147"/>
              <a:gd name="connsiteX3" fmla="*/ 0 w 4572000"/>
              <a:gd name="connsiteY3" fmla="*/ 5157147 h 5157147"/>
              <a:gd name="connsiteX4" fmla="*/ 2354239 w 4572000"/>
              <a:gd name="connsiteY4" fmla="*/ 0 h 5157147"/>
              <a:gd name="connsiteX0" fmla="*/ 2347415 w 4572000"/>
              <a:gd name="connsiteY0" fmla="*/ 0 h 5150323"/>
              <a:gd name="connsiteX1" fmla="*/ 4572000 w 4572000"/>
              <a:gd name="connsiteY1" fmla="*/ 6823 h 5150323"/>
              <a:gd name="connsiteX2" fmla="*/ 4572000 w 4572000"/>
              <a:gd name="connsiteY2" fmla="*/ 5150323 h 5150323"/>
              <a:gd name="connsiteX3" fmla="*/ 0 w 4572000"/>
              <a:gd name="connsiteY3" fmla="*/ 5150323 h 5150323"/>
              <a:gd name="connsiteX4" fmla="*/ 2347415 w 4572000"/>
              <a:gd name="connsiteY4" fmla="*/ 0 h 5150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5150323">
                <a:moveTo>
                  <a:pt x="2347415" y="0"/>
                </a:moveTo>
                <a:lnTo>
                  <a:pt x="4572000" y="6823"/>
                </a:lnTo>
                <a:lnTo>
                  <a:pt x="4572000" y="5150323"/>
                </a:lnTo>
                <a:lnTo>
                  <a:pt x="0" y="5150323"/>
                </a:lnTo>
                <a:lnTo>
                  <a:pt x="234741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p:cNvSpPr>
            <a:spLocks noGrp="1"/>
          </p:cNvSpPr>
          <p:nvPr>
            <p:ph type="body" sz="quarter" idx="10" hasCustomPrompt="1"/>
          </p:nvPr>
        </p:nvSpPr>
        <p:spPr>
          <a:xfrm>
            <a:off x="5796136" y="3651870"/>
            <a:ext cx="3347864" cy="576064"/>
          </a:xfrm>
          <a:prstGeom prst="rect">
            <a:avLst/>
          </a:prstGeom>
        </p:spPr>
        <p:txBody>
          <a:bodyPr anchor="ctr"/>
          <a:lstStyle>
            <a:lvl1pPr marL="0" indent="0" algn="l">
              <a:buNone/>
              <a:defRPr sz="3200" b="0" baseline="0">
                <a:solidFill>
                  <a:schemeClr val="accent1"/>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5796136" y="4397684"/>
            <a:ext cx="3347864" cy="288032"/>
          </a:xfrm>
          <a:prstGeom prst="rect">
            <a:avLst/>
          </a:prstGeom>
        </p:spPr>
        <p:txBody>
          <a:bodyPr anchor="ctr"/>
          <a:lstStyle>
            <a:lvl1pPr marL="0" indent="0" algn="l">
              <a:buNone/>
              <a:defRPr sz="1400" b="0" baseline="0">
                <a:solidFill>
                  <a:schemeClr val="accent1"/>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2885026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323528" y="85378"/>
            <a:ext cx="7200800" cy="576064"/>
          </a:xfrm>
          <a:prstGeom prst="rect">
            <a:avLst/>
          </a:prstGeom>
        </p:spPr>
        <p:txBody>
          <a:bodyPr anchor="ctr"/>
          <a:lstStyle>
            <a:lvl1pPr marL="0" indent="0" algn="l">
              <a:buNone/>
              <a:defRPr sz="3600" b="0" baseline="0">
                <a:solidFill>
                  <a:schemeClr val="bg1"/>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323528" y="661442"/>
            <a:ext cx="7200800" cy="288032"/>
          </a:xfrm>
          <a:prstGeom prst="rect">
            <a:avLst/>
          </a:prstGeom>
        </p:spPr>
        <p:txBody>
          <a:bodyPr anchor="ctr"/>
          <a:lstStyle>
            <a:lvl1pPr marL="0" indent="0" algn="l">
              <a:buNone/>
              <a:defRPr sz="1400" b="0" baseline="0">
                <a:solidFill>
                  <a:schemeClr val="bg1"/>
                </a:solidFill>
                <a:latin typeface="+mn-lt"/>
                <a:cs typeface="Arial" pitchFamily="34" charset="0"/>
              </a:defRPr>
            </a:lvl1pPr>
          </a:lstStyle>
          <a:p>
            <a:pPr lvl="0"/>
            <a:r>
              <a:rPr lang="en-US" altLang="ko-KR" dirty="0"/>
              <a:t>Insert the title of your subtitle Here</a:t>
            </a:r>
          </a:p>
        </p:txBody>
      </p:sp>
      <p:sp>
        <p:nvSpPr>
          <p:cNvPr id="2" name="Rectangle 1"/>
          <p:cNvSpPr/>
          <p:nvPr userDrawn="1"/>
        </p:nvSpPr>
        <p:spPr>
          <a:xfrm>
            <a:off x="0" y="0"/>
            <a:ext cx="193770" cy="10372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2"/>
          <p:cNvSpPr>
            <a:spLocks noGrp="1"/>
          </p:cNvSpPr>
          <p:nvPr>
            <p:ph type="pic" idx="12" hasCustomPrompt="1"/>
          </p:nvPr>
        </p:nvSpPr>
        <p:spPr>
          <a:xfrm>
            <a:off x="538848" y="1874875"/>
            <a:ext cx="1764704" cy="1704987"/>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 </a:t>
            </a:r>
            <a:endParaRPr lang="ko-KR" altLang="en-US"/>
          </a:p>
        </p:txBody>
      </p:sp>
      <p:sp>
        <p:nvSpPr>
          <p:cNvPr id="7" name="Picture Placeholder 2"/>
          <p:cNvSpPr>
            <a:spLocks noGrp="1"/>
          </p:cNvSpPr>
          <p:nvPr>
            <p:ph type="pic" idx="13" hasCustomPrompt="1"/>
          </p:nvPr>
        </p:nvSpPr>
        <p:spPr>
          <a:xfrm>
            <a:off x="2639427" y="1874875"/>
            <a:ext cx="1764704" cy="1704987"/>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 </a:t>
            </a:r>
            <a:endParaRPr lang="ko-KR" altLang="en-US"/>
          </a:p>
        </p:txBody>
      </p:sp>
      <p:sp>
        <p:nvSpPr>
          <p:cNvPr id="8" name="Picture Placeholder 2"/>
          <p:cNvSpPr>
            <a:spLocks noGrp="1"/>
          </p:cNvSpPr>
          <p:nvPr>
            <p:ph type="pic" idx="14" hasCustomPrompt="1"/>
          </p:nvPr>
        </p:nvSpPr>
        <p:spPr>
          <a:xfrm>
            <a:off x="4727659" y="1874875"/>
            <a:ext cx="1764704" cy="1704987"/>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 </a:t>
            </a:r>
            <a:endParaRPr lang="ko-KR" altLang="en-US"/>
          </a:p>
        </p:txBody>
      </p:sp>
      <p:sp>
        <p:nvSpPr>
          <p:cNvPr id="9" name="Picture Placeholder 2"/>
          <p:cNvSpPr>
            <a:spLocks noGrp="1"/>
          </p:cNvSpPr>
          <p:nvPr>
            <p:ph type="pic" idx="15" hasCustomPrompt="1"/>
          </p:nvPr>
        </p:nvSpPr>
        <p:spPr>
          <a:xfrm>
            <a:off x="6815891" y="1874875"/>
            <a:ext cx="1764704" cy="1704987"/>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 </a:t>
            </a:r>
            <a:endParaRPr lang="ko-KR" altLang="en-US"/>
          </a:p>
        </p:txBody>
      </p:sp>
      <p:sp>
        <p:nvSpPr>
          <p:cNvPr id="3" name="Rectangle 2"/>
          <p:cNvSpPr/>
          <p:nvPr userDrawn="1"/>
        </p:nvSpPr>
        <p:spPr>
          <a:xfrm>
            <a:off x="539552" y="1347614"/>
            <a:ext cx="1764000" cy="52690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Rectangle 11"/>
          <p:cNvSpPr/>
          <p:nvPr userDrawn="1"/>
        </p:nvSpPr>
        <p:spPr>
          <a:xfrm>
            <a:off x="539551" y="1347614"/>
            <a:ext cx="1140485" cy="52690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Rectangle 13"/>
          <p:cNvSpPr/>
          <p:nvPr userDrawn="1"/>
        </p:nvSpPr>
        <p:spPr>
          <a:xfrm>
            <a:off x="2639427" y="1347614"/>
            <a:ext cx="1764000" cy="5269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Rectangle 14"/>
          <p:cNvSpPr/>
          <p:nvPr userDrawn="1"/>
        </p:nvSpPr>
        <p:spPr>
          <a:xfrm>
            <a:off x="2639426" y="1347614"/>
            <a:ext cx="1140485" cy="5269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Rectangle 15"/>
          <p:cNvSpPr/>
          <p:nvPr userDrawn="1"/>
        </p:nvSpPr>
        <p:spPr>
          <a:xfrm>
            <a:off x="4727659" y="1347614"/>
            <a:ext cx="1764000" cy="52690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Rectangle 16"/>
          <p:cNvSpPr/>
          <p:nvPr userDrawn="1"/>
        </p:nvSpPr>
        <p:spPr>
          <a:xfrm>
            <a:off x="4727658" y="1347614"/>
            <a:ext cx="1140485" cy="52690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Rectangle 17"/>
          <p:cNvSpPr/>
          <p:nvPr userDrawn="1"/>
        </p:nvSpPr>
        <p:spPr>
          <a:xfrm>
            <a:off x="6815891" y="1347614"/>
            <a:ext cx="1764000" cy="5269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 name="Rectangle 18"/>
          <p:cNvSpPr/>
          <p:nvPr userDrawn="1"/>
        </p:nvSpPr>
        <p:spPr>
          <a:xfrm>
            <a:off x="6815890" y="1347614"/>
            <a:ext cx="1140485" cy="5269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4832794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s and Contents Layout">
    <p:spTree>
      <p:nvGrpSpPr>
        <p:cNvPr id="1" name=""/>
        <p:cNvGrpSpPr/>
        <p:nvPr/>
      </p:nvGrpSpPr>
      <p:grpSpPr>
        <a:xfrm>
          <a:off x="0" y="0"/>
          <a:ext cx="0" cy="0"/>
          <a:chOff x="0" y="0"/>
          <a:chExt cx="0" cy="0"/>
        </a:xfrm>
      </p:grpSpPr>
      <p:sp>
        <p:nvSpPr>
          <p:cNvPr id="2" name="Rectangle 1"/>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7" name="Picture 2" descr="D:\Fullppt\005-PNG이미지\모니터.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6097" y="1059582"/>
            <a:ext cx="3816424" cy="3589865"/>
          </a:xfrm>
          <a:prstGeom prst="rect">
            <a:avLst/>
          </a:prstGeom>
          <a:noFill/>
          <a:extLst>
            <a:ext uri="{909E8E84-426E-40DD-AFC4-6F175D3DCCD1}">
              <a14:hiddenFill xmlns:a14="http://schemas.microsoft.com/office/drawing/2010/main">
                <a:solidFill>
                  <a:srgbClr val="FFFFFF"/>
                </a:solidFill>
              </a14:hiddenFill>
            </a:ext>
          </a:extLst>
        </p:spPr>
      </p:pic>
      <p:sp>
        <p:nvSpPr>
          <p:cNvPr id="8" name="Picture Placeholder 2"/>
          <p:cNvSpPr>
            <a:spLocks noGrp="1"/>
          </p:cNvSpPr>
          <p:nvPr>
            <p:ph type="pic" idx="1" hasCustomPrompt="1"/>
          </p:nvPr>
        </p:nvSpPr>
        <p:spPr>
          <a:xfrm>
            <a:off x="5140112" y="1188189"/>
            <a:ext cx="3511110" cy="2325885"/>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Tree>
    <p:extLst>
      <p:ext uri="{BB962C8B-B14F-4D97-AF65-F5344CB8AC3E}">
        <p14:creationId xmlns:p14="http://schemas.microsoft.com/office/powerpoint/2010/main" val="1615967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323528" y="85378"/>
            <a:ext cx="7200800" cy="576064"/>
          </a:xfrm>
          <a:prstGeom prst="rect">
            <a:avLst/>
          </a:prstGeom>
        </p:spPr>
        <p:txBody>
          <a:bodyPr anchor="ctr"/>
          <a:lstStyle>
            <a:lvl1pPr marL="0" indent="0" algn="l">
              <a:buNone/>
              <a:defRPr sz="3600" b="0" baseline="0">
                <a:solidFill>
                  <a:schemeClr val="bg1"/>
                </a:solidFill>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323528" y="661442"/>
            <a:ext cx="7200800" cy="288032"/>
          </a:xfrm>
          <a:prstGeom prst="rect">
            <a:avLst/>
          </a:prstGeom>
        </p:spPr>
        <p:txBody>
          <a:bodyPr anchor="ctr"/>
          <a:lstStyle>
            <a:lvl1pPr marL="0" indent="0" algn="l">
              <a:buNone/>
              <a:defRPr sz="1400" b="0" baseline="0">
                <a:solidFill>
                  <a:schemeClr val="bg1"/>
                </a:solidFill>
                <a:latin typeface="+mn-lt"/>
                <a:cs typeface="Arial" pitchFamily="34" charset="0"/>
              </a:defRPr>
            </a:lvl1pPr>
          </a:lstStyle>
          <a:p>
            <a:pPr lvl="0"/>
            <a:r>
              <a:rPr lang="en-US" altLang="ko-KR" dirty="0"/>
              <a:t>Insert the title of your subtitle Here</a:t>
            </a:r>
          </a:p>
        </p:txBody>
      </p:sp>
      <p:sp>
        <p:nvSpPr>
          <p:cNvPr id="2" name="Rectangle 1"/>
          <p:cNvSpPr/>
          <p:nvPr userDrawn="1"/>
        </p:nvSpPr>
        <p:spPr>
          <a:xfrm>
            <a:off x="0" y="0"/>
            <a:ext cx="193770" cy="10372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D:\Fullppt\PNG이미지\핸드폰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512" y="1547204"/>
            <a:ext cx="2808312" cy="3400810"/>
          </a:xfrm>
          <a:prstGeom prst="rect">
            <a:avLst/>
          </a:prstGeom>
          <a:noFill/>
          <a:extLst>
            <a:ext uri="{909E8E84-426E-40DD-AFC4-6F175D3DCCD1}">
              <a14:hiddenFill xmlns:a14="http://schemas.microsoft.com/office/drawing/2010/main">
                <a:solidFill>
                  <a:srgbClr val="FFFFFF"/>
                </a:solidFill>
              </a14:hiddenFill>
            </a:ext>
          </a:extLst>
        </p:spPr>
      </p:pic>
      <p:sp>
        <p:nvSpPr>
          <p:cNvPr id="7" name="Picture Placeholder 2"/>
          <p:cNvSpPr>
            <a:spLocks noGrp="1"/>
          </p:cNvSpPr>
          <p:nvPr>
            <p:ph type="pic" idx="1" hasCustomPrompt="1"/>
          </p:nvPr>
        </p:nvSpPr>
        <p:spPr>
          <a:xfrm>
            <a:off x="648135" y="1685352"/>
            <a:ext cx="1619609" cy="2501798"/>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
        <p:nvSpPr>
          <p:cNvPr id="8" name="Rectangle 7"/>
          <p:cNvSpPr/>
          <p:nvPr userDrawn="1"/>
        </p:nvSpPr>
        <p:spPr>
          <a:xfrm>
            <a:off x="2771800" y="3076575"/>
            <a:ext cx="2808312" cy="15834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Rectangle 8"/>
          <p:cNvSpPr/>
          <p:nvPr userDrawn="1"/>
        </p:nvSpPr>
        <p:spPr>
          <a:xfrm>
            <a:off x="5940152" y="3076575"/>
            <a:ext cx="2808312" cy="15834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42617848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 Type="http://schemas.openxmlformats.org/officeDocument/2006/relationships/slideLayout" Target="../slideLayouts/slideLayout4.xml"/><Relationship Id="rId16" Type="http://schemas.openxmlformats.org/officeDocument/2006/relationships/slideLayout" Target="../slideLayouts/slideLayout18.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19" Type="http://schemas.openxmlformats.org/officeDocument/2006/relationships/theme" Target="../theme/theme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6683050"/>
      </p:ext>
    </p:extLst>
  </p:cSld>
  <p:clrMap bg1="lt1" tx1="dk1" bg2="lt2" tx2="dk2" accent1="accent1" accent2="accent2" accent3="accent3" accent4="accent4" accent5="accent5" accent6="accent6" hlink="hlink" folHlink="folHlink"/>
  <p:sldLayoutIdLst>
    <p:sldLayoutId id="2147483649" r:id="rId1"/>
    <p:sldLayoutId id="2147483650" r:id="rId2"/>
  </p:sldLayoutIdLst>
  <p:hf sldNum="0" hdr="0" dt="0"/>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7555548"/>
      </p:ext>
    </p:extLst>
  </p:cSld>
  <p:clrMap bg1="lt1" tx1="dk1" bg2="lt2" tx2="dk2" accent1="accent1" accent2="accent2" accent3="accent3" accent4="accent4" accent5="accent5" accent6="accent6" hlink="hlink" folHlink="folHlink"/>
  <p:sldLayoutIdLst>
    <p:sldLayoutId id="2147483659" r:id="rId1"/>
    <p:sldLayoutId id="2147483652" r:id="rId2"/>
    <p:sldLayoutId id="2147483660" r:id="rId3"/>
    <p:sldLayoutId id="2147483661" r:id="rId4"/>
    <p:sldLayoutId id="2147483671" r:id="rId5"/>
    <p:sldLayoutId id="2147483655" r:id="rId6"/>
    <p:sldLayoutId id="2147483672" r:id="rId7"/>
    <p:sldLayoutId id="2147483675" r:id="rId8"/>
    <p:sldLayoutId id="2147483663" r:id="rId9"/>
    <p:sldLayoutId id="2147483674" r:id="rId10"/>
    <p:sldLayoutId id="2147483665" r:id="rId11"/>
    <p:sldLayoutId id="2147483666" r:id="rId12"/>
    <p:sldLayoutId id="2147483673" r:id="rId13"/>
    <p:sldLayoutId id="2147483669" r:id="rId14"/>
    <p:sldLayoutId id="2147483676" r:id="rId15"/>
    <p:sldLayoutId id="2147483668" r:id="rId16"/>
    <p:sldLayoutId id="2147483656" r:id="rId17"/>
    <p:sldLayoutId id="2147483678" r:id="rId18"/>
  </p:sldLayoutIdLst>
  <p:hf sldNum="0" hdr="0" dt="0"/>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4710703"/>
      </p:ext>
    </p:extLst>
  </p:cSld>
  <p:clrMap bg1="lt1" tx1="dk1" bg2="lt2" tx2="dk2" accent1="accent1" accent2="accent2" accent3="accent3" accent4="accent4" accent5="accent5" accent6="accent6" hlink="hlink" folHlink="folHlink"/>
  <p:sldLayoutIdLst>
    <p:sldLayoutId id="2147483654" r:id="rId1"/>
  </p:sldLayoutIdLst>
  <p:hf sldNum="0" hdr="0" dt="0"/>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2.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8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2915816" y="2230001"/>
            <a:ext cx="3470076" cy="576063"/>
          </a:xfrm>
          <a:prstGeom prst="rect">
            <a:avLst/>
          </a:prstGeom>
        </p:spPr>
        <p:txBody>
          <a:bodyPr/>
          <a:lstStyle/>
          <a:p>
            <a:pPr marL="0" indent="0" algn="ctr">
              <a:buNone/>
            </a:pPr>
            <a:r>
              <a:rPr lang="en-US" altLang="ko-KR" sz="3600" b="1" dirty="0">
                <a:solidFill>
                  <a:schemeClr val="tx1">
                    <a:lumMod val="75000"/>
                    <a:lumOff val="25000"/>
                  </a:schemeClr>
                </a:solidFill>
                <a:latin typeface="+mj-lt"/>
              </a:rPr>
              <a:t>Welcome!!</a:t>
            </a:r>
            <a:endParaRPr lang="ko-KR" altLang="en-US" sz="3600" b="1">
              <a:solidFill>
                <a:schemeClr val="tx1">
                  <a:lumMod val="75000"/>
                  <a:lumOff val="25000"/>
                </a:schemeClr>
              </a:solidFill>
              <a:latin typeface="+mj-lt"/>
            </a:endParaRPr>
          </a:p>
        </p:txBody>
      </p:sp>
      <p:sp>
        <p:nvSpPr>
          <p:cNvPr id="4" name="TextBox 3"/>
          <p:cNvSpPr txBox="1"/>
          <p:nvPr/>
        </p:nvSpPr>
        <p:spPr>
          <a:xfrm>
            <a:off x="0" y="4316948"/>
            <a:ext cx="5904656" cy="369332"/>
          </a:xfrm>
          <a:prstGeom prst="rect">
            <a:avLst/>
          </a:prstGeom>
          <a:solidFill>
            <a:schemeClr val="bg1"/>
          </a:solidFill>
        </p:spPr>
        <p:txBody>
          <a:bodyPr wrap="square" rtlCol="0">
            <a:spAutoFit/>
          </a:bodyPr>
          <a:lstStyle/>
          <a:p>
            <a:r>
              <a:rPr lang="en-US" dirty="0" smtClean="0"/>
              <a:t>NGUYỄN THẾ VINH	MSSV: 51204549</a:t>
            </a:r>
            <a:endParaRPr lang="en-US" dirty="0"/>
          </a:p>
        </p:txBody>
      </p:sp>
      <p:sp>
        <p:nvSpPr>
          <p:cNvPr id="5" name="TextBox 4"/>
          <p:cNvSpPr txBox="1"/>
          <p:nvPr/>
        </p:nvSpPr>
        <p:spPr>
          <a:xfrm>
            <a:off x="0" y="4689678"/>
            <a:ext cx="5904656" cy="369332"/>
          </a:xfrm>
          <a:prstGeom prst="rect">
            <a:avLst/>
          </a:prstGeom>
          <a:solidFill>
            <a:schemeClr val="bg1"/>
          </a:solidFill>
          <a:ln>
            <a:solidFill>
              <a:schemeClr val="bg1"/>
            </a:solidFill>
          </a:ln>
        </p:spPr>
        <p:txBody>
          <a:bodyPr wrap="square" rtlCol="0">
            <a:spAutoFit/>
          </a:bodyPr>
          <a:lstStyle/>
          <a:p>
            <a:r>
              <a:rPr lang="en-US" dirty="0" smtClean="0"/>
              <a:t>HUỲNH TRỌNG NGHĨA    MSSV</a:t>
            </a:r>
            <a:r>
              <a:rPr lang="en-US" dirty="0"/>
              <a:t>: </a:t>
            </a:r>
            <a:r>
              <a:rPr lang="en-US" dirty="0" smtClean="0"/>
              <a:t>51202354</a:t>
            </a:r>
            <a:endParaRPr lang="en-US" dirty="0"/>
          </a:p>
        </p:txBody>
      </p:sp>
    </p:spTree>
    <p:extLst>
      <p:ext uri="{BB962C8B-B14F-4D97-AF65-F5344CB8AC3E}">
        <p14:creationId xmlns:p14="http://schemas.microsoft.com/office/powerpoint/2010/main" val="4353481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z="2400"/>
              <a:t>Performance</a:t>
            </a:r>
          </a:p>
        </p:txBody>
      </p:sp>
      <p:sp>
        <p:nvSpPr>
          <p:cNvPr id="4" name="TextBox 3"/>
          <p:cNvSpPr txBox="1"/>
          <p:nvPr/>
        </p:nvSpPr>
        <p:spPr>
          <a:xfrm>
            <a:off x="1295128" y="2256509"/>
            <a:ext cx="7848872" cy="707886"/>
          </a:xfrm>
          <a:prstGeom prst="rect">
            <a:avLst/>
          </a:prstGeom>
          <a:noFill/>
        </p:spPr>
        <p:txBody>
          <a:bodyPr wrap="square" rtlCol="0" anchor="ctr">
            <a:spAutoFit/>
          </a:bodyPr>
          <a:lstStyle/>
          <a:p>
            <a:r>
              <a:rPr lang="en-US" altLang="vi-VN" sz="2000"/>
              <a:t>A combination of the efficiency involved in performing a </a:t>
            </a:r>
            <a:r>
              <a:rPr lang="en-US" altLang="vi-VN" sz="2000" smtClean="0"/>
              <a:t>task </a:t>
            </a:r>
            <a:r>
              <a:rPr lang="en-US" altLang="vi-VN" sz="2000"/>
              <a:t>and </a:t>
            </a:r>
            <a:endParaRPr lang="en-US" altLang="vi-VN" sz="2000" smtClean="0"/>
          </a:p>
          <a:p>
            <a:r>
              <a:rPr lang="en-US" altLang="vi-VN" sz="2000" smtClean="0"/>
              <a:t>the </a:t>
            </a:r>
            <a:r>
              <a:rPr lang="en-US" altLang="vi-VN" sz="2000"/>
              <a:t>quality of the work that is produced by the task</a:t>
            </a:r>
          </a:p>
        </p:txBody>
      </p:sp>
      <p:sp>
        <p:nvSpPr>
          <p:cNvPr id="5" name="Oval 4"/>
          <p:cNvSpPr/>
          <p:nvPr/>
        </p:nvSpPr>
        <p:spPr>
          <a:xfrm>
            <a:off x="816779" y="2499742"/>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75000"/>
                  <a:lumOff val="25000"/>
                </a:schemeClr>
              </a:solidFill>
            </a:endParaRPr>
          </a:p>
        </p:txBody>
      </p:sp>
    </p:spTree>
    <p:extLst>
      <p:ext uri="{BB962C8B-B14F-4D97-AF65-F5344CB8AC3E}">
        <p14:creationId xmlns:p14="http://schemas.microsoft.com/office/powerpoint/2010/main" val="30554845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z="2400"/>
              <a:t>Well-Being</a:t>
            </a:r>
          </a:p>
        </p:txBody>
      </p:sp>
      <p:sp>
        <p:nvSpPr>
          <p:cNvPr id="4" name="TextBox 3"/>
          <p:cNvSpPr txBox="1"/>
          <p:nvPr/>
        </p:nvSpPr>
        <p:spPr>
          <a:xfrm>
            <a:off x="1333648" y="1993094"/>
            <a:ext cx="7848872" cy="400110"/>
          </a:xfrm>
          <a:prstGeom prst="rect">
            <a:avLst/>
          </a:prstGeom>
          <a:noFill/>
        </p:spPr>
        <p:txBody>
          <a:bodyPr wrap="square" rtlCol="0" anchor="ctr">
            <a:spAutoFit/>
          </a:bodyPr>
          <a:lstStyle/>
          <a:p>
            <a:r>
              <a:rPr lang="en-US" altLang="vi-VN" sz="2000"/>
              <a:t>Concern for a human’s overall comfort, safety, and health</a:t>
            </a:r>
          </a:p>
        </p:txBody>
      </p:sp>
      <p:sp>
        <p:nvSpPr>
          <p:cNvPr id="5" name="Oval 4"/>
          <p:cNvSpPr/>
          <p:nvPr/>
        </p:nvSpPr>
        <p:spPr>
          <a:xfrm>
            <a:off x="1028790" y="2082439"/>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75000"/>
                  <a:lumOff val="25000"/>
                </a:schemeClr>
              </a:solidFill>
            </a:endParaRPr>
          </a:p>
        </p:txBody>
      </p:sp>
      <p:sp>
        <p:nvSpPr>
          <p:cNvPr id="15" name="Oval 14"/>
          <p:cNvSpPr/>
          <p:nvPr/>
        </p:nvSpPr>
        <p:spPr>
          <a:xfrm>
            <a:off x="1028790" y="3489231"/>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75000"/>
                  <a:lumOff val="25000"/>
                </a:schemeClr>
              </a:solidFill>
            </a:endParaRPr>
          </a:p>
        </p:txBody>
      </p:sp>
      <p:sp>
        <p:nvSpPr>
          <p:cNvPr id="8" name="TextBox 7"/>
          <p:cNvSpPr txBox="1"/>
          <p:nvPr/>
        </p:nvSpPr>
        <p:spPr>
          <a:xfrm>
            <a:off x="1321460" y="3399886"/>
            <a:ext cx="7848872" cy="400110"/>
          </a:xfrm>
          <a:prstGeom prst="rect">
            <a:avLst/>
          </a:prstGeom>
          <a:noFill/>
        </p:spPr>
        <p:txBody>
          <a:bodyPr wrap="square" rtlCol="0" anchor="ctr">
            <a:spAutoFit/>
          </a:bodyPr>
          <a:lstStyle/>
          <a:p>
            <a:r>
              <a:rPr lang="en-US" altLang="vi-VN" sz="2000"/>
              <a:t>Psychological attitudes are also important</a:t>
            </a:r>
          </a:p>
        </p:txBody>
      </p:sp>
    </p:spTree>
    <p:extLst>
      <p:ext uri="{BB962C8B-B14F-4D97-AF65-F5344CB8AC3E}">
        <p14:creationId xmlns:p14="http://schemas.microsoft.com/office/powerpoint/2010/main" val="3148882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09644" y="195486"/>
            <a:ext cx="7200800" cy="576064"/>
          </a:xfrm>
        </p:spPr>
        <p:txBody>
          <a:bodyPr/>
          <a:lstStyle/>
          <a:p>
            <a:r>
              <a:rPr lang="en-US" sz="2400"/>
              <a:t>The Technology Acceptance Model (TAM) </a:t>
            </a:r>
          </a:p>
          <a:p>
            <a:r>
              <a:rPr lang="en-US" sz="2400" smtClean="0"/>
              <a:t>and </a:t>
            </a:r>
            <a:r>
              <a:rPr lang="en-US" sz="2400"/>
              <a:t>Attitude</a:t>
            </a:r>
            <a:endParaRPr lang="en-US" sz="2400">
              <a:latin typeface="Arial" pitchFamily="34" charset="0"/>
            </a:endParaRPr>
          </a:p>
        </p:txBody>
      </p:sp>
      <p:sp>
        <p:nvSpPr>
          <p:cNvPr id="14" name="TextBox 13"/>
          <p:cNvSpPr txBox="1"/>
          <p:nvPr/>
        </p:nvSpPr>
        <p:spPr>
          <a:xfrm>
            <a:off x="1245748" y="2543257"/>
            <a:ext cx="6782636" cy="313932"/>
          </a:xfrm>
          <a:prstGeom prst="rect">
            <a:avLst/>
          </a:prstGeom>
          <a:noFill/>
        </p:spPr>
        <p:txBody>
          <a:bodyPr wrap="square" rtlCol="0" anchor="ctr">
            <a:spAutoFit/>
          </a:bodyPr>
          <a:lstStyle/>
          <a:p>
            <a:pPr>
              <a:lnSpc>
                <a:spcPct val="90000"/>
              </a:lnSpc>
            </a:pPr>
            <a:r>
              <a:rPr lang="en-US" altLang="vi-VN" sz="1600"/>
              <a:t>Can be used to shape training after a system has been developed</a:t>
            </a:r>
          </a:p>
        </p:txBody>
      </p:sp>
      <p:sp>
        <p:nvSpPr>
          <p:cNvPr id="15" name="Oval 14"/>
          <p:cNvSpPr/>
          <p:nvPr/>
        </p:nvSpPr>
        <p:spPr>
          <a:xfrm>
            <a:off x="1009917" y="2572113"/>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75000"/>
                  <a:lumOff val="25000"/>
                </a:schemeClr>
              </a:solidFill>
            </a:endParaRPr>
          </a:p>
        </p:txBody>
      </p:sp>
      <p:sp>
        <p:nvSpPr>
          <p:cNvPr id="20" name="TextBox 19"/>
          <p:cNvSpPr txBox="1"/>
          <p:nvPr/>
        </p:nvSpPr>
        <p:spPr>
          <a:xfrm>
            <a:off x="1245748" y="3121914"/>
            <a:ext cx="6350588" cy="313932"/>
          </a:xfrm>
          <a:prstGeom prst="rect">
            <a:avLst/>
          </a:prstGeom>
          <a:noFill/>
        </p:spPr>
        <p:txBody>
          <a:bodyPr wrap="square" rtlCol="0" anchor="ctr">
            <a:spAutoFit/>
          </a:bodyPr>
          <a:lstStyle/>
          <a:p>
            <a:pPr>
              <a:lnSpc>
                <a:spcPct val="90000"/>
              </a:lnSpc>
            </a:pPr>
            <a:r>
              <a:rPr lang="en-US" altLang="vi-VN" sz="1600"/>
              <a:t>Can be used to garner user reactions to prototypes</a:t>
            </a:r>
          </a:p>
        </p:txBody>
      </p:sp>
      <p:sp>
        <p:nvSpPr>
          <p:cNvPr id="21" name="Oval 20"/>
          <p:cNvSpPr/>
          <p:nvPr/>
        </p:nvSpPr>
        <p:spPr>
          <a:xfrm>
            <a:off x="1009390" y="3150769"/>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75000"/>
                  <a:lumOff val="25000"/>
                </a:schemeClr>
              </a:solidFill>
            </a:endParaRPr>
          </a:p>
        </p:txBody>
      </p:sp>
      <p:sp>
        <p:nvSpPr>
          <p:cNvPr id="11" name="TextBox 10"/>
          <p:cNvSpPr txBox="1"/>
          <p:nvPr/>
        </p:nvSpPr>
        <p:spPr>
          <a:xfrm>
            <a:off x="1245221" y="1797247"/>
            <a:ext cx="7431236" cy="535531"/>
          </a:xfrm>
          <a:prstGeom prst="rect">
            <a:avLst/>
          </a:prstGeom>
          <a:noFill/>
        </p:spPr>
        <p:txBody>
          <a:bodyPr wrap="square" rtlCol="0" anchor="ctr">
            <a:spAutoFit/>
          </a:bodyPr>
          <a:lstStyle/>
          <a:p>
            <a:pPr>
              <a:lnSpc>
                <a:spcPct val="90000"/>
              </a:lnSpc>
            </a:pPr>
            <a:r>
              <a:rPr lang="en-US" altLang="vi-VN" sz="1600"/>
              <a:t>A way for analysts to organize their thinking about whether users will accept and use information technology</a:t>
            </a:r>
          </a:p>
        </p:txBody>
      </p:sp>
      <p:sp>
        <p:nvSpPr>
          <p:cNvPr id="12" name="Oval 11"/>
          <p:cNvSpPr/>
          <p:nvPr/>
        </p:nvSpPr>
        <p:spPr>
          <a:xfrm>
            <a:off x="1009390" y="1936901"/>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75000"/>
                  <a:lumOff val="25000"/>
                </a:schemeClr>
              </a:solidFill>
            </a:endParaRPr>
          </a:p>
        </p:txBody>
      </p:sp>
      <p:sp>
        <p:nvSpPr>
          <p:cNvPr id="19" name="TextBox 18"/>
          <p:cNvSpPr txBox="1"/>
          <p:nvPr/>
        </p:nvSpPr>
        <p:spPr>
          <a:xfrm>
            <a:off x="1245220" y="3697978"/>
            <a:ext cx="5991075" cy="313932"/>
          </a:xfrm>
          <a:prstGeom prst="rect">
            <a:avLst/>
          </a:prstGeom>
          <a:noFill/>
        </p:spPr>
        <p:txBody>
          <a:bodyPr wrap="square" rtlCol="0" anchor="ctr">
            <a:spAutoFit/>
          </a:bodyPr>
          <a:lstStyle/>
          <a:p>
            <a:pPr>
              <a:lnSpc>
                <a:spcPct val="90000"/>
              </a:lnSpc>
            </a:pPr>
            <a:r>
              <a:rPr lang="en-US" altLang="vi-VN" sz="1600"/>
              <a:t>Examines perceived usefulness and perceived ease of use</a:t>
            </a:r>
          </a:p>
        </p:txBody>
      </p:sp>
      <p:sp>
        <p:nvSpPr>
          <p:cNvPr id="22" name="Oval 21"/>
          <p:cNvSpPr/>
          <p:nvPr/>
        </p:nvSpPr>
        <p:spPr>
          <a:xfrm>
            <a:off x="1008863" y="3726833"/>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75000"/>
                  <a:lumOff val="25000"/>
                </a:schemeClr>
              </a:solidFill>
            </a:endParaRPr>
          </a:p>
        </p:txBody>
      </p:sp>
    </p:spTree>
    <p:extLst>
      <p:ext uri="{BB962C8B-B14F-4D97-AF65-F5344CB8AC3E}">
        <p14:creationId xmlns:p14="http://schemas.microsoft.com/office/powerpoint/2010/main" val="28689532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09644" y="195486"/>
            <a:ext cx="7200800" cy="576064"/>
          </a:xfrm>
        </p:spPr>
        <p:txBody>
          <a:bodyPr/>
          <a:lstStyle/>
          <a:p>
            <a:r>
              <a:rPr lang="en-US" sz="2400"/>
              <a:t>The Technology Acceptance Model (TAM) </a:t>
            </a:r>
          </a:p>
          <a:p>
            <a:r>
              <a:rPr lang="en-US" sz="2400" smtClean="0"/>
              <a:t>and Attitude ( continued)</a:t>
            </a:r>
            <a:endParaRPr lang="en-US" sz="2400">
              <a:latin typeface="Arial" pitchFamily="34" charset="0"/>
            </a:endParaRPr>
          </a:p>
        </p:txBody>
      </p:sp>
      <p:sp>
        <p:nvSpPr>
          <p:cNvPr id="14" name="TextBox 13"/>
          <p:cNvSpPr txBox="1"/>
          <p:nvPr/>
        </p:nvSpPr>
        <p:spPr>
          <a:xfrm>
            <a:off x="1245748" y="2229384"/>
            <a:ext cx="5328592" cy="258532"/>
          </a:xfrm>
          <a:prstGeom prst="rect">
            <a:avLst/>
          </a:prstGeom>
          <a:noFill/>
        </p:spPr>
        <p:txBody>
          <a:bodyPr wrap="square" rtlCol="0" anchor="ctr">
            <a:spAutoFit/>
          </a:bodyPr>
          <a:lstStyle/>
          <a:p>
            <a:pPr>
              <a:lnSpc>
                <a:spcPct val="90000"/>
              </a:lnSpc>
            </a:pPr>
            <a:r>
              <a:rPr lang="en-US" sz="1200"/>
              <a:t>Anxiety</a:t>
            </a:r>
            <a:endParaRPr lang="vi-VN" sz="1200"/>
          </a:p>
        </p:txBody>
      </p:sp>
      <p:sp>
        <p:nvSpPr>
          <p:cNvPr id="15" name="Oval 14"/>
          <p:cNvSpPr/>
          <p:nvPr/>
        </p:nvSpPr>
        <p:spPr>
          <a:xfrm>
            <a:off x="1009917" y="2230540"/>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75000"/>
                  <a:lumOff val="25000"/>
                </a:schemeClr>
              </a:solidFill>
            </a:endParaRPr>
          </a:p>
        </p:txBody>
      </p:sp>
      <p:sp>
        <p:nvSpPr>
          <p:cNvPr id="20" name="TextBox 19"/>
          <p:cNvSpPr txBox="1"/>
          <p:nvPr/>
        </p:nvSpPr>
        <p:spPr>
          <a:xfrm>
            <a:off x="1245748" y="2808041"/>
            <a:ext cx="5630508" cy="258532"/>
          </a:xfrm>
          <a:prstGeom prst="rect">
            <a:avLst/>
          </a:prstGeom>
          <a:noFill/>
        </p:spPr>
        <p:txBody>
          <a:bodyPr wrap="square" rtlCol="0" anchor="ctr">
            <a:spAutoFit/>
          </a:bodyPr>
          <a:lstStyle/>
          <a:p>
            <a:pPr>
              <a:lnSpc>
                <a:spcPct val="90000"/>
              </a:lnSpc>
            </a:pPr>
            <a:r>
              <a:rPr lang="en-US" sz="1200"/>
              <a:t>Enjoyment</a:t>
            </a:r>
            <a:endParaRPr lang="vi-VN" sz="1200"/>
          </a:p>
        </p:txBody>
      </p:sp>
      <p:sp>
        <p:nvSpPr>
          <p:cNvPr id="21" name="Oval 20"/>
          <p:cNvSpPr/>
          <p:nvPr/>
        </p:nvSpPr>
        <p:spPr>
          <a:xfrm>
            <a:off x="1009390" y="2809196"/>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75000"/>
                  <a:lumOff val="25000"/>
                </a:schemeClr>
              </a:solidFill>
            </a:endParaRPr>
          </a:p>
        </p:txBody>
      </p:sp>
      <p:sp>
        <p:nvSpPr>
          <p:cNvPr id="11" name="TextBox 10"/>
          <p:cNvSpPr txBox="1"/>
          <p:nvPr/>
        </p:nvSpPr>
        <p:spPr>
          <a:xfrm>
            <a:off x="1245221" y="1594173"/>
            <a:ext cx="5328592" cy="258532"/>
          </a:xfrm>
          <a:prstGeom prst="rect">
            <a:avLst/>
          </a:prstGeom>
          <a:noFill/>
        </p:spPr>
        <p:txBody>
          <a:bodyPr wrap="square" rtlCol="0" anchor="ctr">
            <a:spAutoFit/>
          </a:bodyPr>
          <a:lstStyle/>
          <a:p>
            <a:pPr>
              <a:lnSpc>
                <a:spcPct val="90000"/>
              </a:lnSpc>
            </a:pPr>
            <a:r>
              <a:rPr lang="en-US" sz="1200"/>
              <a:t>Satisfaction</a:t>
            </a:r>
            <a:endParaRPr lang="vi-VN" sz="1200"/>
          </a:p>
        </p:txBody>
      </p:sp>
      <p:sp>
        <p:nvSpPr>
          <p:cNvPr id="12" name="Oval 11"/>
          <p:cNvSpPr/>
          <p:nvPr/>
        </p:nvSpPr>
        <p:spPr>
          <a:xfrm>
            <a:off x="1009390" y="1595328"/>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75000"/>
                  <a:lumOff val="25000"/>
                </a:schemeClr>
              </a:solidFill>
            </a:endParaRPr>
          </a:p>
        </p:txBody>
      </p:sp>
      <p:sp>
        <p:nvSpPr>
          <p:cNvPr id="19" name="TextBox 18"/>
          <p:cNvSpPr txBox="1"/>
          <p:nvPr/>
        </p:nvSpPr>
        <p:spPr>
          <a:xfrm>
            <a:off x="1245221" y="3384105"/>
            <a:ext cx="5328592" cy="258532"/>
          </a:xfrm>
          <a:prstGeom prst="rect">
            <a:avLst/>
          </a:prstGeom>
          <a:noFill/>
        </p:spPr>
        <p:txBody>
          <a:bodyPr wrap="square" rtlCol="0" anchor="ctr">
            <a:spAutoFit/>
          </a:bodyPr>
          <a:lstStyle/>
          <a:p>
            <a:pPr>
              <a:lnSpc>
                <a:spcPct val="90000"/>
              </a:lnSpc>
            </a:pPr>
            <a:r>
              <a:rPr lang="en-US" sz="1200"/>
              <a:t>Playfulness</a:t>
            </a:r>
          </a:p>
        </p:txBody>
      </p:sp>
      <p:sp>
        <p:nvSpPr>
          <p:cNvPr id="22" name="Oval 21"/>
          <p:cNvSpPr/>
          <p:nvPr/>
        </p:nvSpPr>
        <p:spPr>
          <a:xfrm>
            <a:off x="1008863" y="3385260"/>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75000"/>
                  <a:lumOff val="25000"/>
                </a:schemeClr>
              </a:solidFill>
            </a:endParaRPr>
          </a:p>
        </p:txBody>
      </p:sp>
    </p:spTree>
    <p:extLst>
      <p:ext uri="{BB962C8B-B14F-4D97-AF65-F5344CB8AC3E}">
        <p14:creationId xmlns:p14="http://schemas.microsoft.com/office/powerpoint/2010/main" val="40628758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mtClean="0"/>
              <a:t>TAM 1</a:t>
            </a:r>
            <a:endParaRPr lang="en-US"/>
          </a:p>
        </p:txBody>
      </p:sp>
      <p:grpSp>
        <p:nvGrpSpPr>
          <p:cNvPr id="9" name="Group 8"/>
          <p:cNvGrpSpPr/>
          <p:nvPr/>
        </p:nvGrpSpPr>
        <p:grpSpPr>
          <a:xfrm>
            <a:off x="91138" y="2527458"/>
            <a:ext cx="1762125" cy="504056"/>
            <a:chOff x="475030" y="1275606"/>
            <a:chExt cx="1762125" cy="504056"/>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030" y="1275606"/>
              <a:ext cx="1762125"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38091" y="1389134"/>
              <a:ext cx="1512168" cy="276999"/>
            </a:xfrm>
            <a:prstGeom prst="rect">
              <a:avLst/>
            </a:prstGeom>
            <a:noFill/>
          </p:spPr>
          <p:txBody>
            <a:bodyPr wrap="square" rtlCol="0">
              <a:spAutoFit/>
            </a:bodyPr>
            <a:lstStyle/>
            <a:p>
              <a:r>
                <a:rPr lang="en-US" sz="1200" smtClean="0"/>
                <a:t>External variable</a:t>
              </a:r>
              <a:endParaRPr lang="en-US" sz="1200"/>
            </a:p>
          </p:txBody>
        </p:sp>
      </p:grpSp>
      <p:grpSp>
        <p:nvGrpSpPr>
          <p:cNvPr id="14" name="Group 13"/>
          <p:cNvGrpSpPr/>
          <p:nvPr/>
        </p:nvGrpSpPr>
        <p:grpSpPr>
          <a:xfrm>
            <a:off x="2416317" y="1662448"/>
            <a:ext cx="2051180" cy="575193"/>
            <a:chOff x="475030" y="1275606"/>
            <a:chExt cx="1762125" cy="575193"/>
          </a:xfrm>
        </p:grpSpPr>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030" y="1275606"/>
              <a:ext cx="1762125"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638091" y="1389134"/>
              <a:ext cx="1512168" cy="461665"/>
            </a:xfrm>
            <a:prstGeom prst="rect">
              <a:avLst/>
            </a:prstGeom>
            <a:noFill/>
          </p:spPr>
          <p:txBody>
            <a:bodyPr wrap="square" rtlCol="0">
              <a:spAutoFit/>
            </a:bodyPr>
            <a:lstStyle/>
            <a:p>
              <a:r>
                <a:rPr lang="en-US" sz="1200" smtClean="0"/>
                <a:t>Perceived Usefulness</a:t>
              </a:r>
              <a:endParaRPr lang="en-US" sz="1200"/>
            </a:p>
          </p:txBody>
        </p:sp>
      </p:grpSp>
      <p:grpSp>
        <p:nvGrpSpPr>
          <p:cNvPr id="17" name="Group 16"/>
          <p:cNvGrpSpPr/>
          <p:nvPr/>
        </p:nvGrpSpPr>
        <p:grpSpPr>
          <a:xfrm>
            <a:off x="2141266" y="3363838"/>
            <a:ext cx="2051180" cy="504056"/>
            <a:chOff x="475030" y="1275606"/>
            <a:chExt cx="1762125" cy="504056"/>
          </a:xfrm>
        </p:grpSpPr>
        <p:pic>
          <p:nvPicPr>
            <p:cNvPr id="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030" y="1275606"/>
              <a:ext cx="1762125"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638091" y="1389134"/>
              <a:ext cx="1512168" cy="276999"/>
            </a:xfrm>
            <a:prstGeom prst="rect">
              <a:avLst/>
            </a:prstGeom>
            <a:noFill/>
          </p:spPr>
          <p:txBody>
            <a:bodyPr wrap="square" rtlCol="0">
              <a:spAutoFit/>
            </a:bodyPr>
            <a:lstStyle/>
            <a:p>
              <a:r>
                <a:rPr lang="en-US" sz="1200" smtClean="0"/>
                <a:t>Perceived Ease of Use</a:t>
              </a:r>
              <a:endParaRPr lang="en-US" sz="1200"/>
            </a:p>
          </p:txBody>
        </p:sp>
      </p:grpSp>
      <p:grpSp>
        <p:nvGrpSpPr>
          <p:cNvPr id="20" name="Group 19"/>
          <p:cNvGrpSpPr/>
          <p:nvPr/>
        </p:nvGrpSpPr>
        <p:grpSpPr>
          <a:xfrm>
            <a:off x="4467497" y="2535946"/>
            <a:ext cx="2051180" cy="504056"/>
            <a:chOff x="475030" y="1275606"/>
            <a:chExt cx="1762125" cy="504056"/>
          </a:xfrm>
        </p:grpSpPr>
        <p:pic>
          <p:nvPicPr>
            <p:cNvPr id="2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030" y="1275606"/>
              <a:ext cx="1762125"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638091" y="1389134"/>
              <a:ext cx="1512168" cy="276999"/>
            </a:xfrm>
            <a:prstGeom prst="rect">
              <a:avLst/>
            </a:prstGeom>
            <a:noFill/>
          </p:spPr>
          <p:txBody>
            <a:bodyPr wrap="square" rtlCol="0">
              <a:spAutoFit/>
            </a:bodyPr>
            <a:lstStyle/>
            <a:p>
              <a:r>
                <a:rPr lang="en-US" sz="1200" smtClean="0"/>
                <a:t>Behavioral Intention</a:t>
              </a:r>
              <a:endParaRPr lang="en-US" sz="1200"/>
            </a:p>
          </p:txBody>
        </p:sp>
      </p:grpSp>
      <p:grpSp>
        <p:nvGrpSpPr>
          <p:cNvPr id="23" name="Group 22"/>
          <p:cNvGrpSpPr/>
          <p:nvPr/>
        </p:nvGrpSpPr>
        <p:grpSpPr>
          <a:xfrm>
            <a:off x="7138073" y="2547164"/>
            <a:ext cx="1610391" cy="504056"/>
            <a:chOff x="475030" y="1275606"/>
            <a:chExt cx="1762125" cy="504056"/>
          </a:xfrm>
        </p:grpSpPr>
        <p:pic>
          <p:nvPicPr>
            <p:cNvPr id="2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030" y="1275606"/>
              <a:ext cx="1762125"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638091" y="1389134"/>
              <a:ext cx="1512168" cy="276999"/>
            </a:xfrm>
            <a:prstGeom prst="rect">
              <a:avLst/>
            </a:prstGeom>
            <a:noFill/>
          </p:spPr>
          <p:txBody>
            <a:bodyPr wrap="square" rtlCol="0">
              <a:spAutoFit/>
            </a:bodyPr>
            <a:lstStyle/>
            <a:p>
              <a:r>
                <a:rPr lang="en-US" sz="1200" smtClean="0"/>
                <a:t>Usage Behavior</a:t>
              </a:r>
              <a:endParaRPr lang="en-US" sz="1200"/>
            </a:p>
          </p:txBody>
        </p:sp>
      </p:grpSp>
      <p:sp>
        <p:nvSpPr>
          <p:cNvPr id="10" name="TextBox 9"/>
          <p:cNvSpPr txBox="1"/>
          <p:nvPr/>
        </p:nvSpPr>
        <p:spPr>
          <a:xfrm>
            <a:off x="1475656" y="4155926"/>
            <a:ext cx="6840760" cy="553998"/>
          </a:xfrm>
          <a:prstGeom prst="rect">
            <a:avLst/>
          </a:prstGeom>
          <a:noFill/>
        </p:spPr>
        <p:txBody>
          <a:bodyPr wrap="square" rtlCol="0">
            <a:spAutoFit/>
          </a:bodyPr>
          <a:lstStyle/>
          <a:p>
            <a:r>
              <a:rPr lang="en-US" sz="1200"/>
              <a:t>Final version of Technology Acceptance Model (TAM) </a:t>
            </a:r>
            <a:r>
              <a:rPr lang="en-US" sz="1200" smtClean="0"/>
              <a:t>( </a:t>
            </a:r>
            <a:r>
              <a:rPr lang="en-US" sz="1200" err="1" smtClean="0"/>
              <a:t>Venkatesh</a:t>
            </a:r>
            <a:r>
              <a:rPr lang="en-US" sz="1200" smtClean="0"/>
              <a:t> </a:t>
            </a:r>
            <a:r>
              <a:rPr lang="en-US" sz="1200"/>
              <a:t>and Davis, 1996). </a:t>
            </a:r>
          </a:p>
          <a:p>
            <a:endParaRPr lang="en-US"/>
          </a:p>
        </p:txBody>
      </p:sp>
      <p:cxnSp>
        <p:nvCxnSpPr>
          <p:cNvPr id="27" name="Straight Arrow Connector 26"/>
          <p:cNvCxnSpPr>
            <a:stCxn id="1026" idx="0"/>
            <a:endCxn id="15" idx="1"/>
          </p:cNvCxnSpPr>
          <p:nvPr/>
        </p:nvCxnSpPr>
        <p:spPr>
          <a:xfrm flipV="1">
            <a:off x="972201" y="1914476"/>
            <a:ext cx="1444116" cy="61298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026" idx="2"/>
            <a:endCxn id="18" idx="1"/>
          </p:cNvCxnSpPr>
          <p:nvPr/>
        </p:nvCxnSpPr>
        <p:spPr>
          <a:xfrm>
            <a:off x="972201" y="3031514"/>
            <a:ext cx="1169065" cy="5843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18" idx="0"/>
            <a:endCxn id="16" idx="2"/>
          </p:cNvCxnSpPr>
          <p:nvPr/>
        </p:nvCxnSpPr>
        <p:spPr>
          <a:xfrm flipV="1">
            <a:off x="3166856" y="2237641"/>
            <a:ext cx="319381" cy="112619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25" name="Straight Arrow Connector 1024"/>
          <p:cNvCxnSpPr>
            <a:stCxn id="15" idx="3"/>
            <a:endCxn id="21" idx="0"/>
          </p:cNvCxnSpPr>
          <p:nvPr/>
        </p:nvCxnSpPr>
        <p:spPr>
          <a:xfrm>
            <a:off x="4467497" y="1914476"/>
            <a:ext cx="1025590" cy="6214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28" name="Straight Arrow Connector 1027"/>
          <p:cNvCxnSpPr>
            <a:stCxn id="18" idx="3"/>
            <a:endCxn id="21" idx="2"/>
          </p:cNvCxnSpPr>
          <p:nvPr/>
        </p:nvCxnSpPr>
        <p:spPr>
          <a:xfrm flipV="1">
            <a:off x="4192446" y="3040002"/>
            <a:ext cx="1300641" cy="5758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31" name="Straight Arrow Connector 1030"/>
          <p:cNvCxnSpPr>
            <a:stCxn id="21" idx="3"/>
            <a:endCxn id="24" idx="1"/>
          </p:cNvCxnSpPr>
          <p:nvPr/>
        </p:nvCxnSpPr>
        <p:spPr>
          <a:xfrm>
            <a:off x="6518677" y="2787974"/>
            <a:ext cx="619396" cy="1121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29323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09644" y="195486"/>
            <a:ext cx="7200800" cy="576064"/>
          </a:xfrm>
        </p:spPr>
        <p:txBody>
          <a:bodyPr/>
          <a:lstStyle/>
          <a:p>
            <a:r>
              <a:rPr lang="en-US" sz="2400"/>
              <a:t>Usability</a:t>
            </a:r>
            <a:endParaRPr lang="en-US" sz="2400">
              <a:latin typeface="Arial" pitchFamily="34" charset="0"/>
            </a:endParaRPr>
          </a:p>
        </p:txBody>
      </p:sp>
      <p:sp>
        <p:nvSpPr>
          <p:cNvPr id="14" name="TextBox 13"/>
          <p:cNvSpPr txBox="1"/>
          <p:nvPr/>
        </p:nvSpPr>
        <p:spPr>
          <a:xfrm>
            <a:off x="1230810" y="2527926"/>
            <a:ext cx="5328592" cy="338554"/>
          </a:xfrm>
          <a:prstGeom prst="rect">
            <a:avLst/>
          </a:prstGeom>
          <a:noFill/>
        </p:spPr>
        <p:txBody>
          <a:bodyPr wrap="square" rtlCol="0" anchor="ctr">
            <a:spAutoFit/>
          </a:bodyPr>
          <a:lstStyle/>
          <a:p>
            <a:r>
              <a:rPr lang="en-US" altLang="vi-VN" sz="1600"/>
              <a:t>Usability standards</a:t>
            </a:r>
          </a:p>
        </p:txBody>
      </p:sp>
      <p:sp>
        <p:nvSpPr>
          <p:cNvPr id="15" name="Oval 14"/>
          <p:cNvSpPr/>
          <p:nvPr/>
        </p:nvSpPr>
        <p:spPr>
          <a:xfrm>
            <a:off x="994979" y="2569094"/>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75000"/>
                  <a:lumOff val="25000"/>
                </a:schemeClr>
              </a:solidFill>
            </a:endParaRPr>
          </a:p>
        </p:txBody>
      </p:sp>
      <p:sp>
        <p:nvSpPr>
          <p:cNvPr id="20" name="TextBox 19"/>
          <p:cNvSpPr txBox="1"/>
          <p:nvPr/>
        </p:nvSpPr>
        <p:spPr>
          <a:xfrm>
            <a:off x="1276038" y="3507854"/>
            <a:ext cx="5630508" cy="338554"/>
          </a:xfrm>
          <a:prstGeom prst="rect">
            <a:avLst/>
          </a:prstGeom>
          <a:noFill/>
        </p:spPr>
        <p:txBody>
          <a:bodyPr wrap="square" rtlCol="0" anchor="ctr">
            <a:spAutoFit/>
          </a:bodyPr>
          <a:lstStyle/>
          <a:p>
            <a:r>
              <a:rPr lang="en-US" altLang="vi-VN" sz="1600"/>
              <a:t>Usability heuristics</a:t>
            </a:r>
          </a:p>
        </p:txBody>
      </p:sp>
      <p:sp>
        <p:nvSpPr>
          <p:cNvPr id="21" name="Oval 20"/>
          <p:cNvSpPr/>
          <p:nvPr/>
        </p:nvSpPr>
        <p:spPr>
          <a:xfrm>
            <a:off x="1009390" y="3538631"/>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75000"/>
                  <a:lumOff val="25000"/>
                </a:schemeClr>
              </a:solidFill>
            </a:endParaRPr>
          </a:p>
        </p:txBody>
      </p:sp>
      <p:sp>
        <p:nvSpPr>
          <p:cNvPr id="11" name="TextBox 10"/>
          <p:cNvSpPr txBox="1"/>
          <p:nvPr/>
        </p:nvSpPr>
        <p:spPr>
          <a:xfrm>
            <a:off x="1245220" y="1431052"/>
            <a:ext cx="7791276" cy="584775"/>
          </a:xfrm>
          <a:prstGeom prst="rect">
            <a:avLst/>
          </a:prstGeom>
          <a:noFill/>
        </p:spPr>
        <p:txBody>
          <a:bodyPr wrap="square" rtlCol="0" anchor="ctr">
            <a:spAutoFit/>
          </a:bodyPr>
          <a:lstStyle/>
          <a:p>
            <a:r>
              <a:rPr lang="en-US" altLang="vi-VN" sz="1600"/>
              <a:t>A way for designers to evaluate the systems and interfaces they create with an eye </a:t>
            </a:r>
            <a:endParaRPr lang="en-US" altLang="vi-VN" sz="1600" smtClean="0"/>
          </a:p>
          <a:p>
            <a:r>
              <a:rPr lang="en-US" altLang="vi-VN" sz="1600" smtClean="0"/>
              <a:t>toward </a:t>
            </a:r>
            <a:r>
              <a:rPr lang="en-US" altLang="vi-VN" sz="1600"/>
              <a:t>addressing as many HCI concerns as thoroughly possible</a:t>
            </a:r>
          </a:p>
        </p:txBody>
      </p:sp>
      <p:sp>
        <p:nvSpPr>
          <p:cNvPr id="12" name="Oval 11"/>
          <p:cNvSpPr/>
          <p:nvPr/>
        </p:nvSpPr>
        <p:spPr>
          <a:xfrm>
            <a:off x="1009390" y="1595328"/>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75000"/>
                  <a:lumOff val="25000"/>
                </a:schemeClr>
              </a:solidFill>
            </a:endParaRPr>
          </a:p>
        </p:txBody>
      </p:sp>
    </p:spTree>
    <p:extLst>
      <p:ext uri="{BB962C8B-B14F-4D97-AF65-F5344CB8AC3E}">
        <p14:creationId xmlns:p14="http://schemas.microsoft.com/office/powerpoint/2010/main" val="31985059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smtClean="0"/>
          </a:p>
          <a:p>
            <a:r>
              <a:rPr lang="en-US" smtClean="0"/>
              <a:t>Usability</a:t>
            </a:r>
            <a:endParaRPr lang="en-US">
              <a:latin typeface="Arial" pitchFamily="34" charset="0"/>
            </a:endParaRPr>
          </a:p>
          <a:p>
            <a:endParaRPr lang="en-US"/>
          </a:p>
        </p:txBody>
      </p:sp>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105734"/>
            <a:ext cx="7056784" cy="391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29323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09644" y="195486"/>
            <a:ext cx="7200800" cy="576064"/>
          </a:xfrm>
        </p:spPr>
        <p:txBody>
          <a:bodyPr/>
          <a:lstStyle/>
          <a:p>
            <a:r>
              <a:rPr lang="en-US" sz="2400"/>
              <a:t>Designing for Cognitive Styles of Individual Users</a:t>
            </a:r>
            <a:endParaRPr lang="en-US" sz="2400">
              <a:latin typeface="Arial" pitchFamily="34" charset="0"/>
            </a:endParaRPr>
          </a:p>
        </p:txBody>
      </p:sp>
      <p:sp>
        <p:nvSpPr>
          <p:cNvPr id="14" name="TextBox 13"/>
          <p:cNvSpPr txBox="1"/>
          <p:nvPr/>
        </p:nvSpPr>
        <p:spPr>
          <a:xfrm>
            <a:off x="1372694" y="2492394"/>
            <a:ext cx="5328592" cy="338554"/>
          </a:xfrm>
          <a:prstGeom prst="rect">
            <a:avLst/>
          </a:prstGeom>
          <a:noFill/>
        </p:spPr>
        <p:txBody>
          <a:bodyPr wrap="square" rtlCol="0" anchor="ctr">
            <a:spAutoFit/>
          </a:bodyPr>
          <a:lstStyle/>
          <a:p>
            <a:r>
              <a:rPr lang="en-US" sz="1600"/>
              <a:t>Graphs</a:t>
            </a:r>
            <a:endParaRPr lang="vi-VN" sz="1600"/>
          </a:p>
        </p:txBody>
      </p:sp>
      <p:sp>
        <p:nvSpPr>
          <p:cNvPr id="15" name="Oval 14"/>
          <p:cNvSpPr/>
          <p:nvPr/>
        </p:nvSpPr>
        <p:spPr>
          <a:xfrm>
            <a:off x="1152328" y="2550961"/>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75000"/>
                  <a:lumOff val="25000"/>
                </a:schemeClr>
              </a:solidFill>
            </a:endParaRPr>
          </a:p>
        </p:txBody>
      </p:sp>
      <p:sp>
        <p:nvSpPr>
          <p:cNvPr id="20" name="TextBox 19"/>
          <p:cNvSpPr txBox="1"/>
          <p:nvPr/>
        </p:nvSpPr>
        <p:spPr>
          <a:xfrm>
            <a:off x="1388159" y="3088451"/>
            <a:ext cx="5630508" cy="338554"/>
          </a:xfrm>
          <a:prstGeom prst="rect">
            <a:avLst/>
          </a:prstGeom>
          <a:noFill/>
        </p:spPr>
        <p:txBody>
          <a:bodyPr wrap="square" rtlCol="0" anchor="ctr">
            <a:spAutoFit/>
          </a:bodyPr>
          <a:lstStyle/>
          <a:p>
            <a:r>
              <a:rPr lang="en-US" sz="1600"/>
              <a:t>Text</a:t>
            </a:r>
          </a:p>
        </p:txBody>
      </p:sp>
      <p:sp>
        <p:nvSpPr>
          <p:cNvPr id="21" name="Oval 20"/>
          <p:cNvSpPr/>
          <p:nvPr/>
        </p:nvSpPr>
        <p:spPr>
          <a:xfrm>
            <a:off x="1151801" y="3129617"/>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75000"/>
                  <a:lumOff val="25000"/>
                </a:schemeClr>
              </a:solidFill>
            </a:endParaRPr>
          </a:p>
        </p:txBody>
      </p:sp>
      <p:sp>
        <p:nvSpPr>
          <p:cNvPr id="11" name="TextBox 10"/>
          <p:cNvSpPr txBox="1"/>
          <p:nvPr/>
        </p:nvSpPr>
        <p:spPr>
          <a:xfrm>
            <a:off x="1387632" y="1874584"/>
            <a:ext cx="5328592" cy="338554"/>
          </a:xfrm>
          <a:prstGeom prst="rect">
            <a:avLst/>
          </a:prstGeom>
          <a:noFill/>
        </p:spPr>
        <p:txBody>
          <a:bodyPr wrap="square" rtlCol="0" anchor="ctr">
            <a:spAutoFit/>
          </a:bodyPr>
          <a:lstStyle/>
          <a:p>
            <a:r>
              <a:rPr lang="en-US" sz="1600"/>
              <a:t>Tables</a:t>
            </a:r>
            <a:endParaRPr lang="vi-VN" sz="1600"/>
          </a:p>
        </p:txBody>
      </p:sp>
      <p:sp>
        <p:nvSpPr>
          <p:cNvPr id="12" name="Oval 11"/>
          <p:cNvSpPr/>
          <p:nvPr/>
        </p:nvSpPr>
        <p:spPr>
          <a:xfrm>
            <a:off x="1151801" y="1915749"/>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75000"/>
                  <a:lumOff val="25000"/>
                </a:schemeClr>
              </a:solidFill>
            </a:endParaRPr>
          </a:p>
        </p:txBody>
      </p:sp>
      <p:sp>
        <p:nvSpPr>
          <p:cNvPr id="13" name="TextBox 12"/>
          <p:cNvSpPr txBox="1"/>
          <p:nvPr/>
        </p:nvSpPr>
        <p:spPr>
          <a:xfrm>
            <a:off x="240350" y="1175178"/>
            <a:ext cx="5267754" cy="338554"/>
          </a:xfrm>
          <a:prstGeom prst="rect">
            <a:avLst/>
          </a:prstGeom>
          <a:noFill/>
        </p:spPr>
        <p:txBody>
          <a:bodyPr wrap="square" rtlCol="0" anchor="ctr">
            <a:spAutoFit/>
          </a:bodyPr>
          <a:lstStyle/>
          <a:p>
            <a:r>
              <a:rPr lang="en-US" altLang="vi-VN" sz="1600"/>
              <a:t>Making sure data is made available in different </a:t>
            </a:r>
            <a:r>
              <a:rPr lang="en-US" altLang="vi-VN" sz="1600" smtClean="0"/>
              <a:t>forms: </a:t>
            </a:r>
            <a:endParaRPr lang="en-US" altLang="vi-VN" sz="1600"/>
          </a:p>
        </p:txBody>
      </p:sp>
      <p:sp>
        <p:nvSpPr>
          <p:cNvPr id="16" name="TextBox 15"/>
          <p:cNvSpPr txBox="1"/>
          <p:nvPr/>
        </p:nvSpPr>
        <p:spPr>
          <a:xfrm>
            <a:off x="1387632" y="3653482"/>
            <a:ext cx="5630508" cy="338554"/>
          </a:xfrm>
          <a:prstGeom prst="rect">
            <a:avLst/>
          </a:prstGeom>
          <a:noFill/>
        </p:spPr>
        <p:txBody>
          <a:bodyPr wrap="square" rtlCol="0" anchor="ctr">
            <a:spAutoFit/>
          </a:bodyPr>
          <a:lstStyle/>
          <a:p>
            <a:r>
              <a:rPr lang="en-US" sz="1600" smtClean="0"/>
              <a:t>Different times</a:t>
            </a:r>
            <a:endParaRPr lang="en-US" sz="1600"/>
          </a:p>
        </p:txBody>
      </p:sp>
      <p:sp>
        <p:nvSpPr>
          <p:cNvPr id="17" name="Oval 16"/>
          <p:cNvSpPr/>
          <p:nvPr/>
        </p:nvSpPr>
        <p:spPr>
          <a:xfrm>
            <a:off x="1151274" y="3694648"/>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75000"/>
                  <a:lumOff val="25000"/>
                </a:schemeClr>
              </a:solidFill>
            </a:endParaRPr>
          </a:p>
        </p:txBody>
      </p:sp>
    </p:spTree>
    <p:extLst>
      <p:ext uri="{BB962C8B-B14F-4D97-AF65-F5344CB8AC3E}">
        <p14:creationId xmlns:p14="http://schemas.microsoft.com/office/powerpoint/2010/main" val="28057817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09644" y="195486"/>
            <a:ext cx="7200800" cy="576064"/>
          </a:xfrm>
        </p:spPr>
        <p:txBody>
          <a:bodyPr/>
          <a:lstStyle/>
          <a:p>
            <a:r>
              <a:rPr lang="en-US" sz="2400"/>
              <a:t>Pivot Tables</a:t>
            </a:r>
            <a:endParaRPr lang="en-US" sz="2400">
              <a:latin typeface="Arial" pitchFamily="34" charset="0"/>
            </a:endParaRPr>
          </a:p>
        </p:txBody>
      </p:sp>
      <p:sp>
        <p:nvSpPr>
          <p:cNvPr id="14" name="TextBox 13"/>
          <p:cNvSpPr txBox="1"/>
          <p:nvPr/>
        </p:nvSpPr>
        <p:spPr>
          <a:xfrm>
            <a:off x="1258338" y="3089247"/>
            <a:ext cx="8006772" cy="338554"/>
          </a:xfrm>
          <a:prstGeom prst="rect">
            <a:avLst/>
          </a:prstGeom>
          <a:noFill/>
        </p:spPr>
        <p:txBody>
          <a:bodyPr wrap="square" rtlCol="0" anchor="ctr">
            <a:spAutoFit/>
          </a:bodyPr>
          <a:lstStyle/>
          <a:p>
            <a:r>
              <a:rPr lang="en-US" altLang="vi-VN" sz="1600"/>
              <a:t>Gives users greater control over how they look at data in different ways within a table</a:t>
            </a:r>
          </a:p>
        </p:txBody>
      </p:sp>
      <p:sp>
        <p:nvSpPr>
          <p:cNvPr id="15" name="Oval 14"/>
          <p:cNvSpPr/>
          <p:nvPr/>
        </p:nvSpPr>
        <p:spPr>
          <a:xfrm>
            <a:off x="1009917" y="3147814"/>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solidFill>
                <a:schemeClr val="tx1">
                  <a:lumMod val="75000"/>
                  <a:lumOff val="25000"/>
                </a:schemeClr>
              </a:solidFill>
            </a:endParaRPr>
          </a:p>
        </p:txBody>
      </p:sp>
      <p:sp>
        <p:nvSpPr>
          <p:cNvPr id="11" name="TextBox 10"/>
          <p:cNvSpPr txBox="1"/>
          <p:nvPr/>
        </p:nvSpPr>
        <p:spPr>
          <a:xfrm>
            <a:off x="1258338" y="1834149"/>
            <a:ext cx="5991075" cy="338554"/>
          </a:xfrm>
          <a:prstGeom prst="rect">
            <a:avLst/>
          </a:prstGeom>
          <a:noFill/>
        </p:spPr>
        <p:txBody>
          <a:bodyPr wrap="square" rtlCol="0" anchor="ctr">
            <a:spAutoFit/>
          </a:bodyPr>
          <a:lstStyle/>
          <a:p>
            <a:r>
              <a:rPr lang="en-US" altLang="vi-VN" sz="1600"/>
              <a:t>Allows a user to arrange data in a table in any way they choose</a:t>
            </a:r>
          </a:p>
        </p:txBody>
      </p:sp>
      <p:sp>
        <p:nvSpPr>
          <p:cNvPr id="12" name="Oval 11"/>
          <p:cNvSpPr/>
          <p:nvPr/>
        </p:nvSpPr>
        <p:spPr>
          <a:xfrm>
            <a:off x="988097" y="1892716"/>
            <a:ext cx="248948"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solidFill>
                <a:schemeClr val="tx1">
                  <a:lumMod val="75000"/>
                  <a:lumOff val="25000"/>
                </a:schemeClr>
              </a:solidFill>
            </a:endParaRPr>
          </a:p>
        </p:txBody>
      </p:sp>
    </p:spTree>
    <p:extLst>
      <p:ext uri="{BB962C8B-B14F-4D97-AF65-F5344CB8AC3E}">
        <p14:creationId xmlns:p14="http://schemas.microsoft.com/office/powerpoint/2010/main" val="17833642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z="2400"/>
              <a:t>Pivot Tables</a:t>
            </a:r>
            <a:endParaRPr lang="en-US" sz="2400">
              <a:latin typeface="Arial" pitchFamily="34" charset="0"/>
            </a:endParaRPr>
          </a:p>
        </p:txBody>
      </p:sp>
      <p:sp>
        <p:nvSpPr>
          <p:cNvPr id="14" name="TextBox 13"/>
          <p:cNvSpPr txBox="1"/>
          <p:nvPr/>
        </p:nvSpPr>
        <p:spPr>
          <a:xfrm>
            <a:off x="1259632" y="2376051"/>
            <a:ext cx="5328592" cy="276999"/>
          </a:xfrm>
          <a:prstGeom prst="rect">
            <a:avLst/>
          </a:prstGeom>
          <a:noFill/>
        </p:spPr>
        <p:txBody>
          <a:bodyPr wrap="square" rtlCol="0" anchor="ctr">
            <a:spAutoFit/>
          </a:bodyPr>
          <a:lstStyle/>
          <a:p>
            <a:r>
              <a:rPr lang="en-US" altLang="ko-KR" sz="1200" smtClean="0">
                <a:solidFill>
                  <a:schemeClr val="tx1">
                    <a:lumMod val="75000"/>
                    <a:lumOff val="25000"/>
                  </a:schemeClr>
                </a:solidFill>
                <a:cs typeface="Arial" pitchFamily="34" charset="0"/>
              </a:rPr>
              <a:t>	</a:t>
            </a:r>
            <a:endParaRPr lang="en-US" altLang="ko-KR" sz="1200">
              <a:solidFill>
                <a:schemeClr val="tx1">
                  <a:lumMod val="75000"/>
                  <a:lumOff val="25000"/>
                </a:schemeClr>
              </a:solidFill>
              <a:cs typeface="Arial" pitchFamily="34" charset="0"/>
            </a:endParaRPr>
          </a:p>
        </p:txBody>
      </p:sp>
      <p:sp>
        <p:nvSpPr>
          <p:cNvPr id="3" name="Rectangle 2"/>
          <p:cNvSpPr/>
          <p:nvPr/>
        </p:nvSpPr>
        <p:spPr>
          <a:xfrm>
            <a:off x="6028884" y="2942250"/>
            <a:ext cx="3115116" cy="1477328"/>
          </a:xfrm>
          <a:prstGeom prst="rect">
            <a:avLst/>
          </a:prstGeom>
        </p:spPr>
        <p:txBody>
          <a:bodyPr wrap="square">
            <a:spAutoFit/>
          </a:bodyPr>
          <a:lstStyle/>
          <a:p>
            <a:r>
              <a:rPr lang="en-US" b="1"/>
              <a:t>Figure 14.3 </a:t>
            </a:r>
            <a:r>
              <a:rPr lang="en-US"/>
              <a:t>A pivot table </a:t>
            </a:r>
            <a:endParaRPr lang="en-US" smtClean="0"/>
          </a:p>
          <a:p>
            <a:r>
              <a:rPr lang="en-US" smtClean="0"/>
              <a:t>template </a:t>
            </a:r>
            <a:r>
              <a:rPr lang="en-US"/>
              <a:t>can make it easier for users to see information </a:t>
            </a:r>
            <a:endParaRPr lang="en-US" smtClean="0"/>
          </a:p>
          <a:p>
            <a:r>
              <a:rPr lang="en-US" smtClean="0"/>
              <a:t>displayed </a:t>
            </a:r>
            <a:r>
              <a:rPr lang="en-US"/>
              <a:t>in different ways</a:t>
            </a:r>
            <a:r>
              <a:rPr lang="en-US" sz="3200"/>
              <a:t/>
            </a:r>
            <a:br>
              <a:rPr lang="en-US" sz="3200"/>
            </a:br>
            <a:endParaRPr lang="en-US"/>
          </a:p>
        </p:txBody>
      </p:sp>
      <p:pic>
        <p:nvPicPr>
          <p:cNvPr id="6"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063" y="1047427"/>
            <a:ext cx="6004821" cy="4096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26435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95536" y="3579862"/>
            <a:ext cx="4032448" cy="1368153"/>
          </a:xfrm>
        </p:spPr>
        <p:txBody>
          <a:bodyPr/>
          <a:lstStyle/>
          <a:p>
            <a:pPr lvl="0"/>
            <a:r>
              <a:rPr lang="en-US" dirty="0"/>
              <a:t>Human Computer </a:t>
            </a:r>
            <a:r>
              <a:rPr lang="en-US" dirty="0" smtClean="0"/>
              <a:t>Interface (HCI)</a:t>
            </a:r>
            <a:endParaRPr lang="en-US" altLang="ko-KR" b="1" dirty="0"/>
          </a:p>
        </p:txBody>
      </p:sp>
    </p:spTree>
    <p:extLst>
      <p:ext uri="{BB962C8B-B14F-4D97-AF65-F5344CB8AC3E}">
        <p14:creationId xmlns:p14="http://schemas.microsoft.com/office/powerpoint/2010/main" val="11727589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09644" y="195486"/>
            <a:ext cx="7200800" cy="576064"/>
          </a:xfrm>
        </p:spPr>
        <p:txBody>
          <a:bodyPr/>
          <a:lstStyle/>
          <a:p>
            <a:r>
              <a:rPr lang="en-US" sz="2400"/>
              <a:t>Visual Analysis of Databases</a:t>
            </a:r>
            <a:endParaRPr lang="en-US" sz="2400">
              <a:latin typeface="Arial" pitchFamily="34" charset="0"/>
            </a:endParaRPr>
          </a:p>
        </p:txBody>
      </p:sp>
      <p:sp>
        <p:nvSpPr>
          <p:cNvPr id="14" name="TextBox 13"/>
          <p:cNvSpPr txBox="1"/>
          <p:nvPr/>
        </p:nvSpPr>
        <p:spPr>
          <a:xfrm>
            <a:off x="1214215" y="2483768"/>
            <a:ext cx="5328592" cy="338554"/>
          </a:xfrm>
          <a:prstGeom prst="rect">
            <a:avLst/>
          </a:prstGeom>
          <a:noFill/>
        </p:spPr>
        <p:txBody>
          <a:bodyPr wrap="square" rtlCol="0" anchor="ctr">
            <a:spAutoFit/>
          </a:bodyPr>
          <a:lstStyle/>
          <a:p>
            <a:r>
              <a:rPr lang="en-US" altLang="vi-VN" sz="1600"/>
              <a:t>Extend the user’s cognitive capabilities</a:t>
            </a:r>
          </a:p>
        </p:txBody>
      </p:sp>
      <p:sp>
        <p:nvSpPr>
          <p:cNvPr id="15" name="Oval 14"/>
          <p:cNvSpPr/>
          <p:nvPr/>
        </p:nvSpPr>
        <p:spPr>
          <a:xfrm>
            <a:off x="978384" y="2524935"/>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75000"/>
                  <a:lumOff val="25000"/>
                </a:schemeClr>
              </a:solidFill>
            </a:endParaRPr>
          </a:p>
        </p:txBody>
      </p:sp>
      <p:sp>
        <p:nvSpPr>
          <p:cNvPr id="20" name="TextBox 19"/>
          <p:cNvSpPr txBox="1"/>
          <p:nvPr/>
        </p:nvSpPr>
        <p:spPr>
          <a:xfrm>
            <a:off x="1214215" y="3062425"/>
            <a:ext cx="5630508" cy="338554"/>
          </a:xfrm>
          <a:prstGeom prst="rect">
            <a:avLst/>
          </a:prstGeom>
          <a:noFill/>
        </p:spPr>
        <p:txBody>
          <a:bodyPr wrap="square" rtlCol="0" anchor="ctr">
            <a:spAutoFit/>
          </a:bodyPr>
          <a:lstStyle/>
          <a:p>
            <a:r>
              <a:rPr lang="en-US" altLang="vi-VN" sz="1600"/>
              <a:t>Increase the changes of making an appropriate decision</a:t>
            </a:r>
          </a:p>
        </p:txBody>
      </p:sp>
      <p:sp>
        <p:nvSpPr>
          <p:cNvPr id="21" name="Oval 20"/>
          <p:cNvSpPr/>
          <p:nvPr/>
        </p:nvSpPr>
        <p:spPr>
          <a:xfrm>
            <a:off x="977857" y="3103591"/>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75000"/>
                  <a:lumOff val="25000"/>
                </a:schemeClr>
              </a:solidFill>
            </a:endParaRPr>
          </a:p>
        </p:txBody>
      </p:sp>
      <p:sp>
        <p:nvSpPr>
          <p:cNvPr id="11" name="TextBox 10"/>
          <p:cNvSpPr txBox="1"/>
          <p:nvPr/>
        </p:nvSpPr>
        <p:spPr>
          <a:xfrm>
            <a:off x="1213688" y="1848557"/>
            <a:ext cx="5328592" cy="338554"/>
          </a:xfrm>
          <a:prstGeom prst="rect">
            <a:avLst/>
          </a:prstGeom>
          <a:noFill/>
        </p:spPr>
        <p:txBody>
          <a:bodyPr wrap="square" rtlCol="0" anchor="ctr">
            <a:spAutoFit/>
          </a:bodyPr>
          <a:lstStyle/>
          <a:p>
            <a:r>
              <a:rPr lang="en-US" altLang="vi-VN" sz="1600"/>
              <a:t>Support visual thinking</a:t>
            </a:r>
          </a:p>
        </p:txBody>
      </p:sp>
      <p:sp>
        <p:nvSpPr>
          <p:cNvPr id="12" name="Oval 11"/>
          <p:cNvSpPr/>
          <p:nvPr/>
        </p:nvSpPr>
        <p:spPr>
          <a:xfrm>
            <a:off x="977857" y="1889723"/>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75000"/>
                  <a:lumOff val="25000"/>
                </a:schemeClr>
              </a:solidFill>
            </a:endParaRPr>
          </a:p>
        </p:txBody>
      </p:sp>
    </p:spTree>
    <p:extLst>
      <p:ext uri="{BB962C8B-B14F-4D97-AF65-F5344CB8AC3E}">
        <p14:creationId xmlns:p14="http://schemas.microsoft.com/office/powerpoint/2010/main" val="27049171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z="2400"/>
              <a:t>Visual Analysis of Databases</a:t>
            </a:r>
            <a:endParaRPr lang="en-US" sz="2400">
              <a:latin typeface="Arial" pitchFamily="34" charset="0"/>
            </a:endParaRPr>
          </a:p>
        </p:txBody>
      </p:sp>
      <p:sp>
        <p:nvSpPr>
          <p:cNvPr id="14" name="TextBox 13"/>
          <p:cNvSpPr txBox="1"/>
          <p:nvPr/>
        </p:nvSpPr>
        <p:spPr>
          <a:xfrm>
            <a:off x="1259632" y="2376051"/>
            <a:ext cx="5328592" cy="276999"/>
          </a:xfrm>
          <a:prstGeom prst="rect">
            <a:avLst/>
          </a:prstGeom>
          <a:noFill/>
        </p:spPr>
        <p:txBody>
          <a:bodyPr wrap="square" rtlCol="0" anchor="ctr">
            <a:spAutoFit/>
          </a:bodyPr>
          <a:lstStyle/>
          <a:p>
            <a:r>
              <a:rPr lang="en-US" altLang="ko-KR" sz="1200" smtClean="0">
                <a:solidFill>
                  <a:schemeClr val="tx1">
                    <a:lumMod val="75000"/>
                    <a:lumOff val="25000"/>
                  </a:schemeClr>
                </a:solidFill>
                <a:cs typeface="Arial" pitchFamily="34" charset="0"/>
              </a:rPr>
              <a:t>	</a:t>
            </a:r>
            <a:endParaRPr lang="en-US" altLang="ko-KR" sz="1200">
              <a:solidFill>
                <a:schemeClr val="tx1">
                  <a:lumMod val="75000"/>
                  <a:lumOff val="25000"/>
                </a:schemeClr>
              </a:solidFill>
              <a:cs typeface="Arial" pitchFamily="34" charset="0"/>
            </a:endParaRPr>
          </a:p>
        </p:txBody>
      </p:sp>
      <p:sp>
        <p:nvSpPr>
          <p:cNvPr id="3" name="Rectangle 2"/>
          <p:cNvSpPr/>
          <p:nvPr/>
        </p:nvSpPr>
        <p:spPr>
          <a:xfrm>
            <a:off x="5652120" y="3075806"/>
            <a:ext cx="3581400" cy="923330"/>
          </a:xfrm>
          <a:prstGeom prst="rect">
            <a:avLst/>
          </a:prstGeom>
        </p:spPr>
        <p:txBody>
          <a:bodyPr wrap="square">
            <a:spAutoFit/>
          </a:bodyPr>
          <a:lstStyle/>
          <a:p>
            <a:r>
              <a:rPr lang="en-US" b="1" smtClean="0"/>
              <a:t> Figure </a:t>
            </a:r>
            <a:r>
              <a:rPr lang="en-US" b="1"/>
              <a:t>14.7 </a:t>
            </a:r>
            <a:r>
              <a:rPr lang="en-US"/>
              <a:t>When different </a:t>
            </a:r>
            <a:endParaRPr lang="en-US" smtClean="0"/>
          </a:p>
          <a:p>
            <a:r>
              <a:rPr lang="en-US" smtClean="0"/>
              <a:t> graphs </a:t>
            </a:r>
            <a:r>
              <a:rPr lang="en-US"/>
              <a:t>or tables can </a:t>
            </a:r>
            <a:r>
              <a:rPr lang="en-US" smtClean="0"/>
              <a:t>be</a:t>
            </a:r>
          </a:p>
          <a:p>
            <a:r>
              <a:rPr lang="en-US" smtClean="0"/>
              <a:t> </a:t>
            </a:r>
            <a:r>
              <a:rPr lang="en-US"/>
              <a:t>displayed on the same </a:t>
            </a:r>
            <a:r>
              <a:rPr lang="en-US" smtClean="0"/>
              <a:t>page</a:t>
            </a:r>
            <a:r>
              <a:rPr lang="en-US"/>
              <a:t>.</a:t>
            </a:r>
            <a:endParaRPr lang="en-US" smtClean="0"/>
          </a:p>
        </p:txBody>
      </p:sp>
      <p:pic>
        <p:nvPicPr>
          <p:cNvPr id="7"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41" y="1131590"/>
            <a:ext cx="5652120" cy="4011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97715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09644" y="195486"/>
            <a:ext cx="7200800" cy="576064"/>
          </a:xfrm>
        </p:spPr>
        <p:txBody>
          <a:bodyPr/>
          <a:lstStyle/>
          <a:p>
            <a:r>
              <a:rPr lang="en-US" sz="2400"/>
              <a:t>Physical Considerations in HCI Design</a:t>
            </a:r>
            <a:endParaRPr lang="en-US" sz="2400">
              <a:latin typeface="Arial" pitchFamily="34" charset="0"/>
            </a:endParaRPr>
          </a:p>
        </p:txBody>
      </p:sp>
      <p:sp>
        <p:nvSpPr>
          <p:cNvPr id="14" name="TextBox 13"/>
          <p:cNvSpPr txBox="1"/>
          <p:nvPr/>
        </p:nvSpPr>
        <p:spPr>
          <a:xfrm>
            <a:off x="1215506" y="2544116"/>
            <a:ext cx="5328592" cy="369332"/>
          </a:xfrm>
          <a:prstGeom prst="rect">
            <a:avLst/>
          </a:prstGeom>
          <a:noFill/>
        </p:spPr>
        <p:txBody>
          <a:bodyPr wrap="square" rtlCol="0" anchor="ctr">
            <a:spAutoFit/>
          </a:bodyPr>
          <a:lstStyle/>
          <a:p>
            <a:r>
              <a:rPr lang="en-US" altLang="vi-VN"/>
              <a:t>Hearing</a:t>
            </a:r>
          </a:p>
        </p:txBody>
      </p:sp>
      <p:sp>
        <p:nvSpPr>
          <p:cNvPr id="15" name="Oval 14"/>
          <p:cNvSpPr/>
          <p:nvPr/>
        </p:nvSpPr>
        <p:spPr>
          <a:xfrm>
            <a:off x="979675" y="2600672"/>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75000"/>
                  <a:lumOff val="25000"/>
                </a:schemeClr>
              </a:solidFill>
            </a:endParaRPr>
          </a:p>
        </p:txBody>
      </p:sp>
      <p:sp>
        <p:nvSpPr>
          <p:cNvPr id="20" name="TextBox 19"/>
          <p:cNvSpPr txBox="1"/>
          <p:nvPr/>
        </p:nvSpPr>
        <p:spPr>
          <a:xfrm>
            <a:off x="1245748" y="3579862"/>
            <a:ext cx="5630508" cy="369332"/>
          </a:xfrm>
          <a:prstGeom prst="rect">
            <a:avLst/>
          </a:prstGeom>
          <a:noFill/>
        </p:spPr>
        <p:txBody>
          <a:bodyPr wrap="square" rtlCol="0" anchor="ctr">
            <a:spAutoFit/>
          </a:bodyPr>
          <a:lstStyle/>
          <a:p>
            <a:r>
              <a:rPr lang="en-US" altLang="vi-VN"/>
              <a:t>Touch</a:t>
            </a:r>
            <a:endParaRPr lang="en-US"/>
          </a:p>
        </p:txBody>
      </p:sp>
      <p:sp>
        <p:nvSpPr>
          <p:cNvPr id="21" name="Oval 20"/>
          <p:cNvSpPr/>
          <p:nvPr/>
        </p:nvSpPr>
        <p:spPr>
          <a:xfrm>
            <a:off x="1009390" y="3636417"/>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75000"/>
                  <a:lumOff val="25000"/>
                </a:schemeClr>
              </a:solidFill>
            </a:endParaRPr>
          </a:p>
        </p:txBody>
      </p:sp>
      <p:sp>
        <p:nvSpPr>
          <p:cNvPr id="11" name="TextBox 10"/>
          <p:cNvSpPr txBox="1"/>
          <p:nvPr/>
        </p:nvSpPr>
        <p:spPr>
          <a:xfrm>
            <a:off x="1245221" y="1538773"/>
            <a:ext cx="5328592" cy="369332"/>
          </a:xfrm>
          <a:prstGeom prst="rect">
            <a:avLst/>
          </a:prstGeom>
          <a:noFill/>
        </p:spPr>
        <p:txBody>
          <a:bodyPr wrap="square" rtlCol="0" anchor="ctr">
            <a:spAutoFit/>
          </a:bodyPr>
          <a:lstStyle/>
          <a:p>
            <a:r>
              <a:rPr lang="en-US" altLang="vi-VN"/>
              <a:t>Vision</a:t>
            </a:r>
            <a:endParaRPr lang="en-US"/>
          </a:p>
        </p:txBody>
      </p:sp>
      <p:sp>
        <p:nvSpPr>
          <p:cNvPr id="12" name="Oval 11"/>
          <p:cNvSpPr/>
          <p:nvPr/>
        </p:nvSpPr>
        <p:spPr>
          <a:xfrm>
            <a:off x="1009390" y="1595328"/>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75000"/>
                  <a:lumOff val="25000"/>
                </a:schemeClr>
              </a:solidFill>
            </a:endParaRPr>
          </a:p>
        </p:txBody>
      </p:sp>
    </p:spTree>
    <p:extLst>
      <p:ext uri="{BB962C8B-B14F-4D97-AF65-F5344CB8AC3E}">
        <p14:creationId xmlns:p14="http://schemas.microsoft.com/office/powerpoint/2010/main" val="9020754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altLang="vi-VN" smtClean="0"/>
          </a:p>
          <a:p>
            <a:r>
              <a:rPr lang="en-US" altLang="vi-VN" smtClean="0"/>
              <a:t>Vision</a:t>
            </a:r>
            <a:endParaRPr lang="en-US"/>
          </a:p>
          <a:p>
            <a:endParaRPr lang="en-US"/>
          </a:p>
        </p:txBody>
      </p:sp>
      <p:sp>
        <p:nvSpPr>
          <p:cNvPr id="4" name="TextBox 3"/>
          <p:cNvSpPr txBox="1"/>
          <p:nvPr/>
        </p:nvSpPr>
        <p:spPr>
          <a:xfrm>
            <a:off x="1271535" y="1422326"/>
            <a:ext cx="7404921" cy="646331"/>
          </a:xfrm>
          <a:prstGeom prst="rect">
            <a:avLst/>
          </a:prstGeom>
          <a:noFill/>
        </p:spPr>
        <p:txBody>
          <a:bodyPr wrap="square" rtlCol="0" anchor="ctr">
            <a:spAutoFit/>
          </a:bodyPr>
          <a:lstStyle/>
          <a:p>
            <a:r>
              <a:rPr lang="en-US" smtClean="0"/>
              <a:t>Length </a:t>
            </a:r>
            <a:r>
              <a:rPr lang="en-US"/>
              <a:t>of the distance from display to the person </a:t>
            </a:r>
            <a:endParaRPr lang="en-US" smtClean="0"/>
          </a:p>
          <a:p>
            <a:r>
              <a:rPr lang="en-US" smtClean="0"/>
              <a:t>performing </a:t>
            </a:r>
            <a:r>
              <a:rPr lang="en-US"/>
              <a:t>a </a:t>
            </a:r>
            <a:r>
              <a:rPr lang="en-US" smtClean="0"/>
              <a:t>task </a:t>
            </a:r>
            <a:endParaRPr lang="en-US"/>
          </a:p>
        </p:txBody>
      </p:sp>
      <p:sp>
        <p:nvSpPr>
          <p:cNvPr id="5" name="Oval 4"/>
          <p:cNvSpPr/>
          <p:nvPr/>
        </p:nvSpPr>
        <p:spPr>
          <a:xfrm>
            <a:off x="1023800" y="1612728"/>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75000"/>
                  <a:lumOff val="25000"/>
                </a:schemeClr>
              </a:solidFill>
            </a:endParaRPr>
          </a:p>
        </p:txBody>
      </p:sp>
      <p:sp>
        <p:nvSpPr>
          <p:cNvPr id="6" name="TextBox 5"/>
          <p:cNvSpPr txBox="1"/>
          <p:nvPr/>
        </p:nvSpPr>
        <p:spPr>
          <a:xfrm>
            <a:off x="1266227" y="2219586"/>
            <a:ext cx="7647260" cy="369332"/>
          </a:xfrm>
          <a:prstGeom prst="rect">
            <a:avLst/>
          </a:prstGeom>
          <a:noFill/>
        </p:spPr>
        <p:txBody>
          <a:bodyPr wrap="square" rtlCol="0" anchor="ctr">
            <a:spAutoFit/>
          </a:bodyPr>
          <a:lstStyle/>
          <a:p>
            <a:r>
              <a:rPr lang="en-US" smtClean="0"/>
              <a:t>The </a:t>
            </a:r>
            <a:r>
              <a:rPr lang="en-US"/>
              <a:t>angle of the display in relation to the person viewing it</a:t>
            </a:r>
          </a:p>
        </p:txBody>
      </p:sp>
      <p:sp>
        <p:nvSpPr>
          <p:cNvPr id="7" name="Oval 6"/>
          <p:cNvSpPr/>
          <p:nvPr/>
        </p:nvSpPr>
        <p:spPr>
          <a:xfrm>
            <a:off x="1023800" y="2292745"/>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75000"/>
                  <a:lumOff val="25000"/>
                </a:schemeClr>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088" y="2588918"/>
            <a:ext cx="6245801" cy="250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40508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altLang="vi-VN" smtClean="0"/>
          </a:p>
          <a:p>
            <a:r>
              <a:rPr lang="en-US" altLang="vi-VN" smtClean="0"/>
              <a:t>Vision</a:t>
            </a:r>
            <a:endParaRPr lang="en-US"/>
          </a:p>
          <a:p>
            <a:endParaRPr lang="en-US"/>
          </a:p>
        </p:txBody>
      </p:sp>
      <p:sp>
        <p:nvSpPr>
          <p:cNvPr id="4" name="TextBox 3"/>
          <p:cNvSpPr txBox="1"/>
          <p:nvPr/>
        </p:nvSpPr>
        <p:spPr>
          <a:xfrm>
            <a:off x="957780" y="1934797"/>
            <a:ext cx="7898780" cy="646331"/>
          </a:xfrm>
          <a:prstGeom prst="rect">
            <a:avLst/>
          </a:prstGeom>
          <a:noFill/>
        </p:spPr>
        <p:txBody>
          <a:bodyPr wrap="square" rtlCol="0" anchor="ctr">
            <a:spAutoFit/>
          </a:bodyPr>
          <a:lstStyle/>
          <a:p>
            <a:r>
              <a:rPr lang="en-US" smtClean="0"/>
              <a:t>The </a:t>
            </a:r>
            <a:r>
              <a:rPr lang="en-US"/>
              <a:t>size and uniformity of the characters; the brightness, contrast, </a:t>
            </a:r>
            <a:endParaRPr lang="en-US" smtClean="0"/>
          </a:p>
          <a:p>
            <a:r>
              <a:rPr lang="en-US" smtClean="0"/>
              <a:t>Balance and </a:t>
            </a:r>
            <a:r>
              <a:rPr lang="en-US"/>
              <a:t>glare of the screen</a:t>
            </a:r>
          </a:p>
        </p:txBody>
      </p:sp>
      <p:sp>
        <p:nvSpPr>
          <p:cNvPr id="5" name="Oval 4"/>
          <p:cNvSpPr/>
          <p:nvPr/>
        </p:nvSpPr>
        <p:spPr>
          <a:xfrm>
            <a:off x="682505" y="2142844"/>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75000"/>
                  <a:lumOff val="25000"/>
                </a:schemeClr>
              </a:solidFill>
            </a:endParaRPr>
          </a:p>
        </p:txBody>
      </p:sp>
      <p:sp>
        <p:nvSpPr>
          <p:cNvPr id="6" name="TextBox 5"/>
          <p:cNvSpPr txBox="1"/>
          <p:nvPr/>
        </p:nvSpPr>
        <p:spPr>
          <a:xfrm>
            <a:off x="945615" y="2736484"/>
            <a:ext cx="7898780" cy="646331"/>
          </a:xfrm>
          <a:prstGeom prst="rect">
            <a:avLst/>
          </a:prstGeom>
          <a:noFill/>
        </p:spPr>
        <p:txBody>
          <a:bodyPr wrap="square" rtlCol="0" anchor="ctr">
            <a:spAutoFit/>
          </a:bodyPr>
          <a:lstStyle/>
          <a:p>
            <a:r>
              <a:rPr lang="en-US" smtClean="0"/>
              <a:t>All </a:t>
            </a:r>
            <a:r>
              <a:rPr lang="en-US"/>
              <a:t>be designed to standards established through ISO and other national </a:t>
            </a:r>
            <a:endParaRPr lang="en-US" smtClean="0"/>
          </a:p>
          <a:p>
            <a:r>
              <a:rPr lang="en-US" smtClean="0"/>
              <a:t>and </a:t>
            </a:r>
            <a:r>
              <a:rPr lang="en-US"/>
              <a:t>international groups.</a:t>
            </a:r>
          </a:p>
        </p:txBody>
      </p:sp>
      <p:sp>
        <p:nvSpPr>
          <p:cNvPr id="7" name="Oval 6"/>
          <p:cNvSpPr/>
          <p:nvPr/>
        </p:nvSpPr>
        <p:spPr>
          <a:xfrm>
            <a:off x="670340" y="2944531"/>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75000"/>
                  <a:lumOff val="25000"/>
                </a:schemeClr>
              </a:solidFill>
            </a:endParaRPr>
          </a:p>
        </p:txBody>
      </p:sp>
    </p:spTree>
    <p:extLst>
      <p:ext uri="{BB962C8B-B14F-4D97-AF65-F5344CB8AC3E}">
        <p14:creationId xmlns:p14="http://schemas.microsoft.com/office/powerpoint/2010/main" val="29567391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altLang="vi-VN" smtClean="0"/>
          </a:p>
          <a:p>
            <a:r>
              <a:rPr lang="en-US" altLang="vi-VN" smtClean="0"/>
              <a:t>Hearing</a:t>
            </a:r>
            <a:endParaRPr lang="en-US" altLang="vi-VN"/>
          </a:p>
          <a:p>
            <a:endParaRPr lang="en-US"/>
          </a:p>
        </p:txBody>
      </p:sp>
      <p:sp>
        <p:nvSpPr>
          <p:cNvPr id="4" name="TextBox 3"/>
          <p:cNvSpPr txBox="1"/>
          <p:nvPr/>
        </p:nvSpPr>
        <p:spPr>
          <a:xfrm>
            <a:off x="1224272" y="1649481"/>
            <a:ext cx="7919728" cy="369332"/>
          </a:xfrm>
          <a:prstGeom prst="rect">
            <a:avLst/>
          </a:prstGeom>
          <a:noFill/>
        </p:spPr>
        <p:txBody>
          <a:bodyPr wrap="square" rtlCol="0" anchor="ctr">
            <a:spAutoFit/>
          </a:bodyPr>
          <a:lstStyle/>
          <a:p>
            <a:r>
              <a:rPr lang="en-US"/>
              <a:t>Humans also have limits to the amount of stress their senses can withstand</a:t>
            </a:r>
          </a:p>
        </p:txBody>
      </p:sp>
      <p:sp>
        <p:nvSpPr>
          <p:cNvPr id="5" name="Oval 4"/>
          <p:cNvSpPr/>
          <p:nvPr/>
        </p:nvSpPr>
        <p:spPr>
          <a:xfrm>
            <a:off x="1002852" y="1723437"/>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75000"/>
                  <a:lumOff val="25000"/>
                </a:schemeClr>
              </a:solidFill>
            </a:endParaRPr>
          </a:p>
        </p:txBody>
      </p:sp>
      <p:sp>
        <p:nvSpPr>
          <p:cNvPr id="6" name="TextBox 5"/>
          <p:cNvSpPr txBox="1"/>
          <p:nvPr/>
        </p:nvSpPr>
        <p:spPr>
          <a:xfrm>
            <a:off x="1224272" y="2433251"/>
            <a:ext cx="7919728" cy="646331"/>
          </a:xfrm>
          <a:prstGeom prst="rect">
            <a:avLst/>
          </a:prstGeom>
          <a:noFill/>
        </p:spPr>
        <p:txBody>
          <a:bodyPr wrap="square" rtlCol="0" anchor="ctr">
            <a:spAutoFit/>
          </a:bodyPr>
          <a:lstStyle/>
          <a:p>
            <a:r>
              <a:rPr lang="en-US"/>
              <a:t>Noisy laser printers, phone conversations, and shredders can lead to </a:t>
            </a:r>
            <a:endParaRPr lang="en-US" smtClean="0"/>
          </a:p>
          <a:p>
            <a:r>
              <a:rPr lang="en-US" smtClean="0"/>
              <a:t>overload </a:t>
            </a:r>
            <a:r>
              <a:rPr lang="en-US"/>
              <a:t>on human hearing.</a:t>
            </a:r>
          </a:p>
        </p:txBody>
      </p:sp>
      <p:sp>
        <p:nvSpPr>
          <p:cNvPr id="7" name="Oval 6"/>
          <p:cNvSpPr/>
          <p:nvPr/>
        </p:nvSpPr>
        <p:spPr>
          <a:xfrm>
            <a:off x="1002852" y="2645706"/>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75000"/>
                  <a:lumOff val="25000"/>
                </a:schemeClr>
              </a:solidFill>
            </a:endParaRPr>
          </a:p>
        </p:txBody>
      </p:sp>
    </p:spTree>
    <p:extLst>
      <p:ext uri="{BB962C8B-B14F-4D97-AF65-F5344CB8AC3E}">
        <p14:creationId xmlns:p14="http://schemas.microsoft.com/office/powerpoint/2010/main" val="16347762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altLang="vi-VN"/>
              <a:t>Touch</a:t>
            </a:r>
            <a:endParaRPr lang="en-US"/>
          </a:p>
        </p:txBody>
      </p:sp>
      <p:sp>
        <p:nvSpPr>
          <p:cNvPr id="4" name="TextBox 3"/>
          <p:cNvSpPr txBox="1"/>
          <p:nvPr/>
        </p:nvSpPr>
        <p:spPr>
          <a:xfrm>
            <a:off x="1224272" y="1372482"/>
            <a:ext cx="7668208" cy="923330"/>
          </a:xfrm>
          <a:prstGeom prst="rect">
            <a:avLst/>
          </a:prstGeom>
          <a:noFill/>
        </p:spPr>
        <p:txBody>
          <a:bodyPr wrap="square" rtlCol="0" anchor="ctr">
            <a:spAutoFit/>
          </a:bodyPr>
          <a:lstStyle/>
          <a:p>
            <a:r>
              <a:rPr lang="en-US"/>
              <a:t>When using an HCI perspective to evaluate the usefulness of keyboards and other input devices, we can rate the human–computer fit as well as </a:t>
            </a:r>
            <a:endParaRPr lang="en-US" smtClean="0"/>
          </a:p>
          <a:p>
            <a:r>
              <a:rPr lang="en-US" smtClean="0"/>
              <a:t>the </a:t>
            </a:r>
            <a:r>
              <a:rPr lang="en-US"/>
              <a:t>dimensions examining the human–computer–task fit.</a:t>
            </a:r>
          </a:p>
        </p:txBody>
      </p:sp>
      <p:sp>
        <p:nvSpPr>
          <p:cNvPr id="5" name="Oval 4"/>
          <p:cNvSpPr/>
          <p:nvPr/>
        </p:nvSpPr>
        <p:spPr>
          <a:xfrm>
            <a:off x="1002852" y="1723437"/>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75000"/>
                  <a:lumOff val="25000"/>
                </a:schemeClr>
              </a:solidFill>
            </a:endParaRPr>
          </a:p>
        </p:txBody>
      </p:sp>
      <p:sp>
        <p:nvSpPr>
          <p:cNvPr id="6" name="TextBox 5"/>
          <p:cNvSpPr txBox="1"/>
          <p:nvPr/>
        </p:nvSpPr>
        <p:spPr>
          <a:xfrm>
            <a:off x="1224272" y="3070289"/>
            <a:ext cx="7668208" cy="646331"/>
          </a:xfrm>
          <a:prstGeom prst="rect">
            <a:avLst/>
          </a:prstGeom>
          <a:noFill/>
        </p:spPr>
        <p:txBody>
          <a:bodyPr wrap="square" rtlCol="0" anchor="ctr">
            <a:spAutoFit/>
          </a:bodyPr>
          <a:lstStyle/>
          <a:p>
            <a:r>
              <a:rPr lang="en-US"/>
              <a:t>Keyboards have been ergonomically designed to provide the correct feedback for the person doing data entry</a:t>
            </a:r>
          </a:p>
        </p:txBody>
      </p:sp>
      <p:sp>
        <p:nvSpPr>
          <p:cNvPr id="7" name="Oval 6"/>
          <p:cNvSpPr/>
          <p:nvPr/>
        </p:nvSpPr>
        <p:spPr>
          <a:xfrm>
            <a:off x="1002852" y="3282745"/>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75000"/>
                  <a:lumOff val="25000"/>
                </a:schemeClr>
              </a:solidFill>
            </a:endParaRPr>
          </a:p>
        </p:txBody>
      </p:sp>
    </p:spTree>
    <p:extLst>
      <p:ext uri="{BB962C8B-B14F-4D97-AF65-F5344CB8AC3E}">
        <p14:creationId xmlns:p14="http://schemas.microsoft.com/office/powerpoint/2010/main" val="9975522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09644" y="195486"/>
            <a:ext cx="7200800" cy="576064"/>
          </a:xfrm>
        </p:spPr>
        <p:txBody>
          <a:bodyPr/>
          <a:lstStyle/>
          <a:p>
            <a:r>
              <a:rPr lang="en-US" sz="2400"/>
              <a:t>Considering Human Limitations, </a:t>
            </a:r>
            <a:r>
              <a:rPr lang="en-US" sz="2400" smtClean="0"/>
              <a:t>Disabilities</a:t>
            </a:r>
            <a:endParaRPr lang="en-US" sz="2400"/>
          </a:p>
          <a:p>
            <a:r>
              <a:rPr lang="en-US" sz="2400" smtClean="0"/>
              <a:t>and </a:t>
            </a:r>
            <a:r>
              <a:rPr lang="en-US" sz="2400"/>
              <a:t>Design</a:t>
            </a:r>
            <a:endParaRPr lang="en-US" sz="2400">
              <a:latin typeface="Arial" pitchFamily="34" charset="0"/>
            </a:endParaRPr>
          </a:p>
        </p:txBody>
      </p:sp>
      <p:sp>
        <p:nvSpPr>
          <p:cNvPr id="14" name="TextBox 13"/>
          <p:cNvSpPr txBox="1"/>
          <p:nvPr/>
        </p:nvSpPr>
        <p:spPr>
          <a:xfrm>
            <a:off x="1265993" y="2159572"/>
            <a:ext cx="7286692" cy="584775"/>
          </a:xfrm>
          <a:prstGeom prst="rect">
            <a:avLst/>
          </a:prstGeom>
          <a:noFill/>
        </p:spPr>
        <p:txBody>
          <a:bodyPr wrap="square" rtlCol="0" anchor="ctr">
            <a:spAutoFit/>
          </a:bodyPr>
          <a:lstStyle/>
          <a:p>
            <a:pPr lvl="1"/>
            <a:r>
              <a:rPr lang="en-US" altLang="vi-VN" sz="1600"/>
              <a:t>Has a physical or mental impairment that substantially limits one or more major life activities</a:t>
            </a:r>
          </a:p>
        </p:txBody>
      </p:sp>
      <p:sp>
        <p:nvSpPr>
          <p:cNvPr id="15" name="Oval 14"/>
          <p:cNvSpPr/>
          <p:nvPr/>
        </p:nvSpPr>
        <p:spPr>
          <a:xfrm>
            <a:off x="1423893" y="2323850"/>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75000"/>
                  <a:lumOff val="25000"/>
                </a:schemeClr>
              </a:solidFill>
            </a:endParaRPr>
          </a:p>
        </p:txBody>
      </p:sp>
      <p:sp>
        <p:nvSpPr>
          <p:cNvPr id="20" name="TextBox 19"/>
          <p:cNvSpPr txBox="1"/>
          <p:nvPr/>
        </p:nvSpPr>
        <p:spPr>
          <a:xfrm>
            <a:off x="1265993" y="3149940"/>
            <a:ext cx="7517654" cy="338554"/>
          </a:xfrm>
          <a:prstGeom prst="rect">
            <a:avLst/>
          </a:prstGeom>
          <a:noFill/>
        </p:spPr>
        <p:txBody>
          <a:bodyPr wrap="square" rtlCol="0" anchor="ctr">
            <a:spAutoFit/>
          </a:bodyPr>
          <a:lstStyle/>
          <a:p>
            <a:pPr lvl="1"/>
            <a:r>
              <a:rPr lang="en-US" sz="1600"/>
              <a:t>Has a record of such </a:t>
            </a:r>
            <a:r>
              <a:rPr lang="en-US" sz="1600" smtClean="0"/>
              <a:t>impairment</a:t>
            </a:r>
            <a:endParaRPr lang="en-US" sz="1600"/>
          </a:p>
        </p:txBody>
      </p:sp>
      <p:sp>
        <p:nvSpPr>
          <p:cNvPr id="21" name="Oval 20"/>
          <p:cNvSpPr/>
          <p:nvPr/>
        </p:nvSpPr>
        <p:spPr>
          <a:xfrm>
            <a:off x="1438831" y="3178724"/>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75000"/>
                  <a:lumOff val="25000"/>
                </a:schemeClr>
              </a:solidFill>
            </a:endParaRPr>
          </a:p>
        </p:txBody>
      </p:sp>
      <p:sp>
        <p:nvSpPr>
          <p:cNvPr id="11" name="TextBox 10"/>
          <p:cNvSpPr txBox="1"/>
          <p:nvPr/>
        </p:nvSpPr>
        <p:spPr>
          <a:xfrm>
            <a:off x="1245220" y="1554160"/>
            <a:ext cx="7575252" cy="338554"/>
          </a:xfrm>
          <a:prstGeom prst="rect">
            <a:avLst/>
          </a:prstGeom>
          <a:noFill/>
        </p:spPr>
        <p:txBody>
          <a:bodyPr wrap="square" rtlCol="0" anchor="ctr">
            <a:spAutoFit/>
          </a:bodyPr>
          <a:lstStyle/>
          <a:p>
            <a:r>
              <a:rPr lang="en-US" altLang="vi-VN" sz="1600"/>
              <a:t>An individual with a disability is a person who:</a:t>
            </a:r>
          </a:p>
        </p:txBody>
      </p:sp>
      <p:sp>
        <p:nvSpPr>
          <p:cNvPr id="12" name="Oval 11"/>
          <p:cNvSpPr/>
          <p:nvPr/>
        </p:nvSpPr>
        <p:spPr>
          <a:xfrm>
            <a:off x="1009390" y="1595328"/>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75000"/>
                  <a:lumOff val="25000"/>
                </a:schemeClr>
              </a:solidFill>
            </a:endParaRPr>
          </a:p>
        </p:txBody>
      </p:sp>
      <p:sp>
        <p:nvSpPr>
          <p:cNvPr id="9" name="TextBox 8"/>
          <p:cNvSpPr txBox="1"/>
          <p:nvPr/>
        </p:nvSpPr>
        <p:spPr>
          <a:xfrm>
            <a:off x="1274019" y="3939902"/>
            <a:ext cx="7517654" cy="338554"/>
          </a:xfrm>
          <a:prstGeom prst="rect">
            <a:avLst/>
          </a:prstGeom>
          <a:noFill/>
        </p:spPr>
        <p:txBody>
          <a:bodyPr wrap="square" rtlCol="0" anchor="ctr">
            <a:spAutoFit/>
          </a:bodyPr>
          <a:lstStyle/>
          <a:p>
            <a:pPr lvl="1"/>
            <a:r>
              <a:rPr lang="en-US" sz="1600"/>
              <a:t>Is regarded as having such an impairment</a:t>
            </a:r>
          </a:p>
        </p:txBody>
      </p:sp>
      <p:sp>
        <p:nvSpPr>
          <p:cNvPr id="10" name="Oval 9"/>
          <p:cNvSpPr/>
          <p:nvPr/>
        </p:nvSpPr>
        <p:spPr>
          <a:xfrm>
            <a:off x="1446857" y="3968686"/>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75000"/>
                  <a:lumOff val="25000"/>
                </a:schemeClr>
              </a:solidFill>
            </a:endParaRPr>
          </a:p>
        </p:txBody>
      </p:sp>
    </p:spTree>
    <p:extLst>
      <p:ext uri="{BB962C8B-B14F-4D97-AF65-F5344CB8AC3E}">
        <p14:creationId xmlns:p14="http://schemas.microsoft.com/office/powerpoint/2010/main" val="39221983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09644" y="195486"/>
            <a:ext cx="7200800" cy="576064"/>
          </a:xfrm>
        </p:spPr>
        <p:txBody>
          <a:bodyPr/>
          <a:lstStyle/>
          <a:p>
            <a:r>
              <a:rPr lang="en-US" sz="2400"/>
              <a:t>Considering Human Limitations, </a:t>
            </a:r>
            <a:r>
              <a:rPr lang="en-US" sz="2400" smtClean="0"/>
              <a:t>Disabilities</a:t>
            </a:r>
            <a:endParaRPr lang="en-US" sz="2400"/>
          </a:p>
          <a:p>
            <a:r>
              <a:rPr lang="en-US" sz="2400" smtClean="0"/>
              <a:t>and </a:t>
            </a:r>
            <a:r>
              <a:rPr lang="en-US" sz="2400"/>
              <a:t>Design</a:t>
            </a:r>
            <a:endParaRPr lang="en-US" sz="2400">
              <a:latin typeface="Arial" pitchFamily="34" charset="0"/>
            </a:endParaRPr>
          </a:p>
        </p:txBody>
      </p:sp>
      <p:sp>
        <p:nvSpPr>
          <p:cNvPr id="14" name="TextBox 13"/>
          <p:cNvSpPr txBox="1"/>
          <p:nvPr/>
        </p:nvSpPr>
        <p:spPr>
          <a:xfrm>
            <a:off x="999414" y="2036461"/>
            <a:ext cx="7792259" cy="830997"/>
          </a:xfrm>
          <a:prstGeom prst="rect">
            <a:avLst/>
          </a:prstGeom>
          <a:noFill/>
        </p:spPr>
        <p:txBody>
          <a:bodyPr wrap="square" rtlCol="0" anchor="ctr">
            <a:spAutoFit/>
          </a:bodyPr>
          <a:lstStyle/>
          <a:p>
            <a:pPr lvl="1"/>
            <a:r>
              <a:rPr lang="en-US" sz="1600"/>
              <a:t>For people who are blind or who have low vision, there are braille keyboards as well as special speech software that reads Web pages and other documents </a:t>
            </a:r>
            <a:endParaRPr lang="en-US" sz="1600" smtClean="0"/>
          </a:p>
          <a:p>
            <a:pPr lvl="1"/>
            <a:r>
              <a:rPr lang="en-US" sz="1600" smtClean="0"/>
              <a:t>aloud</a:t>
            </a:r>
            <a:r>
              <a:rPr lang="en-US" sz="1600"/>
              <a:t>.</a:t>
            </a:r>
            <a:endParaRPr lang="en-US" altLang="vi-VN" sz="1600"/>
          </a:p>
        </p:txBody>
      </p:sp>
      <p:sp>
        <p:nvSpPr>
          <p:cNvPr id="15" name="Oval 14"/>
          <p:cNvSpPr/>
          <p:nvPr/>
        </p:nvSpPr>
        <p:spPr>
          <a:xfrm>
            <a:off x="999414" y="2341249"/>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75000"/>
                  <a:lumOff val="25000"/>
                </a:schemeClr>
              </a:solidFill>
            </a:endParaRPr>
          </a:p>
        </p:txBody>
      </p:sp>
      <p:sp>
        <p:nvSpPr>
          <p:cNvPr id="20" name="TextBox 19"/>
          <p:cNvSpPr txBox="1"/>
          <p:nvPr/>
        </p:nvSpPr>
        <p:spPr>
          <a:xfrm>
            <a:off x="999414" y="2906697"/>
            <a:ext cx="7517654" cy="830997"/>
          </a:xfrm>
          <a:prstGeom prst="rect">
            <a:avLst/>
          </a:prstGeom>
          <a:noFill/>
        </p:spPr>
        <p:txBody>
          <a:bodyPr wrap="square" rtlCol="0" anchor="ctr">
            <a:spAutoFit/>
          </a:bodyPr>
          <a:lstStyle/>
          <a:p>
            <a:pPr lvl="1"/>
            <a:r>
              <a:rPr lang="en-US" sz="1600"/>
              <a:t>For users who experience impaired hearing, you can make sure that the documents and screens you design include access to written versions of </a:t>
            </a:r>
            <a:endParaRPr lang="en-US" sz="1600" smtClean="0"/>
          </a:p>
          <a:p>
            <a:pPr lvl="1"/>
            <a:r>
              <a:rPr lang="en-US" sz="1600" smtClean="0"/>
              <a:t>the </a:t>
            </a:r>
            <a:r>
              <a:rPr lang="en-US" sz="1600"/>
              <a:t>audio material</a:t>
            </a:r>
          </a:p>
        </p:txBody>
      </p:sp>
      <p:sp>
        <p:nvSpPr>
          <p:cNvPr id="21" name="Oval 20"/>
          <p:cNvSpPr/>
          <p:nvPr/>
        </p:nvSpPr>
        <p:spPr>
          <a:xfrm>
            <a:off x="1034597" y="3208507"/>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75000"/>
                  <a:lumOff val="25000"/>
                </a:schemeClr>
              </a:solidFill>
            </a:endParaRPr>
          </a:p>
        </p:txBody>
      </p:sp>
      <p:sp>
        <p:nvSpPr>
          <p:cNvPr id="9" name="TextBox 8"/>
          <p:cNvSpPr txBox="1"/>
          <p:nvPr/>
        </p:nvSpPr>
        <p:spPr>
          <a:xfrm>
            <a:off x="1034597" y="3875359"/>
            <a:ext cx="7517654" cy="584775"/>
          </a:xfrm>
          <a:prstGeom prst="rect">
            <a:avLst/>
          </a:prstGeom>
          <a:noFill/>
        </p:spPr>
        <p:txBody>
          <a:bodyPr wrap="square" rtlCol="0" anchor="ctr">
            <a:spAutoFit/>
          </a:bodyPr>
          <a:lstStyle/>
          <a:p>
            <a:pPr lvl="1"/>
            <a:r>
              <a:rPr lang="en-US" sz="1600"/>
              <a:t>If you are designing computer tasks for those with limited mobility, </a:t>
            </a:r>
            <a:endParaRPr lang="en-US" sz="1600" smtClean="0"/>
          </a:p>
          <a:p>
            <a:pPr lvl="1"/>
            <a:r>
              <a:rPr lang="en-US" sz="1600" smtClean="0"/>
              <a:t>you </a:t>
            </a:r>
            <a:r>
              <a:rPr lang="en-US" sz="1600"/>
              <a:t>can think of speech input rather than keyboarding.</a:t>
            </a:r>
          </a:p>
        </p:txBody>
      </p:sp>
      <p:sp>
        <p:nvSpPr>
          <p:cNvPr id="10" name="Oval 9"/>
          <p:cNvSpPr/>
          <p:nvPr/>
        </p:nvSpPr>
        <p:spPr>
          <a:xfrm>
            <a:off x="1034597" y="3998469"/>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75000"/>
                  <a:lumOff val="25000"/>
                </a:schemeClr>
              </a:solidFill>
            </a:endParaRPr>
          </a:p>
        </p:txBody>
      </p:sp>
    </p:spTree>
    <p:extLst>
      <p:ext uri="{BB962C8B-B14F-4D97-AF65-F5344CB8AC3E}">
        <p14:creationId xmlns:p14="http://schemas.microsoft.com/office/powerpoint/2010/main" val="41122506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z="2400"/>
              <a:t>Considering Human Limitations, </a:t>
            </a:r>
            <a:r>
              <a:rPr lang="en-US" sz="2400" smtClean="0"/>
              <a:t>Disabilities</a:t>
            </a:r>
            <a:endParaRPr lang="en-US" sz="2400"/>
          </a:p>
          <a:p>
            <a:r>
              <a:rPr lang="en-US" sz="2400"/>
              <a:t>and Design</a:t>
            </a:r>
            <a:endParaRPr lang="en-US" sz="2400">
              <a:latin typeface="Arial" pitchFamily="34" charset="0"/>
            </a:endParaRPr>
          </a:p>
        </p:txBody>
      </p:sp>
      <p:sp>
        <p:nvSpPr>
          <p:cNvPr id="14" name="TextBox 13"/>
          <p:cNvSpPr txBox="1"/>
          <p:nvPr/>
        </p:nvSpPr>
        <p:spPr>
          <a:xfrm>
            <a:off x="1259632" y="2376051"/>
            <a:ext cx="5328592" cy="276999"/>
          </a:xfrm>
          <a:prstGeom prst="rect">
            <a:avLst/>
          </a:prstGeom>
          <a:noFill/>
        </p:spPr>
        <p:txBody>
          <a:bodyPr wrap="square" rtlCol="0" anchor="ctr">
            <a:spAutoFit/>
          </a:bodyPr>
          <a:lstStyle/>
          <a:p>
            <a:r>
              <a:rPr lang="en-US" altLang="ko-KR" sz="1200" smtClean="0">
                <a:solidFill>
                  <a:schemeClr val="tx1">
                    <a:lumMod val="75000"/>
                    <a:lumOff val="25000"/>
                  </a:schemeClr>
                </a:solidFill>
                <a:cs typeface="Arial" pitchFamily="34" charset="0"/>
              </a:rPr>
              <a:t>	</a:t>
            </a:r>
            <a:endParaRPr lang="en-US" altLang="ko-KR" sz="1200">
              <a:solidFill>
                <a:schemeClr val="tx1">
                  <a:lumMod val="75000"/>
                  <a:lumOff val="25000"/>
                </a:schemeClr>
              </a:solidFill>
              <a:cs typeface="Arial" pitchFamily="34" charset="0"/>
            </a:endParaRPr>
          </a:p>
        </p:txBody>
      </p:sp>
      <p:sp>
        <p:nvSpPr>
          <p:cNvPr id="3" name="Rectangle 2"/>
          <p:cNvSpPr/>
          <p:nvPr/>
        </p:nvSpPr>
        <p:spPr>
          <a:xfrm>
            <a:off x="1115616" y="3795886"/>
            <a:ext cx="7608710" cy="646331"/>
          </a:xfrm>
          <a:prstGeom prst="rect">
            <a:avLst/>
          </a:prstGeom>
        </p:spPr>
        <p:txBody>
          <a:bodyPr wrap="square">
            <a:spAutoFit/>
          </a:bodyPr>
          <a:lstStyle/>
          <a:p>
            <a:r>
              <a:rPr lang="en-US" b="1"/>
              <a:t>Figure 14.8</a:t>
            </a:r>
            <a:r>
              <a:rPr lang="en-US"/>
              <a:t> The HCI approach to systems design emphasizes the fit among the human, computer, and task</a:t>
            </a:r>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127482"/>
            <a:ext cx="7896225" cy="249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98725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411760" y="301402"/>
            <a:ext cx="6732240" cy="701030"/>
          </a:xfrm>
          <a:custGeom>
            <a:avLst/>
            <a:gdLst/>
            <a:ahLst/>
            <a:cxnLst/>
            <a:rect l="l" t="t" r="r" b="b"/>
            <a:pathLst>
              <a:path w="6291808" h="701030">
                <a:moveTo>
                  <a:pt x="350515" y="0"/>
                </a:moveTo>
                <a:lnTo>
                  <a:pt x="6291808" y="0"/>
                </a:lnTo>
                <a:lnTo>
                  <a:pt x="6291808" y="701030"/>
                </a:lnTo>
                <a:lnTo>
                  <a:pt x="350515" y="701030"/>
                </a:lnTo>
                <a:cubicBezTo>
                  <a:pt x="156931" y="701030"/>
                  <a:pt x="0" y="544099"/>
                  <a:pt x="0" y="350515"/>
                </a:cubicBezTo>
                <a:cubicBezTo>
                  <a:pt x="0" y="156931"/>
                  <a:pt x="156931" y="0"/>
                  <a:pt x="35051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p:cNvSpPr txBox="1">
            <a:spLocks/>
          </p:cNvSpPr>
          <p:nvPr/>
        </p:nvSpPr>
        <p:spPr>
          <a:xfrm>
            <a:off x="2797898" y="339502"/>
            <a:ext cx="6346102" cy="576064"/>
          </a:xfrm>
          <a:prstGeom prst="rect">
            <a:avLst/>
          </a:prstGeom>
        </p:spPr>
        <p:txBody>
          <a:bodyPr anchor="ctr"/>
          <a:lstStyle>
            <a:lvl1pPr algn="ctr" defTabSz="914400" rtl="0" eaLnBrk="1" latinLnBrk="1" hangingPunct="1">
              <a:spcBef>
                <a:spcPct val="0"/>
              </a:spcBef>
              <a:buNone/>
              <a:defRPr sz="4400" kern="1200">
                <a:solidFill>
                  <a:schemeClr val="tx1"/>
                </a:solidFill>
                <a:latin typeface="+mj-lt"/>
                <a:ea typeface="+mj-ea"/>
                <a:cs typeface="+mj-cs"/>
              </a:defRPr>
            </a:lvl1pPr>
          </a:lstStyle>
          <a:p>
            <a:pPr algn="l"/>
            <a:r>
              <a:rPr lang="en-US" sz="3600" dirty="0" smtClean="0">
                <a:solidFill>
                  <a:schemeClr val="bg1"/>
                </a:solidFill>
                <a:latin typeface="Arial" pitchFamily="34" charset="0"/>
                <a:cs typeface="Arial" pitchFamily="34" charset="0"/>
              </a:rPr>
              <a:t>LEARNING OBJECTIVES</a:t>
            </a:r>
            <a:endParaRPr lang="en-US" sz="3600" dirty="0">
              <a:solidFill>
                <a:schemeClr val="bg1"/>
              </a:solidFill>
              <a:latin typeface="Arial" pitchFamily="34" charset="0"/>
              <a:cs typeface="Arial" pitchFamily="34" charset="0"/>
            </a:endParaRPr>
          </a:p>
        </p:txBody>
      </p:sp>
      <p:sp>
        <p:nvSpPr>
          <p:cNvPr id="5" name="Oval 4"/>
          <p:cNvSpPr/>
          <p:nvPr/>
        </p:nvSpPr>
        <p:spPr>
          <a:xfrm>
            <a:off x="3131840" y="1386347"/>
            <a:ext cx="720080" cy="7200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2579778" y="2277586"/>
            <a:ext cx="720080" cy="72008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2027717" y="3168825"/>
            <a:ext cx="720080" cy="7200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1475656" y="4060065"/>
            <a:ext cx="720080" cy="72008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3987485" y="1617121"/>
            <a:ext cx="4608512" cy="258532"/>
          </a:xfrm>
          <a:prstGeom prst="rect">
            <a:avLst/>
          </a:prstGeom>
          <a:noFill/>
        </p:spPr>
        <p:txBody>
          <a:bodyPr wrap="square" rtlCol="0" anchor="ctr">
            <a:spAutoFit/>
          </a:bodyPr>
          <a:lstStyle/>
          <a:p>
            <a:pPr>
              <a:lnSpc>
                <a:spcPct val="90000"/>
              </a:lnSpc>
            </a:pPr>
            <a:r>
              <a:rPr lang="en-US" altLang="vi-VN" sz="1200" dirty="0"/>
              <a:t>Understand human-computer interaction</a:t>
            </a:r>
          </a:p>
        </p:txBody>
      </p:sp>
      <p:sp>
        <p:nvSpPr>
          <p:cNvPr id="14" name="TextBox 13"/>
          <p:cNvSpPr txBox="1"/>
          <p:nvPr/>
        </p:nvSpPr>
        <p:spPr>
          <a:xfrm>
            <a:off x="3443131" y="2499742"/>
            <a:ext cx="4608512" cy="258532"/>
          </a:xfrm>
          <a:prstGeom prst="rect">
            <a:avLst/>
          </a:prstGeom>
          <a:noFill/>
        </p:spPr>
        <p:txBody>
          <a:bodyPr wrap="square" rtlCol="0" anchor="ctr">
            <a:spAutoFit/>
          </a:bodyPr>
          <a:lstStyle/>
          <a:p>
            <a:pPr>
              <a:lnSpc>
                <a:spcPct val="90000"/>
              </a:lnSpc>
            </a:pPr>
            <a:r>
              <a:rPr lang="en-US" altLang="vi-VN" sz="1200" dirty="0"/>
              <a:t>Know how fit affects performance and well-being</a:t>
            </a:r>
          </a:p>
        </p:txBody>
      </p:sp>
      <p:sp>
        <p:nvSpPr>
          <p:cNvPr id="17" name="TextBox 16"/>
          <p:cNvSpPr txBox="1"/>
          <p:nvPr/>
        </p:nvSpPr>
        <p:spPr>
          <a:xfrm>
            <a:off x="2890324" y="3399599"/>
            <a:ext cx="4922035" cy="258532"/>
          </a:xfrm>
          <a:prstGeom prst="rect">
            <a:avLst/>
          </a:prstGeom>
          <a:noFill/>
        </p:spPr>
        <p:txBody>
          <a:bodyPr wrap="square" rtlCol="0" anchor="ctr">
            <a:spAutoFit/>
          </a:bodyPr>
          <a:lstStyle/>
          <a:p>
            <a:pPr>
              <a:lnSpc>
                <a:spcPct val="90000"/>
              </a:lnSpc>
            </a:pPr>
            <a:r>
              <a:rPr lang="en-US" altLang="vi-VN" sz="1200" dirty="0"/>
              <a:t>Understand the technology acceptance model (TAM) and usability</a:t>
            </a:r>
          </a:p>
        </p:txBody>
      </p:sp>
      <p:sp>
        <p:nvSpPr>
          <p:cNvPr id="20" name="TextBox 19"/>
          <p:cNvSpPr txBox="1"/>
          <p:nvPr/>
        </p:nvSpPr>
        <p:spPr>
          <a:xfrm>
            <a:off x="2337519" y="4290839"/>
            <a:ext cx="4608512" cy="258532"/>
          </a:xfrm>
          <a:prstGeom prst="rect">
            <a:avLst/>
          </a:prstGeom>
          <a:noFill/>
        </p:spPr>
        <p:txBody>
          <a:bodyPr wrap="square" rtlCol="0" anchor="ctr">
            <a:spAutoFit/>
          </a:bodyPr>
          <a:lstStyle/>
          <a:p>
            <a:pPr>
              <a:lnSpc>
                <a:spcPct val="90000"/>
              </a:lnSpc>
            </a:pPr>
            <a:r>
              <a:rPr lang="en-US" altLang="vi-VN" sz="1200" dirty="0"/>
              <a:t>Know how to design for individuals and persons with disabilities</a:t>
            </a:r>
          </a:p>
        </p:txBody>
      </p:sp>
      <p:sp>
        <p:nvSpPr>
          <p:cNvPr id="22" name="TextBox 21"/>
          <p:cNvSpPr txBox="1"/>
          <p:nvPr/>
        </p:nvSpPr>
        <p:spPr>
          <a:xfrm>
            <a:off x="3131839" y="1515555"/>
            <a:ext cx="720082" cy="461665"/>
          </a:xfrm>
          <a:prstGeom prst="rect">
            <a:avLst/>
          </a:prstGeom>
          <a:noFill/>
        </p:spPr>
        <p:txBody>
          <a:bodyPr wrap="square" rtlCol="0" anchor="ctr">
            <a:spAutoFit/>
          </a:bodyPr>
          <a:lstStyle/>
          <a:p>
            <a:pPr algn="ctr"/>
            <a:r>
              <a:rPr lang="en-US" altLang="ko-KR" sz="2400" b="1" dirty="0">
                <a:solidFill>
                  <a:schemeClr val="bg1"/>
                </a:solidFill>
                <a:cs typeface="Arial" pitchFamily="34" charset="0"/>
              </a:rPr>
              <a:t>01</a:t>
            </a:r>
            <a:endParaRPr lang="ko-KR" altLang="en-US" sz="2400" b="1">
              <a:solidFill>
                <a:schemeClr val="bg1"/>
              </a:solidFill>
              <a:cs typeface="Arial" pitchFamily="34" charset="0"/>
            </a:endParaRPr>
          </a:p>
        </p:txBody>
      </p:sp>
      <p:sp>
        <p:nvSpPr>
          <p:cNvPr id="23" name="TextBox 22"/>
          <p:cNvSpPr txBox="1"/>
          <p:nvPr/>
        </p:nvSpPr>
        <p:spPr>
          <a:xfrm>
            <a:off x="2579776" y="2406793"/>
            <a:ext cx="720082" cy="461665"/>
          </a:xfrm>
          <a:prstGeom prst="rect">
            <a:avLst/>
          </a:prstGeom>
          <a:noFill/>
        </p:spPr>
        <p:txBody>
          <a:bodyPr wrap="square" rtlCol="0" anchor="ctr">
            <a:spAutoFit/>
          </a:bodyPr>
          <a:lstStyle/>
          <a:p>
            <a:pPr algn="ctr"/>
            <a:r>
              <a:rPr lang="en-US" altLang="ko-KR" sz="2400" b="1" dirty="0">
                <a:solidFill>
                  <a:schemeClr val="bg1"/>
                </a:solidFill>
                <a:cs typeface="Arial" pitchFamily="34" charset="0"/>
              </a:rPr>
              <a:t>02</a:t>
            </a:r>
            <a:endParaRPr lang="ko-KR" altLang="en-US" sz="2400" b="1">
              <a:solidFill>
                <a:schemeClr val="bg1"/>
              </a:solidFill>
              <a:cs typeface="Arial" pitchFamily="34" charset="0"/>
            </a:endParaRPr>
          </a:p>
        </p:txBody>
      </p:sp>
      <p:sp>
        <p:nvSpPr>
          <p:cNvPr id="24" name="TextBox 23"/>
          <p:cNvSpPr txBox="1"/>
          <p:nvPr/>
        </p:nvSpPr>
        <p:spPr>
          <a:xfrm>
            <a:off x="2027713" y="3298031"/>
            <a:ext cx="720082" cy="461665"/>
          </a:xfrm>
          <a:prstGeom prst="rect">
            <a:avLst/>
          </a:prstGeom>
          <a:noFill/>
        </p:spPr>
        <p:txBody>
          <a:bodyPr wrap="square" rtlCol="0" anchor="ctr">
            <a:spAutoFit/>
          </a:bodyPr>
          <a:lstStyle/>
          <a:p>
            <a:pPr algn="ctr"/>
            <a:r>
              <a:rPr lang="en-US" altLang="ko-KR" sz="2400" b="1" dirty="0">
                <a:solidFill>
                  <a:schemeClr val="bg1"/>
                </a:solidFill>
                <a:cs typeface="Arial" pitchFamily="34" charset="0"/>
              </a:rPr>
              <a:t>03</a:t>
            </a:r>
            <a:endParaRPr lang="ko-KR" altLang="en-US" sz="2400" b="1">
              <a:solidFill>
                <a:schemeClr val="bg1"/>
              </a:solidFill>
              <a:cs typeface="Arial" pitchFamily="34" charset="0"/>
            </a:endParaRPr>
          </a:p>
        </p:txBody>
      </p:sp>
      <p:sp>
        <p:nvSpPr>
          <p:cNvPr id="25" name="TextBox 24"/>
          <p:cNvSpPr txBox="1"/>
          <p:nvPr/>
        </p:nvSpPr>
        <p:spPr>
          <a:xfrm>
            <a:off x="1475650" y="4189269"/>
            <a:ext cx="720082" cy="461665"/>
          </a:xfrm>
          <a:prstGeom prst="rect">
            <a:avLst/>
          </a:prstGeom>
          <a:noFill/>
        </p:spPr>
        <p:txBody>
          <a:bodyPr wrap="square" rtlCol="0" anchor="ctr">
            <a:spAutoFit/>
          </a:bodyPr>
          <a:lstStyle/>
          <a:p>
            <a:pPr algn="ctr"/>
            <a:r>
              <a:rPr lang="en-US" altLang="ko-KR" sz="2400" b="1" dirty="0">
                <a:solidFill>
                  <a:schemeClr val="bg1"/>
                </a:solidFill>
                <a:cs typeface="Arial" pitchFamily="34" charset="0"/>
              </a:rPr>
              <a:t>04</a:t>
            </a:r>
            <a:endParaRPr lang="ko-KR" altLang="en-US" sz="2400" b="1">
              <a:solidFill>
                <a:schemeClr val="bg1"/>
              </a:solidFill>
              <a:cs typeface="Arial" pitchFamily="34" charset="0"/>
            </a:endParaRPr>
          </a:p>
        </p:txBody>
      </p:sp>
    </p:spTree>
    <p:extLst>
      <p:ext uri="{BB962C8B-B14F-4D97-AF65-F5344CB8AC3E}">
        <p14:creationId xmlns:p14="http://schemas.microsoft.com/office/powerpoint/2010/main" val="10950559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09644" y="195486"/>
            <a:ext cx="7200800" cy="576064"/>
          </a:xfrm>
        </p:spPr>
        <p:txBody>
          <a:bodyPr/>
          <a:lstStyle/>
          <a:p>
            <a:r>
              <a:rPr lang="en-US" sz="2400"/>
              <a:t>Interface Design Objectives </a:t>
            </a:r>
            <a:endParaRPr lang="en-US" sz="2400">
              <a:latin typeface="Arial" pitchFamily="34" charset="0"/>
            </a:endParaRPr>
          </a:p>
        </p:txBody>
      </p:sp>
      <p:sp>
        <p:nvSpPr>
          <p:cNvPr id="14" name="TextBox 13"/>
          <p:cNvSpPr txBox="1"/>
          <p:nvPr/>
        </p:nvSpPr>
        <p:spPr>
          <a:xfrm>
            <a:off x="1245748" y="2189373"/>
            <a:ext cx="5328592" cy="338554"/>
          </a:xfrm>
          <a:prstGeom prst="rect">
            <a:avLst/>
          </a:prstGeom>
          <a:noFill/>
        </p:spPr>
        <p:txBody>
          <a:bodyPr wrap="square" rtlCol="0" anchor="ctr">
            <a:spAutoFit/>
          </a:bodyPr>
          <a:lstStyle/>
          <a:p>
            <a:r>
              <a:rPr lang="en-US" sz="1600"/>
              <a:t>Make the user interface efficient</a:t>
            </a:r>
          </a:p>
        </p:txBody>
      </p:sp>
      <p:sp>
        <p:nvSpPr>
          <p:cNvPr id="15" name="Oval 14"/>
          <p:cNvSpPr/>
          <p:nvPr/>
        </p:nvSpPr>
        <p:spPr>
          <a:xfrm>
            <a:off x="1009917" y="2230540"/>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75000"/>
                  <a:lumOff val="25000"/>
                </a:schemeClr>
              </a:solidFill>
            </a:endParaRPr>
          </a:p>
        </p:txBody>
      </p:sp>
      <p:sp>
        <p:nvSpPr>
          <p:cNvPr id="20" name="TextBox 19"/>
          <p:cNvSpPr txBox="1"/>
          <p:nvPr/>
        </p:nvSpPr>
        <p:spPr>
          <a:xfrm>
            <a:off x="1230810" y="2768030"/>
            <a:ext cx="5630508" cy="338554"/>
          </a:xfrm>
          <a:prstGeom prst="rect">
            <a:avLst/>
          </a:prstGeom>
          <a:noFill/>
        </p:spPr>
        <p:txBody>
          <a:bodyPr wrap="square" rtlCol="0" anchor="ctr">
            <a:spAutoFit/>
          </a:bodyPr>
          <a:lstStyle/>
          <a:p>
            <a:r>
              <a:rPr lang="en-US" sz="1600"/>
              <a:t>Provide appropriate feedback to users</a:t>
            </a:r>
          </a:p>
        </p:txBody>
      </p:sp>
      <p:sp>
        <p:nvSpPr>
          <p:cNvPr id="21" name="Oval 20"/>
          <p:cNvSpPr/>
          <p:nvPr/>
        </p:nvSpPr>
        <p:spPr>
          <a:xfrm>
            <a:off x="1009390" y="2809196"/>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75000"/>
                  <a:lumOff val="25000"/>
                </a:schemeClr>
              </a:solidFill>
            </a:endParaRPr>
          </a:p>
        </p:txBody>
      </p:sp>
      <p:sp>
        <p:nvSpPr>
          <p:cNvPr id="11" name="TextBox 10"/>
          <p:cNvSpPr txBox="1"/>
          <p:nvPr/>
        </p:nvSpPr>
        <p:spPr>
          <a:xfrm>
            <a:off x="1245220" y="1554160"/>
            <a:ext cx="7575252" cy="338554"/>
          </a:xfrm>
          <a:prstGeom prst="rect">
            <a:avLst/>
          </a:prstGeom>
          <a:noFill/>
        </p:spPr>
        <p:txBody>
          <a:bodyPr wrap="square" rtlCol="0" anchor="ctr">
            <a:spAutoFit/>
          </a:bodyPr>
          <a:lstStyle/>
          <a:p>
            <a:r>
              <a:rPr lang="en-US" sz="1600"/>
              <a:t>Match the user interface to the task</a:t>
            </a:r>
          </a:p>
        </p:txBody>
      </p:sp>
      <p:sp>
        <p:nvSpPr>
          <p:cNvPr id="12" name="Oval 11"/>
          <p:cNvSpPr/>
          <p:nvPr/>
        </p:nvSpPr>
        <p:spPr>
          <a:xfrm>
            <a:off x="1009390" y="1595328"/>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75000"/>
                  <a:lumOff val="25000"/>
                </a:schemeClr>
              </a:solidFill>
            </a:endParaRPr>
          </a:p>
        </p:txBody>
      </p:sp>
      <p:sp>
        <p:nvSpPr>
          <p:cNvPr id="9" name="TextBox 8"/>
          <p:cNvSpPr txBox="1"/>
          <p:nvPr/>
        </p:nvSpPr>
        <p:spPr>
          <a:xfrm>
            <a:off x="1230810" y="3261053"/>
            <a:ext cx="5630508" cy="338554"/>
          </a:xfrm>
          <a:prstGeom prst="rect">
            <a:avLst/>
          </a:prstGeom>
          <a:noFill/>
        </p:spPr>
        <p:txBody>
          <a:bodyPr wrap="square" rtlCol="0" anchor="ctr">
            <a:spAutoFit/>
          </a:bodyPr>
          <a:lstStyle/>
          <a:p>
            <a:r>
              <a:rPr lang="en-US" sz="1600"/>
              <a:t>Generate usable queries</a:t>
            </a:r>
          </a:p>
        </p:txBody>
      </p:sp>
      <p:sp>
        <p:nvSpPr>
          <p:cNvPr id="10" name="Oval 9"/>
          <p:cNvSpPr/>
          <p:nvPr/>
        </p:nvSpPr>
        <p:spPr>
          <a:xfrm>
            <a:off x="1009390" y="3302219"/>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75000"/>
                  <a:lumOff val="25000"/>
                </a:schemeClr>
              </a:solidFill>
            </a:endParaRPr>
          </a:p>
        </p:txBody>
      </p:sp>
      <p:sp>
        <p:nvSpPr>
          <p:cNvPr id="13" name="TextBox 12"/>
          <p:cNvSpPr txBox="1"/>
          <p:nvPr/>
        </p:nvSpPr>
        <p:spPr>
          <a:xfrm>
            <a:off x="1230810" y="3837117"/>
            <a:ext cx="5630508" cy="338554"/>
          </a:xfrm>
          <a:prstGeom prst="rect">
            <a:avLst/>
          </a:prstGeom>
          <a:noFill/>
        </p:spPr>
        <p:txBody>
          <a:bodyPr wrap="square" rtlCol="0" anchor="ctr">
            <a:spAutoFit/>
          </a:bodyPr>
          <a:lstStyle/>
          <a:p>
            <a:r>
              <a:rPr lang="en-US" sz="1600"/>
              <a:t>Improve productivity of computer users</a:t>
            </a:r>
          </a:p>
        </p:txBody>
      </p:sp>
      <p:sp>
        <p:nvSpPr>
          <p:cNvPr id="16" name="Oval 15"/>
          <p:cNvSpPr/>
          <p:nvPr/>
        </p:nvSpPr>
        <p:spPr>
          <a:xfrm>
            <a:off x="1009390" y="3878283"/>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75000"/>
                  <a:lumOff val="25000"/>
                </a:schemeClr>
              </a:solidFill>
            </a:endParaRPr>
          </a:p>
        </p:txBody>
      </p:sp>
    </p:spTree>
    <p:extLst>
      <p:ext uri="{BB962C8B-B14F-4D97-AF65-F5344CB8AC3E}">
        <p14:creationId xmlns:p14="http://schemas.microsoft.com/office/powerpoint/2010/main" val="195050015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09644" y="195486"/>
            <a:ext cx="7200800" cy="576064"/>
          </a:xfrm>
        </p:spPr>
        <p:txBody>
          <a:bodyPr/>
          <a:lstStyle/>
          <a:p>
            <a:r>
              <a:rPr lang="en-US" sz="2400" smtClean="0"/>
              <a:t>Types of User Interfaces</a:t>
            </a:r>
            <a:endParaRPr lang="en-US" sz="2400">
              <a:latin typeface="Arial" pitchFamily="34" charset="0"/>
            </a:endParaRPr>
          </a:p>
        </p:txBody>
      </p:sp>
      <p:sp>
        <p:nvSpPr>
          <p:cNvPr id="14" name="TextBox 13"/>
          <p:cNvSpPr txBox="1"/>
          <p:nvPr/>
        </p:nvSpPr>
        <p:spPr>
          <a:xfrm>
            <a:off x="1245748" y="1975942"/>
            <a:ext cx="5328592" cy="338554"/>
          </a:xfrm>
          <a:prstGeom prst="rect">
            <a:avLst/>
          </a:prstGeom>
          <a:noFill/>
        </p:spPr>
        <p:txBody>
          <a:bodyPr wrap="square" rtlCol="0" anchor="ctr">
            <a:spAutoFit/>
          </a:bodyPr>
          <a:lstStyle/>
          <a:p>
            <a:r>
              <a:rPr lang="en-US" altLang="vi-VN" sz="1600"/>
              <a:t>Question-and-answer interfaces</a:t>
            </a:r>
          </a:p>
        </p:txBody>
      </p:sp>
      <p:sp>
        <p:nvSpPr>
          <p:cNvPr id="15" name="Oval 14"/>
          <p:cNvSpPr/>
          <p:nvPr/>
        </p:nvSpPr>
        <p:spPr>
          <a:xfrm>
            <a:off x="1009917" y="2017109"/>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solidFill>
                <a:schemeClr val="tx1">
                  <a:lumMod val="75000"/>
                  <a:lumOff val="25000"/>
                </a:schemeClr>
              </a:solidFill>
            </a:endParaRPr>
          </a:p>
        </p:txBody>
      </p:sp>
      <p:sp>
        <p:nvSpPr>
          <p:cNvPr id="20" name="TextBox 19"/>
          <p:cNvSpPr txBox="1"/>
          <p:nvPr/>
        </p:nvSpPr>
        <p:spPr>
          <a:xfrm>
            <a:off x="1230810" y="2396957"/>
            <a:ext cx="5630508" cy="338554"/>
          </a:xfrm>
          <a:prstGeom prst="rect">
            <a:avLst/>
          </a:prstGeom>
          <a:noFill/>
        </p:spPr>
        <p:txBody>
          <a:bodyPr wrap="square" rtlCol="0" anchor="ctr">
            <a:spAutoFit/>
          </a:bodyPr>
          <a:lstStyle/>
          <a:p>
            <a:r>
              <a:rPr lang="en-US" sz="1600"/>
              <a:t>Menus </a:t>
            </a:r>
          </a:p>
        </p:txBody>
      </p:sp>
      <p:sp>
        <p:nvSpPr>
          <p:cNvPr id="21" name="Oval 20"/>
          <p:cNvSpPr/>
          <p:nvPr/>
        </p:nvSpPr>
        <p:spPr>
          <a:xfrm>
            <a:off x="1009390" y="2438123"/>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solidFill>
                <a:schemeClr val="tx1">
                  <a:lumMod val="75000"/>
                  <a:lumOff val="25000"/>
                </a:schemeClr>
              </a:solidFill>
            </a:endParaRPr>
          </a:p>
        </p:txBody>
      </p:sp>
      <p:sp>
        <p:nvSpPr>
          <p:cNvPr id="11" name="TextBox 10"/>
          <p:cNvSpPr txBox="1"/>
          <p:nvPr/>
        </p:nvSpPr>
        <p:spPr>
          <a:xfrm>
            <a:off x="1245220" y="1554160"/>
            <a:ext cx="7575252" cy="338554"/>
          </a:xfrm>
          <a:prstGeom prst="rect">
            <a:avLst/>
          </a:prstGeom>
          <a:noFill/>
        </p:spPr>
        <p:txBody>
          <a:bodyPr wrap="square" rtlCol="0" anchor="ctr">
            <a:spAutoFit/>
          </a:bodyPr>
          <a:lstStyle/>
          <a:p>
            <a:r>
              <a:rPr lang="en-US" altLang="vi-VN" sz="1600"/>
              <a:t>Natural-language interfaces</a:t>
            </a:r>
          </a:p>
        </p:txBody>
      </p:sp>
      <p:sp>
        <p:nvSpPr>
          <p:cNvPr id="12" name="Oval 11"/>
          <p:cNvSpPr/>
          <p:nvPr/>
        </p:nvSpPr>
        <p:spPr>
          <a:xfrm>
            <a:off x="1009390" y="1595328"/>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solidFill>
                <a:schemeClr val="tx1">
                  <a:lumMod val="75000"/>
                  <a:lumOff val="25000"/>
                </a:schemeClr>
              </a:solidFill>
            </a:endParaRPr>
          </a:p>
        </p:txBody>
      </p:sp>
      <p:sp>
        <p:nvSpPr>
          <p:cNvPr id="9" name="TextBox 8"/>
          <p:cNvSpPr txBox="1"/>
          <p:nvPr/>
        </p:nvSpPr>
        <p:spPr>
          <a:xfrm>
            <a:off x="1230810" y="2829005"/>
            <a:ext cx="5630508" cy="338554"/>
          </a:xfrm>
          <a:prstGeom prst="rect">
            <a:avLst/>
          </a:prstGeom>
          <a:noFill/>
        </p:spPr>
        <p:txBody>
          <a:bodyPr wrap="square" rtlCol="0" anchor="ctr">
            <a:spAutoFit/>
          </a:bodyPr>
          <a:lstStyle/>
          <a:p>
            <a:r>
              <a:rPr lang="en-US" sz="1600"/>
              <a:t>Form-fill interfaces</a:t>
            </a:r>
          </a:p>
        </p:txBody>
      </p:sp>
      <p:sp>
        <p:nvSpPr>
          <p:cNvPr id="10" name="Oval 9"/>
          <p:cNvSpPr/>
          <p:nvPr/>
        </p:nvSpPr>
        <p:spPr>
          <a:xfrm>
            <a:off x="1009390" y="2870171"/>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solidFill>
                <a:schemeClr val="tx1">
                  <a:lumMod val="75000"/>
                  <a:lumOff val="25000"/>
                </a:schemeClr>
              </a:solidFill>
            </a:endParaRPr>
          </a:p>
        </p:txBody>
      </p:sp>
      <p:sp>
        <p:nvSpPr>
          <p:cNvPr id="13" name="TextBox 12"/>
          <p:cNvSpPr txBox="1"/>
          <p:nvPr/>
        </p:nvSpPr>
        <p:spPr>
          <a:xfrm>
            <a:off x="1230810" y="3261053"/>
            <a:ext cx="5630508" cy="338554"/>
          </a:xfrm>
          <a:prstGeom prst="rect">
            <a:avLst/>
          </a:prstGeom>
          <a:noFill/>
        </p:spPr>
        <p:txBody>
          <a:bodyPr wrap="square" rtlCol="0" anchor="ctr">
            <a:spAutoFit/>
          </a:bodyPr>
          <a:lstStyle/>
          <a:p>
            <a:r>
              <a:rPr lang="en-US" sz="1600"/>
              <a:t>Command-language interfaces</a:t>
            </a:r>
          </a:p>
        </p:txBody>
      </p:sp>
      <p:sp>
        <p:nvSpPr>
          <p:cNvPr id="16" name="Oval 15"/>
          <p:cNvSpPr/>
          <p:nvPr/>
        </p:nvSpPr>
        <p:spPr>
          <a:xfrm>
            <a:off x="1009390" y="3302219"/>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solidFill>
                <a:schemeClr val="tx1">
                  <a:lumMod val="75000"/>
                  <a:lumOff val="25000"/>
                </a:schemeClr>
              </a:solidFill>
            </a:endParaRPr>
          </a:p>
        </p:txBody>
      </p:sp>
      <p:sp>
        <p:nvSpPr>
          <p:cNvPr id="17" name="TextBox 16"/>
          <p:cNvSpPr txBox="1"/>
          <p:nvPr/>
        </p:nvSpPr>
        <p:spPr>
          <a:xfrm>
            <a:off x="1230810" y="3632126"/>
            <a:ext cx="5630508" cy="338554"/>
          </a:xfrm>
          <a:prstGeom prst="rect">
            <a:avLst/>
          </a:prstGeom>
          <a:noFill/>
        </p:spPr>
        <p:txBody>
          <a:bodyPr wrap="square" rtlCol="0" anchor="ctr">
            <a:spAutoFit/>
          </a:bodyPr>
          <a:lstStyle/>
          <a:p>
            <a:r>
              <a:rPr lang="en-US" sz="1600"/>
              <a:t>Graphical User Interfaces (GUIs)</a:t>
            </a:r>
          </a:p>
        </p:txBody>
      </p:sp>
      <p:sp>
        <p:nvSpPr>
          <p:cNvPr id="18" name="Oval 17"/>
          <p:cNvSpPr/>
          <p:nvPr/>
        </p:nvSpPr>
        <p:spPr>
          <a:xfrm>
            <a:off x="1009390" y="3673292"/>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solidFill>
                <a:schemeClr val="tx1">
                  <a:lumMod val="75000"/>
                  <a:lumOff val="25000"/>
                </a:schemeClr>
              </a:solidFill>
            </a:endParaRPr>
          </a:p>
        </p:txBody>
      </p:sp>
      <p:sp>
        <p:nvSpPr>
          <p:cNvPr id="22" name="TextBox 21"/>
          <p:cNvSpPr txBox="1"/>
          <p:nvPr/>
        </p:nvSpPr>
        <p:spPr>
          <a:xfrm>
            <a:off x="1245748" y="4093482"/>
            <a:ext cx="5630508" cy="338554"/>
          </a:xfrm>
          <a:prstGeom prst="rect">
            <a:avLst/>
          </a:prstGeom>
          <a:noFill/>
        </p:spPr>
        <p:txBody>
          <a:bodyPr wrap="square" rtlCol="0" anchor="ctr">
            <a:spAutoFit/>
          </a:bodyPr>
          <a:lstStyle/>
          <a:p>
            <a:r>
              <a:rPr lang="en-US" sz="1600"/>
              <a:t>Web interfaces</a:t>
            </a:r>
          </a:p>
        </p:txBody>
      </p:sp>
      <p:sp>
        <p:nvSpPr>
          <p:cNvPr id="23" name="Oval 22"/>
          <p:cNvSpPr/>
          <p:nvPr/>
        </p:nvSpPr>
        <p:spPr>
          <a:xfrm>
            <a:off x="1018455" y="4142655"/>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solidFill>
                <a:schemeClr val="tx1">
                  <a:lumMod val="75000"/>
                  <a:lumOff val="25000"/>
                </a:schemeClr>
              </a:solidFill>
            </a:endParaRPr>
          </a:p>
        </p:txBody>
      </p:sp>
    </p:spTree>
    <p:extLst>
      <p:ext uri="{BB962C8B-B14F-4D97-AF65-F5344CB8AC3E}">
        <p14:creationId xmlns:p14="http://schemas.microsoft.com/office/powerpoint/2010/main" val="290919334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09644" y="195486"/>
            <a:ext cx="7200800" cy="576064"/>
          </a:xfrm>
        </p:spPr>
        <p:txBody>
          <a:bodyPr/>
          <a:lstStyle/>
          <a:p>
            <a:r>
              <a:rPr lang="en-US" sz="2400"/>
              <a:t>Natural-Language Interfaces</a:t>
            </a:r>
            <a:endParaRPr lang="en-US" sz="2400">
              <a:latin typeface="Arial" pitchFamily="34" charset="0"/>
            </a:endParaRPr>
          </a:p>
        </p:txBody>
      </p:sp>
      <p:sp>
        <p:nvSpPr>
          <p:cNvPr id="11" name="TextBox 10"/>
          <p:cNvSpPr txBox="1"/>
          <p:nvPr/>
        </p:nvSpPr>
        <p:spPr>
          <a:xfrm>
            <a:off x="1245220" y="1554160"/>
            <a:ext cx="7575252" cy="338554"/>
          </a:xfrm>
          <a:prstGeom prst="rect">
            <a:avLst/>
          </a:prstGeom>
          <a:noFill/>
        </p:spPr>
        <p:txBody>
          <a:bodyPr wrap="square" rtlCol="0" anchor="ctr">
            <a:spAutoFit/>
          </a:bodyPr>
          <a:lstStyle/>
          <a:p>
            <a:r>
              <a:rPr lang="en-US" altLang="vi-VN" sz="1600"/>
              <a:t>Permit users to interact with the computer in their everyday or "natural" language</a:t>
            </a:r>
          </a:p>
        </p:txBody>
      </p:sp>
      <p:sp>
        <p:nvSpPr>
          <p:cNvPr id="12" name="Oval 11"/>
          <p:cNvSpPr/>
          <p:nvPr/>
        </p:nvSpPr>
        <p:spPr>
          <a:xfrm>
            <a:off x="1009390" y="1595328"/>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solidFill>
                <a:schemeClr val="tx1">
                  <a:lumMod val="75000"/>
                  <a:lumOff val="25000"/>
                </a:schemeClr>
              </a:solidFill>
            </a:endParaRPr>
          </a:p>
        </p:txBody>
      </p:sp>
      <p:pic>
        <p:nvPicPr>
          <p:cNvPr id="8"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2067694"/>
            <a:ext cx="4838420" cy="2201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938457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09644" y="195486"/>
            <a:ext cx="7200800" cy="576064"/>
          </a:xfrm>
        </p:spPr>
        <p:txBody>
          <a:bodyPr/>
          <a:lstStyle/>
          <a:p>
            <a:r>
              <a:rPr lang="en-US">
                <a:latin typeface="Arial (Body)"/>
              </a:rPr>
              <a:t>Question-and-Answer Interfaces</a:t>
            </a:r>
          </a:p>
        </p:txBody>
      </p:sp>
      <p:sp>
        <p:nvSpPr>
          <p:cNvPr id="14" name="TextBox 13"/>
          <p:cNvSpPr txBox="1"/>
          <p:nvPr/>
        </p:nvSpPr>
        <p:spPr>
          <a:xfrm>
            <a:off x="1245748" y="2189373"/>
            <a:ext cx="5328592" cy="338554"/>
          </a:xfrm>
          <a:prstGeom prst="rect">
            <a:avLst/>
          </a:prstGeom>
          <a:noFill/>
        </p:spPr>
        <p:txBody>
          <a:bodyPr wrap="square" rtlCol="0" anchor="ctr">
            <a:spAutoFit/>
          </a:bodyPr>
          <a:lstStyle/>
          <a:p>
            <a:pPr lvl="1"/>
            <a:r>
              <a:rPr lang="en-US" altLang="vi-VN" sz="1600"/>
              <a:t>The user enters an answer </a:t>
            </a:r>
          </a:p>
        </p:txBody>
      </p:sp>
      <p:sp>
        <p:nvSpPr>
          <p:cNvPr id="15" name="Oval 14"/>
          <p:cNvSpPr/>
          <p:nvPr/>
        </p:nvSpPr>
        <p:spPr>
          <a:xfrm>
            <a:off x="1038056" y="2247939"/>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solidFill>
                <a:schemeClr val="tx1">
                  <a:lumMod val="75000"/>
                  <a:lumOff val="25000"/>
                </a:schemeClr>
              </a:solidFill>
              <a:latin typeface="Arial (Body)"/>
            </a:endParaRPr>
          </a:p>
        </p:txBody>
      </p:sp>
      <p:sp>
        <p:nvSpPr>
          <p:cNvPr id="11" name="TextBox 10"/>
          <p:cNvSpPr txBox="1"/>
          <p:nvPr/>
        </p:nvSpPr>
        <p:spPr>
          <a:xfrm>
            <a:off x="1245220" y="1554160"/>
            <a:ext cx="7575252" cy="338554"/>
          </a:xfrm>
          <a:prstGeom prst="rect">
            <a:avLst/>
          </a:prstGeom>
          <a:noFill/>
        </p:spPr>
        <p:txBody>
          <a:bodyPr wrap="square" rtlCol="0" anchor="ctr">
            <a:spAutoFit/>
          </a:bodyPr>
          <a:lstStyle/>
          <a:p>
            <a:pPr lvl="1"/>
            <a:r>
              <a:rPr lang="en-US" altLang="vi-VN" sz="1600"/>
              <a:t>The computer displays a question to the user on the display</a:t>
            </a:r>
          </a:p>
        </p:txBody>
      </p:sp>
      <p:sp>
        <p:nvSpPr>
          <p:cNvPr id="12" name="Oval 11"/>
          <p:cNvSpPr/>
          <p:nvPr/>
        </p:nvSpPr>
        <p:spPr>
          <a:xfrm>
            <a:off x="1038056" y="1595328"/>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solidFill>
                <a:schemeClr val="tx1">
                  <a:lumMod val="75000"/>
                  <a:lumOff val="25000"/>
                </a:schemeClr>
              </a:solidFill>
              <a:latin typeface="Arial (Body)"/>
            </a:endParaRPr>
          </a:p>
        </p:txBody>
      </p:sp>
      <p:sp>
        <p:nvSpPr>
          <p:cNvPr id="7" name="TextBox 6"/>
          <p:cNvSpPr txBox="1"/>
          <p:nvPr/>
        </p:nvSpPr>
        <p:spPr>
          <a:xfrm>
            <a:off x="1245220" y="2705024"/>
            <a:ext cx="7359228" cy="584775"/>
          </a:xfrm>
          <a:prstGeom prst="rect">
            <a:avLst/>
          </a:prstGeom>
          <a:noFill/>
        </p:spPr>
        <p:txBody>
          <a:bodyPr wrap="square" rtlCol="0" anchor="ctr">
            <a:spAutoFit/>
          </a:bodyPr>
          <a:lstStyle/>
          <a:p>
            <a:pPr lvl="1"/>
            <a:r>
              <a:rPr lang="en-US" altLang="vi-VN" sz="1600"/>
              <a:t>The computer acts on that input information in a </a:t>
            </a:r>
            <a:endParaRPr lang="en-US" altLang="vi-VN" sz="1600" smtClean="0"/>
          </a:p>
          <a:p>
            <a:pPr lvl="1"/>
            <a:r>
              <a:rPr lang="en-US" altLang="vi-VN" sz="1600" smtClean="0"/>
              <a:t>preprogrammed </a:t>
            </a:r>
            <a:r>
              <a:rPr lang="en-US" altLang="vi-VN" sz="1600"/>
              <a:t>manner</a:t>
            </a:r>
          </a:p>
        </p:txBody>
      </p:sp>
      <p:sp>
        <p:nvSpPr>
          <p:cNvPr id="8" name="Oval 7"/>
          <p:cNvSpPr/>
          <p:nvPr/>
        </p:nvSpPr>
        <p:spPr>
          <a:xfrm>
            <a:off x="1029730" y="2869302"/>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solidFill>
                <a:schemeClr val="tx1">
                  <a:lumMod val="75000"/>
                  <a:lumOff val="25000"/>
                </a:schemeClr>
              </a:solidFill>
              <a:latin typeface="Arial (Body)"/>
            </a:endParaRPr>
          </a:p>
        </p:txBody>
      </p:sp>
      <p:sp>
        <p:nvSpPr>
          <p:cNvPr id="9" name="TextBox 8"/>
          <p:cNvSpPr txBox="1"/>
          <p:nvPr/>
        </p:nvSpPr>
        <p:spPr>
          <a:xfrm>
            <a:off x="1229236" y="3374291"/>
            <a:ext cx="7914764" cy="584775"/>
          </a:xfrm>
          <a:prstGeom prst="rect">
            <a:avLst/>
          </a:prstGeom>
          <a:noFill/>
        </p:spPr>
        <p:txBody>
          <a:bodyPr wrap="square" rtlCol="0" anchor="ctr">
            <a:spAutoFit/>
          </a:bodyPr>
          <a:lstStyle/>
          <a:p>
            <a:pPr lvl="1"/>
            <a:r>
              <a:rPr lang="en-US" altLang="vi-VN" sz="1600"/>
              <a:t>Users unfamiliar with applications may find question-and-answer interfaces most comfortable</a:t>
            </a:r>
          </a:p>
        </p:txBody>
      </p:sp>
      <p:sp>
        <p:nvSpPr>
          <p:cNvPr id="10" name="Oval 9"/>
          <p:cNvSpPr/>
          <p:nvPr/>
        </p:nvSpPr>
        <p:spPr>
          <a:xfrm>
            <a:off x="1029730" y="3530248"/>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solidFill>
                <a:schemeClr val="tx1">
                  <a:lumMod val="75000"/>
                  <a:lumOff val="25000"/>
                </a:schemeClr>
              </a:solidFill>
              <a:latin typeface="Arial (Body)"/>
            </a:endParaRPr>
          </a:p>
        </p:txBody>
      </p:sp>
    </p:spTree>
    <p:extLst>
      <p:ext uri="{BB962C8B-B14F-4D97-AF65-F5344CB8AC3E}">
        <p14:creationId xmlns:p14="http://schemas.microsoft.com/office/powerpoint/2010/main" val="35078405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09644" y="195486"/>
            <a:ext cx="7200800" cy="576064"/>
          </a:xfrm>
        </p:spPr>
        <p:txBody>
          <a:bodyPr/>
          <a:lstStyle/>
          <a:p>
            <a:r>
              <a:rPr lang="en-US"/>
              <a:t>Menus</a:t>
            </a:r>
            <a:endParaRPr lang="en-US">
              <a:latin typeface="Arial (Body)"/>
            </a:endParaRPr>
          </a:p>
        </p:txBody>
      </p:sp>
      <p:sp>
        <p:nvSpPr>
          <p:cNvPr id="14" name="TextBox 13"/>
          <p:cNvSpPr txBox="1"/>
          <p:nvPr/>
        </p:nvSpPr>
        <p:spPr>
          <a:xfrm>
            <a:off x="1245748" y="2082628"/>
            <a:ext cx="5328592" cy="313932"/>
          </a:xfrm>
          <a:prstGeom prst="rect">
            <a:avLst/>
          </a:prstGeom>
          <a:noFill/>
        </p:spPr>
        <p:txBody>
          <a:bodyPr wrap="square" rtlCol="0" anchor="ctr">
            <a:spAutoFit/>
          </a:bodyPr>
          <a:lstStyle/>
          <a:p>
            <a:pPr>
              <a:lnSpc>
                <a:spcPct val="90000"/>
              </a:lnSpc>
            </a:pPr>
            <a:r>
              <a:rPr lang="en-US" altLang="vi-VN" sz="1600"/>
              <a:t>Not hardware dependent</a:t>
            </a:r>
          </a:p>
        </p:txBody>
      </p:sp>
      <p:sp>
        <p:nvSpPr>
          <p:cNvPr id="15" name="Oval 14"/>
          <p:cNvSpPr/>
          <p:nvPr/>
        </p:nvSpPr>
        <p:spPr>
          <a:xfrm>
            <a:off x="1009917" y="2111484"/>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solidFill>
                <a:schemeClr val="tx1">
                  <a:lumMod val="75000"/>
                  <a:lumOff val="25000"/>
                </a:schemeClr>
              </a:solidFill>
              <a:latin typeface="Arial (Body)"/>
            </a:endParaRPr>
          </a:p>
        </p:txBody>
      </p:sp>
      <p:sp>
        <p:nvSpPr>
          <p:cNvPr id="11" name="TextBox 10"/>
          <p:cNvSpPr txBox="1"/>
          <p:nvPr/>
        </p:nvSpPr>
        <p:spPr>
          <a:xfrm>
            <a:off x="1245220" y="1566471"/>
            <a:ext cx="7575252" cy="313932"/>
          </a:xfrm>
          <a:prstGeom prst="rect">
            <a:avLst/>
          </a:prstGeom>
          <a:noFill/>
        </p:spPr>
        <p:txBody>
          <a:bodyPr wrap="square" rtlCol="0" anchor="ctr">
            <a:spAutoFit/>
          </a:bodyPr>
          <a:lstStyle/>
          <a:p>
            <a:pPr>
              <a:lnSpc>
                <a:spcPct val="90000"/>
              </a:lnSpc>
            </a:pPr>
            <a:r>
              <a:rPr lang="en-US" altLang="vi-VN" sz="1600"/>
              <a:t>Provides the user with an onscreen list of available selections</a:t>
            </a:r>
          </a:p>
        </p:txBody>
      </p:sp>
      <p:sp>
        <p:nvSpPr>
          <p:cNvPr id="12" name="Oval 11"/>
          <p:cNvSpPr/>
          <p:nvPr/>
        </p:nvSpPr>
        <p:spPr>
          <a:xfrm>
            <a:off x="1009390" y="1595328"/>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solidFill>
                <a:schemeClr val="tx1">
                  <a:lumMod val="75000"/>
                  <a:lumOff val="25000"/>
                </a:schemeClr>
              </a:solidFill>
              <a:latin typeface="Arial (Body)"/>
            </a:endParaRPr>
          </a:p>
        </p:txBody>
      </p:sp>
      <p:sp>
        <p:nvSpPr>
          <p:cNvPr id="7" name="TextBox 6"/>
          <p:cNvSpPr txBox="1"/>
          <p:nvPr/>
        </p:nvSpPr>
        <p:spPr>
          <a:xfrm>
            <a:off x="1245220" y="2688066"/>
            <a:ext cx="5328592" cy="313932"/>
          </a:xfrm>
          <a:prstGeom prst="rect">
            <a:avLst/>
          </a:prstGeom>
          <a:noFill/>
        </p:spPr>
        <p:txBody>
          <a:bodyPr wrap="square" rtlCol="0" anchor="ctr">
            <a:spAutoFit/>
          </a:bodyPr>
          <a:lstStyle/>
          <a:p>
            <a:pPr>
              <a:lnSpc>
                <a:spcPct val="90000"/>
              </a:lnSpc>
            </a:pPr>
            <a:r>
              <a:rPr lang="en-US" altLang="vi-VN" sz="1600"/>
              <a:t>Can be put aside until the user wants to use them</a:t>
            </a:r>
          </a:p>
        </p:txBody>
      </p:sp>
      <p:sp>
        <p:nvSpPr>
          <p:cNvPr id="8" name="Oval 7"/>
          <p:cNvSpPr/>
          <p:nvPr/>
        </p:nvSpPr>
        <p:spPr>
          <a:xfrm>
            <a:off x="1009389" y="2716922"/>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solidFill>
                <a:schemeClr val="tx1">
                  <a:lumMod val="75000"/>
                  <a:lumOff val="25000"/>
                </a:schemeClr>
              </a:solidFill>
              <a:latin typeface="Arial (Body)"/>
            </a:endParaRPr>
          </a:p>
        </p:txBody>
      </p:sp>
      <p:sp>
        <p:nvSpPr>
          <p:cNvPr id="9" name="TextBox 8"/>
          <p:cNvSpPr txBox="1"/>
          <p:nvPr/>
        </p:nvSpPr>
        <p:spPr>
          <a:xfrm>
            <a:off x="1245748" y="3092415"/>
            <a:ext cx="5647020" cy="535531"/>
          </a:xfrm>
          <a:prstGeom prst="rect">
            <a:avLst/>
          </a:prstGeom>
          <a:noFill/>
        </p:spPr>
        <p:txBody>
          <a:bodyPr wrap="square" rtlCol="0" anchor="ctr">
            <a:spAutoFit/>
          </a:bodyPr>
          <a:lstStyle/>
          <a:p>
            <a:pPr>
              <a:lnSpc>
                <a:spcPct val="90000"/>
              </a:lnSpc>
            </a:pPr>
            <a:r>
              <a:rPr lang="en-US" altLang="vi-VN" sz="1600"/>
              <a:t>Can be nested within one another to lead a user through </a:t>
            </a:r>
            <a:endParaRPr lang="en-US" altLang="vi-VN" sz="1600" smtClean="0"/>
          </a:p>
          <a:p>
            <a:pPr>
              <a:lnSpc>
                <a:spcPct val="90000"/>
              </a:lnSpc>
            </a:pPr>
            <a:r>
              <a:rPr lang="en-US" altLang="vi-VN" sz="1600" smtClean="0"/>
              <a:t>options </a:t>
            </a:r>
            <a:r>
              <a:rPr lang="en-US" altLang="vi-VN" sz="1600"/>
              <a:t>in a program</a:t>
            </a:r>
          </a:p>
        </p:txBody>
      </p:sp>
      <p:sp>
        <p:nvSpPr>
          <p:cNvPr id="10" name="Oval 9"/>
          <p:cNvSpPr/>
          <p:nvPr/>
        </p:nvSpPr>
        <p:spPr>
          <a:xfrm>
            <a:off x="1009917" y="3232070"/>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solidFill>
                <a:schemeClr val="tx1">
                  <a:lumMod val="75000"/>
                  <a:lumOff val="25000"/>
                </a:schemeClr>
              </a:solidFill>
              <a:latin typeface="Arial (Body)"/>
            </a:endParaRPr>
          </a:p>
        </p:txBody>
      </p:sp>
      <p:sp>
        <p:nvSpPr>
          <p:cNvPr id="13" name="TextBox 12"/>
          <p:cNvSpPr txBox="1"/>
          <p:nvPr/>
        </p:nvSpPr>
        <p:spPr>
          <a:xfrm>
            <a:off x="1245748" y="3720104"/>
            <a:ext cx="5647020" cy="313932"/>
          </a:xfrm>
          <a:prstGeom prst="rect">
            <a:avLst/>
          </a:prstGeom>
          <a:noFill/>
        </p:spPr>
        <p:txBody>
          <a:bodyPr wrap="square" rtlCol="0" anchor="ctr">
            <a:spAutoFit/>
          </a:bodyPr>
          <a:lstStyle/>
          <a:p>
            <a:pPr>
              <a:lnSpc>
                <a:spcPct val="90000"/>
              </a:lnSpc>
            </a:pPr>
            <a:r>
              <a:rPr lang="en-US" altLang="vi-VN" sz="1600"/>
              <a:t>GUI menus</a:t>
            </a:r>
          </a:p>
        </p:txBody>
      </p:sp>
      <p:sp>
        <p:nvSpPr>
          <p:cNvPr id="16" name="Oval 15"/>
          <p:cNvSpPr/>
          <p:nvPr/>
        </p:nvSpPr>
        <p:spPr>
          <a:xfrm>
            <a:off x="1009917" y="3748960"/>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solidFill>
                <a:schemeClr val="tx1">
                  <a:lumMod val="75000"/>
                  <a:lumOff val="25000"/>
                </a:schemeClr>
              </a:solidFill>
              <a:latin typeface="Arial (Body)"/>
            </a:endParaRPr>
          </a:p>
        </p:txBody>
      </p:sp>
      <p:sp>
        <p:nvSpPr>
          <p:cNvPr id="21" name="TextBox 20"/>
          <p:cNvSpPr txBox="1"/>
          <p:nvPr/>
        </p:nvSpPr>
        <p:spPr>
          <a:xfrm>
            <a:off x="1245220" y="4197463"/>
            <a:ext cx="5647020" cy="313932"/>
          </a:xfrm>
          <a:prstGeom prst="rect">
            <a:avLst/>
          </a:prstGeom>
          <a:noFill/>
        </p:spPr>
        <p:txBody>
          <a:bodyPr wrap="square" rtlCol="0" anchor="ctr">
            <a:spAutoFit/>
          </a:bodyPr>
          <a:lstStyle/>
          <a:p>
            <a:pPr>
              <a:lnSpc>
                <a:spcPct val="90000"/>
              </a:lnSpc>
            </a:pPr>
            <a:r>
              <a:rPr lang="en-US" altLang="vi-VN" sz="1600"/>
              <a:t>Object menu</a:t>
            </a:r>
          </a:p>
        </p:txBody>
      </p:sp>
      <p:sp>
        <p:nvSpPr>
          <p:cNvPr id="22" name="Oval 21"/>
          <p:cNvSpPr/>
          <p:nvPr/>
        </p:nvSpPr>
        <p:spPr>
          <a:xfrm>
            <a:off x="1009389" y="4226319"/>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solidFill>
                <a:schemeClr val="tx1">
                  <a:lumMod val="75000"/>
                  <a:lumOff val="25000"/>
                </a:schemeClr>
              </a:solidFill>
              <a:latin typeface="Arial (Body)"/>
            </a:endParaRPr>
          </a:p>
        </p:txBody>
      </p:sp>
    </p:spTree>
    <p:extLst>
      <p:ext uri="{BB962C8B-B14F-4D97-AF65-F5344CB8AC3E}">
        <p14:creationId xmlns:p14="http://schemas.microsoft.com/office/powerpoint/2010/main" val="33688870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altLang="vi-VN" smtClean="0"/>
          </a:p>
          <a:p>
            <a:r>
              <a:rPr lang="en-US" altLang="vi-VN" smtClean="0"/>
              <a:t>GUI </a:t>
            </a:r>
            <a:r>
              <a:rPr lang="en-US" altLang="vi-VN"/>
              <a:t>menus</a:t>
            </a:r>
          </a:p>
          <a:p>
            <a:endParaRPr lang="en-US"/>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240929"/>
            <a:ext cx="8424936"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19013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altLang="vi-VN" smtClean="0"/>
          </a:p>
          <a:p>
            <a:r>
              <a:rPr lang="en-US" altLang="vi-VN" smtClean="0"/>
              <a:t>Object </a:t>
            </a:r>
            <a:r>
              <a:rPr lang="en-US" altLang="vi-VN"/>
              <a:t>menu</a:t>
            </a:r>
          </a:p>
          <a:p>
            <a:endParaRPr lang="en-US"/>
          </a:p>
        </p:txBody>
      </p:sp>
      <p:sp>
        <p:nvSpPr>
          <p:cNvPr id="4" name="TextBox 3"/>
          <p:cNvSpPr txBox="1"/>
          <p:nvPr/>
        </p:nvSpPr>
        <p:spPr>
          <a:xfrm>
            <a:off x="755576" y="1296512"/>
            <a:ext cx="7272808" cy="584775"/>
          </a:xfrm>
          <a:prstGeom prst="rect">
            <a:avLst/>
          </a:prstGeom>
          <a:noFill/>
        </p:spPr>
        <p:txBody>
          <a:bodyPr wrap="square" rtlCol="0" anchor="ctr">
            <a:spAutoFit/>
          </a:bodyPr>
          <a:lstStyle/>
          <a:p>
            <a:r>
              <a:rPr lang="en-US" sz="1600" smtClean="0"/>
              <a:t>Also </a:t>
            </a:r>
            <a:r>
              <a:rPr lang="en-US" sz="1600"/>
              <a:t>called a pop-up menu, is displayed when the user clicks on a GUI object with the right mouse button</a:t>
            </a:r>
            <a:r>
              <a:rPr lang="en-US" sz="1600" smtClean="0"/>
              <a:t>.</a:t>
            </a:r>
            <a:endParaRPr lang="en-US" sz="1600"/>
          </a:p>
        </p:txBody>
      </p:sp>
      <p:sp>
        <p:nvSpPr>
          <p:cNvPr id="5" name="Oval 4"/>
          <p:cNvSpPr/>
          <p:nvPr/>
        </p:nvSpPr>
        <p:spPr>
          <a:xfrm>
            <a:off x="534156" y="1481995"/>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solidFill>
                <a:schemeClr val="tx1">
                  <a:lumMod val="75000"/>
                  <a:lumOff val="25000"/>
                </a:schemeClr>
              </a:solidFill>
              <a:latin typeface="Arial (Body)"/>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285" y="1881287"/>
            <a:ext cx="7848872" cy="3138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993966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09644" y="195486"/>
            <a:ext cx="7200800" cy="576064"/>
          </a:xfrm>
        </p:spPr>
        <p:txBody>
          <a:bodyPr/>
          <a:lstStyle/>
          <a:p>
            <a:r>
              <a:rPr lang="en-US" smtClean="0"/>
              <a:t>Form-Fill Interfaces</a:t>
            </a:r>
            <a:endParaRPr lang="en-US">
              <a:latin typeface="Arial (Body)"/>
            </a:endParaRPr>
          </a:p>
        </p:txBody>
      </p:sp>
      <p:sp>
        <p:nvSpPr>
          <p:cNvPr id="14" name="TextBox 13"/>
          <p:cNvSpPr txBox="1"/>
          <p:nvPr/>
        </p:nvSpPr>
        <p:spPr>
          <a:xfrm>
            <a:off x="1245748" y="2201684"/>
            <a:ext cx="5328592" cy="313932"/>
          </a:xfrm>
          <a:prstGeom prst="rect">
            <a:avLst/>
          </a:prstGeom>
          <a:noFill/>
        </p:spPr>
        <p:txBody>
          <a:bodyPr wrap="square" rtlCol="0" anchor="ctr">
            <a:spAutoFit/>
          </a:bodyPr>
          <a:lstStyle/>
          <a:p>
            <a:pPr>
              <a:lnSpc>
                <a:spcPct val="90000"/>
              </a:lnSpc>
            </a:pPr>
            <a:r>
              <a:rPr lang="en-US" altLang="vi-VN" sz="1600"/>
              <a:t>Advantage</a:t>
            </a:r>
          </a:p>
        </p:txBody>
      </p:sp>
      <p:sp>
        <p:nvSpPr>
          <p:cNvPr id="15" name="Oval 14"/>
          <p:cNvSpPr/>
          <p:nvPr/>
        </p:nvSpPr>
        <p:spPr>
          <a:xfrm>
            <a:off x="1009917" y="2230540"/>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solidFill>
                <a:schemeClr val="tx1">
                  <a:lumMod val="75000"/>
                  <a:lumOff val="25000"/>
                </a:schemeClr>
              </a:solidFill>
              <a:latin typeface="Arial (Body)"/>
            </a:endParaRPr>
          </a:p>
        </p:txBody>
      </p:sp>
      <p:sp>
        <p:nvSpPr>
          <p:cNvPr id="11" name="TextBox 10"/>
          <p:cNvSpPr txBox="1"/>
          <p:nvPr/>
        </p:nvSpPr>
        <p:spPr>
          <a:xfrm>
            <a:off x="1245748" y="1482326"/>
            <a:ext cx="7575252" cy="535531"/>
          </a:xfrm>
          <a:prstGeom prst="rect">
            <a:avLst/>
          </a:prstGeom>
          <a:noFill/>
        </p:spPr>
        <p:txBody>
          <a:bodyPr wrap="square" rtlCol="0" anchor="ctr">
            <a:spAutoFit/>
          </a:bodyPr>
          <a:lstStyle/>
          <a:p>
            <a:pPr>
              <a:lnSpc>
                <a:spcPct val="90000"/>
              </a:lnSpc>
            </a:pPr>
            <a:r>
              <a:rPr lang="en-US" altLang="vi-VN" sz="1600"/>
              <a:t>Onscreen forms or Web-based forms displaying fields containing data items or </a:t>
            </a:r>
            <a:endParaRPr lang="en-US" altLang="vi-VN" sz="1600" smtClean="0"/>
          </a:p>
          <a:p>
            <a:pPr>
              <a:lnSpc>
                <a:spcPct val="90000"/>
              </a:lnSpc>
            </a:pPr>
            <a:r>
              <a:rPr lang="en-US" altLang="vi-VN" sz="1600" smtClean="0"/>
              <a:t>parameters </a:t>
            </a:r>
            <a:r>
              <a:rPr lang="en-US" altLang="vi-VN" sz="1600"/>
              <a:t>that need to </a:t>
            </a:r>
            <a:r>
              <a:rPr lang="en-US" altLang="vi-VN" sz="1600" smtClean="0"/>
              <a:t>becommunicated </a:t>
            </a:r>
            <a:r>
              <a:rPr lang="en-US" altLang="vi-VN" sz="1600"/>
              <a:t>to the user</a:t>
            </a:r>
          </a:p>
        </p:txBody>
      </p:sp>
      <p:sp>
        <p:nvSpPr>
          <p:cNvPr id="12" name="Oval 11"/>
          <p:cNvSpPr/>
          <p:nvPr/>
        </p:nvSpPr>
        <p:spPr>
          <a:xfrm>
            <a:off x="1009390" y="1595328"/>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solidFill>
                <a:schemeClr val="tx1">
                  <a:lumMod val="75000"/>
                  <a:lumOff val="25000"/>
                </a:schemeClr>
              </a:solidFill>
              <a:latin typeface="Arial (Body)"/>
            </a:endParaRPr>
          </a:p>
        </p:txBody>
      </p:sp>
      <p:sp>
        <p:nvSpPr>
          <p:cNvPr id="7" name="TextBox 6"/>
          <p:cNvSpPr txBox="1"/>
          <p:nvPr/>
        </p:nvSpPr>
        <p:spPr>
          <a:xfrm>
            <a:off x="1619672" y="2853337"/>
            <a:ext cx="5328592" cy="313932"/>
          </a:xfrm>
          <a:prstGeom prst="rect">
            <a:avLst/>
          </a:prstGeom>
          <a:noFill/>
        </p:spPr>
        <p:txBody>
          <a:bodyPr wrap="square" rtlCol="0" anchor="ctr">
            <a:spAutoFit/>
          </a:bodyPr>
          <a:lstStyle/>
          <a:p>
            <a:pPr lvl="1">
              <a:lnSpc>
                <a:spcPct val="90000"/>
              </a:lnSpc>
            </a:pPr>
            <a:r>
              <a:rPr lang="en-US" altLang="vi-VN" sz="1600"/>
              <a:t>The filled-in form provides excellent documentation</a:t>
            </a:r>
          </a:p>
        </p:txBody>
      </p:sp>
      <p:sp>
        <p:nvSpPr>
          <p:cNvPr id="8" name="Oval 7"/>
          <p:cNvSpPr/>
          <p:nvPr/>
        </p:nvSpPr>
        <p:spPr>
          <a:xfrm>
            <a:off x="1763688" y="2899593"/>
            <a:ext cx="221420" cy="2214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solidFill>
                <a:schemeClr val="tx1">
                  <a:lumMod val="75000"/>
                  <a:lumOff val="25000"/>
                </a:schemeClr>
              </a:solidFill>
              <a:latin typeface="Arial (Body)"/>
            </a:endParaRPr>
          </a:p>
        </p:txBody>
      </p:sp>
      <p:sp>
        <p:nvSpPr>
          <p:cNvPr id="9" name="TextBox 8"/>
          <p:cNvSpPr txBox="1"/>
          <p:nvPr/>
        </p:nvSpPr>
        <p:spPr>
          <a:xfrm>
            <a:off x="1311216" y="3509713"/>
            <a:ext cx="5647020" cy="313932"/>
          </a:xfrm>
          <a:prstGeom prst="rect">
            <a:avLst/>
          </a:prstGeom>
          <a:noFill/>
        </p:spPr>
        <p:txBody>
          <a:bodyPr wrap="square" rtlCol="0" anchor="ctr">
            <a:spAutoFit/>
          </a:bodyPr>
          <a:lstStyle/>
          <a:p>
            <a:pPr>
              <a:lnSpc>
                <a:spcPct val="90000"/>
              </a:lnSpc>
            </a:pPr>
            <a:r>
              <a:rPr lang="en-US" altLang="vi-VN" sz="1600"/>
              <a:t>Disadvantage</a:t>
            </a:r>
          </a:p>
        </p:txBody>
      </p:sp>
      <p:sp>
        <p:nvSpPr>
          <p:cNvPr id="10" name="Oval 9"/>
          <p:cNvSpPr/>
          <p:nvPr/>
        </p:nvSpPr>
        <p:spPr>
          <a:xfrm>
            <a:off x="1060960" y="3555969"/>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solidFill>
                <a:schemeClr val="tx1">
                  <a:lumMod val="75000"/>
                  <a:lumOff val="25000"/>
                </a:schemeClr>
              </a:solidFill>
              <a:latin typeface="Arial (Body)"/>
            </a:endParaRPr>
          </a:p>
        </p:txBody>
      </p:sp>
      <p:sp>
        <p:nvSpPr>
          <p:cNvPr id="13" name="TextBox 12"/>
          <p:cNvSpPr txBox="1"/>
          <p:nvPr/>
        </p:nvSpPr>
        <p:spPr>
          <a:xfrm>
            <a:off x="1651205" y="3908277"/>
            <a:ext cx="5647020" cy="535531"/>
          </a:xfrm>
          <a:prstGeom prst="rect">
            <a:avLst/>
          </a:prstGeom>
          <a:noFill/>
        </p:spPr>
        <p:txBody>
          <a:bodyPr wrap="square" rtlCol="0" anchor="ctr">
            <a:spAutoFit/>
          </a:bodyPr>
          <a:lstStyle/>
          <a:p>
            <a:pPr lvl="1">
              <a:lnSpc>
                <a:spcPct val="90000"/>
              </a:lnSpc>
            </a:pPr>
            <a:r>
              <a:rPr lang="en-US" altLang="vi-VN" sz="1600"/>
              <a:t>Users experienced with the system or application may become impatient</a:t>
            </a:r>
          </a:p>
        </p:txBody>
      </p:sp>
      <p:sp>
        <p:nvSpPr>
          <p:cNvPr id="16" name="Oval 15"/>
          <p:cNvSpPr/>
          <p:nvPr/>
        </p:nvSpPr>
        <p:spPr>
          <a:xfrm>
            <a:off x="1763688" y="3977726"/>
            <a:ext cx="221420" cy="2214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solidFill>
                <a:schemeClr val="tx1">
                  <a:lumMod val="75000"/>
                  <a:lumOff val="25000"/>
                </a:schemeClr>
              </a:solidFill>
              <a:latin typeface="Arial (Body)"/>
            </a:endParaRPr>
          </a:p>
        </p:txBody>
      </p:sp>
    </p:spTree>
    <p:extLst>
      <p:ext uri="{BB962C8B-B14F-4D97-AF65-F5344CB8AC3E}">
        <p14:creationId xmlns:p14="http://schemas.microsoft.com/office/powerpoint/2010/main" val="57997840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smtClean="0"/>
          </a:p>
          <a:p>
            <a:r>
              <a:rPr lang="en-US" smtClean="0"/>
              <a:t>Form-Fill </a:t>
            </a:r>
            <a:r>
              <a:rPr lang="en-US"/>
              <a:t>Interfaces</a:t>
            </a:r>
            <a:endParaRPr lang="en-US">
              <a:latin typeface="Arial (Body)"/>
            </a:endParaRPr>
          </a:p>
          <a:p>
            <a:endParaRPr lang="en-US"/>
          </a:p>
        </p:txBody>
      </p:sp>
      <p:sp>
        <p:nvSpPr>
          <p:cNvPr id="5" name="Rectangle 4"/>
          <p:cNvSpPr/>
          <p:nvPr/>
        </p:nvSpPr>
        <p:spPr>
          <a:xfrm>
            <a:off x="1692970" y="4588561"/>
            <a:ext cx="7474246" cy="369332"/>
          </a:xfrm>
          <a:prstGeom prst="rect">
            <a:avLst/>
          </a:prstGeom>
        </p:spPr>
        <p:txBody>
          <a:bodyPr wrap="square">
            <a:spAutoFit/>
          </a:bodyPr>
          <a:lstStyle/>
          <a:p>
            <a:r>
              <a:rPr lang="en-US" altLang="vi-VN" b="1"/>
              <a:t>Figure 14.12</a:t>
            </a:r>
            <a:r>
              <a:rPr lang="en-US" altLang="vi-VN"/>
              <a:t> An example of the form-fill </a:t>
            </a:r>
            <a:r>
              <a:rPr lang="en-US" altLang="vi-VN" smtClean="0"/>
              <a:t>interface</a:t>
            </a:r>
            <a:endParaRPr lang="en-US"/>
          </a:p>
        </p:txBody>
      </p:sp>
      <p:pic>
        <p:nvPicPr>
          <p:cNvPr id="1026" name="Picture 2" descr="C:\Users\PHD-Vinhnguyem\Desktop\intuitive-forms-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295" y="1131590"/>
            <a:ext cx="8671607" cy="3314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960725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09644" y="195486"/>
            <a:ext cx="7200800" cy="576064"/>
          </a:xfrm>
        </p:spPr>
        <p:txBody>
          <a:bodyPr/>
          <a:lstStyle/>
          <a:p>
            <a:r>
              <a:rPr lang="en-US"/>
              <a:t>Command-Language Interfaces</a:t>
            </a:r>
            <a:endParaRPr lang="en-US">
              <a:latin typeface="Arial (Body)"/>
            </a:endParaRPr>
          </a:p>
        </p:txBody>
      </p:sp>
      <p:sp>
        <p:nvSpPr>
          <p:cNvPr id="14" name="TextBox 13"/>
          <p:cNvSpPr txBox="1"/>
          <p:nvPr/>
        </p:nvSpPr>
        <p:spPr>
          <a:xfrm>
            <a:off x="1245748" y="2189374"/>
            <a:ext cx="5328592" cy="338554"/>
          </a:xfrm>
          <a:prstGeom prst="rect">
            <a:avLst/>
          </a:prstGeom>
          <a:noFill/>
        </p:spPr>
        <p:txBody>
          <a:bodyPr wrap="square" rtlCol="0" anchor="ctr">
            <a:spAutoFit/>
          </a:bodyPr>
          <a:lstStyle/>
          <a:p>
            <a:r>
              <a:rPr lang="en-US" altLang="vi-VN" sz="1600"/>
              <a:t>Affords the user more flexibility and control</a:t>
            </a:r>
          </a:p>
        </p:txBody>
      </p:sp>
      <p:sp>
        <p:nvSpPr>
          <p:cNvPr id="15" name="Oval 14"/>
          <p:cNvSpPr/>
          <p:nvPr/>
        </p:nvSpPr>
        <p:spPr>
          <a:xfrm>
            <a:off x="1009917" y="2230540"/>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solidFill>
                <a:schemeClr val="tx1">
                  <a:lumMod val="75000"/>
                  <a:lumOff val="25000"/>
                </a:schemeClr>
              </a:solidFill>
              <a:latin typeface="Arial (Body)"/>
            </a:endParaRPr>
          </a:p>
        </p:txBody>
      </p:sp>
      <p:sp>
        <p:nvSpPr>
          <p:cNvPr id="11" name="TextBox 10"/>
          <p:cNvSpPr txBox="1"/>
          <p:nvPr/>
        </p:nvSpPr>
        <p:spPr>
          <a:xfrm>
            <a:off x="1245220" y="1431050"/>
            <a:ext cx="7575252" cy="584775"/>
          </a:xfrm>
          <a:prstGeom prst="rect">
            <a:avLst/>
          </a:prstGeom>
          <a:noFill/>
        </p:spPr>
        <p:txBody>
          <a:bodyPr wrap="square" rtlCol="0" anchor="ctr">
            <a:spAutoFit/>
          </a:bodyPr>
          <a:lstStyle/>
          <a:p>
            <a:r>
              <a:rPr lang="en-US" altLang="vi-VN" sz="1600"/>
              <a:t>Allows the user to control the application with a series of keystrokes, commands, phrases, or some sequence of these</a:t>
            </a:r>
          </a:p>
        </p:txBody>
      </p:sp>
      <p:sp>
        <p:nvSpPr>
          <p:cNvPr id="12" name="Oval 11"/>
          <p:cNvSpPr/>
          <p:nvPr/>
        </p:nvSpPr>
        <p:spPr>
          <a:xfrm>
            <a:off x="1009390" y="1595328"/>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solidFill>
                <a:schemeClr val="tx1">
                  <a:lumMod val="75000"/>
                  <a:lumOff val="25000"/>
                </a:schemeClr>
              </a:solidFill>
              <a:latin typeface="Arial (Body)"/>
            </a:endParaRPr>
          </a:p>
        </p:txBody>
      </p:sp>
      <p:sp>
        <p:nvSpPr>
          <p:cNvPr id="7" name="TextBox 6"/>
          <p:cNvSpPr txBox="1"/>
          <p:nvPr/>
        </p:nvSpPr>
        <p:spPr>
          <a:xfrm>
            <a:off x="1245220" y="2828136"/>
            <a:ext cx="5328592" cy="338554"/>
          </a:xfrm>
          <a:prstGeom prst="rect">
            <a:avLst/>
          </a:prstGeom>
          <a:noFill/>
        </p:spPr>
        <p:txBody>
          <a:bodyPr wrap="square" rtlCol="0" anchor="ctr">
            <a:spAutoFit/>
          </a:bodyPr>
          <a:lstStyle/>
          <a:p>
            <a:r>
              <a:rPr lang="en-US" sz="1600"/>
              <a:t>Require memorization of syntax rules</a:t>
            </a:r>
          </a:p>
        </p:txBody>
      </p:sp>
      <p:sp>
        <p:nvSpPr>
          <p:cNvPr id="8" name="Oval 7"/>
          <p:cNvSpPr/>
          <p:nvPr/>
        </p:nvSpPr>
        <p:spPr>
          <a:xfrm>
            <a:off x="1009389" y="2869302"/>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solidFill>
                <a:schemeClr val="tx1">
                  <a:lumMod val="75000"/>
                  <a:lumOff val="25000"/>
                </a:schemeClr>
              </a:solidFill>
              <a:latin typeface="Arial (Body)"/>
            </a:endParaRPr>
          </a:p>
        </p:txBody>
      </p:sp>
      <p:sp>
        <p:nvSpPr>
          <p:cNvPr id="9" name="TextBox 8"/>
          <p:cNvSpPr txBox="1"/>
          <p:nvPr/>
        </p:nvSpPr>
        <p:spPr>
          <a:xfrm>
            <a:off x="1229236" y="3497403"/>
            <a:ext cx="5647020" cy="338554"/>
          </a:xfrm>
          <a:prstGeom prst="rect">
            <a:avLst/>
          </a:prstGeom>
          <a:noFill/>
        </p:spPr>
        <p:txBody>
          <a:bodyPr wrap="square" rtlCol="0" anchor="ctr">
            <a:spAutoFit/>
          </a:bodyPr>
          <a:lstStyle/>
          <a:p>
            <a:r>
              <a:rPr lang="en-US" altLang="vi-VN" sz="1600"/>
              <a:t>May be an obstacle for inexperienced users</a:t>
            </a:r>
          </a:p>
        </p:txBody>
      </p:sp>
      <p:sp>
        <p:nvSpPr>
          <p:cNvPr id="10" name="Oval 9"/>
          <p:cNvSpPr/>
          <p:nvPr/>
        </p:nvSpPr>
        <p:spPr>
          <a:xfrm>
            <a:off x="993405" y="3538569"/>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solidFill>
                <a:schemeClr val="tx1">
                  <a:lumMod val="75000"/>
                  <a:lumOff val="25000"/>
                </a:schemeClr>
              </a:solidFill>
              <a:latin typeface="Arial (Body)"/>
            </a:endParaRPr>
          </a:p>
        </p:txBody>
      </p:sp>
    </p:spTree>
    <p:extLst>
      <p:ext uri="{BB962C8B-B14F-4D97-AF65-F5344CB8AC3E}">
        <p14:creationId xmlns:p14="http://schemas.microsoft.com/office/powerpoint/2010/main" val="39599821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411760" y="301402"/>
            <a:ext cx="6732240" cy="701030"/>
          </a:xfrm>
          <a:custGeom>
            <a:avLst/>
            <a:gdLst/>
            <a:ahLst/>
            <a:cxnLst/>
            <a:rect l="l" t="t" r="r" b="b"/>
            <a:pathLst>
              <a:path w="6291808" h="701030">
                <a:moveTo>
                  <a:pt x="350515" y="0"/>
                </a:moveTo>
                <a:lnTo>
                  <a:pt x="6291808" y="0"/>
                </a:lnTo>
                <a:lnTo>
                  <a:pt x="6291808" y="701030"/>
                </a:lnTo>
                <a:lnTo>
                  <a:pt x="350515" y="701030"/>
                </a:lnTo>
                <a:cubicBezTo>
                  <a:pt x="156931" y="701030"/>
                  <a:pt x="0" y="544099"/>
                  <a:pt x="0" y="350515"/>
                </a:cubicBezTo>
                <a:cubicBezTo>
                  <a:pt x="0" y="156931"/>
                  <a:pt x="156931" y="0"/>
                  <a:pt x="35051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p:cNvSpPr txBox="1">
            <a:spLocks/>
          </p:cNvSpPr>
          <p:nvPr/>
        </p:nvSpPr>
        <p:spPr>
          <a:xfrm>
            <a:off x="2797898" y="339502"/>
            <a:ext cx="6346102" cy="576064"/>
          </a:xfrm>
          <a:prstGeom prst="rect">
            <a:avLst/>
          </a:prstGeom>
        </p:spPr>
        <p:txBody>
          <a:bodyPr anchor="ctr"/>
          <a:lstStyle>
            <a:lvl1pPr algn="ctr" defTabSz="914400" rtl="0" eaLnBrk="1" latinLnBrk="1" hangingPunct="1">
              <a:spcBef>
                <a:spcPct val="0"/>
              </a:spcBef>
              <a:buNone/>
              <a:defRPr sz="4400" kern="1200">
                <a:solidFill>
                  <a:schemeClr val="tx1"/>
                </a:solidFill>
                <a:latin typeface="+mj-lt"/>
                <a:ea typeface="+mj-ea"/>
                <a:cs typeface="+mj-cs"/>
              </a:defRPr>
            </a:lvl1pPr>
          </a:lstStyle>
          <a:p>
            <a:pPr algn="l"/>
            <a:r>
              <a:rPr lang="en-US" sz="3600" dirty="0">
                <a:solidFill>
                  <a:schemeClr val="bg1"/>
                </a:solidFill>
                <a:latin typeface="Arial" pitchFamily="34" charset="0"/>
                <a:cs typeface="Arial" pitchFamily="34" charset="0"/>
              </a:rPr>
              <a:t>LEARNING OBJECTIVES</a:t>
            </a:r>
          </a:p>
        </p:txBody>
      </p:sp>
      <p:sp>
        <p:nvSpPr>
          <p:cNvPr id="5" name="Oval 4"/>
          <p:cNvSpPr/>
          <p:nvPr/>
        </p:nvSpPr>
        <p:spPr>
          <a:xfrm>
            <a:off x="3267405" y="1164806"/>
            <a:ext cx="720080" cy="7200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2723051" y="2028569"/>
            <a:ext cx="720080" cy="72008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2170245" y="2894126"/>
            <a:ext cx="720080" cy="7200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1691680" y="3700025"/>
            <a:ext cx="720080" cy="72008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4073921" y="1312480"/>
            <a:ext cx="4818560" cy="424732"/>
          </a:xfrm>
          <a:prstGeom prst="rect">
            <a:avLst/>
          </a:prstGeom>
          <a:noFill/>
        </p:spPr>
        <p:txBody>
          <a:bodyPr wrap="square" rtlCol="0" anchor="ctr">
            <a:spAutoFit/>
          </a:bodyPr>
          <a:lstStyle/>
          <a:p>
            <a:pPr>
              <a:lnSpc>
                <a:spcPct val="90000"/>
              </a:lnSpc>
            </a:pPr>
            <a:r>
              <a:rPr lang="en-US" altLang="vi-VN" sz="1200" dirty="0"/>
              <a:t>Understand the different types of, and reasons for, using alternative user interfaces</a:t>
            </a:r>
          </a:p>
        </p:txBody>
      </p:sp>
      <p:sp>
        <p:nvSpPr>
          <p:cNvPr id="14" name="TextBox 13"/>
          <p:cNvSpPr txBox="1"/>
          <p:nvPr/>
        </p:nvSpPr>
        <p:spPr>
          <a:xfrm>
            <a:off x="3603266" y="2303984"/>
            <a:ext cx="5001181" cy="276999"/>
          </a:xfrm>
          <a:prstGeom prst="rect">
            <a:avLst/>
          </a:prstGeom>
          <a:noFill/>
        </p:spPr>
        <p:txBody>
          <a:bodyPr wrap="square" rtlCol="0" anchor="ctr">
            <a:spAutoFit/>
          </a:bodyPr>
          <a:lstStyle/>
          <a:p>
            <a:r>
              <a:rPr lang="en-US" altLang="vi-VN" sz="1200" dirty="0"/>
              <a:t>Design effective dialog for HCI</a:t>
            </a:r>
          </a:p>
        </p:txBody>
      </p:sp>
      <p:sp>
        <p:nvSpPr>
          <p:cNvPr id="17" name="TextBox 16"/>
          <p:cNvSpPr txBox="1"/>
          <p:nvPr/>
        </p:nvSpPr>
        <p:spPr>
          <a:xfrm>
            <a:off x="3083090" y="3142222"/>
            <a:ext cx="4608512" cy="276999"/>
          </a:xfrm>
          <a:prstGeom prst="rect">
            <a:avLst/>
          </a:prstGeom>
          <a:noFill/>
        </p:spPr>
        <p:txBody>
          <a:bodyPr wrap="square" rtlCol="0" anchor="ctr">
            <a:spAutoFit/>
          </a:bodyPr>
          <a:lstStyle/>
          <a:p>
            <a:r>
              <a:rPr lang="en-US" altLang="vi-VN" sz="1200" dirty="0"/>
              <a:t>Understand the importance of user feedback</a:t>
            </a:r>
          </a:p>
        </p:txBody>
      </p:sp>
      <p:sp>
        <p:nvSpPr>
          <p:cNvPr id="20" name="TextBox 19"/>
          <p:cNvSpPr txBox="1"/>
          <p:nvPr/>
        </p:nvSpPr>
        <p:spPr>
          <a:xfrm>
            <a:off x="2723049" y="3993467"/>
            <a:ext cx="4608512" cy="276999"/>
          </a:xfrm>
          <a:prstGeom prst="rect">
            <a:avLst/>
          </a:prstGeom>
          <a:noFill/>
        </p:spPr>
        <p:txBody>
          <a:bodyPr wrap="square" rtlCol="0" anchor="ctr">
            <a:spAutoFit/>
          </a:bodyPr>
          <a:lstStyle/>
          <a:p>
            <a:r>
              <a:rPr lang="vi-VN" sz="1200" smtClean="0"/>
              <a:t>HCI </a:t>
            </a:r>
            <a:r>
              <a:rPr lang="en-US" sz="1200" dirty="0" err="1" smtClean="0"/>
              <a:t>và</a:t>
            </a:r>
            <a:r>
              <a:rPr lang="vi-VN" sz="1200" smtClean="0"/>
              <a:t> các trang Web thương mại điện tử</a:t>
            </a:r>
            <a:endParaRPr lang="vi-VN" sz="1200"/>
          </a:p>
        </p:txBody>
      </p:sp>
      <p:sp>
        <p:nvSpPr>
          <p:cNvPr id="22" name="TextBox 21"/>
          <p:cNvSpPr txBox="1"/>
          <p:nvPr/>
        </p:nvSpPr>
        <p:spPr>
          <a:xfrm>
            <a:off x="3265321" y="1260739"/>
            <a:ext cx="720082" cy="461665"/>
          </a:xfrm>
          <a:prstGeom prst="rect">
            <a:avLst/>
          </a:prstGeom>
          <a:noFill/>
        </p:spPr>
        <p:txBody>
          <a:bodyPr wrap="square" rtlCol="0" anchor="ctr">
            <a:spAutoFit/>
          </a:bodyPr>
          <a:lstStyle/>
          <a:p>
            <a:pPr algn="ctr"/>
            <a:r>
              <a:rPr lang="en-US" altLang="ko-KR" sz="2400" b="1" smtClean="0">
                <a:solidFill>
                  <a:schemeClr val="bg1"/>
                </a:solidFill>
                <a:cs typeface="Arial" pitchFamily="34" charset="0"/>
              </a:rPr>
              <a:t>05</a:t>
            </a:r>
            <a:endParaRPr lang="ko-KR" altLang="en-US" sz="2400" b="1">
              <a:solidFill>
                <a:schemeClr val="bg1"/>
              </a:solidFill>
              <a:cs typeface="Arial" pitchFamily="34" charset="0"/>
            </a:endParaRPr>
          </a:p>
        </p:txBody>
      </p:sp>
      <p:sp>
        <p:nvSpPr>
          <p:cNvPr id="23" name="TextBox 22"/>
          <p:cNvSpPr txBox="1"/>
          <p:nvPr/>
        </p:nvSpPr>
        <p:spPr>
          <a:xfrm>
            <a:off x="2723049" y="2157776"/>
            <a:ext cx="720082" cy="461665"/>
          </a:xfrm>
          <a:prstGeom prst="rect">
            <a:avLst/>
          </a:prstGeom>
          <a:noFill/>
        </p:spPr>
        <p:txBody>
          <a:bodyPr wrap="square" rtlCol="0" anchor="ctr">
            <a:spAutoFit/>
          </a:bodyPr>
          <a:lstStyle/>
          <a:p>
            <a:pPr algn="ctr"/>
            <a:r>
              <a:rPr lang="en-US" altLang="ko-KR" sz="2400" b="1" smtClean="0">
                <a:solidFill>
                  <a:schemeClr val="bg1"/>
                </a:solidFill>
                <a:cs typeface="Arial" pitchFamily="34" charset="0"/>
              </a:rPr>
              <a:t>06</a:t>
            </a:r>
            <a:endParaRPr lang="ko-KR" altLang="en-US" sz="2400" b="1">
              <a:solidFill>
                <a:schemeClr val="bg1"/>
              </a:solidFill>
              <a:cs typeface="Arial" pitchFamily="34" charset="0"/>
            </a:endParaRPr>
          </a:p>
        </p:txBody>
      </p:sp>
      <p:sp>
        <p:nvSpPr>
          <p:cNvPr id="24" name="TextBox 23"/>
          <p:cNvSpPr txBox="1"/>
          <p:nvPr/>
        </p:nvSpPr>
        <p:spPr>
          <a:xfrm>
            <a:off x="2170241" y="3023332"/>
            <a:ext cx="720082" cy="461665"/>
          </a:xfrm>
          <a:prstGeom prst="rect">
            <a:avLst/>
          </a:prstGeom>
          <a:noFill/>
        </p:spPr>
        <p:txBody>
          <a:bodyPr wrap="square" rtlCol="0" anchor="ctr">
            <a:spAutoFit/>
          </a:bodyPr>
          <a:lstStyle/>
          <a:p>
            <a:pPr algn="ctr"/>
            <a:r>
              <a:rPr lang="en-US" altLang="ko-KR" sz="2400" b="1" smtClean="0">
                <a:solidFill>
                  <a:schemeClr val="bg1"/>
                </a:solidFill>
                <a:cs typeface="Arial" pitchFamily="34" charset="0"/>
              </a:rPr>
              <a:t>07</a:t>
            </a:r>
            <a:endParaRPr lang="ko-KR" altLang="en-US" sz="2400" b="1">
              <a:solidFill>
                <a:schemeClr val="bg1"/>
              </a:solidFill>
              <a:cs typeface="Arial" pitchFamily="34" charset="0"/>
            </a:endParaRPr>
          </a:p>
        </p:txBody>
      </p:sp>
      <p:sp>
        <p:nvSpPr>
          <p:cNvPr id="25" name="TextBox 24"/>
          <p:cNvSpPr txBox="1"/>
          <p:nvPr/>
        </p:nvSpPr>
        <p:spPr>
          <a:xfrm>
            <a:off x="1691674" y="3829229"/>
            <a:ext cx="720082" cy="461665"/>
          </a:xfrm>
          <a:prstGeom prst="rect">
            <a:avLst/>
          </a:prstGeom>
          <a:noFill/>
        </p:spPr>
        <p:txBody>
          <a:bodyPr wrap="square" rtlCol="0" anchor="ctr">
            <a:spAutoFit/>
          </a:bodyPr>
          <a:lstStyle/>
          <a:p>
            <a:pPr algn="ctr"/>
            <a:r>
              <a:rPr lang="en-US" altLang="ko-KR" sz="2400" b="1" smtClean="0">
                <a:solidFill>
                  <a:schemeClr val="bg1"/>
                </a:solidFill>
                <a:cs typeface="Arial" pitchFamily="34" charset="0"/>
              </a:rPr>
              <a:t>08</a:t>
            </a:r>
            <a:endParaRPr lang="ko-KR" altLang="en-US" sz="2400" b="1">
              <a:solidFill>
                <a:schemeClr val="bg1"/>
              </a:solidFill>
              <a:cs typeface="Arial" pitchFamily="34" charset="0"/>
            </a:endParaRPr>
          </a:p>
        </p:txBody>
      </p:sp>
      <p:sp>
        <p:nvSpPr>
          <p:cNvPr id="16" name="Oval 15"/>
          <p:cNvSpPr/>
          <p:nvPr/>
        </p:nvSpPr>
        <p:spPr>
          <a:xfrm>
            <a:off x="1259632" y="4492943"/>
            <a:ext cx="720080" cy="72008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259626" y="4622147"/>
            <a:ext cx="720082" cy="461665"/>
          </a:xfrm>
          <a:prstGeom prst="rect">
            <a:avLst/>
          </a:prstGeom>
          <a:noFill/>
        </p:spPr>
        <p:txBody>
          <a:bodyPr wrap="square" rtlCol="0" anchor="ctr">
            <a:spAutoFit/>
          </a:bodyPr>
          <a:lstStyle/>
          <a:p>
            <a:pPr algn="ctr"/>
            <a:r>
              <a:rPr lang="en-US" altLang="ko-KR" sz="2400" b="1" smtClean="0">
                <a:solidFill>
                  <a:schemeClr val="bg1"/>
                </a:solidFill>
                <a:cs typeface="Arial" pitchFamily="34" charset="0"/>
              </a:rPr>
              <a:t>09</a:t>
            </a:r>
            <a:endParaRPr lang="ko-KR" altLang="en-US" sz="2400" b="1">
              <a:solidFill>
                <a:schemeClr val="bg1"/>
              </a:solidFill>
              <a:cs typeface="Arial" pitchFamily="34" charset="0"/>
            </a:endParaRPr>
          </a:p>
        </p:txBody>
      </p:sp>
      <p:sp>
        <p:nvSpPr>
          <p:cNvPr id="19" name="TextBox 18"/>
          <p:cNvSpPr txBox="1"/>
          <p:nvPr/>
        </p:nvSpPr>
        <p:spPr>
          <a:xfrm>
            <a:off x="2267744" y="4714483"/>
            <a:ext cx="4608512" cy="276999"/>
          </a:xfrm>
          <a:prstGeom prst="rect">
            <a:avLst/>
          </a:prstGeom>
          <a:noFill/>
        </p:spPr>
        <p:txBody>
          <a:bodyPr wrap="square" rtlCol="0" anchor="ctr">
            <a:spAutoFit/>
          </a:bodyPr>
          <a:lstStyle/>
          <a:p>
            <a:r>
              <a:rPr lang="en-US" altLang="vi-VN" sz="1200"/>
              <a:t>Formulate queries that permit users to search the Web</a:t>
            </a:r>
          </a:p>
        </p:txBody>
      </p:sp>
    </p:spTree>
    <p:extLst>
      <p:ext uri="{BB962C8B-B14F-4D97-AF65-F5344CB8AC3E}">
        <p14:creationId xmlns:p14="http://schemas.microsoft.com/office/powerpoint/2010/main" val="99981392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smtClean="0"/>
          </a:p>
          <a:p>
            <a:r>
              <a:rPr lang="en-US" smtClean="0"/>
              <a:t>Command-Language </a:t>
            </a:r>
            <a:r>
              <a:rPr lang="en-US"/>
              <a:t>Interfaces</a:t>
            </a:r>
            <a:endParaRPr lang="en-US">
              <a:latin typeface="Arial (Body)"/>
            </a:endParaRPr>
          </a:p>
          <a:p>
            <a:endParaRPr lang="en-US"/>
          </a:p>
        </p:txBody>
      </p:sp>
      <p:sp>
        <p:nvSpPr>
          <p:cNvPr id="4" name="Rectangle 3"/>
          <p:cNvSpPr/>
          <p:nvPr/>
        </p:nvSpPr>
        <p:spPr>
          <a:xfrm>
            <a:off x="1907704" y="4682224"/>
            <a:ext cx="5310336" cy="369332"/>
          </a:xfrm>
          <a:prstGeom prst="rect">
            <a:avLst/>
          </a:prstGeom>
        </p:spPr>
        <p:txBody>
          <a:bodyPr wrap="square">
            <a:spAutoFit/>
          </a:bodyPr>
          <a:lstStyle/>
          <a:p>
            <a:r>
              <a:rPr lang="en-US" altLang="vi-VN" b="1"/>
              <a:t>Figure 14.13</a:t>
            </a:r>
            <a:r>
              <a:rPr lang="en-US" altLang="vi-VN"/>
              <a:t> Command-language interface</a:t>
            </a:r>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181710"/>
            <a:ext cx="8424936" cy="3274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572806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09644" y="195486"/>
            <a:ext cx="7200800" cy="576064"/>
          </a:xfrm>
        </p:spPr>
        <p:txBody>
          <a:bodyPr/>
          <a:lstStyle/>
          <a:p>
            <a:r>
              <a:rPr lang="en-US"/>
              <a:t>Graphical User Interfaces</a:t>
            </a:r>
            <a:endParaRPr lang="en-US">
              <a:latin typeface="Arial (Body)"/>
            </a:endParaRPr>
          </a:p>
        </p:txBody>
      </p:sp>
      <p:sp>
        <p:nvSpPr>
          <p:cNvPr id="14" name="TextBox 13"/>
          <p:cNvSpPr txBox="1"/>
          <p:nvPr/>
        </p:nvSpPr>
        <p:spPr>
          <a:xfrm>
            <a:off x="1245748" y="2931790"/>
            <a:ext cx="6350588" cy="584775"/>
          </a:xfrm>
          <a:prstGeom prst="rect">
            <a:avLst/>
          </a:prstGeom>
          <a:noFill/>
        </p:spPr>
        <p:txBody>
          <a:bodyPr wrap="square" rtlCol="0" anchor="ctr">
            <a:spAutoFit/>
          </a:bodyPr>
          <a:lstStyle/>
          <a:p>
            <a:r>
              <a:rPr lang="en-US" sz="1600"/>
              <a:t>An appropriate model of reality or an acceptable conceptual model </a:t>
            </a:r>
            <a:endParaRPr lang="en-US" sz="1600" smtClean="0"/>
          </a:p>
          <a:p>
            <a:r>
              <a:rPr lang="en-US" sz="1600" smtClean="0"/>
              <a:t>of </a:t>
            </a:r>
            <a:r>
              <a:rPr lang="en-US" sz="1600"/>
              <a:t>the representation must be invented</a:t>
            </a:r>
          </a:p>
        </p:txBody>
      </p:sp>
      <p:sp>
        <p:nvSpPr>
          <p:cNvPr id="15" name="Oval 14"/>
          <p:cNvSpPr/>
          <p:nvPr/>
        </p:nvSpPr>
        <p:spPr>
          <a:xfrm>
            <a:off x="1009917" y="3096067"/>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solidFill>
                <a:schemeClr val="tx1">
                  <a:lumMod val="75000"/>
                  <a:lumOff val="25000"/>
                </a:schemeClr>
              </a:solidFill>
              <a:latin typeface="Arial (Body)"/>
            </a:endParaRPr>
          </a:p>
        </p:txBody>
      </p:sp>
      <p:sp>
        <p:nvSpPr>
          <p:cNvPr id="11" name="TextBox 10"/>
          <p:cNvSpPr txBox="1"/>
          <p:nvPr/>
        </p:nvSpPr>
        <p:spPr>
          <a:xfrm>
            <a:off x="1269812" y="2126261"/>
            <a:ext cx="7575252" cy="338554"/>
          </a:xfrm>
          <a:prstGeom prst="rect">
            <a:avLst/>
          </a:prstGeom>
          <a:noFill/>
        </p:spPr>
        <p:txBody>
          <a:bodyPr wrap="square" rtlCol="0" anchor="ctr">
            <a:spAutoFit/>
          </a:bodyPr>
          <a:lstStyle/>
          <a:p>
            <a:r>
              <a:rPr lang="en-US" altLang="vi-VN" sz="1600"/>
              <a:t>Provide users constant feedback on task accomplishment</a:t>
            </a:r>
          </a:p>
        </p:txBody>
      </p:sp>
      <p:sp>
        <p:nvSpPr>
          <p:cNvPr id="12" name="Oval 11"/>
          <p:cNvSpPr/>
          <p:nvPr/>
        </p:nvSpPr>
        <p:spPr>
          <a:xfrm>
            <a:off x="1024328" y="2184828"/>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solidFill>
                <a:schemeClr val="tx1">
                  <a:lumMod val="75000"/>
                  <a:lumOff val="25000"/>
                </a:schemeClr>
              </a:solidFill>
              <a:latin typeface="Arial (Body)"/>
            </a:endParaRPr>
          </a:p>
        </p:txBody>
      </p:sp>
    </p:spTree>
    <p:extLst>
      <p:ext uri="{BB962C8B-B14F-4D97-AF65-F5344CB8AC3E}">
        <p14:creationId xmlns:p14="http://schemas.microsoft.com/office/powerpoint/2010/main" val="356390372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smtClean="0"/>
          </a:p>
          <a:p>
            <a:r>
              <a:rPr lang="en-US" smtClean="0"/>
              <a:t>Graphical </a:t>
            </a:r>
            <a:r>
              <a:rPr lang="en-US"/>
              <a:t>User Interfaces</a:t>
            </a:r>
            <a:endParaRPr lang="en-US">
              <a:latin typeface="Arial (Body)"/>
            </a:endParaRPr>
          </a:p>
          <a:p>
            <a:endParaRPr lang="en-US"/>
          </a:p>
        </p:txBody>
      </p:sp>
      <p:pic>
        <p:nvPicPr>
          <p:cNvPr id="5122" name="Picture 2" descr="C:\Users\PHD-Vinhnguyem\Desktop\osxgu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203598"/>
            <a:ext cx="5905500" cy="33242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907704" y="4682224"/>
            <a:ext cx="5310336" cy="369332"/>
          </a:xfrm>
          <a:prstGeom prst="rect">
            <a:avLst/>
          </a:prstGeom>
        </p:spPr>
        <p:txBody>
          <a:bodyPr wrap="square">
            <a:spAutoFit/>
          </a:bodyPr>
          <a:lstStyle/>
          <a:p>
            <a:r>
              <a:rPr lang="en-US" altLang="vi-VN" b="1"/>
              <a:t>Figure </a:t>
            </a:r>
            <a:r>
              <a:rPr lang="en-US" altLang="vi-VN" b="1" smtClean="0"/>
              <a:t>14.14 </a:t>
            </a:r>
            <a:r>
              <a:rPr lang="en-US" altLang="vi-VN" smtClean="0"/>
              <a:t>Command-language </a:t>
            </a:r>
            <a:r>
              <a:rPr lang="en-US" altLang="vi-VN"/>
              <a:t>interface</a:t>
            </a:r>
            <a:endParaRPr lang="en-US"/>
          </a:p>
        </p:txBody>
      </p:sp>
    </p:spTree>
    <p:extLst>
      <p:ext uri="{BB962C8B-B14F-4D97-AF65-F5344CB8AC3E}">
        <p14:creationId xmlns:p14="http://schemas.microsoft.com/office/powerpoint/2010/main" val="57188085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altLang="vi-VN"/>
              <a:t>Other User Interfaces</a:t>
            </a:r>
            <a:endParaRPr lang="en-US"/>
          </a:p>
        </p:txBody>
      </p:sp>
      <p:sp>
        <p:nvSpPr>
          <p:cNvPr id="4" name="TextBox 3"/>
          <p:cNvSpPr txBox="1"/>
          <p:nvPr/>
        </p:nvSpPr>
        <p:spPr>
          <a:xfrm>
            <a:off x="1245748" y="2189373"/>
            <a:ext cx="5328592" cy="338554"/>
          </a:xfrm>
          <a:prstGeom prst="rect">
            <a:avLst/>
          </a:prstGeom>
          <a:noFill/>
        </p:spPr>
        <p:txBody>
          <a:bodyPr wrap="square" rtlCol="0" anchor="ctr">
            <a:spAutoFit/>
          </a:bodyPr>
          <a:lstStyle/>
          <a:p>
            <a:r>
              <a:rPr lang="en-US" altLang="vi-VN" sz="1600"/>
              <a:t>Touch-sensitive screens</a:t>
            </a:r>
          </a:p>
        </p:txBody>
      </p:sp>
      <p:sp>
        <p:nvSpPr>
          <p:cNvPr id="5" name="Oval 4"/>
          <p:cNvSpPr/>
          <p:nvPr/>
        </p:nvSpPr>
        <p:spPr>
          <a:xfrm>
            <a:off x="1009917" y="2230540"/>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solidFill>
                <a:schemeClr val="tx1">
                  <a:lumMod val="75000"/>
                  <a:lumOff val="25000"/>
                </a:schemeClr>
              </a:solidFill>
              <a:latin typeface="Arial (Body)"/>
            </a:endParaRPr>
          </a:p>
        </p:txBody>
      </p:sp>
      <p:sp>
        <p:nvSpPr>
          <p:cNvPr id="6" name="TextBox 5"/>
          <p:cNvSpPr txBox="1"/>
          <p:nvPr/>
        </p:nvSpPr>
        <p:spPr>
          <a:xfrm>
            <a:off x="1245220" y="1554160"/>
            <a:ext cx="7575252" cy="338554"/>
          </a:xfrm>
          <a:prstGeom prst="rect">
            <a:avLst/>
          </a:prstGeom>
          <a:noFill/>
        </p:spPr>
        <p:txBody>
          <a:bodyPr wrap="square" rtlCol="0" anchor="ctr">
            <a:spAutoFit/>
          </a:bodyPr>
          <a:lstStyle/>
          <a:p>
            <a:r>
              <a:rPr lang="en-US" altLang="vi-VN" sz="1600"/>
              <a:t>Pointing devices</a:t>
            </a:r>
          </a:p>
        </p:txBody>
      </p:sp>
      <p:sp>
        <p:nvSpPr>
          <p:cNvPr id="7" name="Oval 6"/>
          <p:cNvSpPr/>
          <p:nvPr/>
        </p:nvSpPr>
        <p:spPr>
          <a:xfrm>
            <a:off x="1009390" y="1595328"/>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solidFill>
                <a:schemeClr val="tx1">
                  <a:lumMod val="75000"/>
                  <a:lumOff val="25000"/>
                </a:schemeClr>
              </a:solidFill>
              <a:latin typeface="Arial (Body)"/>
            </a:endParaRPr>
          </a:p>
        </p:txBody>
      </p:sp>
      <p:sp>
        <p:nvSpPr>
          <p:cNvPr id="8" name="TextBox 7"/>
          <p:cNvSpPr txBox="1"/>
          <p:nvPr/>
        </p:nvSpPr>
        <p:spPr>
          <a:xfrm>
            <a:off x="1245220" y="2828136"/>
            <a:ext cx="5328592" cy="338554"/>
          </a:xfrm>
          <a:prstGeom prst="rect">
            <a:avLst/>
          </a:prstGeom>
          <a:noFill/>
        </p:spPr>
        <p:txBody>
          <a:bodyPr wrap="square" rtlCol="0" anchor="ctr">
            <a:spAutoFit/>
          </a:bodyPr>
          <a:lstStyle/>
          <a:p>
            <a:r>
              <a:rPr lang="en-US" altLang="vi-VN" sz="1600"/>
              <a:t>Speech recognition and synthesis</a:t>
            </a:r>
          </a:p>
        </p:txBody>
      </p:sp>
      <p:sp>
        <p:nvSpPr>
          <p:cNvPr id="9" name="Oval 8"/>
          <p:cNvSpPr/>
          <p:nvPr/>
        </p:nvSpPr>
        <p:spPr>
          <a:xfrm>
            <a:off x="1009389" y="2869302"/>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solidFill>
                <a:schemeClr val="tx1">
                  <a:lumMod val="75000"/>
                  <a:lumOff val="25000"/>
                </a:schemeClr>
              </a:solidFill>
              <a:latin typeface="Arial (Body)"/>
            </a:endParaRPr>
          </a:p>
        </p:txBody>
      </p:sp>
    </p:spTree>
    <p:extLst>
      <p:ext uri="{BB962C8B-B14F-4D97-AF65-F5344CB8AC3E}">
        <p14:creationId xmlns:p14="http://schemas.microsoft.com/office/powerpoint/2010/main" val="217006789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79512" y="195486"/>
            <a:ext cx="7330932" cy="576064"/>
          </a:xfrm>
        </p:spPr>
        <p:txBody>
          <a:bodyPr/>
          <a:lstStyle/>
          <a:p>
            <a:r>
              <a:rPr lang="en-US"/>
              <a:t>Speech Recognition and Synthesis</a:t>
            </a:r>
            <a:endParaRPr lang="en-US">
              <a:latin typeface="Arial (Body)"/>
            </a:endParaRPr>
          </a:p>
        </p:txBody>
      </p:sp>
      <p:sp>
        <p:nvSpPr>
          <p:cNvPr id="14" name="TextBox 13"/>
          <p:cNvSpPr txBox="1"/>
          <p:nvPr/>
        </p:nvSpPr>
        <p:spPr>
          <a:xfrm>
            <a:off x="1262783" y="2643758"/>
            <a:ext cx="5328592" cy="338554"/>
          </a:xfrm>
          <a:prstGeom prst="rect">
            <a:avLst/>
          </a:prstGeom>
          <a:noFill/>
        </p:spPr>
        <p:txBody>
          <a:bodyPr wrap="square" rtlCol="0" anchor="ctr">
            <a:spAutoFit/>
          </a:bodyPr>
          <a:lstStyle/>
          <a:p>
            <a:r>
              <a:rPr lang="en-US" altLang="vi-VN" sz="1600"/>
              <a:t>Continuous speech systems</a:t>
            </a:r>
          </a:p>
        </p:txBody>
      </p:sp>
      <p:sp>
        <p:nvSpPr>
          <p:cNvPr id="15" name="Oval 14"/>
          <p:cNvSpPr/>
          <p:nvPr/>
        </p:nvSpPr>
        <p:spPr>
          <a:xfrm>
            <a:off x="1026952" y="2684925"/>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solidFill>
                <a:schemeClr val="tx1">
                  <a:lumMod val="75000"/>
                  <a:lumOff val="25000"/>
                </a:schemeClr>
              </a:solidFill>
              <a:latin typeface="Arial (Body)"/>
            </a:endParaRPr>
          </a:p>
        </p:txBody>
      </p:sp>
      <p:sp>
        <p:nvSpPr>
          <p:cNvPr id="11" name="TextBox 10"/>
          <p:cNvSpPr txBox="1"/>
          <p:nvPr/>
        </p:nvSpPr>
        <p:spPr>
          <a:xfrm>
            <a:off x="1245220" y="1681947"/>
            <a:ext cx="6783164" cy="584775"/>
          </a:xfrm>
          <a:prstGeom prst="rect">
            <a:avLst/>
          </a:prstGeom>
          <a:noFill/>
        </p:spPr>
        <p:txBody>
          <a:bodyPr wrap="square" rtlCol="0" anchor="ctr">
            <a:spAutoFit/>
          </a:bodyPr>
          <a:lstStyle/>
          <a:p>
            <a:r>
              <a:rPr lang="en-US" altLang="vi-VN" sz="1600"/>
              <a:t>The user speaks to the computer, and the system is able to </a:t>
            </a:r>
            <a:r>
              <a:rPr lang="en-US" altLang="vi-VN" sz="1600" smtClean="0"/>
              <a:t>recognize</a:t>
            </a:r>
          </a:p>
          <a:p>
            <a:r>
              <a:rPr lang="en-US" altLang="vi-VN" sz="1600" smtClean="0"/>
              <a:t>an </a:t>
            </a:r>
            <a:r>
              <a:rPr lang="en-US" altLang="vi-VN" sz="1600"/>
              <a:t>individual’s vocal signals, </a:t>
            </a:r>
            <a:r>
              <a:rPr lang="en-US" altLang="vi-VN" sz="1600" smtClean="0"/>
              <a:t>convert </a:t>
            </a:r>
            <a:r>
              <a:rPr lang="en-US" altLang="vi-VN" sz="1600"/>
              <a:t>them, and store the input</a:t>
            </a:r>
          </a:p>
        </p:txBody>
      </p:sp>
      <p:sp>
        <p:nvSpPr>
          <p:cNvPr id="12" name="Oval 11"/>
          <p:cNvSpPr/>
          <p:nvPr/>
        </p:nvSpPr>
        <p:spPr>
          <a:xfrm>
            <a:off x="1009390" y="1846225"/>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solidFill>
                <a:schemeClr val="tx1">
                  <a:lumMod val="75000"/>
                  <a:lumOff val="25000"/>
                </a:schemeClr>
              </a:solidFill>
              <a:latin typeface="Arial (Body)"/>
            </a:endParaRPr>
          </a:p>
        </p:txBody>
      </p:sp>
    </p:spTree>
    <p:extLst>
      <p:ext uri="{BB962C8B-B14F-4D97-AF65-F5344CB8AC3E}">
        <p14:creationId xmlns:p14="http://schemas.microsoft.com/office/powerpoint/2010/main" val="273580013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09644" y="195486"/>
            <a:ext cx="7200800" cy="576064"/>
          </a:xfrm>
        </p:spPr>
        <p:txBody>
          <a:bodyPr/>
          <a:lstStyle/>
          <a:p>
            <a:r>
              <a:rPr lang="en-US" dirty="0"/>
              <a:t>Evaluating Interfaces</a:t>
            </a:r>
            <a:endParaRPr lang="en-US" dirty="0">
              <a:latin typeface="Arial (Body)"/>
            </a:endParaRPr>
          </a:p>
        </p:txBody>
      </p:sp>
      <p:sp>
        <p:nvSpPr>
          <p:cNvPr id="14" name="TextBox 13"/>
          <p:cNvSpPr txBox="1"/>
          <p:nvPr/>
        </p:nvSpPr>
        <p:spPr>
          <a:xfrm>
            <a:off x="1245748" y="2090885"/>
            <a:ext cx="7358700" cy="535531"/>
          </a:xfrm>
          <a:prstGeom prst="rect">
            <a:avLst/>
          </a:prstGeom>
          <a:noFill/>
        </p:spPr>
        <p:txBody>
          <a:bodyPr wrap="square" rtlCol="0" anchor="ctr">
            <a:spAutoFit/>
          </a:bodyPr>
          <a:lstStyle/>
          <a:p>
            <a:pPr>
              <a:lnSpc>
                <a:spcPct val="90000"/>
              </a:lnSpc>
            </a:pPr>
            <a:r>
              <a:rPr lang="en-US" sz="1600" dirty="0"/>
              <a:t>Users early in their training should be able to enter commands without thinking about them, or referring to a help menu or manual</a:t>
            </a:r>
          </a:p>
        </p:txBody>
      </p:sp>
      <p:sp>
        <p:nvSpPr>
          <p:cNvPr id="15" name="Oval 14"/>
          <p:cNvSpPr/>
          <p:nvPr/>
        </p:nvSpPr>
        <p:spPr>
          <a:xfrm>
            <a:off x="1009917" y="2230540"/>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solidFill>
                <a:schemeClr val="tx1">
                  <a:lumMod val="75000"/>
                  <a:lumOff val="25000"/>
                </a:schemeClr>
              </a:solidFill>
              <a:latin typeface="Arial (Body)"/>
            </a:endParaRPr>
          </a:p>
        </p:txBody>
      </p:sp>
      <p:sp>
        <p:nvSpPr>
          <p:cNvPr id="11" name="TextBox 10"/>
          <p:cNvSpPr txBox="1"/>
          <p:nvPr/>
        </p:nvSpPr>
        <p:spPr>
          <a:xfrm>
            <a:off x="1245220" y="1566471"/>
            <a:ext cx="7575252" cy="313932"/>
          </a:xfrm>
          <a:prstGeom prst="rect">
            <a:avLst/>
          </a:prstGeom>
          <a:noFill/>
        </p:spPr>
        <p:txBody>
          <a:bodyPr wrap="square" rtlCol="0" anchor="ctr">
            <a:spAutoFit/>
          </a:bodyPr>
          <a:lstStyle/>
          <a:p>
            <a:pPr>
              <a:lnSpc>
                <a:spcPct val="90000"/>
              </a:lnSpc>
            </a:pPr>
            <a:r>
              <a:rPr lang="en-US" altLang="vi-VN" sz="1600" dirty="0"/>
              <a:t>The necessary training period for users should be acceptably short.</a:t>
            </a:r>
          </a:p>
        </p:txBody>
      </p:sp>
      <p:sp>
        <p:nvSpPr>
          <p:cNvPr id="12" name="Oval 11"/>
          <p:cNvSpPr/>
          <p:nvPr/>
        </p:nvSpPr>
        <p:spPr>
          <a:xfrm>
            <a:off x="1009390" y="1595328"/>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solidFill>
                <a:schemeClr val="tx1">
                  <a:lumMod val="75000"/>
                  <a:lumOff val="25000"/>
                </a:schemeClr>
              </a:solidFill>
              <a:latin typeface="Arial (Body)"/>
            </a:endParaRPr>
          </a:p>
        </p:txBody>
      </p:sp>
      <p:sp>
        <p:nvSpPr>
          <p:cNvPr id="7" name="TextBox 6"/>
          <p:cNvSpPr txBox="1"/>
          <p:nvPr/>
        </p:nvSpPr>
        <p:spPr>
          <a:xfrm>
            <a:off x="1264746" y="2918958"/>
            <a:ext cx="6907653" cy="535531"/>
          </a:xfrm>
          <a:prstGeom prst="rect">
            <a:avLst/>
          </a:prstGeom>
          <a:noFill/>
        </p:spPr>
        <p:txBody>
          <a:bodyPr wrap="square" rtlCol="0" anchor="ctr">
            <a:spAutoFit/>
          </a:bodyPr>
          <a:lstStyle/>
          <a:p>
            <a:pPr>
              <a:lnSpc>
                <a:spcPct val="90000"/>
              </a:lnSpc>
            </a:pPr>
            <a:r>
              <a:rPr lang="en-US" sz="1600" dirty="0"/>
              <a:t>The interface should be seamless so that errors are few, and those that do occur are not occurring because of poor design</a:t>
            </a:r>
          </a:p>
        </p:txBody>
      </p:sp>
      <p:sp>
        <p:nvSpPr>
          <p:cNvPr id="9" name="TextBox 8"/>
          <p:cNvSpPr txBox="1"/>
          <p:nvPr/>
        </p:nvSpPr>
        <p:spPr>
          <a:xfrm>
            <a:off x="1245220" y="3633624"/>
            <a:ext cx="6999188" cy="535531"/>
          </a:xfrm>
          <a:prstGeom prst="rect">
            <a:avLst/>
          </a:prstGeom>
          <a:noFill/>
        </p:spPr>
        <p:txBody>
          <a:bodyPr wrap="square" rtlCol="0" anchor="ctr">
            <a:spAutoFit/>
          </a:bodyPr>
          <a:lstStyle/>
          <a:p>
            <a:pPr>
              <a:lnSpc>
                <a:spcPct val="90000"/>
              </a:lnSpc>
            </a:pPr>
            <a:r>
              <a:rPr lang="en-US" sz="1600" dirty="0"/>
              <a:t>Time that users and the system need to bounce back from errors should be short</a:t>
            </a:r>
          </a:p>
        </p:txBody>
      </p:sp>
      <p:sp>
        <p:nvSpPr>
          <p:cNvPr id="10" name="Oval 9"/>
          <p:cNvSpPr/>
          <p:nvPr/>
        </p:nvSpPr>
        <p:spPr>
          <a:xfrm>
            <a:off x="1009389" y="3773279"/>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solidFill>
                <a:schemeClr val="tx1">
                  <a:lumMod val="75000"/>
                  <a:lumOff val="25000"/>
                </a:schemeClr>
              </a:solidFill>
              <a:latin typeface="Arial (Body)"/>
            </a:endParaRPr>
          </a:p>
        </p:txBody>
      </p:sp>
      <p:sp>
        <p:nvSpPr>
          <p:cNvPr id="13" name="TextBox 12"/>
          <p:cNvSpPr txBox="1"/>
          <p:nvPr/>
        </p:nvSpPr>
        <p:spPr>
          <a:xfrm>
            <a:off x="1245748" y="4416258"/>
            <a:ext cx="6494604" cy="313932"/>
          </a:xfrm>
          <a:prstGeom prst="rect">
            <a:avLst/>
          </a:prstGeom>
          <a:noFill/>
        </p:spPr>
        <p:txBody>
          <a:bodyPr wrap="square" rtlCol="0" anchor="ctr">
            <a:spAutoFit/>
          </a:bodyPr>
          <a:lstStyle/>
          <a:p>
            <a:pPr>
              <a:lnSpc>
                <a:spcPct val="90000"/>
              </a:lnSpc>
            </a:pPr>
            <a:r>
              <a:rPr lang="en-US" sz="1600" dirty="0"/>
              <a:t>Infrequent users should be able to relearn the system quickly</a:t>
            </a:r>
          </a:p>
        </p:txBody>
      </p:sp>
      <p:sp>
        <p:nvSpPr>
          <p:cNvPr id="16" name="Oval 15"/>
          <p:cNvSpPr/>
          <p:nvPr/>
        </p:nvSpPr>
        <p:spPr>
          <a:xfrm>
            <a:off x="1009917" y="4445114"/>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solidFill>
                <a:schemeClr val="tx1">
                  <a:lumMod val="75000"/>
                  <a:lumOff val="25000"/>
                </a:schemeClr>
              </a:solidFill>
              <a:latin typeface="Arial (Body)"/>
            </a:endParaRPr>
          </a:p>
        </p:txBody>
      </p:sp>
      <p:sp>
        <p:nvSpPr>
          <p:cNvPr id="17" name="Oval 16"/>
          <p:cNvSpPr/>
          <p:nvPr/>
        </p:nvSpPr>
        <p:spPr>
          <a:xfrm>
            <a:off x="1009917" y="3076013"/>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solidFill>
                <a:schemeClr val="tx1">
                  <a:lumMod val="75000"/>
                  <a:lumOff val="25000"/>
                </a:schemeClr>
              </a:solidFill>
              <a:latin typeface="Arial (Body)"/>
            </a:endParaRPr>
          </a:p>
        </p:txBody>
      </p:sp>
    </p:spTree>
    <p:extLst>
      <p:ext uri="{BB962C8B-B14F-4D97-AF65-F5344CB8AC3E}">
        <p14:creationId xmlns:p14="http://schemas.microsoft.com/office/powerpoint/2010/main" val="361248537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09644" y="195486"/>
            <a:ext cx="7200800" cy="576064"/>
          </a:xfrm>
        </p:spPr>
        <p:txBody>
          <a:bodyPr/>
          <a:lstStyle/>
          <a:p>
            <a:r>
              <a:rPr lang="en-US"/>
              <a:t>Guidelines for Dialog Design</a:t>
            </a:r>
            <a:endParaRPr lang="en-US">
              <a:latin typeface="Arial (Body)"/>
            </a:endParaRPr>
          </a:p>
        </p:txBody>
      </p:sp>
      <p:sp>
        <p:nvSpPr>
          <p:cNvPr id="14" name="TextBox 13"/>
          <p:cNvSpPr txBox="1"/>
          <p:nvPr/>
        </p:nvSpPr>
        <p:spPr>
          <a:xfrm>
            <a:off x="1245748" y="2189372"/>
            <a:ext cx="5328592" cy="338554"/>
          </a:xfrm>
          <a:prstGeom prst="rect">
            <a:avLst/>
          </a:prstGeom>
          <a:noFill/>
        </p:spPr>
        <p:txBody>
          <a:bodyPr wrap="square" rtlCol="0" anchor="ctr">
            <a:spAutoFit/>
          </a:bodyPr>
          <a:lstStyle/>
          <a:p>
            <a:r>
              <a:rPr lang="en-US" sz="1600"/>
              <a:t>Minimal user action</a:t>
            </a:r>
          </a:p>
        </p:txBody>
      </p:sp>
      <p:sp>
        <p:nvSpPr>
          <p:cNvPr id="15" name="Oval 14"/>
          <p:cNvSpPr/>
          <p:nvPr/>
        </p:nvSpPr>
        <p:spPr>
          <a:xfrm>
            <a:off x="1009917" y="2230540"/>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solidFill>
                <a:schemeClr val="tx1">
                  <a:lumMod val="75000"/>
                  <a:lumOff val="25000"/>
                </a:schemeClr>
              </a:solidFill>
              <a:latin typeface="Arial (Body)"/>
            </a:endParaRPr>
          </a:p>
        </p:txBody>
      </p:sp>
      <p:sp>
        <p:nvSpPr>
          <p:cNvPr id="11" name="TextBox 10"/>
          <p:cNvSpPr txBox="1"/>
          <p:nvPr/>
        </p:nvSpPr>
        <p:spPr>
          <a:xfrm>
            <a:off x="1245220" y="1554160"/>
            <a:ext cx="7575252" cy="338554"/>
          </a:xfrm>
          <a:prstGeom prst="rect">
            <a:avLst/>
          </a:prstGeom>
          <a:noFill/>
        </p:spPr>
        <p:txBody>
          <a:bodyPr wrap="square" rtlCol="0" anchor="ctr">
            <a:spAutoFit/>
          </a:bodyPr>
          <a:lstStyle/>
          <a:p>
            <a:r>
              <a:rPr lang="en-US" altLang="vi-VN" sz="1600"/>
              <a:t>Meaningful communication</a:t>
            </a:r>
          </a:p>
        </p:txBody>
      </p:sp>
      <p:sp>
        <p:nvSpPr>
          <p:cNvPr id="12" name="Oval 11"/>
          <p:cNvSpPr/>
          <p:nvPr/>
        </p:nvSpPr>
        <p:spPr>
          <a:xfrm>
            <a:off x="1009390" y="1595328"/>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solidFill>
                <a:schemeClr val="tx1">
                  <a:lumMod val="75000"/>
                  <a:lumOff val="25000"/>
                </a:schemeClr>
              </a:solidFill>
              <a:latin typeface="Arial (Body)"/>
            </a:endParaRPr>
          </a:p>
        </p:txBody>
      </p:sp>
      <p:sp>
        <p:nvSpPr>
          <p:cNvPr id="7" name="TextBox 6"/>
          <p:cNvSpPr txBox="1"/>
          <p:nvPr/>
        </p:nvSpPr>
        <p:spPr>
          <a:xfrm>
            <a:off x="1245220" y="2828134"/>
            <a:ext cx="5328592" cy="338554"/>
          </a:xfrm>
          <a:prstGeom prst="rect">
            <a:avLst/>
          </a:prstGeom>
          <a:noFill/>
        </p:spPr>
        <p:txBody>
          <a:bodyPr wrap="square" rtlCol="0" anchor="ctr">
            <a:spAutoFit/>
          </a:bodyPr>
          <a:lstStyle/>
          <a:p>
            <a:r>
              <a:rPr lang="en-US" altLang="vi-VN" sz="1600"/>
              <a:t>Standard operation and consistency</a:t>
            </a:r>
          </a:p>
        </p:txBody>
      </p:sp>
      <p:sp>
        <p:nvSpPr>
          <p:cNvPr id="8" name="Oval 7"/>
          <p:cNvSpPr/>
          <p:nvPr/>
        </p:nvSpPr>
        <p:spPr>
          <a:xfrm>
            <a:off x="1009389" y="2869302"/>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solidFill>
                <a:schemeClr val="tx1">
                  <a:lumMod val="75000"/>
                  <a:lumOff val="25000"/>
                </a:schemeClr>
              </a:solidFill>
              <a:latin typeface="Arial (Body)"/>
            </a:endParaRPr>
          </a:p>
        </p:txBody>
      </p:sp>
    </p:spTree>
    <p:extLst>
      <p:ext uri="{BB962C8B-B14F-4D97-AF65-F5344CB8AC3E}">
        <p14:creationId xmlns:p14="http://schemas.microsoft.com/office/powerpoint/2010/main" val="375240096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09644" y="195486"/>
            <a:ext cx="7200800" cy="576064"/>
          </a:xfrm>
        </p:spPr>
        <p:txBody>
          <a:bodyPr/>
          <a:lstStyle/>
          <a:p>
            <a:r>
              <a:rPr lang="en-US"/>
              <a:t>Meaningful Communication</a:t>
            </a:r>
            <a:endParaRPr lang="en-US">
              <a:latin typeface="Arial (Body)"/>
            </a:endParaRPr>
          </a:p>
        </p:txBody>
      </p:sp>
      <p:sp>
        <p:nvSpPr>
          <p:cNvPr id="14" name="TextBox 13"/>
          <p:cNvSpPr txBox="1"/>
          <p:nvPr/>
        </p:nvSpPr>
        <p:spPr>
          <a:xfrm>
            <a:off x="1245748" y="2189371"/>
            <a:ext cx="6350588" cy="338554"/>
          </a:xfrm>
          <a:prstGeom prst="rect">
            <a:avLst/>
          </a:prstGeom>
          <a:noFill/>
        </p:spPr>
        <p:txBody>
          <a:bodyPr wrap="square" rtlCol="0" anchor="ctr">
            <a:spAutoFit/>
          </a:bodyPr>
          <a:lstStyle/>
          <a:p>
            <a:r>
              <a:rPr lang="en-US" altLang="vi-VN" sz="1600"/>
              <a:t>Users with less skill with a computer require more communication</a:t>
            </a:r>
          </a:p>
        </p:txBody>
      </p:sp>
      <p:sp>
        <p:nvSpPr>
          <p:cNvPr id="15" name="Oval 14"/>
          <p:cNvSpPr/>
          <p:nvPr/>
        </p:nvSpPr>
        <p:spPr>
          <a:xfrm>
            <a:off x="1009917" y="2230540"/>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solidFill>
                <a:schemeClr val="tx1">
                  <a:lumMod val="75000"/>
                  <a:lumOff val="25000"/>
                </a:schemeClr>
              </a:solidFill>
              <a:latin typeface="Arial (Body)"/>
            </a:endParaRPr>
          </a:p>
        </p:txBody>
      </p:sp>
      <p:sp>
        <p:nvSpPr>
          <p:cNvPr id="11" name="TextBox 10"/>
          <p:cNvSpPr txBox="1"/>
          <p:nvPr/>
        </p:nvSpPr>
        <p:spPr>
          <a:xfrm>
            <a:off x="1245220" y="1554160"/>
            <a:ext cx="7575252" cy="338554"/>
          </a:xfrm>
          <a:prstGeom prst="rect">
            <a:avLst/>
          </a:prstGeom>
          <a:noFill/>
        </p:spPr>
        <p:txBody>
          <a:bodyPr wrap="square" rtlCol="0" anchor="ctr">
            <a:spAutoFit/>
          </a:bodyPr>
          <a:lstStyle/>
          <a:p>
            <a:r>
              <a:rPr lang="en-US" altLang="vi-VN" sz="1600"/>
              <a:t>The system should present information clearly to the </a:t>
            </a:r>
            <a:r>
              <a:rPr lang="en-US" altLang="vi-VN" sz="1600" smtClean="0"/>
              <a:t>user	</a:t>
            </a:r>
            <a:endParaRPr lang="en-US" altLang="vi-VN" sz="1600"/>
          </a:p>
        </p:txBody>
      </p:sp>
      <p:sp>
        <p:nvSpPr>
          <p:cNvPr id="12" name="Oval 11"/>
          <p:cNvSpPr/>
          <p:nvPr/>
        </p:nvSpPr>
        <p:spPr>
          <a:xfrm>
            <a:off x="1009390" y="1595328"/>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solidFill>
                <a:schemeClr val="tx1">
                  <a:lumMod val="75000"/>
                  <a:lumOff val="25000"/>
                </a:schemeClr>
              </a:solidFill>
              <a:latin typeface="Arial (Body)"/>
            </a:endParaRPr>
          </a:p>
        </p:txBody>
      </p:sp>
      <p:sp>
        <p:nvSpPr>
          <p:cNvPr id="7" name="TextBox 6"/>
          <p:cNvSpPr txBox="1"/>
          <p:nvPr/>
        </p:nvSpPr>
        <p:spPr>
          <a:xfrm>
            <a:off x="1245220" y="2828134"/>
            <a:ext cx="5328592" cy="338554"/>
          </a:xfrm>
          <a:prstGeom prst="rect">
            <a:avLst/>
          </a:prstGeom>
          <a:noFill/>
        </p:spPr>
        <p:txBody>
          <a:bodyPr wrap="square" rtlCol="0" anchor="ctr">
            <a:spAutoFit/>
          </a:bodyPr>
          <a:lstStyle/>
          <a:p>
            <a:r>
              <a:rPr lang="en-US" altLang="vi-VN" sz="1600"/>
              <a:t>Easy to use help screens </a:t>
            </a:r>
          </a:p>
        </p:txBody>
      </p:sp>
      <p:sp>
        <p:nvSpPr>
          <p:cNvPr id="8" name="Oval 7"/>
          <p:cNvSpPr/>
          <p:nvPr/>
        </p:nvSpPr>
        <p:spPr>
          <a:xfrm>
            <a:off x="1009389" y="2869302"/>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solidFill>
                <a:schemeClr val="tx1">
                  <a:lumMod val="75000"/>
                  <a:lumOff val="25000"/>
                </a:schemeClr>
              </a:solidFill>
              <a:latin typeface="Arial (Body)"/>
            </a:endParaRPr>
          </a:p>
        </p:txBody>
      </p:sp>
    </p:spTree>
    <p:extLst>
      <p:ext uri="{BB962C8B-B14F-4D97-AF65-F5344CB8AC3E}">
        <p14:creationId xmlns:p14="http://schemas.microsoft.com/office/powerpoint/2010/main" val="99550811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09644" y="195486"/>
            <a:ext cx="7200800" cy="576064"/>
          </a:xfrm>
        </p:spPr>
        <p:txBody>
          <a:bodyPr/>
          <a:lstStyle/>
          <a:p>
            <a:r>
              <a:rPr lang="en-US"/>
              <a:t>Minimal User Action</a:t>
            </a:r>
            <a:endParaRPr lang="en-US">
              <a:latin typeface="Arial (Body)"/>
            </a:endParaRPr>
          </a:p>
        </p:txBody>
      </p:sp>
      <p:sp>
        <p:nvSpPr>
          <p:cNvPr id="14" name="TextBox 13"/>
          <p:cNvSpPr txBox="1"/>
          <p:nvPr/>
        </p:nvSpPr>
        <p:spPr>
          <a:xfrm>
            <a:off x="1245748" y="2213995"/>
            <a:ext cx="5328592" cy="289310"/>
          </a:xfrm>
          <a:prstGeom prst="rect">
            <a:avLst/>
          </a:prstGeom>
          <a:noFill/>
        </p:spPr>
        <p:txBody>
          <a:bodyPr wrap="square" rtlCol="0" anchor="ctr">
            <a:spAutoFit/>
          </a:bodyPr>
          <a:lstStyle/>
          <a:p>
            <a:pPr>
              <a:lnSpc>
                <a:spcPct val="80000"/>
              </a:lnSpc>
            </a:pPr>
            <a:r>
              <a:rPr lang="en-US" altLang="vi-VN" sz="1600"/>
              <a:t>Entering data that are not already stored on files</a:t>
            </a:r>
          </a:p>
        </p:txBody>
      </p:sp>
      <p:sp>
        <p:nvSpPr>
          <p:cNvPr id="15" name="Oval 14"/>
          <p:cNvSpPr/>
          <p:nvPr/>
        </p:nvSpPr>
        <p:spPr>
          <a:xfrm>
            <a:off x="1009917" y="2230540"/>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solidFill>
                <a:schemeClr val="tx1">
                  <a:lumMod val="75000"/>
                  <a:lumOff val="25000"/>
                </a:schemeClr>
              </a:solidFill>
              <a:latin typeface="Arial (Body)"/>
            </a:endParaRPr>
          </a:p>
        </p:txBody>
      </p:sp>
      <p:sp>
        <p:nvSpPr>
          <p:cNvPr id="11" name="TextBox 10"/>
          <p:cNvSpPr txBox="1"/>
          <p:nvPr/>
        </p:nvSpPr>
        <p:spPr>
          <a:xfrm>
            <a:off x="1245220" y="1578782"/>
            <a:ext cx="7575252" cy="289310"/>
          </a:xfrm>
          <a:prstGeom prst="rect">
            <a:avLst/>
          </a:prstGeom>
          <a:noFill/>
        </p:spPr>
        <p:txBody>
          <a:bodyPr wrap="square" rtlCol="0" anchor="ctr">
            <a:spAutoFit/>
          </a:bodyPr>
          <a:lstStyle/>
          <a:p>
            <a:pPr>
              <a:lnSpc>
                <a:spcPct val="80000"/>
              </a:lnSpc>
            </a:pPr>
            <a:r>
              <a:rPr lang="en-US" altLang="vi-VN" sz="1600"/>
              <a:t>Keying codes instead of whole words</a:t>
            </a:r>
          </a:p>
        </p:txBody>
      </p:sp>
      <p:sp>
        <p:nvSpPr>
          <p:cNvPr id="12" name="Oval 11"/>
          <p:cNvSpPr/>
          <p:nvPr/>
        </p:nvSpPr>
        <p:spPr>
          <a:xfrm>
            <a:off x="1009390" y="1595328"/>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solidFill>
                <a:schemeClr val="tx1">
                  <a:lumMod val="75000"/>
                  <a:lumOff val="25000"/>
                </a:schemeClr>
              </a:solidFill>
              <a:latin typeface="Arial (Body)"/>
            </a:endParaRPr>
          </a:p>
        </p:txBody>
      </p:sp>
      <p:sp>
        <p:nvSpPr>
          <p:cNvPr id="7" name="TextBox 6"/>
          <p:cNvSpPr txBox="1"/>
          <p:nvPr/>
        </p:nvSpPr>
        <p:spPr>
          <a:xfrm>
            <a:off x="1245220" y="2852757"/>
            <a:ext cx="5328592" cy="289310"/>
          </a:xfrm>
          <a:prstGeom prst="rect">
            <a:avLst/>
          </a:prstGeom>
          <a:noFill/>
        </p:spPr>
        <p:txBody>
          <a:bodyPr wrap="square" rtlCol="0" anchor="ctr">
            <a:spAutoFit/>
          </a:bodyPr>
          <a:lstStyle/>
          <a:p>
            <a:pPr>
              <a:lnSpc>
                <a:spcPct val="80000"/>
              </a:lnSpc>
            </a:pPr>
            <a:r>
              <a:rPr lang="en-US" altLang="vi-VN" sz="1600"/>
              <a:t>Supplying the editing characters</a:t>
            </a:r>
          </a:p>
        </p:txBody>
      </p:sp>
      <p:sp>
        <p:nvSpPr>
          <p:cNvPr id="8" name="Oval 7"/>
          <p:cNvSpPr/>
          <p:nvPr/>
        </p:nvSpPr>
        <p:spPr>
          <a:xfrm>
            <a:off x="1009389" y="2869302"/>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solidFill>
                <a:schemeClr val="tx1">
                  <a:lumMod val="75000"/>
                  <a:lumOff val="25000"/>
                </a:schemeClr>
              </a:solidFill>
              <a:latin typeface="Arial (Body)"/>
            </a:endParaRPr>
          </a:p>
        </p:txBody>
      </p:sp>
      <p:sp>
        <p:nvSpPr>
          <p:cNvPr id="9" name="TextBox 8"/>
          <p:cNvSpPr txBox="1"/>
          <p:nvPr/>
        </p:nvSpPr>
        <p:spPr>
          <a:xfrm>
            <a:off x="1229236" y="3522024"/>
            <a:ext cx="5647020" cy="289310"/>
          </a:xfrm>
          <a:prstGeom prst="rect">
            <a:avLst/>
          </a:prstGeom>
          <a:noFill/>
        </p:spPr>
        <p:txBody>
          <a:bodyPr wrap="square" rtlCol="0" anchor="ctr">
            <a:spAutoFit/>
          </a:bodyPr>
          <a:lstStyle/>
          <a:p>
            <a:pPr>
              <a:lnSpc>
                <a:spcPct val="80000"/>
              </a:lnSpc>
            </a:pPr>
            <a:r>
              <a:rPr lang="en-US" altLang="vi-VN" sz="1600"/>
              <a:t>Using default values for fields on entry screens</a:t>
            </a:r>
          </a:p>
        </p:txBody>
      </p:sp>
      <p:sp>
        <p:nvSpPr>
          <p:cNvPr id="10" name="Oval 9"/>
          <p:cNvSpPr/>
          <p:nvPr/>
        </p:nvSpPr>
        <p:spPr>
          <a:xfrm>
            <a:off x="993405" y="3538569"/>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solidFill>
                <a:schemeClr val="tx1">
                  <a:lumMod val="75000"/>
                  <a:lumOff val="25000"/>
                </a:schemeClr>
              </a:solidFill>
              <a:latin typeface="Arial (Body)"/>
            </a:endParaRPr>
          </a:p>
        </p:txBody>
      </p:sp>
      <p:sp>
        <p:nvSpPr>
          <p:cNvPr id="13" name="TextBox 12"/>
          <p:cNvSpPr txBox="1"/>
          <p:nvPr/>
        </p:nvSpPr>
        <p:spPr>
          <a:xfrm>
            <a:off x="1220952" y="3976285"/>
            <a:ext cx="7923048" cy="486287"/>
          </a:xfrm>
          <a:prstGeom prst="rect">
            <a:avLst/>
          </a:prstGeom>
          <a:noFill/>
        </p:spPr>
        <p:txBody>
          <a:bodyPr wrap="square" rtlCol="0" anchor="ctr">
            <a:spAutoFit/>
          </a:bodyPr>
          <a:lstStyle/>
          <a:p>
            <a:pPr>
              <a:lnSpc>
                <a:spcPct val="80000"/>
              </a:lnSpc>
            </a:pPr>
            <a:r>
              <a:rPr lang="en-US" altLang="vi-VN" sz="1600"/>
              <a:t>Designing an inquiry, change, or delete program so that </a:t>
            </a:r>
            <a:r>
              <a:rPr lang="en-US" altLang="vi-VN" sz="1600" smtClean="0"/>
              <a:t>the user </a:t>
            </a:r>
            <a:r>
              <a:rPr lang="en-US" altLang="vi-VN" sz="1600"/>
              <a:t>needs to enter </a:t>
            </a:r>
            <a:endParaRPr lang="en-US" altLang="vi-VN" sz="1600" smtClean="0"/>
          </a:p>
          <a:p>
            <a:pPr>
              <a:lnSpc>
                <a:spcPct val="80000"/>
              </a:lnSpc>
            </a:pPr>
            <a:r>
              <a:rPr lang="en-US" altLang="vi-VN" sz="1600" smtClean="0"/>
              <a:t>only </a:t>
            </a:r>
            <a:r>
              <a:rPr lang="en-US" altLang="vi-VN" sz="1600"/>
              <a:t>the first few characters of a name or item description</a:t>
            </a:r>
            <a:endParaRPr lang="en-US" sz="1600"/>
          </a:p>
        </p:txBody>
      </p:sp>
      <p:sp>
        <p:nvSpPr>
          <p:cNvPr id="16" name="Oval 15"/>
          <p:cNvSpPr/>
          <p:nvPr/>
        </p:nvSpPr>
        <p:spPr>
          <a:xfrm>
            <a:off x="999532" y="4093113"/>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solidFill>
                <a:schemeClr val="tx1">
                  <a:lumMod val="75000"/>
                  <a:lumOff val="25000"/>
                </a:schemeClr>
              </a:solidFill>
              <a:latin typeface="Arial (Body)"/>
            </a:endParaRPr>
          </a:p>
        </p:txBody>
      </p:sp>
    </p:spTree>
    <p:extLst>
      <p:ext uri="{BB962C8B-B14F-4D97-AF65-F5344CB8AC3E}">
        <p14:creationId xmlns:p14="http://schemas.microsoft.com/office/powerpoint/2010/main" val="178413352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smtClean="0"/>
          </a:p>
          <a:p>
            <a:r>
              <a:rPr lang="en-US" smtClean="0"/>
              <a:t>Minimal </a:t>
            </a:r>
            <a:r>
              <a:rPr lang="en-US"/>
              <a:t>User Action</a:t>
            </a:r>
            <a:endParaRPr lang="en-US">
              <a:latin typeface="Arial (Body)"/>
            </a:endParaRPr>
          </a:p>
          <a:p>
            <a:endParaRPr lang="en-US"/>
          </a:p>
        </p:txBody>
      </p:sp>
      <p:sp>
        <p:nvSpPr>
          <p:cNvPr id="6" name="Oval 5"/>
          <p:cNvSpPr/>
          <p:nvPr/>
        </p:nvSpPr>
        <p:spPr>
          <a:xfrm>
            <a:off x="1009390" y="1595328"/>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solidFill>
                <a:schemeClr val="tx1">
                  <a:lumMod val="75000"/>
                  <a:lumOff val="25000"/>
                </a:schemeClr>
              </a:solidFill>
              <a:latin typeface="Arial (Body)"/>
            </a:endParaRPr>
          </a:p>
        </p:txBody>
      </p:sp>
      <p:sp>
        <p:nvSpPr>
          <p:cNvPr id="7" name="TextBox 6"/>
          <p:cNvSpPr txBox="1"/>
          <p:nvPr/>
        </p:nvSpPr>
        <p:spPr>
          <a:xfrm>
            <a:off x="1230809" y="2284527"/>
            <a:ext cx="5328592" cy="584775"/>
          </a:xfrm>
          <a:prstGeom prst="rect">
            <a:avLst/>
          </a:prstGeom>
          <a:noFill/>
        </p:spPr>
        <p:txBody>
          <a:bodyPr wrap="square" rtlCol="0" anchor="ctr">
            <a:spAutoFit/>
          </a:bodyPr>
          <a:lstStyle/>
          <a:p>
            <a:r>
              <a:rPr lang="en-US" altLang="vi-VN" sz="1600"/>
              <a:t>Use radio buttons and drop-down lists to control displays of new Web pages or to change Web forms</a:t>
            </a:r>
          </a:p>
        </p:txBody>
      </p:sp>
      <p:sp>
        <p:nvSpPr>
          <p:cNvPr id="8" name="Oval 7"/>
          <p:cNvSpPr/>
          <p:nvPr/>
        </p:nvSpPr>
        <p:spPr>
          <a:xfrm>
            <a:off x="994978" y="2448805"/>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solidFill>
                <a:schemeClr val="tx1">
                  <a:lumMod val="75000"/>
                  <a:lumOff val="25000"/>
                </a:schemeClr>
              </a:solidFill>
              <a:latin typeface="Arial (Body)"/>
            </a:endParaRPr>
          </a:p>
        </p:txBody>
      </p:sp>
      <p:sp>
        <p:nvSpPr>
          <p:cNvPr id="11" name="TextBox 10"/>
          <p:cNvSpPr txBox="1"/>
          <p:nvPr/>
        </p:nvSpPr>
        <p:spPr>
          <a:xfrm>
            <a:off x="1245748" y="3337358"/>
            <a:ext cx="7142676" cy="584775"/>
          </a:xfrm>
          <a:prstGeom prst="rect">
            <a:avLst/>
          </a:prstGeom>
          <a:noFill/>
        </p:spPr>
        <p:txBody>
          <a:bodyPr wrap="square" rtlCol="0" anchor="ctr">
            <a:spAutoFit/>
          </a:bodyPr>
          <a:lstStyle/>
          <a:p>
            <a:pPr>
              <a:buClr>
                <a:srgbClr val="CC0000"/>
              </a:buClr>
            </a:pPr>
            <a:r>
              <a:rPr lang="en-US" sz="1600"/>
              <a:t>Provide cursor control for Web forms and other displays so the cursor moves to the next field when the right number of characters has been entered</a:t>
            </a:r>
          </a:p>
        </p:txBody>
      </p:sp>
      <p:sp>
        <p:nvSpPr>
          <p:cNvPr id="12" name="Oval 11"/>
          <p:cNvSpPr/>
          <p:nvPr/>
        </p:nvSpPr>
        <p:spPr>
          <a:xfrm>
            <a:off x="1009917" y="3501635"/>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solidFill>
                <a:schemeClr val="tx1">
                  <a:lumMod val="75000"/>
                  <a:lumOff val="25000"/>
                </a:schemeClr>
              </a:solidFill>
              <a:latin typeface="Arial (Body)"/>
            </a:endParaRPr>
          </a:p>
        </p:txBody>
      </p:sp>
      <p:sp>
        <p:nvSpPr>
          <p:cNvPr id="13" name="TextBox 12"/>
          <p:cNvSpPr txBox="1"/>
          <p:nvPr/>
        </p:nvSpPr>
        <p:spPr>
          <a:xfrm>
            <a:off x="1245220" y="1554161"/>
            <a:ext cx="7575252" cy="338554"/>
          </a:xfrm>
          <a:prstGeom prst="rect">
            <a:avLst/>
          </a:prstGeom>
          <a:noFill/>
        </p:spPr>
        <p:txBody>
          <a:bodyPr wrap="square" rtlCol="0" anchor="ctr">
            <a:spAutoFit/>
          </a:bodyPr>
          <a:lstStyle/>
          <a:p>
            <a:r>
              <a:rPr lang="en-US" altLang="vi-VN" sz="1600"/>
              <a:t>Providing keystrokes for selecting pull-down menu options</a:t>
            </a:r>
          </a:p>
        </p:txBody>
      </p:sp>
    </p:spTree>
    <p:extLst>
      <p:ext uri="{BB962C8B-B14F-4D97-AF65-F5344CB8AC3E}">
        <p14:creationId xmlns:p14="http://schemas.microsoft.com/office/powerpoint/2010/main" val="6729768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altLang="vi-VN" sz="2400"/>
              <a:t>Human-Computer Interaction</a:t>
            </a:r>
            <a:endParaRPr lang="en-US" sz="2400"/>
          </a:p>
        </p:txBody>
      </p:sp>
      <p:sp>
        <p:nvSpPr>
          <p:cNvPr id="4" name="TextBox 3"/>
          <p:cNvSpPr txBox="1"/>
          <p:nvPr/>
        </p:nvSpPr>
        <p:spPr>
          <a:xfrm>
            <a:off x="1259632" y="1871995"/>
            <a:ext cx="5328592" cy="276999"/>
          </a:xfrm>
          <a:prstGeom prst="rect">
            <a:avLst/>
          </a:prstGeom>
          <a:noFill/>
        </p:spPr>
        <p:txBody>
          <a:bodyPr wrap="square" rtlCol="0" anchor="ctr">
            <a:spAutoFit/>
          </a:bodyPr>
          <a:lstStyle/>
          <a:p>
            <a:r>
              <a:rPr lang="en-US" altLang="vi-VN" sz="1200"/>
              <a:t>Awareness of HCI</a:t>
            </a:r>
          </a:p>
        </p:txBody>
      </p:sp>
      <p:sp>
        <p:nvSpPr>
          <p:cNvPr id="5" name="Oval 4"/>
          <p:cNvSpPr/>
          <p:nvPr/>
        </p:nvSpPr>
        <p:spPr>
          <a:xfrm>
            <a:off x="1023801" y="1882384"/>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75000"/>
                  <a:lumOff val="25000"/>
                </a:schemeClr>
              </a:solidFill>
            </a:endParaRPr>
          </a:p>
        </p:txBody>
      </p:sp>
      <p:sp>
        <p:nvSpPr>
          <p:cNvPr id="14" name="TextBox 13"/>
          <p:cNvSpPr txBox="1"/>
          <p:nvPr/>
        </p:nvSpPr>
        <p:spPr>
          <a:xfrm>
            <a:off x="1287069" y="2353678"/>
            <a:ext cx="5328592" cy="461665"/>
          </a:xfrm>
          <a:prstGeom prst="rect">
            <a:avLst/>
          </a:prstGeom>
          <a:noFill/>
        </p:spPr>
        <p:txBody>
          <a:bodyPr wrap="square" rtlCol="0" anchor="ctr">
            <a:spAutoFit/>
          </a:bodyPr>
          <a:lstStyle/>
          <a:p>
            <a:r>
              <a:rPr lang="en-US" altLang="vi-VN" sz="1200"/>
              <a:t>Attentiveness to issues of HCI</a:t>
            </a:r>
          </a:p>
          <a:p>
            <a:r>
              <a:rPr lang="en-US" altLang="ko-KR" sz="1200" smtClean="0">
                <a:solidFill>
                  <a:schemeClr val="tx1">
                    <a:lumMod val="75000"/>
                    <a:lumOff val="25000"/>
                  </a:schemeClr>
                </a:solidFill>
                <a:cs typeface="Arial" pitchFamily="34" charset="0"/>
              </a:rPr>
              <a:t>	</a:t>
            </a:r>
            <a:endParaRPr lang="en-US" altLang="ko-KR" sz="1200">
              <a:solidFill>
                <a:schemeClr val="tx1">
                  <a:lumMod val="75000"/>
                  <a:lumOff val="25000"/>
                </a:schemeClr>
              </a:solidFill>
              <a:cs typeface="Arial" pitchFamily="34" charset="0"/>
            </a:endParaRPr>
          </a:p>
        </p:txBody>
      </p:sp>
      <p:sp>
        <p:nvSpPr>
          <p:cNvPr id="15" name="Oval 14"/>
          <p:cNvSpPr/>
          <p:nvPr/>
        </p:nvSpPr>
        <p:spPr>
          <a:xfrm>
            <a:off x="1023801" y="2386440"/>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75000"/>
                  <a:lumOff val="25000"/>
                </a:schemeClr>
              </a:solidFill>
            </a:endParaRPr>
          </a:p>
        </p:txBody>
      </p:sp>
      <p:sp>
        <p:nvSpPr>
          <p:cNvPr id="16" name="TextBox 15"/>
          <p:cNvSpPr txBox="1"/>
          <p:nvPr/>
        </p:nvSpPr>
        <p:spPr>
          <a:xfrm>
            <a:off x="1260159" y="2837716"/>
            <a:ext cx="5328592" cy="276999"/>
          </a:xfrm>
          <a:prstGeom prst="rect">
            <a:avLst/>
          </a:prstGeom>
          <a:noFill/>
        </p:spPr>
        <p:txBody>
          <a:bodyPr wrap="square" rtlCol="0" anchor="ctr">
            <a:spAutoFit/>
          </a:bodyPr>
          <a:lstStyle/>
          <a:p>
            <a:r>
              <a:rPr lang="en-US" altLang="vi-VN" sz="1200"/>
              <a:t>Existence of HCI in organizational settings</a:t>
            </a:r>
          </a:p>
        </p:txBody>
      </p:sp>
      <p:sp>
        <p:nvSpPr>
          <p:cNvPr id="17" name="Oval 16"/>
          <p:cNvSpPr/>
          <p:nvPr/>
        </p:nvSpPr>
        <p:spPr>
          <a:xfrm>
            <a:off x="1024328" y="2848105"/>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75000"/>
                  <a:lumOff val="25000"/>
                </a:schemeClr>
              </a:solidFill>
            </a:endParaRPr>
          </a:p>
        </p:txBody>
      </p:sp>
      <p:sp>
        <p:nvSpPr>
          <p:cNvPr id="20" name="TextBox 19"/>
          <p:cNvSpPr txBox="1"/>
          <p:nvPr/>
        </p:nvSpPr>
        <p:spPr>
          <a:xfrm>
            <a:off x="1260159" y="3312155"/>
            <a:ext cx="5328592" cy="276999"/>
          </a:xfrm>
          <a:prstGeom prst="rect">
            <a:avLst/>
          </a:prstGeom>
          <a:noFill/>
        </p:spPr>
        <p:txBody>
          <a:bodyPr wrap="square" rtlCol="0" anchor="ctr">
            <a:spAutoFit/>
          </a:bodyPr>
          <a:lstStyle/>
          <a:p>
            <a:r>
              <a:rPr lang="en-US" altLang="vi-VN" sz="1200"/>
              <a:t>Need to master the concepts surrounding HCI</a:t>
            </a:r>
          </a:p>
        </p:txBody>
      </p:sp>
      <p:sp>
        <p:nvSpPr>
          <p:cNvPr id="21" name="Oval 20"/>
          <p:cNvSpPr/>
          <p:nvPr/>
        </p:nvSpPr>
        <p:spPr>
          <a:xfrm>
            <a:off x="1023801" y="3322544"/>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75000"/>
                  <a:lumOff val="25000"/>
                </a:schemeClr>
              </a:solidFill>
            </a:endParaRPr>
          </a:p>
        </p:txBody>
      </p:sp>
      <p:sp>
        <p:nvSpPr>
          <p:cNvPr id="11" name="TextBox 10"/>
          <p:cNvSpPr txBox="1"/>
          <p:nvPr/>
        </p:nvSpPr>
        <p:spPr>
          <a:xfrm>
            <a:off x="1260159" y="3735653"/>
            <a:ext cx="5328592" cy="276999"/>
          </a:xfrm>
          <a:prstGeom prst="rect">
            <a:avLst/>
          </a:prstGeom>
          <a:noFill/>
        </p:spPr>
        <p:txBody>
          <a:bodyPr wrap="square" rtlCol="0" anchor="ctr">
            <a:spAutoFit/>
          </a:bodyPr>
          <a:lstStyle/>
          <a:p>
            <a:r>
              <a:rPr lang="en-US" altLang="vi-VN" sz="1200"/>
              <a:t>Guidelines for usability</a:t>
            </a:r>
          </a:p>
        </p:txBody>
      </p:sp>
      <p:sp>
        <p:nvSpPr>
          <p:cNvPr id="12" name="Oval 11"/>
          <p:cNvSpPr/>
          <p:nvPr/>
        </p:nvSpPr>
        <p:spPr>
          <a:xfrm>
            <a:off x="1023801" y="3746042"/>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75000"/>
                  <a:lumOff val="25000"/>
                </a:schemeClr>
              </a:solidFill>
            </a:endParaRPr>
          </a:p>
        </p:txBody>
      </p:sp>
    </p:spTree>
    <p:extLst>
      <p:ext uri="{BB962C8B-B14F-4D97-AF65-F5344CB8AC3E}">
        <p14:creationId xmlns:p14="http://schemas.microsoft.com/office/powerpoint/2010/main" val="49543520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7616" y="123478"/>
            <a:ext cx="7704856" cy="648072"/>
          </a:xfrm>
        </p:spPr>
        <p:txBody>
          <a:bodyPr/>
          <a:lstStyle/>
          <a:p>
            <a:r>
              <a:rPr lang="en-US"/>
              <a:t>Standard Operation and Consistency</a:t>
            </a:r>
            <a:endParaRPr lang="en-US">
              <a:latin typeface="Arial (Body)"/>
            </a:endParaRPr>
          </a:p>
        </p:txBody>
      </p:sp>
      <p:sp>
        <p:nvSpPr>
          <p:cNvPr id="14" name="TextBox 13"/>
          <p:cNvSpPr txBox="1"/>
          <p:nvPr/>
        </p:nvSpPr>
        <p:spPr>
          <a:xfrm>
            <a:off x="1245748" y="2201684"/>
            <a:ext cx="5328592" cy="313932"/>
          </a:xfrm>
          <a:prstGeom prst="rect">
            <a:avLst/>
          </a:prstGeom>
          <a:noFill/>
        </p:spPr>
        <p:txBody>
          <a:bodyPr wrap="square" rtlCol="0" anchor="ctr">
            <a:spAutoFit/>
          </a:bodyPr>
          <a:lstStyle/>
          <a:p>
            <a:pPr>
              <a:lnSpc>
                <a:spcPct val="90000"/>
              </a:lnSpc>
            </a:pPr>
            <a:r>
              <a:rPr lang="en-US" altLang="vi-VN" sz="1600"/>
              <a:t>Exiting each program by the same key or menu option</a:t>
            </a:r>
          </a:p>
        </p:txBody>
      </p:sp>
      <p:sp>
        <p:nvSpPr>
          <p:cNvPr id="15" name="Oval 14"/>
          <p:cNvSpPr/>
          <p:nvPr/>
        </p:nvSpPr>
        <p:spPr>
          <a:xfrm>
            <a:off x="1009917" y="2230540"/>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solidFill>
                <a:schemeClr val="tx1">
                  <a:lumMod val="75000"/>
                  <a:lumOff val="25000"/>
                </a:schemeClr>
              </a:solidFill>
              <a:latin typeface="Arial (Body)"/>
            </a:endParaRPr>
          </a:p>
        </p:txBody>
      </p:sp>
      <p:sp>
        <p:nvSpPr>
          <p:cNvPr id="11" name="TextBox 10"/>
          <p:cNvSpPr txBox="1"/>
          <p:nvPr/>
        </p:nvSpPr>
        <p:spPr>
          <a:xfrm>
            <a:off x="1245220" y="1455672"/>
            <a:ext cx="7575252" cy="535531"/>
          </a:xfrm>
          <a:prstGeom prst="rect">
            <a:avLst/>
          </a:prstGeom>
          <a:noFill/>
        </p:spPr>
        <p:txBody>
          <a:bodyPr wrap="square" rtlCol="0" anchor="ctr">
            <a:spAutoFit/>
          </a:bodyPr>
          <a:lstStyle/>
          <a:p>
            <a:pPr>
              <a:lnSpc>
                <a:spcPct val="90000"/>
              </a:lnSpc>
            </a:pPr>
            <a:r>
              <a:rPr lang="en-US" altLang="vi-VN" sz="1600"/>
              <a:t>Locating titles, date, time, and operator and feedback messages in the same </a:t>
            </a:r>
            <a:endParaRPr lang="en-US" altLang="vi-VN" sz="1600" smtClean="0"/>
          </a:p>
          <a:p>
            <a:pPr>
              <a:lnSpc>
                <a:spcPct val="90000"/>
              </a:lnSpc>
            </a:pPr>
            <a:r>
              <a:rPr lang="en-US" altLang="vi-VN" sz="1600" smtClean="0"/>
              <a:t>places </a:t>
            </a:r>
            <a:r>
              <a:rPr lang="en-US" altLang="vi-VN" sz="1600"/>
              <a:t>on all displays</a:t>
            </a:r>
          </a:p>
        </p:txBody>
      </p:sp>
      <p:sp>
        <p:nvSpPr>
          <p:cNvPr id="12" name="Oval 11"/>
          <p:cNvSpPr/>
          <p:nvPr/>
        </p:nvSpPr>
        <p:spPr>
          <a:xfrm>
            <a:off x="1009390" y="1595328"/>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solidFill>
                <a:schemeClr val="tx1">
                  <a:lumMod val="75000"/>
                  <a:lumOff val="25000"/>
                </a:schemeClr>
              </a:solidFill>
              <a:latin typeface="Arial (Body)"/>
            </a:endParaRPr>
          </a:p>
        </p:txBody>
      </p:sp>
      <p:sp>
        <p:nvSpPr>
          <p:cNvPr id="7" name="TextBox 6"/>
          <p:cNvSpPr txBox="1"/>
          <p:nvPr/>
        </p:nvSpPr>
        <p:spPr>
          <a:xfrm>
            <a:off x="1245220" y="2840446"/>
            <a:ext cx="5328592" cy="313932"/>
          </a:xfrm>
          <a:prstGeom prst="rect">
            <a:avLst/>
          </a:prstGeom>
          <a:noFill/>
        </p:spPr>
        <p:txBody>
          <a:bodyPr wrap="square" rtlCol="0" anchor="ctr">
            <a:spAutoFit/>
          </a:bodyPr>
          <a:lstStyle/>
          <a:p>
            <a:pPr>
              <a:lnSpc>
                <a:spcPct val="90000"/>
              </a:lnSpc>
            </a:pPr>
            <a:r>
              <a:rPr lang="en-US" altLang="vi-VN" sz="1600"/>
              <a:t>Canceling a transaction in a consistent way</a:t>
            </a:r>
          </a:p>
        </p:txBody>
      </p:sp>
      <p:sp>
        <p:nvSpPr>
          <p:cNvPr id="8" name="Oval 7"/>
          <p:cNvSpPr/>
          <p:nvPr/>
        </p:nvSpPr>
        <p:spPr>
          <a:xfrm>
            <a:off x="1009389" y="2869302"/>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solidFill>
                <a:schemeClr val="tx1">
                  <a:lumMod val="75000"/>
                  <a:lumOff val="25000"/>
                </a:schemeClr>
              </a:solidFill>
              <a:latin typeface="Arial (Body)"/>
            </a:endParaRPr>
          </a:p>
        </p:txBody>
      </p:sp>
      <p:sp>
        <p:nvSpPr>
          <p:cNvPr id="9" name="TextBox 8"/>
          <p:cNvSpPr txBox="1"/>
          <p:nvPr/>
        </p:nvSpPr>
        <p:spPr>
          <a:xfrm>
            <a:off x="1229236" y="3509713"/>
            <a:ext cx="5647020" cy="313932"/>
          </a:xfrm>
          <a:prstGeom prst="rect">
            <a:avLst/>
          </a:prstGeom>
          <a:noFill/>
        </p:spPr>
        <p:txBody>
          <a:bodyPr wrap="square" rtlCol="0" anchor="ctr">
            <a:spAutoFit/>
          </a:bodyPr>
          <a:lstStyle/>
          <a:p>
            <a:pPr>
              <a:lnSpc>
                <a:spcPct val="90000"/>
              </a:lnSpc>
            </a:pPr>
            <a:r>
              <a:rPr lang="en-US" sz="1600"/>
              <a:t>Obtaining help in a standardized way</a:t>
            </a:r>
          </a:p>
        </p:txBody>
      </p:sp>
      <p:sp>
        <p:nvSpPr>
          <p:cNvPr id="10" name="Oval 9"/>
          <p:cNvSpPr/>
          <p:nvPr/>
        </p:nvSpPr>
        <p:spPr>
          <a:xfrm>
            <a:off x="993405" y="3538569"/>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solidFill>
                <a:schemeClr val="tx1">
                  <a:lumMod val="75000"/>
                  <a:lumOff val="25000"/>
                </a:schemeClr>
              </a:solidFill>
              <a:latin typeface="Arial (Body)"/>
            </a:endParaRPr>
          </a:p>
        </p:txBody>
      </p:sp>
      <p:sp>
        <p:nvSpPr>
          <p:cNvPr id="13" name="TextBox 12"/>
          <p:cNvSpPr txBox="1"/>
          <p:nvPr/>
        </p:nvSpPr>
        <p:spPr>
          <a:xfrm>
            <a:off x="1214825" y="3969153"/>
            <a:ext cx="5647020" cy="313932"/>
          </a:xfrm>
          <a:prstGeom prst="rect">
            <a:avLst/>
          </a:prstGeom>
          <a:noFill/>
        </p:spPr>
        <p:txBody>
          <a:bodyPr wrap="square" rtlCol="0" anchor="ctr">
            <a:spAutoFit/>
          </a:bodyPr>
          <a:lstStyle/>
          <a:p>
            <a:pPr>
              <a:lnSpc>
                <a:spcPct val="90000"/>
              </a:lnSpc>
            </a:pPr>
            <a:r>
              <a:rPr lang="en-US" altLang="vi-VN" sz="1600"/>
              <a:t>Standardizing the colors used for all displays or Web pages</a:t>
            </a:r>
          </a:p>
        </p:txBody>
      </p:sp>
      <p:sp>
        <p:nvSpPr>
          <p:cNvPr id="16" name="Oval 15"/>
          <p:cNvSpPr/>
          <p:nvPr/>
        </p:nvSpPr>
        <p:spPr>
          <a:xfrm>
            <a:off x="978994" y="3998009"/>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solidFill>
                <a:schemeClr val="tx1">
                  <a:lumMod val="75000"/>
                  <a:lumOff val="25000"/>
                </a:schemeClr>
              </a:solidFill>
              <a:latin typeface="Arial (Body)"/>
            </a:endParaRPr>
          </a:p>
        </p:txBody>
      </p:sp>
    </p:spTree>
    <p:extLst>
      <p:ext uri="{BB962C8B-B14F-4D97-AF65-F5344CB8AC3E}">
        <p14:creationId xmlns:p14="http://schemas.microsoft.com/office/powerpoint/2010/main" val="253268097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7616" y="123478"/>
            <a:ext cx="7704856" cy="648072"/>
          </a:xfrm>
        </p:spPr>
        <p:txBody>
          <a:bodyPr/>
          <a:lstStyle/>
          <a:p>
            <a:r>
              <a:rPr lang="en-US"/>
              <a:t>Standard Operation and Consistency</a:t>
            </a:r>
            <a:endParaRPr lang="en-US">
              <a:latin typeface="Arial (Body)"/>
            </a:endParaRPr>
          </a:p>
        </p:txBody>
      </p:sp>
      <p:sp>
        <p:nvSpPr>
          <p:cNvPr id="14" name="TextBox 13"/>
          <p:cNvSpPr txBox="1"/>
          <p:nvPr/>
        </p:nvSpPr>
        <p:spPr>
          <a:xfrm>
            <a:off x="1245748" y="2201684"/>
            <a:ext cx="6350588" cy="313932"/>
          </a:xfrm>
          <a:prstGeom prst="rect">
            <a:avLst/>
          </a:prstGeom>
          <a:noFill/>
        </p:spPr>
        <p:txBody>
          <a:bodyPr wrap="square" rtlCol="0" anchor="ctr">
            <a:spAutoFit/>
          </a:bodyPr>
          <a:lstStyle/>
          <a:p>
            <a:pPr>
              <a:lnSpc>
                <a:spcPct val="90000"/>
              </a:lnSpc>
            </a:pPr>
            <a:r>
              <a:rPr lang="en-US" altLang="vi-VN" sz="1600"/>
              <a:t>Using consistent terminology in a display or Web site</a:t>
            </a:r>
          </a:p>
        </p:txBody>
      </p:sp>
      <p:sp>
        <p:nvSpPr>
          <p:cNvPr id="15" name="Oval 14"/>
          <p:cNvSpPr/>
          <p:nvPr/>
        </p:nvSpPr>
        <p:spPr>
          <a:xfrm>
            <a:off x="1009917" y="2230540"/>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solidFill>
                <a:schemeClr val="tx1">
                  <a:lumMod val="75000"/>
                  <a:lumOff val="25000"/>
                </a:schemeClr>
              </a:solidFill>
              <a:latin typeface="Arial (Body)"/>
            </a:endParaRPr>
          </a:p>
        </p:txBody>
      </p:sp>
      <p:sp>
        <p:nvSpPr>
          <p:cNvPr id="11" name="TextBox 10"/>
          <p:cNvSpPr txBox="1"/>
          <p:nvPr/>
        </p:nvSpPr>
        <p:spPr>
          <a:xfrm>
            <a:off x="1245220" y="1455672"/>
            <a:ext cx="7575252" cy="535531"/>
          </a:xfrm>
          <a:prstGeom prst="rect">
            <a:avLst/>
          </a:prstGeom>
          <a:noFill/>
        </p:spPr>
        <p:txBody>
          <a:bodyPr wrap="square" rtlCol="0" anchor="ctr">
            <a:spAutoFit/>
          </a:bodyPr>
          <a:lstStyle/>
          <a:p>
            <a:pPr>
              <a:lnSpc>
                <a:spcPct val="90000"/>
              </a:lnSpc>
            </a:pPr>
            <a:r>
              <a:rPr lang="en-US" altLang="vi-VN" sz="1600"/>
              <a:t>Standardizing the use of icons for similar operations when using </a:t>
            </a:r>
            <a:endParaRPr lang="en-US" altLang="vi-VN" sz="1600" smtClean="0"/>
          </a:p>
          <a:p>
            <a:pPr>
              <a:lnSpc>
                <a:spcPct val="90000"/>
              </a:lnSpc>
            </a:pPr>
            <a:r>
              <a:rPr lang="en-US" altLang="vi-VN" sz="1600" smtClean="0"/>
              <a:t>graphical </a:t>
            </a:r>
            <a:r>
              <a:rPr lang="en-US" altLang="vi-VN" sz="1600"/>
              <a:t>user interface</a:t>
            </a:r>
          </a:p>
        </p:txBody>
      </p:sp>
      <p:sp>
        <p:nvSpPr>
          <p:cNvPr id="12" name="Oval 11"/>
          <p:cNvSpPr/>
          <p:nvPr/>
        </p:nvSpPr>
        <p:spPr>
          <a:xfrm>
            <a:off x="1009390" y="1595328"/>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solidFill>
                <a:schemeClr val="tx1">
                  <a:lumMod val="75000"/>
                  <a:lumOff val="25000"/>
                </a:schemeClr>
              </a:solidFill>
              <a:latin typeface="Arial (Body)"/>
            </a:endParaRPr>
          </a:p>
        </p:txBody>
      </p:sp>
      <p:sp>
        <p:nvSpPr>
          <p:cNvPr id="7" name="TextBox 6"/>
          <p:cNvSpPr txBox="1"/>
          <p:nvPr/>
        </p:nvSpPr>
        <p:spPr>
          <a:xfrm>
            <a:off x="1245220" y="2840446"/>
            <a:ext cx="5328592" cy="313932"/>
          </a:xfrm>
          <a:prstGeom prst="rect">
            <a:avLst/>
          </a:prstGeom>
          <a:noFill/>
        </p:spPr>
        <p:txBody>
          <a:bodyPr wrap="square" rtlCol="0" anchor="ctr">
            <a:spAutoFit/>
          </a:bodyPr>
          <a:lstStyle/>
          <a:p>
            <a:pPr>
              <a:lnSpc>
                <a:spcPct val="90000"/>
              </a:lnSpc>
            </a:pPr>
            <a:r>
              <a:rPr lang="en-US" altLang="vi-VN" sz="1600"/>
              <a:t>Providing a consistent way to navigate through the dialog</a:t>
            </a:r>
          </a:p>
        </p:txBody>
      </p:sp>
      <p:sp>
        <p:nvSpPr>
          <p:cNvPr id="8" name="Oval 7"/>
          <p:cNvSpPr/>
          <p:nvPr/>
        </p:nvSpPr>
        <p:spPr>
          <a:xfrm>
            <a:off x="1009389" y="2869302"/>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solidFill>
                <a:schemeClr val="tx1">
                  <a:lumMod val="75000"/>
                  <a:lumOff val="25000"/>
                </a:schemeClr>
              </a:solidFill>
              <a:latin typeface="Arial (Body)"/>
            </a:endParaRPr>
          </a:p>
        </p:txBody>
      </p:sp>
      <p:sp>
        <p:nvSpPr>
          <p:cNvPr id="9" name="TextBox 8"/>
          <p:cNvSpPr txBox="1"/>
          <p:nvPr/>
        </p:nvSpPr>
        <p:spPr>
          <a:xfrm>
            <a:off x="1229236" y="3509713"/>
            <a:ext cx="5647020" cy="313932"/>
          </a:xfrm>
          <a:prstGeom prst="rect">
            <a:avLst/>
          </a:prstGeom>
          <a:noFill/>
        </p:spPr>
        <p:txBody>
          <a:bodyPr wrap="square" rtlCol="0" anchor="ctr">
            <a:spAutoFit/>
          </a:bodyPr>
          <a:lstStyle/>
          <a:p>
            <a:pPr>
              <a:lnSpc>
                <a:spcPct val="90000"/>
              </a:lnSpc>
            </a:pPr>
            <a:r>
              <a:rPr lang="en-US" altLang="vi-VN" sz="1600"/>
              <a:t>Using consistent terminology in a display or Web site</a:t>
            </a:r>
          </a:p>
        </p:txBody>
      </p:sp>
      <p:sp>
        <p:nvSpPr>
          <p:cNvPr id="10" name="Oval 9"/>
          <p:cNvSpPr/>
          <p:nvPr/>
        </p:nvSpPr>
        <p:spPr>
          <a:xfrm>
            <a:off x="993405" y="3538569"/>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solidFill>
                <a:schemeClr val="tx1">
                  <a:lumMod val="75000"/>
                  <a:lumOff val="25000"/>
                </a:schemeClr>
              </a:solidFill>
              <a:latin typeface="Arial (Body)"/>
            </a:endParaRPr>
          </a:p>
        </p:txBody>
      </p:sp>
    </p:spTree>
    <p:extLst>
      <p:ext uri="{BB962C8B-B14F-4D97-AF65-F5344CB8AC3E}">
        <p14:creationId xmlns:p14="http://schemas.microsoft.com/office/powerpoint/2010/main" val="357296330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7616" y="123478"/>
            <a:ext cx="7704856" cy="648072"/>
          </a:xfrm>
        </p:spPr>
        <p:txBody>
          <a:bodyPr/>
          <a:lstStyle/>
          <a:p>
            <a:r>
              <a:rPr lang="en-US"/>
              <a:t>Feedback for Users</a:t>
            </a:r>
            <a:endParaRPr lang="en-US">
              <a:latin typeface="Arial (Body)"/>
            </a:endParaRPr>
          </a:p>
        </p:txBody>
      </p:sp>
      <p:sp>
        <p:nvSpPr>
          <p:cNvPr id="14" name="TextBox 13"/>
          <p:cNvSpPr txBox="1"/>
          <p:nvPr/>
        </p:nvSpPr>
        <p:spPr>
          <a:xfrm>
            <a:off x="1245748" y="2066262"/>
            <a:ext cx="7142676" cy="584775"/>
          </a:xfrm>
          <a:prstGeom prst="rect">
            <a:avLst/>
          </a:prstGeom>
          <a:noFill/>
        </p:spPr>
        <p:txBody>
          <a:bodyPr wrap="square" rtlCol="0" anchor="ctr">
            <a:spAutoFit/>
          </a:bodyPr>
          <a:lstStyle/>
          <a:p>
            <a:r>
              <a:rPr lang="en-US" altLang="vi-VN" sz="1600"/>
              <a:t>Feedback compares current behavior with predetermined goals and gives </a:t>
            </a:r>
            <a:endParaRPr lang="en-US" altLang="vi-VN" sz="1600" smtClean="0"/>
          </a:p>
          <a:p>
            <a:r>
              <a:rPr lang="en-US" altLang="vi-VN" sz="1600" smtClean="0"/>
              <a:t>back </a:t>
            </a:r>
            <a:r>
              <a:rPr lang="en-US" altLang="vi-VN" sz="1600"/>
              <a:t>information describing the gap between actual and intended</a:t>
            </a:r>
            <a:endParaRPr lang="en-US" sz="1600"/>
          </a:p>
        </p:txBody>
      </p:sp>
      <p:sp>
        <p:nvSpPr>
          <p:cNvPr id="15" name="Oval 14"/>
          <p:cNvSpPr/>
          <p:nvPr/>
        </p:nvSpPr>
        <p:spPr>
          <a:xfrm>
            <a:off x="1009917" y="2230540"/>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solidFill>
                <a:schemeClr val="tx1">
                  <a:lumMod val="75000"/>
                  <a:lumOff val="25000"/>
                </a:schemeClr>
              </a:solidFill>
              <a:latin typeface="Arial (Body)"/>
            </a:endParaRPr>
          </a:p>
        </p:txBody>
      </p:sp>
      <p:sp>
        <p:nvSpPr>
          <p:cNvPr id="11" name="TextBox 10"/>
          <p:cNvSpPr txBox="1"/>
          <p:nvPr/>
        </p:nvSpPr>
        <p:spPr>
          <a:xfrm>
            <a:off x="1245220" y="1554159"/>
            <a:ext cx="7575252" cy="338554"/>
          </a:xfrm>
          <a:prstGeom prst="rect">
            <a:avLst/>
          </a:prstGeom>
          <a:noFill/>
        </p:spPr>
        <p:txBody>
          <a:bodyPr wrap="square" rtlCol="0" anchor="ctr">
            <a:spAutoFit/>
          </a:bodyPr>
          <a:lstStyle/>
          <a:p>
            <a:r>
              <a:rPr lang="en-US" altLang="vi-VN" sz="1600"/>
              <a:t>All systems require feedback to monitor and change behavior</a:t>
            </a:r>
          </a:p>
        </p:txBody>
      </p:sp>
      <p:sp>
        <p:nvSpPr>
          <p:cNvPr id="12" name="Oval 11"/>
          <p:cNvSpPr/>
          <p:nvPr/>
        </p:nvSpPr>
        <p:spPr>
          <a:xfrm>
            <a:off x="1009390" y="1595328"/>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solidFill>
                <a:schemeClr val="tx1">
                  <a:lumMod val="75000"/>
                  <a:lumOff val="25000"/>
                </a:schemeClr>
              </a:solidFill>
              <a:latin typeface="Arial (Body)"/>
            </a:endParaRPr>
          </a:p>
        </p:txBody>
      </p:sp>
    </p:spTree>
    <p:extLst>
      <p:ext uri="{BB962C8B-B14F-4D97-AF65-F5344CB8AC3E}">
        <p14:creationId xmlns:p14="http://schemas.microsoft.com/office/powerpoint/2010/main" val="144304842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09644" y="195486"/>
            <a:ext cx="7200800" cy="576064"/>
          </a:xfrm>
        </p:spPr>
        <p:txBody>
          <a:bodyPr/>
          <a:lstStyle/>
          <a:p>
            <a:r>
              <a:rPr lang="en-US"/>
              <a:t>Types of Feedback</a:t>
            </a:r>
            <a:endParaRPr lang="en-US">
              <a:latin typeface="Arial (Body)"/>
            </a:endParaRPr>
          </a:p>
        </p:txBody>
      </p:sp>
      <p:sp>
        <p:nvSpPr>
          <p:cNvPr id="14" name="TextBox 13"/>
          <p:cNvSpPr txBox="1"/>
          <p:nvPr/>
        </p:nvSpPr>
        <p:spPr>
          <a:xfrm>
            <a:off x="1245748" y="2220151"/>
            <a:ext cx="5328592" cy="276999"/>
          </a:xfrm>
          <a:prstGeom prst="rect">
            <a:avLst/>
          </a:prstGeom>
          <a:noFill/>
        </p:spPr>
        <p:txBody>
          <a:bodyPr wrap="square" rtlCol="0" anchor="ctr">
            <a:spAutoFit/>
          </a:bodyPr>
          <a:lstStyle/>
          <a:p>
            <a:r>
              <a:rPr lang="en-US" sz="1200"/>
              <a:t>Recognizing that input is in the correct form</a:t>
            </a:r>
          </a:p>
        </p:txBody>
      </p:sp>
      <p:sp>
        <p:nvSpPr>
          <p:cNvPr id="15" name="Oval 14"/>
          <p:cNvSpPr/>
          <p:nvPr/>
        </p:nvSpPr>
        <p:spPr>
          <a:xfrm>
            <a:off x="967719" y="2230540"/>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solidFill>
                <a:schemeClr val="tx1">
                  <a:lumMod val="75000"/>
                  <a:lumOff val="25000"/>
                </a:schemeClr>
              </a:solidFill>
              <a:latin typeface="Arial (Body)"/>
            </a:endParaRPr>
          </a:p>
        </p:txBody>
      </p:sp>
      <p:sp>
        <p:nvSpPr>
          <p:cNvPr id="11" name="TextBox 10"/>
          <p:cNvSpPr txBox="1"/>
          <p:nvPr/>
        </p:nvSpPr>
        <p:spPr>
          <a:xfrm>
            <a:off x="1245220" y="1584937"/>
            <a:ext cx="7575252" cy="276999"/>
          </a:xfrm>
          <a:prstGeom prst="rect">
            <a:avLst/>
          </a:prstGeom>
          <a:noFill/>
        </p:spPr>
        <p:txBody>
          <a:bodyPr wrap="square" rtlCol="0" anchor="ctr">
            <a:spAutoFit/>
          </a:bodyPr>
          <a:lstStyle/>
          <a:p>
            <a:r>
              <a:rPr lang="en-US" sz="1200"/>
              <a:t>Acknowledging acceptance of input</a:t>
            </a:r>
          </a:p>
        </p:txBody>
      </p:sp>
      <p:sp>
        <p:nvSpPr>
          <p:cNvPr id="12" name="Oval 11"/>
          <p:cNvSpPr/>
          <p:nvPr/>
        </p:nvSpPr>
        <p:spPr>
          <a:xfrm>
            <a:off x="967719" y="1595328"/>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solidFill>
                <a:schemeClr val="tx1">
                  <a:lumMod val="75000"/>
                  <a:lumOff val="25000"/>
                </a:schemeClr>
              </a:solidFill>
              <a:latin typeface="Arial (Body)"/>
            </a:endParaRPr>
          </a:p>
        </p:txBody>
      </p:sp>
      <p:sp>
        <p:nvSpPr>
          <p:cNvPr id="7" name="TextBox 6"/>
          <p:cNvSpPr txBox="1"/>
          <p:nvPr/>
        </p:nvSpPr>
        <p:spPr>
          <a:xfrm>
            <a:off x="1245220" y="2858913"/>
            <a:ext cx="5328592" cy="276999"/>
          </a:xfrm>
          <a:prstGeom prst="rect">
            <a:avLst/>
          </a:prstGeom>
          <a:noFill/>
        </p:spPr>
        <p:txBody>
          <a:bodyPr wrap="square" rtlCol="0" anchor="ctr">
            <a:spAutoFit/>
          </a:bodyPr>
          <a:lstStyle/>
          <a:p>
            <a:r>
              <a:rPr lang="en-US" sz="1200"/>
              <a:t>Notifying that input is not in the correct form</a:t>
            </a:r>
          </a:p>
        </p:txBody>
      </p:sp>
      <p:sp>
        <p:nvSpPr>
          <p:cNvPr id="8" name="Oval 7"/>
          <p:cNvSpPr/>
          <p:nvPr/>
        </p:nvSpPr>
        <p:spPr>
          <a:xfrm>
            <a:off x="967719" y="2846425"/>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solidFill>
                <a:schemeClr val="tx1">
                  <a:lumMod val="75000"/>
                  <a:lumOff val="25000"/>
                </a:schemeClr>
              </a:solidFill>
              <a:latin typeface="Arial (Body)"/>
            </a:endParaRPr>
          </a:p>
        </p:txBody>
      </p:sp>
      <p:sp>
        <p:nvSpPr>
          <p:cNvPr id="9" name="TextBox 8"/>
          <p:cNvSpPr txBox="1"/>
          <p:nvPr/>
        </p:nvSpPr>
        <p:spPr>
          <a:xfrm>
            <a:off x="1245748" y="3372280"/>
            <a:ext cx="5647020" cy="276999"/>
          </a:xfrm>
          <a:prstGeom prst="rect">
            <a:avLst/>
          </a:prstGeom>
          <a:noFill/>
        </p:spPr>
        <p:txBody>
          <a:bodyPr wrap="square" rtlCol="0" anchor="ctr">
            <a:spAutoFit/>
          </a:bodyPr>
          <a:lstStyle/>
          <a:p>
            <a:r>
              <a:rPr lang="en-US" sz="1200"/>
              <a:t>Explaining a delay in processing</a:t>
            </a:r>
          </a:p>
        </p:txBody>
      </p:sp>
      <p:sp>
        <p:nvSpPr>
          <p:cNvPr id="10" name="Oval 9"/>
          <p:cNvSpPr/>
          <p:nvPr/>
        </p:nvSpPr>
        <p:spPr>
          <a:xfrm>
            <a:off x="967719" y="3350148"/>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solidFill>
                <a:schemeClr val="tx1">
                  <a:lumMod val="75000"/>
                  <a:lumOff val="25000"/>
                </a:schemeClr>
              </a:solidFill>
              <a:latin typeface="Arial (Body)"/>
            </a:endParaRPr>
          </a:p>
        </p:txBody>
      </p:sp>
      <p:sp>
        <p:nvSpPr>
          <p:cNvPr id="13" name="TextBox 12"/>
          <p:cNvSpPr txBox="1"/>
          <p:nvPr/>
        </p:nvSpPr>
        <p:spPr>
          <a:xfrm>
            <a:off x="1245748" y="3828365"/>
            <a:ext cx="5647020" cy="276999"/>
          </a:xfrm>
          <a:prstGeom prst="rect">
            <a:avLst/>
          </a:prstGeom>
          <a:noFill/>
        </p:spPr>
        <p:txBody>
          <a:bodyPr wrap="square" rtlCol="0" anchor="ctr">
            <a:spAutoFit/>
          </a:bodyPr>
          <a:lstStyle/>
          <a:p>
            <a:r>
              <a:rPr lang="en-US" sz="1200"/>
              <a:t>Acknowledging that a request is completed</a:t>
            </a:r>
          </a:p>
        </p:txBody>
      </p:sp>
      <p:sp>
        <p:nvSpPr>
          <p:cNvPr id="16" name="Oval 15"/>
          <p:cNvSpPr/>
          <p:nvPr/>
        </p:nvSpPr>
        <p:spPr>
          <a:xfrm>
            <a:off x="986241" y="3838754"/>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solidFill>
                <a:schemeClr val="tx1">
                  <a:lumMod val="75000"/>
                  <a:lumOff val="25000"/>
                </a:schemeClr>
              </a:solidFill>
              <a:latin typeface="Arial (Body)"/>
            </a:endParaRPr>
          </a:p>
        </p:txBody>
      </p:sp>
      <p:sp>
        <p:nvSpPr>
          <p:cNvPr id="21" name="TextBox 20"/>
          <p:cNvSpPr txBox="1"/>
          <p:nvPr/>
        </p:nvSpPr>
        <p:spPr>
          <a:xfrm>
            <a:off x="1216398" y="4234485"/>
            <a:ext cx="5647020" cy="276999"/>
          </a:xfrm>
          <a:prstGeom prst="rect">
            <a:avLst/>
          </a:prstGeom>
          <a:noFill/>
        </p:spPr>
        <p:txBody>
          <a:bodyPr wrap="square" rtlCol="0" anchor="ctr">
            <a:spAutoFit/>
          </a:bodyPr>
          <a:lstStyle/>
          <a:p>
            <a:r>
              <a:rPr lang="en-US" sz="1200"/>
              <a:t>Notifying that a request was not completed</a:t>
            </a:r>
          </a:p>
        </p:txBody>
      </p:sp>
      <p:sp>
        <p:nvSpPr>
          <p:cNvPr id="22" name="Oval 21"/>
          <p:cNvSpPr/>
          <p:nvPr/>
        </p:nvSpPr>
        <p:spPr>
          <a:xfrm>
            <a:off x="986241" y="4244874"/>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solidFill>
                <a:schemeClr val="tx1">
                  <a:lumMod val="75000"/>
                  <a:lumOff val="25000"/>
                </a:schemeClr>
              </a:solidFill>
              <a:latin typeface="Arial (Body)"/>
            </a:endParaRPr>
          </a:p>
        </p:txBody>
      </p:sp>
      <p:sp>
        <p:nvSpPr>
          <p:cNvPr id="17" name="TextBox 16"/>
          <p:cNvSpPr txBox="1"/>
          <p:nvPr/>
        </p:nvSpPr>
        <p:spPr>
          <a:xfrm>
            <a:off x="1230809" y="4643160"/>
            <a:ext cx="5647020" cy="276999"/>
          </a:xfrm>
          <a:prstGeom prst="rect">
            <a:avLst/>
          </a:prstGeom>
          <a:noFill/>
        </p:spPr>
        <p:txBody>
          <a:bodyPr wrap="square" rtlCol="0" anchor="ctr">
            <a:spAutoFit/>
          </a:bodyPr>
          <a:lstStyle/>
          <a:p>
            <a:r>
              <a:rPr lang="en-US" sz="1200"/>
              <a:t>Offering the user more detailed feedback </a:t>
            </a:r>
          </a:p>
        </p:txBody>
      </p:sp>
      <p:sp>
        <p:nvSpPr>
          <p:cNvPr id="18" name="Oval 17"/>
          <p:cNvSpPr/>
          <p:nvPr/>
        </p:nvSpPr>
        <p:spPr>
          <a:xfrm>
            <a:off x="994978" y="4653549"/>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solidFill>
                <a:schemeClr val="tx1">
                  <a:lumMod val="75000"/>
                  <a:lumOff val="25000"/>
                </a:schemeClr>
              </a:solidFill>
              <a:latin typeface="Arial (Body)"/>
            </a:endParaRPr>
          </a:p>
        </p:txBody>
      </p:sp>
    </p:spTree>
    <p:extLst>
      <p:ext uri="{BB962C8B-B14F-4D97-AF65-F5344CB8AC3E}">
        <p14:creationId xmlns:p14="http://schemas.microsoft.com/office/powerpoint/2010/main" val="17435823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09644" y="195486"/>
            <a:ext cx="7200800" cy="576064"/>
          </a:xfrm>
        </p:spPr>
        <p:txBody>
          <a:bodyPr/>
          <a:lstStyle/>
          <a:p>
            <a:r>
              <a:rPr lang="en-US"/>
              <a:t>Including Feedback in Design</a:t>
            </a:r>
            <a:endParaRPr lang="en-US">
              <a:latin typeface="Arial (Body)"/>
            </a:endParaRPr>
          </a:p>
        </p:txBody>
      </p:sp>
      <p:sp>
        <p:nvSpPr>
          <p:cNvPr id="14" name="TextBox 13"/>
          <p:cNvSpPr txBox="1"/>
          <p:nvPr/>
        </p:nvSpPr>
        <p:spPr>
          <a:xfrm>
            <a:off x="1245748" y="2189374"/>
            <a:ext cx="5328592" cy="338554"/>
          </a:xfrm>
          <a:prstGeom prst="rect">
            <a:avLst/>
          </a:prstGeom>
          <a:noFill/>
        </p:spPr>
        <p:txBody>
          <a:bodyPr wrap="square" rtlCol="0" anchor="ctr">
            <a:spAutoFit/>
          </a:bodyPr>
          <a:lstStyle/>
          <a:p>
            <a:r>
              <a:rPr lang="en-US" altLang="vi-VN" sz="1600"/>
              <a:t>Serve to improve user performance with the system</a:t>
            </a:r>
          </a:p>
        </p:txBody>
      </p:sp>
      <p:sp>
        <p:nvSpPr>
          <p:cNvPr id="15" name="Oval 14"/>
          <p:cNvSpPr/>
          <p:nvPr/>
        </p:nvSpPr>
        <p:spPr>
          <a:xfrm>
            <a:off x="1009917" y="2230540"/>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solidFill>
                <a:schemeClr val="tx1">
                  <a:lumMod val="75000"/>
                  <a:lumOff val="25000"/>
                </a:schemeClr>
              </a:solidFill>
              <a:latin typeface="Arial (Body)"/>
            </a:endParaRPr>
          </a:p>
        </p:txBody>
      </p:sp>
      <p:sp>
        <p:nvSpPr>
          <p:cNvPr id="11" name="TextBox 10"/>
          <p:cNvSpPr txBox="1"/>
          <p:nvPr/>
        </p:nvSpPr>
        <p:spPr>
          <a:xfrm>
            <a:off x="1245220" y="1554161"/>
            <a:ext cx="7575252" cy="338554"/>
          </a:xfrm>
          <a:prstGeom prst="rect">
            <a:avLst/>
          </a:prstGeom>
          <a:noFill/>
        </p:spPr>
        <p:txBody>
          <a:bodyPr wrap="square" rtlCol="0" anchor="ctr">
            <a:spAutoFit/>
          </a:bodyPr>
          <a:lstStyle/>
          <a:p>
            <a:r>
              <a:rPr lang="en-US" altLang="vi-VN" sz="1600"/>
              <a:t>Can be a powerful reinforcer of users’ learning processes</a:t>
            </a:r>
          </a:p>
        </p:txBody>
      </p:sp>
      <p:sp>
        <p:nvSpPr>
          <p:cNvPr id="12" name="Oval 11"/>
          <p:cNvSpPr/>
          <p:nvPr/>
        </p:nvSpPr>
        <p:spPr>
          <a:xfrm>
            <a:off x="1009390" y="1595328"/>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solidFill>
                <a:schemeClr val="tx1">
                  <a:lumMod val="75000"/>
                  <a:lumOff val="25000"/>
                </a:schemeClr>
              </a:solidFill>
              <a:latin typeface="Arial (Body)"/>
            </a:endParaRPr>
          </a:p>
        </p:txBody>
      </p:sp>
      <p:sp>
        <p:nvSpPr>
          <p:cNvPr id="7" name="TextBox 6"/>
          <p:cNvSpPr txBox="1"/>
          <p:nvPr/>
        </p:nvSpPr>
        <p:spPr>
          <a:xfrm>
            <a:off x="1245220" y="2828136"/>
            <a:ext cx="5328592" cy="338554"/>
          </a:xfrm>
          <a:prstGeom prst="rect">
            <a:avLst/>
          </a:prstGeom>
          <a:noFill/>
        </p:spPr>
        <p:txBody>
          <a:bodyPr wrap="square" rtlCol="0" anchor="ctr">
            <a:spAutoFit/>
          </a:bodyPr>
          <a:lstStyle/>
          <a:p>
            <a:r>
              <a:rPr lang="en-US" sz="1600"/>
              <a:t>Increase their motivation to produce</a:t>
            </a:r>
          </a:p>
        </p:txBody>
      </p:sp>
      <p:sp>
        <p:nvSpPr>
          <p:cNvPr id="8" name="Oval 7"/>
          <p:cNvSpPr/>
          <p:nvPr/>
        </p:nvSpPr>
        <p:spPr>
          <a:xfrm>
            <a:off x="1009389" y="2869302"/>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solidFill>
                <a:schemeClr val="tx1">
                  <a:lumMod val="75000"/>
                  <a:lumOff val="25000"/>
                </a:schemeClr>
              </a:solidFill>
              <a:latin typeface="Arial (Body)"/>
            </a:endParaRPr>
          </a:p>
        </p:txBody>
      </p:sp>
      <p:sp>
        <p:nvSpPr>
          <p:cNvPr id="9" name="TextBox 8"/>
          <p:cNvSpPr txBox="1"/>
          <p:nvPr/>
        </p:nvSpPr>
        <p:spPr>
          <a:xfrm>
            <a:off x="1229236" y="3497403"/>
            <a:ext cx="7735252" cy="338554"/>
          </a:xfrm>
          <a:prstGeom prst="rect">
            <a:avLst/>
          </a:prstGeom>
          <a:noFill/>
        </p:spPr>
        <p:txBody>
          <a:bodyPr wrap="square" rtlCol="0" anchor="ctr">
            <a:spAutoFit/>
          </a:bodyPr>
          <a:lstStyle/>
          <a:p>
            <a:r>
              <a:rPr lang="en-US" altLang="vi-VN" sz="1600"/>
              <a:t>Improve the fit among the user, task and the technology</a:t>
            </a:r>
          </a:p>
        </p:txBody>
      </p:sp>
      <p:sp>
        <p:nvSpPr>
          <p:cNvPr id="10" name="Oval 9"/>
          <p:cNvSpPr/>
          <p:nvPr/>
        </p:nvSpPr>
        <p:spPr>
          <a:xfrm>
            <a:off x="993405" y="3538569"/>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solidFill>
                <a:schemeClr val="tx1">
                  <a:lumMod val="75000"/>
                  <a:lumOff val="25000"/>
                </a:schemeClr>
              </a:solidFill>
              <a:latin typeface="Arial (Body)"/>
            </a:endParaRPr>
          </a:p>
        </p:txBody>
      </p:sp>
    </p:spTree>
    <p:extLst>
      <p:ext uri="{BB962C8B-B14F-4D97-AF65-F5344CB8AC3E}">
        <p14:creationId xmlns:p14="http://schemas.microsoft.com/office/powerpoint/2010/main" val="254343891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09644" y="195486"/>
            <a:ext cx="7200800" cy="576064"/>
          </a:xfrm>
        </p:spPr>
        <p:txBody>
          <a:bodyPr/>
          <a:lstStyle/>
          <a:p>
            <a:r>
              <a:rPr lang="en-US"/>
              <a:t>A Variety of Help Options</a:t>
            </a:r>
            <a:endParaRPr lang="en-US">
              <a:latin typeface="Arial (Body)"/>
            </a:endParaRPr>
          </a:p>
        </p:txBody>
      </p:sp>
      <p:sp>
        <p:nvSpPr>
          <p:cNvPr id="14" name="TextBox 13"/>
          <p:cNvSpPr txBox="1"/>
          <p:nvPr/>
        </p:nvSpPr>
        <p:spPr>
          <a:xfrm>
            <a:off x="1245748" y="2220149"/>
            <a:ext cx="5328592" cy="276999"/>
          </a:xfrm>
          <a:prstGeom prst="rect">
            <a:avLst/>
          </a:prstGeom>
          <a:noFill/>
        </p:spPr>
        <p:txBody>
          <a:bodyPr wrap="square" rtlCol="0" anchor="ctr">
            <a:spAutoFit/>
          </a:bodyPr>
          <a:lstStyle/>
          <a:p>
            <a:r>
              <a:rPr lang="en-US" sz="1200"/>
              <a:t>A GUI pull-down menu</a:t>
            </a:r>
          </a:p>
        </p:txBody>
      </p:sp>
      <p:sp>
        <p:nvSpPr>
          <p:cNvPr id="15" name="Oval 14"/>
          <p:cNvSpPr/>
          <p:nvPr/>
        </p:nvSpPr>
        <p:spPr>
          <a:xfrm>
            <a:off x="1009917" y="2230540"/>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solidFill>
                <a:schemeClr val="tx1">
                  <a:lumMod val="75000"/>
                  <a:lumOff val="25000"/>
                </a:schemeClr>
              </a:solidFill>
              <a:latin typeface="Arial (Body)"/>
            </a:endParaRPr>
          </a:p>
        </p:txBody>
      </p:sp>
      <p:sp>
        <p:nvSpPr>
          <p:cNvPr id="11" name="TextBox 10"/>
          <p:cNvSpPr txBox="1"/>
          <p:nvPr/>
        </p:nvSpPr>
        <p:spPr>
          <a:xfrm>
            <a:off x="1245220" y="1584938"/>
            <a:ext cx="7575252" cy="276999"/>
          </a:xfrm>
          <a:prstGeom prst="rect">
            <a:avLst/>
          </a:prstGeom>
          <a:noFill/>
        </p:spPr>
        <p:txBody>
          <a:bodyPr wrap="square" rtlCol="0" anchor="ctr">
            <a:spAutoFit/>
          </a:bodyPr>
          <a:lstStyle/>
          <a:p>
            <a:r>
              <a:rPr lang="en-US" altLang="vi-VN" sz="1200" smtClean="0"/>
              <a:t>Pressing a function key, such as F1</a:t>
            </a:r>
            <a:endParaRPr lang="en-US" altLang="vi-VN" sz="1200"/>
          </a:p>
        </p:txBody>
      </p:sp>
      <p:sp>
        <p:nvSpPr>
          <p:cNvPr id="12" name="Oval 11"/>
          <p:cNvSpPr/>
          <p:nvPr/>
        </p:nvSpPr>
        <p:spPr>
          <a:xfrm>
            <a:off x="1009390" y="1595328"/>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solidFill>
                <a:schemeClr val="tx1">
                  <a:lumMod val="75000"/>
                  <a:lumOff val="25000"/>
                </a:schemeClr>
              </a:solidFill>
              <a:latin typeface="Arial (Body)"/>
            </a:endParaRPr>
          </a:p>
        </p:txBody>
      </p:sp>
      <p:sp>
        <p:nvSpPr>
          <p:cNvPr id="7" name="TextBox 6"/>
          <p:cNvSpPr txBox="1"/>
          <p:nvPr/>
        </p:nvSpPr>
        <p:spPr>
          <a:xfrm>
            <a:off x="1245220" y="2703013"/>
            <a:ext cx="5328592" cy="276999"/>
          </a:xfrm>
          <a:prstGeom prst="rect">
            <a:avLst/>
          </a:prstGeom>
          <a:noFill/>
        </p:spPr>
        <p:txBody>
          <a:bodyPr wrap="square" rtlCol="0" anchor="ctr">
            <a:spAutoFit/>
          </a:bodyPr>
          <a:lstStyle/>
          <a:p>
            <a:r>
              <a:rPr lang="en-US" sz="1200"/>
              <a:t>Context-sensitive help</a:t>
            </a:r>
          </a:p>
        </p:txBody>
      </p:sp>
      <p:sp>
        <p:nvSpPr>
          <p:cNvPr id="8" name="Oval 7"/>
          <p:cNvSpPr/>
          <p:nvPr/>
        </p:nvSpPr>
        <p:spPr>
          <a:xfrm>
            <a:off x="1009389" y="2713402"/>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solidFill>
                <a:schemeClr val="tx1">
                  <a:lumMod val="75000"/>
                  <a:lumOff val="25000"/>
                </a:schemeClr>
              </a:solidFill>
              <a:latin typeface="Arial (Body)"/>
            </a:endParaRPr>
          </a:p>
        </p:txBody>
      </p:sp>
      <p:sp>
        <p:nvSpPr>
          <p:cNvPr id="9" name="TextBox 8"/>
          <p:cNvSpPr txBox="1"/>
          <p:nvPr/>
        </p:nvSpPr>
        <p:spPr>
          <a:xfrm>
            <a:off x="1245748" y="3148066"/>
            <a:ext cx="7735252" cy="276999"/>
          </a:xfrm>
          <a:prstGeom prst="rect">
            <a:avLst/>
          </a:prstGeom>
          <a:noFill/>
        </p:spPr>
        <p:txBody>
          <a:bodyPr wrap="square" rtlCol="0" anchor="ctr">
            <a:spAutoFit/>
          </a:bodyPr>
          <a:lstStyle/>
          <a:p>
            <a:r>
              <a:rPr lang="en-US" altLang="vi-VN" sz="1200"/>
              <a:t>Icon tips</a:t>
            </a:r>
          </a:p>
        </p:txBody>
      </p:sp>
      <p:sp>
        <p:nvSpPr>
          <p:cNvPr id="10" name="Oval 9"/>
          <p:cNvSpPr/>
          <p:nvPr/>
        </p:nvSpPr>
        <p:spPr>
          <a:xfrm>
            <a:off x="1009917" y="3158455"/>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solidFill>
                <a:schemeClr val="tx1">
                  <a:lumMod val="75000"/>
                  <a:lumOff val="25000"/>
                </a:schemeClr>
              </a:solidFill>
              <a:latin typeface="Arial (Body)"/>
            </a:endParaRPr>
          </a:p>
        </p:txBody>
      </p:sp>
      <p:sp>
        <p:nvSpPr>
          <p:cNvPr id="13" name="TextBox 12"/>
          <p:cNvSpPr txBox="1"/>
          <p:nvPr/>
        </p:nvSpPr>
        <p:spPr>
          <a:xfrm>
            <a:off x="1245220" y="3721010"/>
            <a:ext cx="5647020" cy="276999"/>
          </a:xfrm>
          <a:prstGeom prst="rect">
            <a:avLst/>
          </a:prstGeom>
          <a:noFill/>
        </p:spPr>
        <p:txBody>
          <a:bodyPr wrap="square" rtlCol="0" anchor="ctr">
            <a:spAutoFit/>
          </a:bodyPr>
          <a:lstStyle/>
          <a:p>
            <a:r>
              <a:rPr lang="en-US" altLang="vi-VN" sz="1200"/>
              <a:t>Wizards</a:t>
            </a:r>
          </a:p>
        </p:txBody>
      </p:sp>
      <p:sp>
        <p:nvSpPr>
          <p:cNvPr id="16" name="Oval 15"/>
          <p:cNvSpPr/>
          <p:nvPr/>
        </p:nvSpPr>
        <p:spPr>
          <a:xfrm>
            <a:off x="1009389" y="3731399"/>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solidFill>
                <a:schemeClr val="tx1">
                  <a:lumMod val="75000"/>
                  <a:lumOff val="25000"/>
                </a:schemeClr>
              </a:solidFill>
              <a:latin typeface="Arial (Body)"/>
            </a:endParaRPr>
          </a:p>
        </p:txBody>
      </p:sp>
      <p:sp>
        <p:nvSpPr>
          <p:cNvPr id="21" name="TextBox 20"/>
          <p:cNvSpPr txBox="1"/>
          <p:nvPr/>
        </p:nvSpPr>
        <p:spPr>
          <a:xfrm>
            <a:off x="1245748" y="4578530"/>
            <a:ext cx="5647020" cy="276999"/>
          </a:xfrm>
          <a:prstGeom prst="rect">
            <a:avLst/>
          </a:prstGeom>
          <a:noFill/>
        </p:spPr>
        <p:txBody>
          <a:bodyPr wrap="square" rtlCol="0" anchor="ctr">
            <a:spAutoFit/>
          </a:bodyPr>
          <a:lstStyle/>
          <a:p>
            <a:r>
              <a:rPr lang="en-US" sz="1200"/>
              <a:t>Software forums</a:t>
            </a:r>
          </a:p>
        </p:txBody>
      </p:sp>
      <p:sp>
        <p:nvSpPr>
          <p:cNvPr id="22" name="Oval 21"/>
          <p:cNvSpPr/>
          <p:nvPr/>
        </p:nvSpPr>
        <p:spPr>
          <a:xfrm>
            <a:off x="1009917" y="4588919"/>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solidFill>
                <a:schemeClr val="tx1">
                  <a:lumMod val="75000"/>
                  <a:lumOff val="25000"/>
                </a:schemeClr>
              </a:solidFill>
              <a:latin typeface="Arial (Body)"/>
            </a:endParaRPr>
          </a:p>
        </p:txBody>
      </p:sp>
      <p:sp>
        <p:nvSpPr>
          <p:cNvPr id="17" name="TextBox 16"/>
          <p:cNvSpPr txBox="1"/>
          <p:nvPr/>
        </p:nvSpPr>
        <p:spPr>
          <a:xfrm>
            <a:off x="1245748" y="4115350"/>
            <a:ext cx="5647020" cy="276999"/>
          </a:xfrm>
          <a:prstGeom prst="rect">
            <a:avLst/>
          </a:prstGeom>
          <a:noFill/>
        </p:spPr>
        <p:txBody>
          <a:bodyPr wrap="square" rtlCol="0" anchor="ctr">
            <a:spAutoFit/>
          </a:bodyPr>
          <a:lstStyle/>
          <a:p>
            <a:r>
              <a:rPr lang="en-US" altLang="vi-VN" sz="1200"/>
              <a:t>Online help or help lines</a:t>
            </a:r>
          </a:p>
        </p:txBody>
      </p:sp>
      <p:sp>
        <p:nvSpPr>
          <p:cNvPr id="18" name="Oval 17"/>
          <p:cNvSpPr/>
          <p:nvPr/>
        </p:nvSpPr>
        <p:spPr>
          <a:xfrm>
            <a:off x="1009917" y="4125739"/>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solidFill>
                <a:schemeClr val="tx1">
                  <a:lumMod val="75000"/>
                  <a:lumOff val="25000"/>
                </a:schemeClr>
              </a:solidFill>
              <a:latin typeface="Arial (Body)"/>
            </a:endParaRPr>
          </a:p>
        </p:txBody>
      </p:sp>
    </p:spTree>
    <p:extLst>
      <p:ext uri="{BB962C8B-B14F-4D97-AF65-F5344CB8AC3E}">
        <p14:creationId xmlns:p14="http://schemas.microsoft.com/office/powerpoint/2010/main" val="305578834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09644" y="195486"/>
            <a:ext cx="7200800" cy="576064"/>
          </a:xfrm>
        </p:spPr>
        <p:txBody>
          <a:bodyPr/>
          <a:lstStyle/>
          <a:p>
            <a:r>
              <a:rPr lang="en-US"/>
              <a:t>Special Design Considerations </a:t>
            </a:r>
            <a:endParaRPr lang="en-US" smtClean="0"/>
          </a:p>
          <a:p>
            <a:r>
              <a:rPr lang="en-US" smtClean="0"/>
              <a:t>for </a:t>
            </a:r>
            <a:r>
              <a:rPr lang="en-US"/>
              <a:t>Ecommerce</a:t>
            </a:r>
            <a:endParaRPr lang="en-US">
              <a:latin typeface="Arial (Body)"/>
            </a:endParaRPr>
          </a:p>
        </p:txBody>
      </p:sp>
      <p:sp>
        <p:nvSpPr>
          <p:cNvPr id="14" name="TextBox 13"/>
          <p:cNvSpPr txBox="1"/>
          <p:nvPr/>
        </p:nvSpPr>
        <p:spPr>
          <a:xfrm>
            <a:off x="1245748" y="2189374"/>
            <a:ext cx="5328592" cy="338554"/>
          </a:xfrm>
          <a:prstGeom prst="rect">
            <a:avLst/>
          </a:prstGeom>
          <a:noFill/>
        </p:spPr>
        <p:txBody>
          <a:bodyPr wrap="square" rtlCol="0" anchor="ctr">
            <a:spAutoFit/>
          </a:bodyPr>
          <a:lstStyle/>
          <a:p>
            <a:r>
              <a:rPr lang="en-US" altLang="vi-VN" sz="1600"/>
              <a:t>Easy navigation for ecommerce Web sites</a:t>
            </a:r>
          </a:p>
        </p:txBody>
      </p:sp>
      <p:sp>
        <p:nvSpPr>
          <p:cNvPr id="15" name="Oval 14"/>
          <p:cNvSpPr/>
          <p:nvPr/>
        </p:nvSpPr>
        <p:spPr>
          <a:xfrm>
            <a:off x="1009917" y="2230540"/>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solidFill>
                <a:schemeClr val="tx1">
                  <a:lumMod val="75000"/>
                  <a:lumOff val="25000"/>
                </a:schemeClr>
              </a:solidFill>
              <a:latin typeface="Arial (Body)"/>
            </a:endParaRPr>
          </a:p>
        </p:txBody>
      </p:sp>
      <p:sp>
        <p:nvSpPr>
          <p:cNvPr id="11" name="TextBox 10"/>
          <p:cNvSpPr txBox="1"/>
          <p:nvPr/>
        </p:nvSpPr>
        <p:spPr>
          <a:xfrm>
            <a:off x="1245220" y="1554161"/>
            <a:ext cx="7575252" cy="338554"/>
          </a:xfrm>
          <a:prstGeom prst="rect">
            <a:avLst/>
          </a:prstGeom>
          <a:noFill/>
        </p:spPr>
        <p:txBody>
          <a:bodyPr wrap="square" rtlCol="0" anchor="ctr">
            <a:spAutoFit/>
          </a:bodyPr>
          <a:lstStyle/>
          <a:p>
            <a:r>
              <a:rPr lang="en-US" altLang="vi-VN" sz="1600"/>
              <a:t>Soliciting feedback from ecommerce Web site customers</a:t>
            </a:r>
          </a:p>
        </p:txBody>
      </p:sp>
      <p:sp>
        <p:nvSpPr>
          <p:cNvPr id="12" name="Oval 11"/>
          <p:cNvSpPr/>
          <p:nvPr/>
        </p:nvSpPr>
        <p:spPr>
          <a:xfrm>
            <a:off x="1009390" y="1595328"/>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solidFill>
                <a:schemeClr val="tx1">
                  <a:lumMod val="75000"/>
                  <a:lumOff val="25000"/>
                </a:schemeClr>
              </a:solidFill>
              <a:latin typeface="Arial (Body)"/>
            </a:endParaRPr>
          </a:p>
        </p:txBody>
      </p:sp>
      <p:sp>
        <p:nvSpPr>
          <p:cNvPr id="7" name="TextBox 6"/>
          <p:cNvSpPr txBox="1"/>
          <p:nvPr/>
        </p:nvSpPr>
        <p:spPr>
          <a:xfrm>
            <a:off x="1245220" y="2828136"/>
            <a:ext cx="5328592" cy="338554"/>
          </a:xfrm>
          <a:prstGeom prst="rect">
            <a:avLst/>
          </a:prstGeom>
          <a:noFill/>
        </p:spPr>
        <p:txBody>
          <a:bodyPr wrap="square" rtlCol="0" anchor="ctr">
            <a:spAutoFit/>
          </a:bodyPr>
          <a:lstStyle/>
          <a:p>
            <a:r>
              <a:rPr lang="en-US" sz="1600"/>
              <a:t>Can readily return to the Web site</a:t>
            </a:r>
          </a:p>
        </p:txBody>
      </p:sp>
      <p:sp>
        <p:nvSpPr>
          <p:cNvPr id="8" name="Oval 7"/>
          <p:cNvSpPr/>
          <p:nvPr/>
        </p:nvSpPr>
        <p:spPr>
          <a:xfrm>
            <a:off x="1009389" y="2869302"/>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solidFill>
                <a:schemeClr val="tx1">
                  <a:lumMod val="75000"/>
                  <a:lumOff val="25000"/>
                </a:schemeClr>
              </a:solidFill>
              <a:latin typeface="Arial (Body)"/>
            </a:endParaRPr>
          </a:p>
        </p:txBody>
      </p:sp>
    </p:spTree>
    <p:extLst>
      <p:ext uri="{BB962C8B-B14F-4D97-AF65-F5344CB8AC3E}">
        <p14:creationId xmlns:p14="http://schemas.microsoft.com/office/powerpoint/2010/main" val="403743389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09644" y="195486"/>
            <a:ext cx="7200800" cy="576064"/>
          </a:xfrm>
        </p:spPr>
        <p:txBody>
          <a:bodyPr/>
          <a:lstStyle/>
          <a:p>
            <a:r>
              <a:rPr lang="en-US"/>
              <a:t>Soliciting Feedback from </a:t>
            </a:r>
            <a:endParaRPr lang="en-US" smtClean="0"/>
          </a:p>
          <a:p>
            <a:r>
              <a:rPr lang="en-US" smtClean="0"/>
              <a:t>Ecommerce </a:t>
            </a:r>
            <a:r>
              <a:rPr lang="en-US"/>
              <a:t>Web Site Customers</a:t>
            </a:r>
            <a:endParaRPr lang="en-US">
              <a:latin typeface="Arial (Body)"/>
            </a:endParaRPr>
          </a:p>
        </p:txBody>
      </p:sp>
      <p:sp>
        <p:nvSpPr>
          <p:cNvPr id="14" name="TextBox 13"/>
          <p:cNvSpPr txBox="1"/>
          <p:nvPr/>
        </p:nvSpPr>
        <p:spPr>
          <a:xfrm>
            <a:off x="1245748" y="2066263"/>
            <a:ext cx="5328592" cy="584775"/>
          </a:xfrm>
          <a:prstGeom prst="rect">
            <a:avLst/>
          </a:prstGeom>
          <a:noFill/>
        </p:spPr>
        <p:txBody>
          <a:bodyPr wrap="square" rtlCol="0" anchor="ctr">
            <a:spAutoFit/>
          </a:bodyPr>
          <a:lstStyle/>
          <a:p>
            <a:r>
              <a:rPr lang="en-US" altLang="vi-VN" sz="1600"/>
              <a:t>Take users to a blank message template when they click on “feedback”</a:t>
            </a:r>
          </a:p>
        </p:txBody>
      </p:sp>
      <p:sp>
        <p:nvSpPr>
          <p:cNvPr id="15" name="Oval 14"/>
          <p:cNvSpPr/>
          <p:nvPr/>
        </p:nvSpPr>
        <p:spPr>
          <a:xfrm>
            <a:off x="1009917" y="2230540"/>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solidFill>
                <a:schemeClr val="tx1">
                  <a:lumMod val="75000"/>
                  <a:lumOff val="25000"/>
                </a:schemeClr>
              </a:solidFill>
              <a:latin typeface="Arial (Body)"/>
            </a:endParaRPr>
          </a:p>
        </p:txBody>
      </p:sp>
      <p:sp>
        <p:nvSpPr>
          <p:cNvPr id="11" name="TextBox 10"/>
          <p:cNvSpPr txBox="1"/>
          <p:nvPr/>
        </p:nvSpPr>
        <p:spPr>
          <a:xfrm>
            <a:off x="1245220" y="1554161"/>
            <a:ext cx="7575252" cy="338554"/>
          </a:xfrm>
          <a:prstGeom prst="rect">
            <a:avLst/>
          </a:prstGeom>
          <a:noFill/>
        </p:spPr>
        <p:txBody>
          <a:bodyPr wrap="square" rtlCol="0" anchor="ctr">
            <a:spAutoFit/>
          </a:bodyPr>
          <a:lstStyle/>
          <a:p>
            <a:r>
              <a:rPr lang="en-US" altLang="vi-VN" sz="1600"/>
              <a:t>Launch the user’s email program</a:t>
            </a:r>
          </a:p>
        </p:txBody>
      </p:sp>
      <p:sp>
        <p:nvSpPr>
          <p:cNvPr id="12" name="Oval 11"/>
          <p:cNvSpPr/>
          <p:nvPr/>
        </p:nvSpPr>
        <p:spPr>
          <a:xfrm>
            <a:off x="1009390" y="1595328"/>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solidFill>
                <a:schemeClr val="tx1">
                  <a:lumMod val="75000"/>
                  <a:lumOff val="25000"/>
                </a:schemeClr>
              </a:solidFill>
              <a:latin typeface="Arial (Body)"/>
            </a:endParaRPr>
          </a:p>
        </p:txBody>
      </p:sp>
    </p:spTree>
    <p:extLst>
      <p:ext uri="{BB962C8B-B14F-4D97-AF65-F5344CB8AC3E}">
        <p14:creationId xmlns:p14="http://schemas.microsoft.com/office/powerpoint/2010/main" val="288928086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09644" y="195486"/>
            <a:ext cx="7200800" cy="576064"/>
          </a:xfrm>
        </p:spPr>
        <p:txBody>
          <a:bodyPr/>
          <a:lstStyle/>
          <a:p>
            <a:r>
              <a:rPr lang="en-US"/>
              <a:t>Easy Navigation for Ecommerce Web Sites (One-Click Navigation)</a:t>
            </a:r>
            <a:endParaRPr lang="en-US">
              <a:latin typeface="Arial (Body)"/>
            </a:endParaRPr>
          </a:p>
        </p:txBody>
      </p:sp>
      <p:sp>
        <p:nvSpPr>
          <p:cNvPr id="14" name="TextBox 13"/>
          <p:cNvSpPr txBox="1"/>
          <p:nvPr/>
        </p:nvSpPr>
        <p:spPr>
          <a:xfrm>
            <a:off x="1245748" y="2189374"/>
            <a:ext cx="5328592" cy="338554"/>
          </a:xfrm>
          <a:prstGeom prst="rect">
            <a:avLst/>
          </a:prstGeom>
          <a:noFill/>
        </p:spPr>
        <p:txBody>
          <a:bodyPr wrap="square" rtlCol="0" anchor="ctr">
            <a:spAutoFit/>
          </a:bodyPr>
          <a:lstStyle/>
          <a:p>
            <a:r>
              <a:rPr lang="en-US" altLang="vi-VN" sz="1600"/>
              <a:t>Building a collection of hierarchical links</a:t>
            </a:r>
          </a:p>
        </p:txBody>
      </p:sp>
      <p:sp>
        <p:nvSpPr>
          <p:cNvPr id="15" name="Oval 14"/>
          <p:cNvSpPr/>
          <p:nvPr/>
        </p:nvSpPr>
        <p:spPr>
          <a:xfrm>
            <a:off x="1009917" y="2230540"/>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solidFill>
                <a:schemeClr val="tx1">
                  <a:lumMod val="75000"/>
                  <a:lumOff val="25000"/>
                </a:schemeClr>
              </a:solidFill>
              <a:latin typeface="Arial (Body)"/>
            </a:endParaRPr>
          </a:p>
        </p:txBody>
      </p:sp>
      <p:sp>
        <p:nvSpPr>
          <p:cNvPr id="11" name="TextBox 10"/>
          <p:cNvSpPr txBox="1"/>
          <p:nvPr/>
        </p:nvSpPr>
        <p:spPr>
          <a:xfrm>
            <a:off x="1245220" y="1554161"/>
            <a:ext cx="7575252" cy="338554"/>
          </a:xfrm>
          <a:prstGeom prst="rect">
            <a:avLst/>
          </a:prstGeom>
          <a:noFill/>
        </p:spPr>
        <p:txBody>
          <a:bodyPr wrap="square" rtlCol="0" anchor="ctr">
            <a:spAutoFit/>
          </a:bodyPr>
          <a:lstStyle/>
          <a:p>
            <a:r>
              <a:rPr lang="en-US" altLang="vi-VN" sz="1600"/>
              <a:t>Creating a rollover menu</a:t>
            </a:r>
          </a:p>
        </p:txBody>
      </p:sp>
      <p:sp>
        <p:nvSpPr>
          <p:cNvPr id="12" name="Oval 11"/>
          <p:cNvSpPr/>
          <p:nvPr/>
        </p:nvSpPr>
        <p:spPr>
          <a:xfrm>
            <a:off x="1009390" y="1595328"/>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solidFill>
                <a:schemeClr val="tx1">
                  <a:lumMod val="75000"/>
                  <a:lumOff val="25000"/>
                </a:schemeClr>
              </a:solidFill>
              <a:latin typeface="Arial (Body)"/>
            </a:endParaRPr>
          </a:p>
        </p:txBody>
      </p:sp>
      <p:sp>
        <p:nvSpPr>
          <p:cNvPr id="7" name="TextBox 6"/>
          <p:cNvSpPr txBox="1"/>
          <p:nvPr/>
        </p:nvSpPr>
        <p:spPr>
          <a:xfrm>
            <a:off x="1245220" y="2828135"/>
            <a:ext cx="7215212" cy="338554"/>
          </a:xfrm>
          <a:prstGeom prst="rect">
            <a:avLst/>
          </a:prstGeom>
          <a:noFill/>
        </p:spPr>
        <p:txBody>
          <a:bodyPr wrap="square" rtlCol="0" anchor="ctr">
            <a:spAutoFit/>
          </a:bodyPr>
          <a:lstStyle/>
          <a:p>
            <a:r>
              <a:rPr lang="en-US" altLang="vi-VN" sz="1600"/>
              <a:t>Placing a site map on the home page and emphasizing the link to it</a:t>
            </a:r>
          </a:p>
        </p:txBody>
      </p:sp>
      <p:sp>
        <p:nvSpPr>
          <p:cNvPr id="8" name="Oval 7"/>
          <p:cNvSpPr/>
          <p:nvPr/>
        </p:nvSpPr>
        <p:spPr>
          <a:xfrm>
            <a:off x="1009389" y="2869302"/>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solidFill>
                <a:schemeClr val="tx1">
                  <a:lumMod val="75000"/>
                  <a:lumOff val="25000"/>
                </a:schemeClr>
              </a:solidFill>
              <a:latin typeface="Arial (Body)"/>
            </a:endParaRPr>
          </a:p>
        </p:txBody>
      </p:sp>
      <p:sp>
        <p:nvSpPr>
          <p:cNvPr id="9" name="TextBox 8"/>
          <p:cNvSpPr txBox="1"/>
          <p:nvPr/>
        </p:nvSpPr>
        <p:spPr>
          <a:xfrm>
            <a:off x="1245748" y="3236768"/>
            <a:ext cx="7070668" cy="584775"/>
          </a:xfrm>
          <a:prstGeom prst="rect">
            <a:avLst/>
          </a:prstGeom>
          <a:noFill/>
        </p:spPr>
        <p:txBody>
          <a:bodyPr wrap="square" rtlCol="0" anchor="ctr">
            <a:spAutoFit/>
          </a:bodyPr>
          <a:lstStyle/>
          <a:p>
            <a:r>
              <a:rPr lang="en-US" altLang="vi-VN" sz="1600"/>
              <a:t>Placing a navigational bar on every inside page that repeats the categories used on the entry screen</a:t>
            </a:r>
          </a:p>
        </p:txBody>
      </p:sp>
      <p:sp>
        <p:nvSpPr>
          <p:cNvPr id="10" name="Oval 9"/>
          <p:cNvSpPr/>
          <p:nvPr/>
        </p:nvSpPr>
        <p:spPr>
          <a:xfrm>
            <a:off x="1009917" y="3401045"/>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solidFill>
                <a:schemeClr val="tx1">
                  <a:lumMod val="75000"/>
                  <a:lumOff val="25000"/>
                </a:schemeClr>
              </a:solidFill>
              <a:latin typeface="Arial (Body)"/>
            </a:endParaRPr>
          </a:p>
        </p:txBody>
      </p:sp>
    </p:spTree>
    <p:extLst>
      <p:ext uri="{BB962C8B-B14F-4D97-AF65-F5344CB8AC3E}">
        <p14:creationId xmlns:p14="http://schemas.microsoft.com/office/powerpoint/2010/main" val="92967501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altLang="vi-VN" smtClean="0"/>
          </a:p>
          <a:p>
            <a:r>
              <a:rPr lang="en-US" altLang="vi-VN" smtClean="0"/>
              <a:t>Rollover </a:t>
            </a:r>
            <a:r>
              <a:rPr lang="en-US" altLang="vi-VN"/>
              <a:t>menu</a:t>
            </a:r>
          </a:p>
          <a:p>
            <a:endParaRPr lang="vi-VN"/>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254646"/>
            <a:ext cx="8640960"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77604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altLang="vi-VN" sz="2400"/>
              <a:t>Major Topics</a:t>
            </a:r>
            <a:endParaRPr lang="en-US" sz="2400">
              <a:latin typeface="Arial" pitchFamily="34" charset="0"/>
            </a:endParaRPr>
          </a:p>
        </p:txBody>
      </p:sp>
      <p:sp>
        <p:nvSpPr>
          <p:cNvPr id="4" name="TextBox 3"/>
          <p:cNvSpPr txBox="1"/>
          <p:nvPr/>
        </p:nvSpPr>
        <p:spPr>
          <a:xfrm>
            <a:off x="1245221" y="1892951"/>
            <a:ext cx="5328592" cy="258532"/>
          </a:xfrm>
          <a:prstGeom prst="rect">
            <a:avLst/>
          </a:prstGeom>
          <a:noFill/>
        </p:spPr>
        <p:txBody>
          <a:bodyPr wrap="square" rtlCol="0" anchor="ctr">
            <a:spAutoFit/>
          </a:bodyPr>
          <a:lstStyle/>
          <a:p>
            <a:pPr>
              <a:lnSpc>
                <a:spcPct val="90000"/>
              </a:lnSpc>
            </a:pPr>
            <a:r>
              <a:rPr lang="en-US" sz="1200"/>
              <a:t>Fit</a:t>
            </a:r>
          </a:p>
        </p:txBody>
      </p:sp>
      <p:sp>
        <p:nvSpPr>
          <p:cNvPr id="5" name="Oval 4"/>
          <p:cNvSpPr/>
          <p:nvPr/>
        </p:nvSpPr>
        <p:spPr>
          <a:xfrm>
            <a:off x="1009390" y="1894106"/>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75000"/>
                  <a:lumOff val="25000"/>
                </a:schemeClr>
              </a:solidFill>
            </a:endParaRPr>
          </a:p>
        </p:txBody>
      </p:sp>
      <p:sp>
        <p:nvSpPr>
          <p:cNvPr id="14" name="TextBox 13"/>
          <p:cNvSpPr txBox="1"/>
          <p:nvPr/>
        </p:nvSpPr>
        <p:spPr>
          <a:xfrm>
            <a:off x="1245748" y="2220151"/>
            <a:ext cx="5328592" cy="276999"/>
          </a:xfrm>
          <a:prstGeom prst="rect">
            <a:avLst/>
          </a:prstGeom>
          <a:noFill/>
        </p:spPr>
        <p:txBody>
          <a:bodyPr wrap="square" rtlCol="0" anchor="ctr">
            <a:spAutoFit/>
          </a:bodyPr>
          <a:lstStyle/>
          <a:p>
            <a:r>
              <a:rPr lang="en-US" altLang="ko-KR" sz="1200" smtClean="0">
                <a:solidFill>
                  <a:schemeClr val="tx1">
                    <a:lumMod val="75000"/>
                    <a:lumOff val="25000"/>
                  </a:schemeClr>
                </a:solidFill>
                <a:cs typeface="Arial" pitchFamily="34" charset="0"/>
              </a:rPr>
              <a:t>TAM	</a:t>
            </a:r>
            <a:endParaRPr lang="en-US" altLang="ko-KR" sz="1200">
              <a:solidFill>
                <a:schemeClr val="tx1">
                  <a:lumMod val="75000"/>
                  <a:lumOff val="25000"/>
                </a:schemeClr>
              </a:solidFill>
              <a:cs typeface="Arial" pitchFamily="34" charset="0"/>
            </a:endParaRPr>
          </a:p>
        </p:txBody>
      </p:sp>
      <p:sp>
        <p:nvSpPr>
          <p:cNvPr id="15" name="Oval 14"/>
          <p:cNvSpPr/>
          <p:nvPr/>
        </p:nvSpPr>
        <p:spPr>
          <a:xfrm>
            <a:off x="1009917" y="2230540"/>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75000"/>
                  <a:lumOff val="25000"/>
                </a:schemeClr>
              </a:solidFill>
            </a:endParaRPr>
          </a:p>
        </p:txBody>
      </p:sp>
      <p:sp>
        <p:nvSpPr>
          <p:cNvPr id="16" name="TextBox 15"/>
          <p:cNvSpPr txBox="1"/>
          <p:nvPr/>
        </p:nvSpPr>
        <p:spPr>
          <a:xfrm>
            <a:off x="1245221" y="2520009"/>
            <a:ext cx="5328592" cy="258532"/>
          </a:xfrm>
          <a:prstGeom prst="rect">
            <a:avLst/>
          </a:prstGeom>
          <a:noFill/>
        </p:spPr>
        <p:txBody>
          <a:bodyPr wrap="square" rtlCol="0" anchor="ctr">
            <a:spAutoFit/>
          </a:bodyPr>
          <a:lstStyle/>
          <a:p>
            <a:pPr>
              <a:lnSpc>
                <a:spcPct val="90000"/>
              </a:lnSpc>
            </a:pPr>
            <a:r>
              <a:rPr lang="en-US" sz="1200"/>
              <a:t>Designing for cognitive styles of individual users</a:t>
            </a:r>
          </a:p>
        </p:txBody>
      </p:sp>
      <p:sp>
        <p:nvSpPr>
          <p:cNvPr id="17" name="Oval 16"/>
          <p:cNvSpPr/>
          <p:nvPr/>
        </p:nvSpPr>
        <p:spPr>
          <a:xfrm>
            <a:off x="1009390" y="2521164"/>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75000"/>
                  <a:lumOff val="25000"/>
                </a:schemeClr>
              </a:solidFill>
            </a:endParaRPr>
          </a:p>
        </p:txBody>
      </p:sp>
      <p:sp>
        <p:nvSpPr>
          <p:cNvPr id="20" name="TextBox 19"/>
          <p:cNvSpPr txBox="1"/>
          <p:nvPr/>
        </p:nvSpPr>
        <p:spPr>
          <a:xfrm>
            <a:off x="1245748" y="2782535"/>
            <a:ext cx="5328592" cy="258532"/>
          </a:xfrm>
          <a:prstGeom prst="rect">
            <a:avLst/>
          </a:prstGeom>
          <a:noFill/>
        </p:spPr>
        <p:txBody>
          <a:bodyPr wrap="square" rtlCol="0" anchor="ctr">
            <a:spAutoFit/>
          </a:bodyPr>
          <a:lstStyle/>
          <a:p>
            <a:pPr>
              <a:lnSpc>
                <a:spcPct val="90000"/>
              </a:lnSpc>
            </a:pPr>
            <a:r>
              <a:rPr lang="en-US" sz="1200"/>
              <a:t>Physical considerations in HCI design</a:t>
            </a:r>
          </a:p>
        </p:txBody>
      </p:sp>
      <p:sp>
        <p:nvSpPr>
          <p:cNvPr id="21" name="Oval 20"/>
          <p:cNvSpPr/>
          <p:nvPr/>
        </p:nvSpPr>
        <p:spPr>
          <a:xfrm>
            <a:off x="1009390" y="2809196"/>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75000"/>
                  <a:lumOff val="25000"/>
                </a:schemeClr>
              </a:solidFill>
            </a:endParaRPr>
          </a:p>
        </p:txBody>
      </p:sp>
      <p:sp>
        <p:nvSpPr>
          <p:cNvPr id="11" name="TextBox 10"/>
          <p:cNvSpPr txBox="1"/>
          <p:nvPr/>
        </p:nvSpPr>
        <p:spPr>
          <a:xfrm>
            <a:off x="1245221" y="1594173"/>
            <a:ext cx="5328592" cy="258532"/>
          </a:xfrm>
          <a:prstGeom prst="rect">
            <a:avLst/>
          </a:prstGeom>
          <a:noFill/>
        </p:spPr>
        <p:txBody>
          <a:bodyPr wrap="square" rtlCol="0" anchor="ctr">
            <a:spAutoFit/>
          </a:bodyPr>
          <a:lstStyle/>
          <a:p>
            <a:pPr>
              <a:lnSpc>
                <a:spcPct val="90000"/>
              </a:lnSpc>
            </a:pPr>
            <a:r>
              <a:rPr lang="en-US" sz="1200"/>
              <a:t>Understanding human-computer interaction</a:t>
            </a:r>
          </a:p>
        </p:txBody>
      </p:sp>
      <p:sp>
        <p:nvSpPr>
          <p:cNvPr id="12" name="Oval 11"/>
          <p:cNvSpPr/>
          <p:nvPr/>
        </p:nvSpPr>
        <p:spPr>
          <a:xfrm>
            <a:off x="1009390" y="1595328"/>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75000"/>
                  <a:lumOff val="25000"/>
                </a:schemeClr>
              </a:solidFill>
            </a:endParaRPr>
          </a:p>
        </p:txBody>
      </p:sp>
      <p:sp>
        <p:nvSpPr>
          <p:cNvPr id="13" name="TextBox 12"/>
          <p:cNvSpPr txBox="1"/>
          <p:nvPr/>
        </p:nvSpPr>
        <p:spPr>
          <a:xfrm>
            <a:off x="1245748" y="3085040"/>
            <a:ext cx="5328592" cy="258532"/>
          </a:xfrm>
          <a:prstGeom prst="rect">
            <a:avLst/>
          </a:prstGeom>
          <a:noFill/>
        </p:spPr>
        <p:txBody>
          <a:bodyPr wrap="square" rtlCol="0" anchor="ctr">
            <a:spAutoFit/>
          </a:bodyPr>
          <a:lstStyle/>
          <a:p>
            <a:pPr>
              <a:lnSpc>
                <a:spcPct val="90000"/>
              </a:lnSpc>
            </a:pPr>
            <a:r>
              <a:rPr lang="en-US" sz="1200"/>
              <a:t>User interfaces</a:t>
            </a:r>
          </a:p>
        </p:txBody>
      </p:sp>
      <p:sp>
        <p:nvSpPr>
          <p:cNvPr id="18" name="Oval 17"/>
          <p:cNvSpPr/>
          <p:nvPr/>
        </p:nvSpPr>
        <p:spPr>
          <a:xfrm>
            <a:off x="1008863" y="3097228"/>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75000"/>
                  <a:lumOff val="25000"/>
                </a:schemeClr>
              </a:solidFill>
            </a:endParaRPr>
          </a:p>
        </p:txBody>
      </p:sp>
      <p:sp>
        <p:nvSpPr>
          <p:cNvPr id="19" name="TextBox 18"/>
          <p:cNvSpPr txBox="1"/>
          <p:nvPr/>
        </p:nvSpPr>
        <p:spPr>
          <a:xfrm>
            <a:off x="1245221" y="3384105"/>
            <a:ext cx="5328592" cy="258532"/>
          </a:xfrm>
          <a:prstGeom prst="rect">
            <a:avLst/>
          </a:prstGeom>
          <a:noFill/>
        </p:spPr>
        <p:txBody>
          <a:bodyPr wrap="square" rtlCol="0" anchor="ctr">
            <a:spAutoFit/>
          </a:bodyPr>
          <a:lstStyle/>
          <a:p>
            <a:pPr>
              <a:lnSpc>
                <a:spcPct val="90000"/>
              </a:lnSpc>
            </a:pPr>
            <a:r>
              <a:rPr lang="en-US" sz="1200"/>
              <a:t>Dialog design</a:t>
            </a:r>
          </a:p>
        </p:txBody>
      </p:sp>
      <p:sp>
        <p:nvSpPr>
          <p:cNvPr id="22" name="Oval 21"/>
          <p:cNvSpPr/>
          <p:nvPr/>
        </p:nvSpPr>
        <p:spPr>
          <a:xfrm>
            <a:off x="1008863" y="3385260"/>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75000"/>
                  <a:lumOff val="25000"/>
                </a:schemeClr>
              </a:solidFill>
            </a:endParaRPr>
          </a:p>
        </p:txBody>
      </p:sp>
      <p:sp>
        <p:nvSpPr>
          <p:cNvPr id="23" name="TextBox 22"/>
          <p:cNvSpPr txBox="1"/>
          <p:nvPr/>
        </p:nvSpPr>
        <p:spPr>
          <a:xfrm>
            <a:off x="1245748" y="3666814"/>
            <a:ext cx="5328592" cy="258532"/>
          </a:xfrm>
          <a:prstGeom prst="rect">
            <a:avLst/>
          </a:prstGeom>
          <a:noFill/>
        </p:spPr>
        <p:txBody>
          <a:bodyPr wrap="square" rtlCol="0" anchor="ctr">
            <a:spAutoFit/>
          </a:bodyPr>
          <a:lstStyle/>
          <a:p>
            <a:pPr>
              <a:lnSpc>
                <a:spcPct val="90000"/>
              </a:lnSpc>
            </a:pPr>
            <a:r>
              <a:rPr lang="en-US" sz="1200"/>
              <a:t>Feedback</a:t>
            </a:r>
          </a:p>
        </p:txBody>
      </p:sp>
      <p:sp>
        <p:nvSpPr>
          <p:cNvPr id="24" name="Oval 23"/>
          <p:cNvSpPr/>
          <p:nvPr/>
        </p:nvSpPr>
        <p:spPr>
          <a:xfrm>
            <a:off x="1009390" y="3667969"/>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75000"/>
                  <a:lumOff val="25000"/>
                </a:schemeClr>
              </a:solidFill>
            </a:endParaRPr>
          </a:p>
        </p:txBody>
      </p:sp>
      <p:sp>
        <p:nvSpPr>
          <p:cNvPr id="25" name="TextBox 24"/>
          <p:cNvSpPr txBox="1"/>
          <p:nvPr/>
        </p:nvSpPr>
        <p:spPr>
          <a:xfrm>
            <a:off x="1245748" y="3939902"/>
            <a:ext cx="5328592" cy="276999"/>
          </a:xfrm>
          <a:prstGeom prst="rect">
            <a:avLst/>
          </a:prstGeom>
          <a:noFill/>
        </p:spPr>
        <p:txBody>
          <a:bodyPr wrap="square" rtlCol="0" anchor="ctr">
            <a:spAutoFit/>
          </a:bodyPr>
          <a:lstStyle/>
          <a:p>
            <a:r>
              <a:rPr lang="en-US" sz="1200"/>
              <a:t>Queries</a:t>
            </a:r>
            <a:endParaRPr lang="en-US" altLang="ko-KR" sz="1200">
              <a:solidFill>
                <a:schemeClr val="tx1">
                  <a:lumMod val="75000"/>
                  <a:lumOff val="25000"/>
                </a:schemeClr>
              </a:solidFill>
              <a:cs typeface="Arial" pitchFamily="34" charset="0"/>
            </a:endParaRPr>
          </a:p>
        </p:txBody>
      </p:sp>
      <p:sp>
        <p:nvSpPr>
          <p:cNvPr id="26" name="Oval 25"/>
          <p:cNvSpPr/>
          <p:nvPr/>
        </p:nvSpPr>
        <p:spPr>
          <a:xfrm>
            <a:off x="1009390" y="3950291"/>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75000"/>
                  <a:lumOff val="25000"/>
                </a:schemeClr>
              </a:solidFill>
            </a:endParaRPr>
          </a:p>
        </p:txBody>
      </p:sp>
    </p:spTree>
    <p:extLst>
      <p:ext uri="{BB962C8B-B14F-4D97-AF65-F5344CB8AC3E}">
        <p14:creationId xmlns:p14="http://schemas.microsoft.com/office/powerpoint/2010/main" val="110562602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altLang="vi-VN" smtClean="0"/>
          </a:p>
          <a:p>
            <a:r>
              <a:rPr lang="en-US" altLang="vi-VN" smtClean="0"/>
              <a:t>Hierarchical </a:t>
            </a:r>
            <a:r>
              <a:rPr lang="en-US" altLang="vi-VN"/>
              <a:t>links</a:t>
            </a:r>
          </a:p>
          <a:p>
            <a:endParaRPr lang="en-US"/>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1203598"/>
            <a:ext cx="6408712" cy="3565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492912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mtClean="0"/>
              <a:t>SiteMap</a:t>
            </a:r>
            <a:endParaRPr lang="en-US"/>
          </a:p>
        </p:txBody>
      </p:sp>
      <p:pic>
        <p:nvPicPr>
          <p:cNvPr id="7171" name="Picture 3" descr="C:\Users\PHD-Vinhnguyem\Desktop\sitema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166268"/>
            <a:ext cx="8208912" cy="3456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815065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a:t>NAVIGATION BAR</a:t>
            </a:r>
          </a:p>
        </p:txBody>
      </p:sp>
      <p:pic>
        <p:nvPicPr>
          <p:cNvPr id="9218" name="Picture 2" descr="C:\Users\PHD-Vinhnguyem\Desktop\BusR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131590"/>
            <a:ext cx="8856984" cy="3888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63562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23528" y="0"/>
            <a:ext cx="7200800" cy="576064"/>
          </a:xfrm>
        </p:spPr>
        <p:txBody>
          <a:bodyPr/>
          <a:lstStyle/>
          <a:p>
            <a:endParaRPr lang="en-US" altLang="vi-VN" sz="3200" smtClean="0"/>
          </a:p>
          <a:p>
            <a:r>
              <a:rPr lang="en-US" altLang="vi-VN" sz="3200" smtClean="0"/>
              <a:t>Easy Navigation for Ecommerce Web Sites (Other Considerations</a:t>
            </a:r>
            <a:r>
              <a:rPr lang="en-US" altLang="vi-VN" smtClean="0"/>
              <a:t>)</a:t>
            </a:r>
            <a:endParaRPr lang="en-US"/>
          </a:p>
        </p:txBody>
      </p:sp>
      <p:sp>
        <p:nvSpPr>
          <p:cNvPr id="4" name="TextBox 3"/>
          <p:cNvSpPr txBox="1"/>
          <p:nvPr/>
        </p:nvSpPr>
        <p:spPr>
          <a:xfrm>
            <a:off x="1245748" y="2173985"/>
            <a:ext cx="5328592" cy="369332"/>
          </a:xfrm>
          <a:prstGeom prst="rect">
            <a:avLst/>
          </a:prstGeom>
          <a:noFill/>
        </p:spPr>
        <p:txBody>
          <a:bodyPr wrap="square" rtlCol="0" anchor="ctr">
            <a:spAutoFit/>
          </a:bodyPr>
          <a:lstStyle/>
          <a:p>
            <a:r>
              <a:rPr lang="en-US" altLang="vi-VN"/>
              <a:t>Creating flexibility</a:t>
            </a:r>
          </a:p>
        </p:txBody>
      </p:sp>
      <p:sp>
        <p:nvSpPr>
          <p:cNvPr id="5" name="Oval 4"/>
          <p:cNvSpPr/>
          <p:nvPr/>
        </p:nvSpPr>
        <p:spPr>
          <a:xfrm>
            <a:off x="1009917" y="2230540"/>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solidFill>
                <a:schemeClr val="tx1">
                  <a:lumMod val="75000"/>
                  <a:lumOff val="25000"/>
                </a:schemeClr>
              </a:solidFill>
              <a:latin typeface="Arial (Body)"/>
            </a:endParaRPr>
          </a:p>
        </p:txBody>
      </p:sp>
      <p:sp>
        <p:nvSpPr>
          <p:cNvPr id="6" name="TextBox 5"/>
          <p:cNvSpPr txBox="1"/>
          <p:nvPr/>
        </p:nvSpPr>
        <p:spPr>
          <a:xfrm>
            <a:off x="741164" y="1522702"/>
            <a:ext cx="7575252" cy="369332"/>
          </a:xfrm>
          <a:prstGeom prst="rect">
            <a:avLst/>
          </a:prstGeom>
          <a:noFill/>
        </p:spPr>
        <p:txBody>
          <a:bodyPr wrap="square" rtlCol="0" anchor="ctr">
            <a:spAutoFit/>
          </a:bodyPr>
          <a:lstStyle/>
          <a:p>
            <a:pPr lvl="1"/>
            <a:r>
              <a:rPr lang="en-US" altLang="vi-VN" smtClean="0"/>
              <a:t> Search </a:t>
            </a:r>
            <a:r>
              <a:rPr lang="en-US" altLang="vi-VN"/>
              <a:t>function</a:t>
            </a:r>
          </a:p>
        </p:txBody>
      </p:sp>
      <p:sp>
        <p:nvSpPr>
          <p:cNvPr id="7" name="Oval 6"/>
          <p:cNvSpPr/>
          <p:nvPr/>
        </p:nvSpPr>
        <p:spPr>
          <a:xfrm>
            <a:off x="1009390" y="1595328"/>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solidFill>
                <a:schemeClr val="tx1">
                  <a:lumMod val="75000"/>
                  <a:lumOff val="25000"/>
                </a:schemeClr>
              </a:solidFill>
              <a:latin typeface="Arial (Body)"/>
            </a:endParaRPr>
          </a:p>
        </p:txBody>
      </p:sp>
      <p:sp>
        <p:nvSpPr>
          <p:cNvPr id="8" name="TextBox 7"/>
          <p:cNvSpPr txBox="1"/>
          <p:nvPr/>
        </p:nvSpPr>
        <p:spPr>
          <a:xfrm>
            <a:off x="1245220" y="2812746"/>
            <a:ext cx="7071196" cy="369332"/>
          </a:xfrm>
          <a:prstGeom prst="rect">
            <a:avLst/>
          </a:prstGeom>
          <a:noFill/>
        </p:spPr>
        <p:txBody>
          <a:bodyPr wrap="square" rtlCol="0" anchor="ctr">
            <a:spAutoFit/>
          </a:bodyPr>
          <a:lstStyle/>
          <a:p>
            <a:r>
              <a:rPr lang="en-US" altLang="vi-VN"/>
              <a:t>Creating for users with different cognitive processing o</a:t>
            </a:r>
            <a:r>
              <a:rPr lang="en-US" altLang="vi-VN" smtClean="0"/>
              <a:t>r </a:t>
            </a:r>
            <a:r>
              <a:rPr lang="en-US" altLang="vi-VN"/>
              <a:t>interests</a:t>
            </a:r>
          </a:p>
        </p:txBody>
      </p:sp>
      <p:sp>
        <p:nvSpPr>
          <p:cNvPr id="9" name="Oval 8"/>
          <p:cNvSpPr/>
          <p:nvPr/>
        </p:nvSpPr>
        <p:spPr>
          <a:xfrm>
            <a:off x="1009389" y="2869302"/>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solidFill>
                <a:schemeClr val="tx1">
                  <a:lumMod val="75000"/>
                  <a:lumOff val="25000"/>
                </a:schemeClr>
              </a:solidFill>
              <a:latin typeface="Arial (Body)"/>
            </a:endParaRPr>
          </a:p>
        </p:txBody>
      </p:sp>
      <p:sp>
        <p:nvSpPr>
          <p:cNvPr id="10" name="TextBox 9"/>
          <p:cNvSpPr txBox="1"/>
          <p:nvPr/>
        </p:nvSpPr>
        <p:spPr>
          <a:xfrm>
            <a:off x="1245748" y="3344490"/>
            <a:ext cx="7070668" cy="369332"/>
          </a:xfrm>
          <a:prstGeom prst="rect">
            <a:avLst/>
          </a:prstGeom>
          <a:noFill/>
        </p:spPr>
        <p:txBody>
          <a:bodyPr wrap="square" rtlCol="0" anchor="ctr">
            <a:spAutoFit/>
          </a:bodyPr>
          <a:lstStyle/>
          <a:p>
            <a:r>
              <a:rPr lang="en-US"/>
              <a:t>Keeping the customers on the Web site</a:t>
            </a:r>
          </a:p>
        </p:txBody>
      </p:sp>
      <p:sp>
        <p:nvSpPr>
          <p:cNvPr id="11" name="Oval 10"/>
          <p:cNvSpPr/>
          <p:nvPr/>
        </p:nvSpPr>
        <p:spPr>
          <a:xfrm>
            <a:off x="1009917" y="3401045"/>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solidFill>
                <a:schemeClr val="tx1">
                  <a:lumMod val="75000"/>
                  <a:lumOff val="25000"/>
                </a:schemeClr>
              </a:solidFill>
              <a:latin typeface="Arial (Body)"/>
            </a:endParaRPr>
          </a:p>
        </p:txBody>
      </p:sp>
    </p:spTree>
    <p:extLst>
      <p:ext uri="{BB962C8B-B14F-4D97-AF65-F5344CB8AC3E}">
        <p14:creationId xmlns:p14="http://schemas.microsoft.com/office/powerpoint/2010/main" val="16658263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altLang="vi-VN"/>
              <a:t>Other Considerations</a:t>
            </a:r>
            <a:endParaRPr lang="en-US"/>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1419622"/>
            <a:ext cx="6120680" cy="3248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29774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09644" y="195486"/>
            <a:ext cx="7200800" cy="576064"/>
          </a:xfrm>
        </p:spPr>
        <p:txBody>
          <a:bodyPr/>
          <a:lstStyle/>
          <a:p>
            <a:r>
              <a:rPr lang="en-US"/>
              <a:t>Designing Queries</a:t>
            </a:r>
            <a:endParaRPr lang="en-US">
              <a:latin typeface="Arial (Body)"/>
            </a:endParaRPr>
          </a:p>
        </p:txBody>
      </p:sp>
      <p:sp>
        <p:nvSpPr>
          <p:cNvPr id="14" name="TextBox 13"/>
          <p:cNvSpPr txBox="1"/>
          <p:nvPr/>
        </p:nvSpPr>
        <p:spPr>
          <a:xfrm>
            <a:off x="1245748" y="2220151"/>
            <a:ext cx="5328592" cy="276999"/>
          </a:xfrm>
          <a:prstGeom prst="rect">
            <a:avLst/>
          </a:prstGeom>
          <a:noFill/>
        </p:spPr>
        <p:txBody>
          <a:bodyPr wrap="square" rtlCol="0" anchor="ctr">
            <a:spAutoFit/>
          </a:bodyPr>
          <a:lstStyle/>
          <a:p>
            <a:r>
              <a:rPr lang="en-US" sz="1200"/>
              <a:t>Help them find the data they want</a:t>
            </a:r>
          </a:p>
        </p:txBody>
      </p:sp>
      <p:sp>
        <p:nvSpPr>
          <p:cNvPr id="15" name="Oval 14"/>
          <p:cNvSpPr/>
          <p:nvPr/>
        </p:nvSpPr>
        <p:spPr>
          <a:xfrm>
            <a:off x="1009917" y="2230540"/>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solidFill>
                <a:schemeClr val="tx1">
                  <a:lumMod val="75000"/>
                  <a:lumOff val="25000"/>
                </a:schemeClr>
              </a:solidFill>
              <a:latin typeface="Arial (Body)"/>
            </a:endParaRPr>
          </a:p>
        </p:txBody>
      </p:sp>
      <p:sp>
        <p:nvSpPr>
          <p:cNvPr id="11" name="TextBox 10"/>
          <p:cNvSpPr txBox="1"/>
          <p:nvPr/>
        </p:nvSpPr>
        <p:spPr>
          <a:xfrm>
            <a:off x="1245220" y="1584938"/>
            <a:ext cx="7575252" cy="276999"/>
          </a:xfrm>
          <a:prstGeom prst="rect">
            <a:avLst/>
          </a:prstGeom>
          <a:noFill/>
        </p:spPr>
        <p:txBody>
          <a:bodyPr wrap="square" rtlCol="0" anchor="ctr">
            <a:spAutoFit/>
          </a:bodyPr>
          <a:lstStyle/>
          <a:p>
            <a:r>
              <a:rPr lang="en-US" sz="1200"/>
              <a:t>Help reduce users’ time spend in querying the database</a:t>
            </a:r>
          </a:p>
        </p:txBody>
      </p:sp>
      <p:sp>
        <p:nvSpPr>
          <p:cNvPr id="12" name="Oval 11"/>
          <p:cNvSpPr/>
          <p:nvPr/>
        </p:nvSpPr>
        <p:spPr>
          <a:xfrm>
            <a:off x="1009390" y="1595328"/>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solidFill>
                <a:schemeClr val="tx1">
                  <a:lumMod val="75000"/>
                  <a:lumOff val="25000"/>
                </a:schemeClr>
              </a:solidFill>
              <a:latin typeface="Arial (Body)"/>
            </a:endParaRPr>
          </a:p>
        </p:txBody>
      </p:sp>
      <p:sp>
        <p:nvSpPr>
          <p:cNvPr id="7" name="TextBox 6"/>
          <p:cNvSpPr txBox="1"/>
          <p:nvPr/>
        </p:nvSpPr>
        <p:spPr>
          <a:xfrm>
            <a:off x="1245220" y="2858913"/>
            <a:ext cx="5328592" cy="276999"/>
          </a:xfrm>
          <a:prstGeom prst="rect">
            <a:avLst/>
          </a:prstGeom>
          <a:noFill/>
        </p:spPr>
        <p:txBody>
          <a:bodyPr wrap="square" rtlCol="0" anchor="ctr">
            <a:spAutoFit/>
          </a:bodyPr>
          <a:lstStyle/>
          <a:p>
            <a:r>
              <a:rPr lang="en-US" sz="1200"/>
              <a:t>Result in a smoother user experience overall</a:t>
            </a:r>
          </a:p>
        </p:txBody>
      </p:sp>
      <p:sp>
        <p:nvSpPr>
          <p:cNvPr id="8" name="Oval 7"/>
          <p:cNvSpPr/>
          <p:nvPr/>
        </p:nvSpPr>
        <p:spPr>
          <a:xfrm>
            <a:off x="1009389" y="2869302"/>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solidFill>
                <a:schemeClr val="tx1">
                  <a:lumMod val="75000"/>
                  <a:lumOff val="25000"/>
                </a:schemeClr>
              </a:solidFill>
              <a:latin typeface="Arial (Body)"/>
            </a:endParaRPr>
          </a:p>
        </p:txBody>
      </p:sp>
    </p:spTree>
    <p:extLst>
      <p:ext uri="{BB962C8B-B14F-4D97-AF65-F5344CB8AC3E}">
        <p14:creationId xmlns:p14="http://schemas.microsoft.com/office/powerpoint/2010/main" val="260715866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smtClean="0"/>
          </a:p>
          <a:p>
            <a:r>
              <a:rPr lang="en-US" smtClean="0"/>
              <a:t>Query </a:t>
            </a:r>
            <a:r>
              <a:rPr lang="en-US"/>
              <a:t>Types</a:t>
            </a:r>
          </a:p>
          <a:p>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5450" y="2157983"/>
            <a:ext cx="5753100"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83568" y="3543858"/>
            <a:ext cx="1152128" cy="36004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entity</a:t>
            </a:r>
          </a:p>
        </p:txBody>
      </p:sp>
      <p:cxnSp>
        <p:nvCxnSpPr>
          <p:cNvPr id="6" name="Straight Arrow Connector 5"/>
          <p:cNvCxnSpPr>
            <a:stCxn id="4" idx="0"/>
            <a:endCxn id="9" idx="4"/>
          </p:cNvCxnSpPr>
          <p:nvPr/>
        </p:nvCxnSpPr>
        <p:spPr>
          <a:xfrm flipV="1">
            <a:off x="1259632" y="3147814"/>
            <a:ext cx="670681" cy="39604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1695450" y="3003798"/>
            <a:ext cx="469726" cy="14401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788024" y="1419622"/>
            <a:ext cx="1152128" cy="36004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smtClean="0">
                <a:solidFill>
                  <a:schemeClr val="tx1"/>
                </a:solidFill>
              </a:rPr>
              <a:t>Atribute </a:t>
            </a:r>
            <a:endParaRPr lang="en-US" sz="1200">
              <a:solidFill>
                <a:schemeClr val="tx1"/>
              </a:solidFill>
            </a:endParaRPr>
          </a:p>
        </p:txBody>
      </p:sp>
      <p:cxnSp>
        <p:nvCxnSpPr>
          <p:cNvPr id="16" name="Straight Arrow Connector 15"/>
          <p:cNvCxnSpPr>
            <a:stCxn id="15" idx="2"/>
          </p:cNvCxnSpPr>
          <p:nvPr/>
        </p:nvCxnSpPr>
        <p:spPr>
          <a:xfrm>
            <a:off x="5364088" y="1779662"/>
            <a:ext cx="0" cy="5040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4712246" y="3827698"/>
            <a:ext cx="1152128" cy="36004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smtClean="0">
                <a:solidFill>
                  <a:schemeClr val="tx1"/>
                </a:solidFill>
              </a:rPr>
              <a:t>Value</a:t>
            </a:r>
            <a:endParaRPr lang="en-US" sz="1200">
              <a:solidFill>
                <a:schemeClr val="tx1"/>
              </a:solidFill>
            </a:endParaRPr>
          </a:p>
        </p:txBody>
      </p:sp>
      <p:cxnSp>
        <p:nvCxnSpPr>
          <p:cNvPr id="22" name="Straight Arrow Connector 21"/>
          <p:cNvCxnSpPr>
            <a:stCxn id="21" idx="0"/>
          </p:cNvCxnSpPr>
          <p:nvPr/>
        </p:nvCxnSpPr>
        <p:spPr>
          <a:xfrm flipH="1" flipV="1">
            <a:off x="5076056" y="3075806"/>
            <a:ext cx="212254" cy="7518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1151620" y="4443958"/>
            <a:ext cx="7848871" cy="523220"/>
          </a:xfrm>
          <a:prstGeom prst="rect">
            <a:avLst/>
          </a:prstGeom>
        </p:spPr>
        <p:txBody>
          <a:bodyPr wrap="square">
            <a:spAutoFit/>
          </a:bodyPr>
          <a:lstStyle/>
          <a:p>
            <a:r>
              <a:rPr lang="en-US" sz="1400"/>
              <a:t>Figure 14.21 It is possible to perform six basic types of queries on a table that contains entities, </a:t>
            </a:r>
            <a:endParaRPr lang="en-US" sz="1400" smtClean="0"/>
          </a:p>
          <a:p>
            <a:r>
              <a:rPr lang="en-US" sz="1400" smtClean="0"/>
              <a:t>attributes</a:t>
            </a:r>
            <a:r>
              <a:rPr lang="en-US" sz="1400"/>
              <a:t>, and values</a:t>
            </a:r>
          </a:p>
        </p:txBody>
      </p:sp>
    </p:spTree>
    <p:extLst>
      <p:ext uri="{BB962C8B-B14F-4D97-AF65-F5344CB8AC3E}">
        <p14:creationId xmlns:p14="http://schemas.microsoft.com/office/powerpoint/2010/main" val="39123421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smtClean="0"/>
          </a:p>
          <a:p>
            <a:r>
              <a:rPr lang="en-US" smtClean="0"/>
              <a:t>Query </a:t>
            </a:r>
            <a:r>
              <a:rPr lang="en-US"/>
              <a:t>Types</a:t>
            </a:r>
          </a:p>
          <a:p>
            <a:endParaRPr lang="en-US"/>
          </a:p>
        </p:txBody>
      </p:sp>
      <p:sp>
        <p:nvSpPr>
          <p:cNvPr id="4" name="Rectangle 3"/>
          <p:cNvSpPr/>
          <p:nvPr/>
        </p:nvSpPr>
        <p:spPr>
          <a:xfrm>
            <a:off x="899592" y="1223467"/>
            <a:ext cx="8136904" cy="738664"/>
          </a:xfrm>
          <a:prstGeom prst="rect">
            <a:avLst/>
          </a:prstGeom>
        </p:spPr>
        <p:txBody>
          <a:bodyPr wrap="square">
            <a:spAutoFit/>
          </a:bodyPr>
          <a:lstStyle/>
          <a:p>
            <a:r>
              <a:rPr lang="en-US" altLang="vi-VN" sz="1400"/>
              <a:t>Query Type 1 </a:t>
            </a:r>
          </a:p>
          <a:p>
            <a:pPr lvl="1"/>
            <a:r>
              <a:rPr lang="en-US" altLang="vi-VN" sz="1400"/>
              <a:t>What is the value of a specified attribute for a particular entity</a:t>
            </a:r>
          </a:p>
          <a:p>
            <a:pPr lvl="1"/>
            <a:r>
              <a:rPr lang="en-US" altLang="vi-VN" sz="1400"/>
              <a:t>V </a:t>
            </a:r>
            <a:r>
              <a:rPr lang="en-US" altLang="vi-VN" sz="1400">
                <a:sym typeface="Wingdings" pitchFamily="2" charset="2"/>
              </a:rPr>
              <a:t></a:t>
            </a:r>
            <a:r>
              <a:rPr lang="en-US" altLang="vi-VN" sz="1400"/>
              <a:t> (E, A</a:t>
            </a:r>
            <a:r>
              <a:rPr lang="en-US" altLang="vi-VN" sz="1400" smtClean="0"/>
              <a:t>)</a:t>
            </a:r>
            <a:endParaRPr lang="en-US" altLang="vi-VN" sz="1400"/>
          </a:p>
        </p:txBody>
      </p:sp>
      <p:sp>
        <p:nvSpPr>
          <p:cNvPr id="3" name="Rectangle 2"/>
          <p:cNvSpPr/>
          <p:nvPr/>
        </p:nvSpPr>
        <p:spPr>
          <a:xfrm>
            <a:off x="323528" y="2067694"/>
            <a:ext cx="8280920" cy="1477328"/>
          </a:xfrm>
          <a:prstGeom prst="rect">
            <a:avLst/>
          </a:prstGeom>
        </p:spPr>
        <p:txBody>
          <a:bodyPr wrap="square">
            <a:spAutoFit/>
          </a:bodyPr>
          <a:lstStyle/>
          <a:p>
            <a:r>
              <a:rPr lang="en-US" smtClean="0"/>
              <a:t>VD. </a:t>
            </a:r>
            <a:r>
              <a:rPr lang="vi-VN"/>
              <a:t>Find employee salary MSNV:2116 </a:t>
            </a:r>
            <a:r>
              <a:rPr lang="en-US" smtClean="0"/>
              <a:t>in </a:t>
            </a:r>
            <a:r>
              <a:rPr lang="vi-VN" smtClean="0"/>
              <a:t>201</a:t>
            </a:r>
            <a:r>
              <a:rPr lang="en-US" smtClean="0"/>
              <a:t>6</a:t>
            </a:r>
            <a:r>
              <a:rPr lang="vi-VN" smtClean="0"/>
              <a:t>] </a:t>
            </a:r>
            <a:r>
              <a:rPr lang="vi-VN"/>
              <a:t>?</a:t>
            </a:r>
          </a:p>
          <a:p>
            <a:r>
              <a:rPr lang="en-US" smtClean="0"/>
              <a:t>	</a:t>
            </a:r>
            <a:r>
              <a:rPr lang="en-US" smtClean="0">
                <a:solidFill>
                  <a:srgbClr val="0070C0"/>
                </a:solidFill>
              </a:rPr>
              <a:t>SELECT</a:t>
            </a:r>
            <a:r>
              <a:rPr lang="en-US" smtClean="0"/>
              <a:t> </a:t>
            </a:r>
            <a:r>
              <a:rPr lang="en-US"/>
              <a:t>[YEAR-2016] </a:t>
            </a:r>
            <a:r>
              <a:rPr lang="en-US">
                <a:solidFill>
                  <a:srgbClr val="0070C0"/>
                </a:solidFill>
              </a:rPr>
              <a:t>FROM</a:t>
            </a:r>
            <a:r>
              <a:rPr lang="en-US"/>
              <a:t> NV</a:t>
            </a:r>
          </a:p>
          <a:p>
            <a:r>
              <a:rPr lang="en-US" smtClean="0"/>
              <a:t>	</a:t>
            </a:r>
            <a:r>
              <a:rPr lang="en-US" smtClean="0">
                <a:solidFill>
                  <a:srgbClr val="0070C0"/>
                </a:solidFill>
              </a:rPr>
              <a:t>WHERE</a:t>
            </a:r>
            <a:r>
              <a:rPr lang="en-US" smtClean="0"/>
              <a:t>  </a:t>
            </a:r>
            <a:r>
              <a:rPr lang="en-US"/>
              <a:t>EMPLOYEENUMBER = 2116 </a:t>
            </a:r>
            <a:endParaRPr lang="en-US" smtClean="0"/>
          </a:p>
          <a:p>
            <a:endParaRPr lang="en-US"/>
          </a:p>
          <a:p>
            <a:r>
              <a:rPr lang="en-US" smtClean="0">
                <a:sym typeface="Wingdings" pitchFamily="2" charset="2"/>
              </a:rPr>
              <a:t>  Result: 50000$</a:t>
            </a:r>
            <a:endParaRPr lang="en-US"/>
          </a:p>
        </p:txBody>
      </p:sp>
    </p:spTree>
    <p:extLst>
      <p:ext uri="{BB962C8B-B14F-4D97-AF65-F5344CB8AC3E}">
        <p14:creationId xmlns:p14="http://schemas.microsoft.com/office/powerpoint/2010/main" val="109177843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smtClean="0"/>
          </a:p>
          <a:p>
            <a:r>
              <a:rPr lang="en-US" smtClean="0"/>
              <a:t>Query </a:t>
            </a:r>
            <a:r>
              <a:rPr lang="en-US"/>
              <a:t>Types</a:t>
            </a:r>
          </a:p>
          <a:p>
            <a:endParaRPr lang="en-US"/>
          </a:p>
        </p:txBody>
      </p:sp>
      <p:sp>
        <p:nvSpPr>
          <p:cNvPr id="4" name="Rectangle 3"/>
          <p:cNvSpPr/>
          <p:nvPr/>
        </p:nvSpPr>
        <p:spPr>
          <a:xfrm>
            <a:off x="539552" y="1275606"/>
            <a:ext cx="8413061" cy="738664"/>
          </a:xfrm>
          <a:prstGeom prst="rect">
            <a:avLst/>
          </a:prstGeom>
        </p:spPr>
        <p:txBody>
          <a:bodyPr wrap="square">
            <a:spAutoFit/>
          </a:bodyPr>
          <a:lstStyle/>
          <a:p>
            <a:r>
              <a:rPr lang="en-US" altLang="vi-VN" sz="1400" smtClean="0"/>
              <a:t>Query </a:t>
            </a:r>
            <a:r>
              <a:rPr lang="en-US" altLang="vi-VN" sz="1400"/>
              <a:t>Type 2</a:t>
            </a:r>
          </a:p>
          <a:p>
            <a:pPr lvl="1"/>
            <a:r>
              <a:rPr lang="en-US" altLang="vi-VN" sz="1400"/>
              <a:t>What entity has a specified value for a particular attribute</a:t>
            </a:r>
          </a:p>
          <a:p>
            <a:pPr lvl="1"/>
            <a:r>
              <a:rPr lang="en-US" altLang="vi-VN" sz="1400"/>
              <a:t>E </a:t>
            </a:r>
            <a:r>
              <a:rPr lang="en-US" altLang="vi-VN" sz="1400">
                <a:sym typeface="Wingdings" pitchFamily="2" charset="2"/>
              </a:rPr>
              <a:t></a:t>
            </a:r>
            <a:r>
              <a:rPr lang="en-US" altLang="vi-VN" sz="1400"/>
              <a:t> (V, A</a:t>
            </a:r>
            <a:r>
              <a:rPr lang="en-US" altLang="vi-VN" sz="1400" smtClean="0"/>
              <a:t>)</a:t>
            </a:r>
          </a:p>
        </p:txBody>
      </p:sp>
      <p:sp>
        <p:nvSpPr>
          <p:cNvPr id="6" name="Rectangle 5"/>
          <p:cNvSpPr/>
          <p:nvPr/>
        </p:nvSpPr>
        <p:spPr>
          <a:xfrm>
            <a:off x="395536" y="2283718"/>
            <a:ext cx="8280920" cy="1200329"/>
          </a:xfrm>
          <a:prstGeom prst="rect">
            <a:avLst/>
          </a:prstGeom>
        </p:spPr>
        <p:txBody>
          <a:bodyPr wrap="square">
            <a:spAutoFit/>
          </a:bodyPr>
          <a:lstStyle/>
          <a:p>
            <a:r>
              <a:rPr lang="en-US" smtClean="0"/>
              <a:t>VD. </a:t>
            </a:r>
            <a:r>
              <a:rPr lang="en-US"/>
              <a:t>Find Employees who make $ 70,000 in 2018?</a:t>
            </a:r>
            <a:endParaRPr lang="en-US" smtClean="0"/>
          </a:p>
          <a:p>
            <a:r>
              <a:rPr lang="en-US" smtClean="0">
                <a:solidFill>
                  <a:srgbClr val="0070C0"/>
                </a:solidFill>
              </a:rPr>
              <a:t>	SELECT</a:t>
            </a:r>
            <a:r>
              <a:rPr lang="en-US" smtClean="0"/>
              <a:t> EMPLOYEENUMBER </a:t>
            </a:r>
            <a:r>
              <a:rPr lang="en-US" smtClean="0">
                <a:solidFill>
                  <a:srgbClr val="0070C0"/>
                </a:solidFill>
              </a:rPr>
              <a:t>FROM</a:t>
            </a:r>
            <a:r>
              <a:rPr lang="en-US" smtClean="0"/>
              <a:t> </a:t>
            </a:r>
            <a:r>
              <a:rPr lang="en-US"/>
              <a:t>NV</a:t>
            </a:r>
          </a:p>
          <a:p>
            <a:r>
              <a:rPr lang="en-US" smtClean="0"/>
              <a:t>	</a:t>
            </a:r>
            <a:r>
              <a:rPr lang="en-US" smtClean="0">
                <a:solidFill>
                  <a:srgbClr val="0070C0"/>
                </a:solidFill>
              </a:rPr>
              <a:t>WHERE</a:t>
            </a:r>
            <a:r>
              <a:rPr lang="en-US" smtClean="0"/>
              <a:t>  </a:t>
            </a:r>
            <a:r>
              <a:rPr lang="en-US"/>
              <a:t>[YEAR-2018] = 70000</a:t>
            </a:r>
          </a:p>
          <a:p>
            <a:r>
              <a:rPr lang="en-US" smtClean="0">
                <a:sym typeface="Wingdings" pitchFamily="2" charset="2"/>
              </a:rPr>
              <a:t> </a:t>
            </a:r>
            <a:r>
              <a:rPr lang="en-US">
                <a:sym typeface="Wingdings" pitchFamily="2" charset="2"/>
              </a:rPr>
              <a:t>Result : </a:t>
            </a:r>
            <a:r>
              <a:rPr lang="en-US" smtClean="0">
                <a:sym typeface="Wingdings" pitchFamily="2" charset="2"/>
              </a:rPr>
              <a:t>MSNV: 2116</a:t>
            </a:r>
            <a:endParaRPr lang="en-US"/>
          </a:p>
        </p:txBody>
      </p:sp>
    </p:spTree>
    <p:extLst>
      <p:ext uri="{BB962C8B-B14F-4D97-AF65-F5344CB8AC3E}">
        <p14:creationId xmlns:p14="http://schemas.microsoft.com/office/powerpoint/2010/main" val="353405655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smtClean="0"/>
          </a:p>
          <a:p>
            <a:r>
              <a:rPr lang="en-US" smtClean="0"/>
              <a:t>Query </a:t>
            </a:r>
            <a:r>
              <a:rPr lang="en-US"/>
              <a:t>Types</a:t>
            </a:r>
          </a:p>
          <a:p>
            <a:endParaRPr lang="en-US"/>
          </a:p>
        </p:txBody>
      </p:sp>
      <p:sp>
        <p:nvSpPr>
          <p:cNvPr id="4" name="Rectangle 3"/>
          <p:cNvSpPr/>
          <p:nvPr/>
        </p:nvSpPr>
        <p:spPr>
          <a:xfrm>
            <a:off x="709403" y="1421102"/>
            <a:ext cx="8413061" cy="717119"/>
          </a:xfrm>
          <a:prstGeom prst="rect">
            <a:avLst/>
          </a:prstGeom>
        </p:spPr>
        <p:txBody>
          <a:bodyPr wrap="square">
            <a:spAutoFit/>
          </a:bodyPr>
          <a:lstStyle/>
          <a:p>
            <a:r>
              <a:rPr lang="en-US" altLang="vi-VN" sz="1400" smtClean="0"/>
              <a:t>Query Type 3</a:t>
            </a:r>
          </a:p>
          <a:p>
            <a:pPr lvl="1"/>
            <a:r>
              <a:rPr lang="en-US" altLang="vi-VN" sz="1400" smtClean="0"/>
              <a:t>What attribute(s) has (have) a specified value for a particular entity</a:t>
            </a:r>
          </a:p>
          <a:p>
            <a:pPr lvl="1">
              <a:lnSpc>
                <a:spcPct val="90000"/>
              </a:lnSpc>
            </a:pPr>
            <a:r>
              <a:rPr lang="en-US" altLang="vi-VN" sz="1400" smtClean="0"/>
              <a:t>A </a:t>
            </a:r>
            <a:r>
              <a:rPr lang="en-US" altLang="vi-VN" sz="1400" smtClean="0">
                <a:sym typeface="Wingdings" pitchFamily="2" charset="2"/>
              </a:rPr>
              <a:t></a:t>
            </a:r>
            <a:r>
              <a:rPr lang="en-US" altLang="vi-VN" sz="1400" smtClean="0"/>
              <a:t> (V, E)</a:t>
            </a:r>
            <a:endParaRPr lang="en-US" altLang="vi-VN" sz="1400"/>
          </a:p>
        </p:txBody>
      </p:sp>
      <p:sp>
        <p:nvSpPr>
          <p:cNvPr id="5" name="Rectangle 4"/>
          <p:cNvSpPr/>
          <p:nvPr/>
        </p:nvSpPr>
        <p:spPr>
          <a:xfrm>
            <a:off x="395536" y="2283718"/>
            <a:ext cx="8280920" cy="1200329"/>
          </a:xfrm>
          <a:prstGeom prst="rect">
            <a:avLst/>
          </a:prstGeom>
        </p:spPr>
        <p:txBody>
          <a:bodyPr wrap="square">
            <a:spAutoFit/>
          </a:bodyPr>
          <a:lstStyle/>
          <a:p>
            <a:r>
              <a:rPr lang="en-US" smtClean="0"/>
              <a:t>VD. Staff  2113 </a:t>
            </a:r>
            <a:r>
              <a:rPr lang="en-US"/>
              <a:t>earned more than $ 40,000 in any year?</a:t>
            </a:r>
            <a:endParaRPr lang="en-US" smtClean="0"/>
          </a:p>
          <a:p>
            <a:r>
              <a:rPr lang="en-US" smtClean="0">
                <a:solidFill>
                  <a:srgbClr val="0070C0"/>
                </a:solidFill>
              </a:rPr>
              <a:t>	SELECT</a:t>
            </a:r>
            <a:r>
              <a:rPr lang="en-US" smtClean="0"/>
              <a:t> </a:t>
            </a:r>
            <a:r>
              <a:rPr lang="en-US"/>
              <a:t>[YEAR-2016],[YEAR-2017],[YEAR-2018]</a:t>
            </a:r>
            <a:r>
              <a:rPr lang="en-US" smtClean="0"/>
              <a:t> </a:t>
            </a:r>
            <a:r>
              <a:rPr lang="en-US" smtClean="0">
                <a:solidFill>
                  <a:srgbClr val="0070C0"/>
                </a:solidFill>
              </a:rPr>
              <a:t>FROM</a:t>
            </a:r>
            <a:r>
              <a:rPr lang="en-US" smtClean="0"/>
              <a:t> </a:t>
            </a:r>
            <a:r>
              <a:rPr lang="en-US"/>
              <a:t>NV</a:t>
            </a:r>
          </a:p>
          <a:p>
            <a:r>
              <a:rPr lang="en-US" smtClean="0"/>
              <a:t>	</a:t>
            </a:r>
            <a:r>
              <a:rPr lang="en-US" smtClean="0">
                <a:solidFill>
                  <a:srgbClr val="0070C0"/>
                </a:solidFill>
              </a:rPr>
              <a:t>WHERE</a:t>
            </a:r>
            <a:r>
              <a:rPr lang="en-US" smtClean="0"/>
              <a:t>  </a:t>
            </a:r>
            <a:r>
              <a:rPr lang="en-US"/>
              <a:t>EMPLOYEENUMBER = 2113</a:t>
            </a:r>
          </a:p>
          <a:p>
            <a:r>
              <a:rPr lang="en-US" smtClean="0">
                <a:sym typeface="Wingdings" pitchFamily="2" charset="2"/>
              </a:rPr>
              <a:t> Result : Năm 2018</a:t>
            </a:r>
            <a:endParaRPr lang="en-US"/>
          </a:p>
        </p:txBody>
      </p:sp>
    </p:spTree>
    <p:extLst>
      <p:ext uri="{BB962C8B-B14F-4D97-AF65-F5344CB8AC3E}">
        <p14:creationId xmlns:p14="http://schemas.microsoft.com/office/powerpoint/2010/main" val="28483251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p:cNvSpPr>
            <a:spLocks noGrp="1"/>
          </p:cNvSpPr>
          <p:nvPr>
            <p:ph type="body" sz="quarter" idx="10"/>
          </p:nvPr>
        </p:nvSpPr>
        <p:spPr/>
        <p:txBody>
          <a:bodyPr/>
          <a:lstStyle/>
          <a:p>
            <a:r>
              <a:rPr lang="en-US" sz="2400"/>
              <a:t>Understanding Human-Computer Interaction</a:t>
            </a:r>
          </a:p>
        </p:txBody>
      </p:sp>
      <p:sp>
        <p:nvSpPr>
          <p:cNvPr id="7" name="TextBox 6"/>
          <p:cNvSpPr txBox="1"/>
          <p:nvPr/>
        </p:nvSpPr>
        <p:spPr>
          <a:xfrm>
            <a:off x="4355976" y="1707467"/>
            <a:ext cx="4575206" cy="954107"/>
          </a:xfrm>
          <a:prstGeom prst="rect">
            <a:avLst/>
          </a:prstGeom>
          <a:noFill/>
        </p:spPr>
        <p:txBody>
          <a:bodyPr wrap="square" rtlCol="0" anchor="ctr">
            <a:spAutoFit/>
          </a:bodyPr>
          <a:lstStyle/>
          <a:p>
            <a:r>
              <a:rPr lang="en-US" altLang="vi-VN" sz="1400"/>
              <a:t>Knowledge about the interplay among users, tasks, </a:t>
            </a:r>
            <a:endParaRPr lang="en-US" altLang="vi-VN" sz="1400" smtClean="0"/>
          </a:p>
          <a:p>
            <a:r>
              <a:rPr lang="en-US" altLang="vi-VN" sz="1400" smtClean="0"/>
              <a:t>task </a:t>
            </a:r>
            <a:r>
              <a:rPr lang="en-US" altLang="vi-VN" sz="1400"/>
              <a:t>contexts, IT, </a:t>
            </a:r>
            <a:r>
              <a:rPr lang="en-US" altLang="vi-VN" sz="1400" smtClean="0"/>
              <a:t>and </a:t>
            </a:r>
            <a:r>
              <a:rPr lang="en-US" altLang="vi-VN" sz="1400"/>
              <a:t>the environments in which the </a:t>
            </a:r>
            <a:endParaRPr lang="en-US" altLang="vi-VN" sz="1400" smtClean="0"/>
          </a:p>
          <a:p>
            <a:r>
              <a:rPr lang="en-US" altLang="vi-VN" sz="1400" smtClean="0"/>
              <a:t>systems </a:t>
            </a:r>
            <a:r>
              <a:rPr lang="en-US" altLang="vi-VN" sz="1400"/>
              <a:t>are used comprises the basis of human-computer interaction</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347614"/>
            <a:ext cx="3888432" cy="2877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855728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a:p>
          <a:p>
            <a:endParaRPr lang="en-US" smtClean="0"/>
          </a:p>
          <a:p>
            <a:r>
              <a:rPr lang="en-US" smtClean="0"/>
              <a:t>Query </a:t>
            </a:r>
            <a:r>
              <a:rPr lang="en-US"/>
              <a:t>Types</a:t>
            </a:r>
          </a:p>
          <a:p>
            <a:endParaRPr lang="en-US"/>
          </a:p>
          <a:p>
            <a:endParaRPr lang="en-US"/>
          </a:p>
        </p:txBody>
      </p:sp>
      <p:sp>
        <p:nvSpPr>
          <p:cNvPr id="4" name="Content Placeholder 2"/>
          <p:cNvSpPr txBox="1">
            <a:spLocks/>
          </p:cNvSpPr>
          <p:nvPr/>
        </p:nvSpPr>
        <p:spPr>
          <a:xfrm>
            <a:off x="755576" y="1131590"/>
            <a:ext cx="7772400" cy="1025404"/>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vi-VN" sz="1400"/>
              <a:t>Query Type 4</a:t>
            </a:r>
          </a:p>
          <a:p>
            <a:pPr marL="457200" lvl="1" indent="0">
              <a:buNone/>
            </a:pPr>
            <a:r>
              <a:rPr lang="en-US" altLang="vi-VN" sz="1400"/>
              <a:t>List all the values for all the attributes for a particular entity</a:t>
            </a:r>
          </a:p>
          <a:p>
            <a:pPr marL="457200" lvl="1" indent="0">
              <a:buNone/>
            </a:pPr>
            <a:r>
              <a:rPr lang="en-US" altLang="vi-VN" sz="1400"/>
              <a:t>all V </a:t>
            </a:r>
            <a:r>
              <a:rPr lang="en-US" altLang="vi-VN" sz="1400">
                <a:sym typeface="Wingdings" pitchFamily="2" charset="2"/>
              </a:rPr>
              <a:t></a:t>
            </a:r>
            <a:r>
              <a:rPr lang="en-US" altLang="vi-VN" sz="1400"/>
              <a:t> (E, all A)</a:t>
            </a:r>
          </a:p>
          <a:p>
            <a:pPr marL="457200" lvl="1" indent="0">
              <a:buNone/>
            </a:pPr>
            <a:endParaRPr lang="en-US" altLang="vi-VN" sz="1400"/>
          </a:p>
          <a:p>
            <a:pPr marL="457200" lvl="1" indent="0">
              <a:buNone/>
            </a:pPr>
            <a:endParaRPr lang="en-US" altLang="vi-VN" sz="1400" smtClean="0"/>
          </a:p>
          <a:p>
            <a:endParaRPr lang="vi-VN" sz="1400" smtClean="0"/>
          </a:p>
          <a:p>
            <a:pPr marL="0" indent="0">
              <a:buNone/>
            </a:pPr>
            <a:endParaRPr lang="vi-VN" sz="1400" smtClean="0"/>
          </a:p>
        </p:txBody>
      </p:sp>
      <p:sp>
        <p:nvSpPr>
          <p:cNvPr id="5" name="Rectangle 4"/>
          <p:cNvSpPr/>
          <p:nvPr/>
        </p:nvSpPr>
        <p:spPr>
          <a:xfrm>
            <a:off x="395536" y="2283718"/>
            <a:ext cx="8280920" cy="1200329"/>
          </a:xfrm>
          <a:prstGeom prst="rect">
            <a:avLst/>
          </a:prstGeom>
        </p:spPr>
        <p:txBody>
          <a:bodyPr wrap="square">
            <a:spAutoFit/>
          </a:bodyPr>
          <a:lstStyle/>
          <a:p>
            <a:r>
              <a:rPr lang="vi-VN" smtClean="0"/>
              <a:t>VD </a:t>
            </a:r>
            <a:r>
              <a:rPr lang="en-US"/>
              <a:t>List all income history details for 2113 employees?</a:t>
            </a:r>
            <a:endParaRPr lang="en-US" smtClean="0"/>
          </a:p>
          <a:p>
            <a:r>
              <a:rPr lang="en-US" smtClean="0">
                <a:solidFill>
                  <a:srgbClr val="0070C0"/>
                </a:solidFill>
              </a:rPr>
              <a:t>	SELECT</a:t>
            </a:r>
            <a:r>
              <a:rPr lang="en-US" smtClean="0"/>
              <a:t> *  </a:t>
            </a:r>
            <a:r>
              <a:rPr lang="en-US" smtClean="0">
                <a:solidFill>
                  <a:srgbClr val="0070C0"/>
                </a:solidFill>
              </a:rPr>
              <a:t>FROM</a:t>
            </a:r>
            <a:r>
              <a:rPr lang="en-US" smtClean="0"/>
              <a:t> </a:t>
            </a:r>
            <a:r>
              <a:rPr lang="en-US"/>
              <a:t>NV</a:t>
            </a:r>
          </a:p>
          <a:p>
            <a:r>
              <a:rPr lang="en-US" smtClean="0"/>
              <a:t>	</a:t>
            </a:r>
            <a:r>
              <a:rPr lang="en-US" smtClean="0">
                <a:solidFill>
                  <a:srgbClr val="0070C0"/>
                </a:solidFill>
              </a:rPr>
              <a:t>WHERE</a:t>
            </a:r>
            <a:r>
              <a:rPr lang="en-US" smtClean="0"/>
              <a:t>  </a:t>
            </a:r>
            <a:r>
              <a:rPr lang="en-US"/>
              <a:t>EMPLOYEENUMBER = 2113</a:t>
            </a:r>
          </a:p>
          <a:p>
            <a:r>
              <a:rPr lang="en-US" smtClean="0">
                <a:sym typeface="Wingdings" pitchFamily="2" charset="2"/>
              </a:rPr>
              <a:t>  Result </a:t>
            </a:r>
            <a:r>
              <a:rPr lang="en-US">
                <a:sym typeface="Wingdings" pitchFamily="2" charset="2"/>
              </a:rPr>
              <a:t>: </a:t>
            </a:r>
            <a:endParaRPr lang="en-US"/>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3248581"/>
            <a:ext cx="4886325"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204510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a:p>
          <a:p>
            <a:endParaRPr lang="en-US" smtClean="0"/>
          </a:p>
          <a:p>
            <a:r>
              <a:rPr lang="en-US" smtClean="0"/>
              <a:t>Query </a:t>
            </a:r>
            <a:r>
              <a:rPr lang="en-US"/>
              <a:t>Types</a:t>
            </a:r>
          </a:p>
          <a:p>
            <a:endParaRPr lang="en-US"/>
          </a:p>
          <a:p>
            <a:endParaRPr lang="en-US"/>
          </a:p>
        </p:txBody>
      </p:sp>
      <p:sp>
        <p:nvSpPr>
          <p:cNvPr id="4" name="Content Placeholder 2"/>
          <p:cNvSpPr txBox="1">
            <a:spLocks/>
          </p:cNvSpPr>
          <p:nvPr/>
        </p:nvSpPr>
        <p:spPr>
          <a:xfrm>
            <a:off x="755576" y="1131590"/>
            <a:ext cx="7772400" cy="1025404"/>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vi-VN" sz="1400"/>
              <a:t>Query Type 5</a:t>
            </a:r>
          </a:p>
          <a:p>
            <a:pPr marL="457200" lvl="1" indent="0">
              <a:buNone/>
            </a:pPr>
            <a:r>
              <a:rPr lang="en-US" altLang="vi-VN" sz="1400"/>
              <a:t>List all entities that have a specified value for all attributes</a:t>
            </a:r>
          </a:p>
          <a:p>
            <a:pPr marL="457200" lvl="1" indent="0">
              <a:buNone/>
            </a:pPr>
            <a:r>
              <a:rPr lang="en-US" altLang="vi-VN" sz="1400"/>
              <a:t>all E </a:t>
            </a:r>
            <a:r>
              <a:rPr lang="en-US" altLang="vi-VN" sz="1400">
                <a:sym typeface="Wingdings" pitchFamily="2" charset="2"/>
              </a:rPr>
              <a:t></a:t>
            </a:r>
            <a:r>
              <a:rPr lang="en-US" altLang="vi-VN" sz="1400"/>
              <a:t> (V, all A)</a:t>
            </a:r>
          </a:p>
          <a:p>
            <a:pPr marL="457200" lvl="1" indent="0">
              <a:buNone/>
            </a:pPr>
            <a:endParaRPr lang="en-US" altLang="vi-VN" sz="1400" smtClean="0"/>
          </a:p>
          <a:p>
            <a:endParaRPr lang="vi-VN" sz="1400" smtClean="0"/>
          </a:p>
          <a:p>
            <a:pPr marL="0" indent="0">
              <a:buNone/>
            </a:pPr>
            <a:endParaRPr lang="vi-VN" sz="1400" smtClean="0"/>
          </a:p>
        </p:txBody>
      </p:sp>
      <p:sp>
        <p:nvSpPr>
          <p:cNvPr id="5" name="Rectangle 4"/>
          <p:cNvSpPr/>
          <p:nvPr/>
        </p:nvSpPr>
        <p:spPr>
          <a:xfrm>
            <a:off x="395536" y="2283718"/>
            <a:ext cx="8280920" cy="1477328"/>
          </a:xfrm>
          <a:prstGeom prst="rect">
            <a:avLst/>
          </a:prstGeom>
        </p:spPr>
        <p:txBody>
          <a:bodyPr wrap="square">
            <a:spAutoFit/>
          </a:bodyPr>
          <a:lstStyle/>
          <a:p>
            <a:r>
              <a:rPr lang="vi-VN" smtClean="0"/>
              <a:t>VD </a:t>
            </a:r>
            <a:r>
              <a:rPr lang="en-US"/>
              <a:t>List all employees whose earnings exceed $ 50,000 in any year</a:t>
            </a:r>
            <a:r>
              <a:rPr lang="en-US">
                <a:solidFill>
                  <a:srgbClr val="0070C0"/>
                </a:solidFill>
              </a:rPr>
              <a:t>	</a:t>
            </a:r>
            <a:endParaRPr lang="en-US" smtClean="0">
              <a:solidFill>
                <a:srgbClr val="0070C0"/>
              </a:solidFill>
            </a:endParaRPr>
          </a:p>
          <a:p>
            <a:r>
              <a:rPr lang="en-US">
                <a:solidFill>
                  <a:srgbClr val="0070C0"/>
                </a:solidFill>
              </a:rPr>
              <a:t>	</a:t>
            </a:r>
            <a:r>
              <a:rPr lang="en-US" smtClean="0">
                <a:solidFill>
                  <a:srgbClr val="0070C0"/>
                </a:solidFill>
              </a:rPr>
              <a:t>SELECT</a:t>
            </a:r>
            <a:r>
              <a:rPr lang="en-US" smtClean="0"/>
              <a:t> *  </a:t>
            </a:r>
            <a:r>
              <a:rPr lang="en-US" smtClean="0">
                <a:solidFill>
                  <a:srgbClr val="0070C0"/>
                </a:solidFill>
              </a:rPr>
              <a:t>FROM</a:t>
            </a:r>
            <a:r>
              <a:rPr lang="en-US" smtClean="0"/>
              <a:t> </a:t>
            </a:r>
            <a:r>
              <a:rPr lang="en-US"/>
              <a:t>NV</a:t>
            </a:r>
          </a:p>
          <a:p>
            <a:r>
              <a:rPr lang="en-US" smtClean="0"/>
              <a:t>	</a:t>
            </a:r>
            <a:r>
              <a:rPr lang="en-US" smtClean="0">
                <a:solidFill>
                  <a:srgbClr val="0070C0"/>
                </a:solidFill>
              </a:rPr>
              <a:t>WHERE</a:t>
            </a:r>
            <a:r>
              <a:rPr lang="en-US" smtClean="0"/>
              <a:t>  </a:t>
            </a:r>
            <a:r>
              <a:rPr lang="en-US"/>
              <a:t>[YEAR-2016] &gt;= 50000 AND [YEAR-2017] &gt;= 50000 AND </a:t>
            </a:r>
            <a:endParaRPr lang="en-US" smtClean="0"/>
          </a:p>
          <a:p>
            <a:r>
              <a:rPr lang="en-US"/>
              <a:t>	</a:t>
            </a:r>
            <a:r>
              <a:rPr lang="en-US" smtClean="0"/>
              <a:t>[</a:t>
            </a:r>
            <a:r>
              <a:rPr lang="en-US"/>
              <a:t>YEAR-2018] &gt;= 50000</a:t>
            </a:r>
          </a:p>
          <a:p>
            <a:r>
              <a:rPr lang="en-US" smtClean="0">
                <a:sym typeface="Wingdings" pitchFamily="2" charset="2"/>
              </a:rPr>
              <a:t> </a:t>
            </a:r>
            <a:r>
              <a:rPr lang="en-US">
                <a:sym typeface="Wingdings" pitchFamily="2" charset="2"/>
              </a:rPr>
              <a:t>Result : </a:t>
            </a:r>
            <a:endParaRPr lang="en-US"/>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5784" y="3570546"/>
            <a:ext cx="48768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619317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a:p>
          <a:p>
            <a:endParaRPr lang="en-US" smtClean="0"/>
          </a:p>
          <a:p>
            <a:r>
              <a:rPr lang="en-US" smtClean="0"/>
              <a:t>Query </a:t>
            </a:r>
            <a:r>
              <a:rPr lang="en-US"/>
              <a:t>Types</a:t>
            </a:r>
          </a:p>
          <a:p>
            <a:endParaRPr lang="en-US"/>
          </a:p>
          <a:p>
            <a:endParaRPr lang="en-US"/>
          </a:p>
        </p:txBody>
      </p:sp>
      <p:sp>
        <p:nvSpPr>
          <p:cNvPr id="4" name="Content Placeholder 2"/>
          <p:cNvSpPr txBox="1">
            <a:spLocks/>
          </p:cNvSpPr>
          <p:nvPr/>
        </p:nvSpPr>
        <p:spPr>
          <a:xfrm>
            <a:off x="755576" y="1131590"/>
            <a:ext cx="7772400" cy="1025404"/>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vi-VN" sz="1400"/>
              <a:t>Query Type 6</a:t>
            </a:r>
          </a:p>
          <a:p>
            <a:pPr marL="457200" lvl="1" indent="0">
              <a:buNone/>
            </a:pPr>
            <a:r>
              <a:rPr lang="en-US" altLang="vi-VN" sz="1400"/>
              <a:t>List all the attributes that have a specified value for all entities</a:t>
            </a:r>
          </a:p>
          <a:p>
            <a:pPr marL="457200" lvl="1" indent="0">
              <a:buNone/>
            </a:pPr>
            <a:r>
              <a:rPr lang="en-US" altLang="vi-VN" sz="1400"/>
              <a:t>all A </a:t>
            </a:r>
            <a:r>
              <a:rPr lang="en-US" altLang="vi-VN" sz="1400">
                <a:sym typeface="Wingdings" pitchFamily="2" charset="2"/>
              </a:rPr>
              <a:t></a:t>
            </a:r>
            <a:r>
              <a:rPr lang="en-US" altLang="vi-VN" sz="1400"/>
              <a:t> (V, all E)</a:t>
            </a:r>
          </a:p>
          <a:p>
            <a:pPr marL="457200" lvl="1" indent="0">
              <a:buNone/>
            </a:pPr>
            <a:endParaRPr lang="en-US" altLang="vi-VN" sz="1400" smtClean="0"/>
          </a:p>
          <a:p>
            <a:endParaRPr lang="vi-VN" sz="1400" smtClean="0"/>
          </a:p>
          <a:p>
            <a:pPr marL="0" indent="0">
              <a:buNone/>
            </a:pPr>
            <a:endParaRPr lang="vi-VN" sz="1400" smtClean="0"/>
          </a:p>
        </p:txBody>
      </p:sp>
      <p:sp>
        <p:nvSpPr>
          <p:cNvPr id="5" name="Rectangle 4"/>
          <p:cNvSpPr/>
          <p:nvPr/>
        </p:nvSpPr>
        <p:spPr>
          <a:xfrm>
            <a:off x="395536" y="2283718"/>
            <a:ext cx="8280920" cy="1200329"/>
          </a:xfrm>
          <a:prstGeom prst="rect">
            <a:avLst/>
          </a:prstGeom>
        </p:spPr>
        <p:txBody>
          <a:bodyPr wrap="square">
            <a:spAutoFit/>
          </a:bodyPr>
          <a:lstStyle/>
          <a:p>
            <a:r>
              <a:rPr lang="vi-VN" smtClean="0"/>
              <a:t>VD </a:t>
            </a:r>
            <a:r>
              <a:rPr lang="en-US"/>
              <a:t>List all years in which earnings exceed $ 40,000 for all employees in the </a:t>
            </a:r>
            <a:endParaRPr lang="en-US" smtClean="0"/>
          </a:p>
          <a:p>
            <a:r>
              <a:rPr lang="en-US" smtClean="0"/>
              <a:t>company</a:t>
            </a:r>
            <a:r>
              <a:rPr lang="vi-VN" smtClean="0"/>
              <a:t>.</a:t>
            </a:r>
            <a:endParaRPr lang="en-US"/>
          </a:p>
          <a:p>
            <a:r>
              <a:rPr lang="en-US" smtClean="0">
                <a:solidFill>
                  <a:srgbClr val="0070C0"/>
                </a:solidFill>
              </a:rPr>
              <a:t>	</a:t>
            </a:r>
            <a:r>
              <a:rPr lang="en-US" smtClean="0">
                <a:sym typeface="Wingdings" pitchFamily="2" charset="2"/>
              </a:rPr>
              <a:t> </a:t>
            </a:r>
            <a:r>
              <a:rPr lang="en-US">
                <a:sym typeface="Wingdings" pitchFamily="2" charset="2"/>
              </a:rPr>
              <a:t>Result : </a:t>
            </a:r>
            <a:r>
              <a:rPr lang="vi-VN" smtClean="0">
                <a:sym typeface="Wingdings" pitchFamily="2" charset="2"/>
              </a:rPr>
              <a:t>YEAR-20</a:t>
            </a:r>
            <a:r>
              <a:rPr lang="en-US" smtClean="0">
                <a:sym typeface="Wingdings" pitchFamily="2" charset="2"/>
              </a:rPr>
              <a:t>16</a:t>
            </a:r>
            <a:r>
              <a:rPr lang="vi-VN" smtClean="0">
                <a:sym typeface="Wingdings" pitchFamily="2" charset="2"/>
              </a:rPr>
              <a:t>, YEAR-20</a:t>
            </a:r>
            <a:r>
              <a:rPr lang="en-US" smtClean="0">
                <a:sym typeface="Wingdings" pitchFamily="2" charset="2"/>
              </a:rPr>
              <a:t>17</a:t>
            </a:r>
            <a:r>
              <a:rPr lang="vi-VN" smtClean="0">
                <a:sym typeface="Wingdings" pitchFamily="2" charset="2"/>
              </a:rPr>
              <a:t>, </a:t>
            </a:r>
            <a:r>
              <a:rPr lang="vi-VN">
                <a:sym typeface="Wingdings" pitchFamily="2" charset="2"/>
              </a:rPr>
              <a:t>and </a:t>
            </a:r>
            <a:r>
              <a:rPr lang="vi-VN" smtClean="0">
                <a:sym typeface="Wingdings" pitchFamily="2" charset="2"/>
              </a:rPr>
              <a:t>YEAR-20</a:t>
            </a:r>
            <a:r>
              <a:rPr lang="en-US" smtClean="0">
                <a:sym typeface="Wingdings" pitchFamily="2" charset="2"/>
              </a:rPr>
              <a:t>18</a:t>
            </a:r>
            <a:r>
              <a:rPr lang="vi-VN" smtClean="0">
                <a:sym typeface="Wingdings" pitchFamily="2" charset="2"/>
              </a:rPr>
              <a:t>.</a:t>
            </a:r>
            <a:endParaRPr lang="vi-VN"/>
          </a:p>
          <a:p>
            <a:endParaRPr lang="en-US"/>
          </a:p>
        </p:txBody>
      </p:sp>
    </p:spTree>
    <p:extLst>
      <p:ext uri="{BB962C8B-B14F-4D97-AF65-F5344CB8AC3E}">
        <p14:creationId xmlns:p14="http://schemas.microsoft.com/office/powerpoint/2010/main" val="279843434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a:t>Structured Query Language</a:t>
            </a:r>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5381" y="1419622"/>
            <a:ext cx="6705600" cy="2736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a:xfrm>
            <a:off x="683568" y="4299942"/>
            <a:ext cx="7877175" cy="1143000"/>
          </a:xfrm>
          <a:prstGeom prst="rect">
            <a:avLst/>
          </a:prstGeom>
        </p:spPr>
        <p:txBody>
          <a:bodyPr/>
          <a:lstStyle>
            <a:lvl1pPr algn="ctr" defTabSz="914400" rtl="0" eaLnBrk="1" latinLnBrk="1" hangingPunct="1">
              <a:spcBef>
                <a:spcPct val="0"/>
              </a:spcBef>
              <a:buNone/>
              <a:defRPr sz="4400" kern="1200">
                <a:solidFill>
                  <a:schemeClr val="tx1"/>
                </a:solidFill>
                <a:latin typeface="+mj-lt"/>
                <a:ea typeface="+mj-ea"/>
                <a:cs typeface="+mj-cs"/>
              </a:defRPr>
            </a:lvl1pPr>
          </a:lstStyle>
          <a:p>
            <a:r>
              <a:rPr lang="en-US" sz="1200" b="1" smtClean="0"/>
              <a:t>Figure 14.26</a:t>
            </a:r>
            <a:r>
              <a:rPr lang="en-US" sz="1200" smtClean="0"/>
              <a:t> Structured Query Language (SQL) for the CUSTOMER NAME parameter query</a:t>
            </a:r>
          </a:p>
        </p:txBody>
      </p:sp>
    </p:spTree>
    <p:extLst>
      <p:ext uri="{BB962C8B-B14F-4D97-AF65-F5344CB8AC3E}">
        <p14:creationId xmlns:p14="http://schemas.microsoft.com/office/powerpoint/2010/main" val="268913891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09644" y="195486"/>
            <a:ext cx="7200800" cy="576064"/>
          </a:xfrm>
        </p:spPr>
        <p:txBody>
          <a:bodyPr/>
          <a:lstStyle/>
          <a:p>
            <a:r>
              <a:rPr lang="en-US"/>
              <a:t>Summary</a:t>
            </a:r>
            <a:endParaRPr lang="en-US">
              <a:latin typeface="Arial (Body)"/>
            </a:endParaRPr>
          </a:p>
        </p:txBody>
      </p:sp>
      <p:sp>
        <p:nvSpPr>
          <p:cNvPr id="14" name="TextBox 13"/>
          <p:cNvSpPr txBox="1"/>
          <p:nvPr/>
        </p:nvSpPr>
        <p:spPr>
          <a:xfrm>
            <a:off x="1245748" y="2189374"/>
            <a:ext cx="5328592" cy="338554"/>
          </a:xfrm>
          <a:prstGeom prst="rect">
            <a:avLst/>
          </a:prstGeom>
          <a:noFill/>
        </p:spPr>
        <p:txBody>
          <a:bodyPr wrap="square" rtlCol="0" anchor="ctr">
            <a:spAutoFit/>
          </a:bodyPr>
          <a:lstStyle/>
          <a:p>
            <a:r>
              <a:rPr lang="en-US" sz="1600"/>
              <a:t>User interfaces</a:t>
            </a:r>
          </a:p>
        </p:txBody>
      </p:sp>
      <p:sp>
        <p:nvSpPr>
          <p:cNvPr id="15" name="Oval 14"/>
          <p:cNvSpPr/>
          <p:nvPr/>
        </p:nvSpPr>
        <p:spPr>
          <a:xfrm>
            <a:off x="1009917" y="2230540"/>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solidFill>
                <a:schemeClr val="tx1">
                  <a:lumMod val="75000"/>
                  <a:lumOff val="25000"/>
                </a:schemeClr>
              </a:solidFill>
              <a:latin typeface="Arial (Body)"/>
            </a:endParaRPr>
          </a:p>
        </p:txBody>
      </p:sp>
      <p:sp>
        <p:nvSpPr>
          <p:cNvPr id="11" name="TextBox 10"/>
          <p:cNvSpPr txBox="1"/>
          <p:nvPr/>
        </p:nvSpPr>
        <p:spPr>
          <a:xfrm>
            <a:off x="1245220" y="1554161"/>
            <a:ext cx="7575252" cy="338554"/>
          </a:xfrm>
          <a:prstGeom prst="rect">
            <a:avLst/>
          </a:prstGeom>
          <a:noFill/>
        </p:spPr>
        <p:txBody>
          <a:bodyPr wrap="square" rtlCol="0" anchor="ctr">
            <a:spAutoFit/>
          </a:bodyPr>
          <a:lstStyle/>
          <a:p>
            <a:r>
              <a:rPr lang="en-US" sz="1600"/>
              <a:t>Human-computer interaction (HCI)</a:t>
            </a:r>
          </a:p>
        </p:txBody>
      </p:sp>
      <p:sp>
        <p:nvSpPr>
          <p:cNvPr id="12" name="Oval 11"/>
          <p:cNvSpPr/>
          <p:nvPr/>
        </p:nvSpPr>
        <p:spPr>
          <a:xfrm>
            <a:off x="1009390" y="1595328"/>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solidFill>
                <a:schemeClr val="tx1">
                  <a:lumMod val="75000"/>
                  <a:lumOff val="25000"/>
                </a:schemeClr>
              </a:solidFill>
              <a:latin typeface="Arial (Body)"/>
            </a:endParaRPr>
          </a:p>
        </p:txBody>
      </p:sp>
      <p:sp>
        <p:nvSpPr>
          <p:cNvPr id="7" name="TextBox 6"/>
          <p:cNvSpPr txBox="1"/>
          <p:nvPr/>
        </p:nvSpPr>
        <p:spPr>
          <a:xfrm>
            <a:off x="1245220" y="2812746"/>
            <a:ext cx="5328592" cy="369332"/>
          </a:xfrm>
          <a:prstGeom prst="rect">
            <a:avLst/>
          </a:prstGeom>
          <a:noFill/>
        </p:spPr>
        <p:txBody>
          <a:bodyPr wrap="square" rtlCol="0" anchor="ctr">
            <a:spAutoFit/>
          </a:bodyPr>
          <a:lstStyle/>
          <a:p>
            <a:pPr lvl="1"/>
            <a:r>
              <a:rPr lang="en-US"/>
              <a:t>TAM</a:t>
            </a:r>
          </a:p>
        </p:txBody>
      </p:sp>
      <p:sp>
        <p:nvSpPr>
          <p:cNvPr id="8" name="Oval 7"/>
          <p:cNvSpPr/>
          <p:nvPr/>
        </p:nvSpPr>
        <p:spPr>
          <a:xfrm>
            <a:off x="1403648" y="2892358"/>
            <a:ext cx="221420" cy="2214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solidFill>
                <a:schemeClr val="tx1">
                  <a:lumMod val="75000"/>
                  <a:lumOff val="25000"/>
                </a:schemeClr>
              </a:solidFill>
              <a:latin typeface="Arial (Body)"/>
            </a:endParaRPr>
          </a:p>
        </p:txBody>
      </p:sp>
      <p:sp>
        <p:nvSpPr>
          <p:cNvPr id="21" name="TextBox 20"/>
          <p:cNvSpPr txBox="1"/>
          <p:nvPr/>
        </p:nvSpPr>
        <p:spPr>
          <a:xfrm>
            <a:off x="1227699" y="3628249"/>
            <a:ext cx="5328592" cy="369332"/>
          </a:xfrm>
          <a:prstGeom prst="rect">
            <a:avLst/>
          </a:prstGeom>
          <a:noFill/>
        </p:spPr>
        <p:txBody>
          <a:bodyPr wrap="square" rtlCol="0" anchor="ctr">
            <a:spAutoFit/>
          </a:bodyPr>
          <a:lstStyle/>
          <a:p>
            <a:pPr lvl="1"/>
            <a:r>
              <a:rPr lang="en-US"/>
              <a:t>HCI approach</a:t>
            </a:r>
          </a:p>
        </p:txBody>
      </p:sp>
      <p:sp>
        <p:nvSpPr>
          <p:cNvPr id="22" name="Oval 21"/>
          <p:cNvSpPr/>
          <p:nvPr/>
        </p:nvSpPr>
        <p:spPr>
          <a:xfrm>
            <a:off x="1409840" y="3702205"/>
            <a:ext cx="221420" cy="2214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solidFill>
                <a:schemeClr val="tx1">
                  <a:lumMod val="75000"/>
                  <a:lumOff val="25000"/>
                </a:schemeClr>
              </a:solidFill>
              <a:latin typeface="Arial (Body)"/>
            </a:endParaRPr>
          </a:p>
        </p:txBody>
      </p:sp>
      <p:sp>
        <p:nvSpPr>
          <p:cNvPr id="23" name="TextBox 22"/>
          <p:cNvSpPr txBox="1"/>
          <p:nvPr/>
        </p:nvSpPr>
        <p:spPr>
          <a:xfrm>
            <a:off x="1256157" y="3203932"/>
            <a:ext cx="7575252" cy="369332"/>
          </a:xfrm>
          <a:prstGeom prst="rect">
            <a:avLst/>
          </a:prstGeom>
          <a:noFill/>
        </p:spPr>
        <p:txBody>
          <a:bodyPr wrap="square" rtlCol="0" anchor="ctr">
            <a:spAutoFit/>
          </a:bodyPr>
          <a:lstStyle/>
          <a:p>
            <a:pPr lvl="1"/>
            <a:r>
              <a:rPr lang="en-US"/>
              <a:t>Usability</a:t>
            </a:r>
          </a:p>
        </p:txBody>
      </p:sp>
      <p:sp>
        <p:nvSpPr>
          <p:cNvPr id="24" name="Oval 23"/>
          <p:cNvSpPr/>
          <p:nvPr/>
        </p:nvSpPr>
        <p:spPr>
          <a:xfrm>
            <a:off x="1403648" y="3277888"/>
            <a:ext cx="221420" cy="2214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solidFill>
                <a:schemeClr val="tx1">
                  <a:lumMod val="75000"/>
                  <a:lumOff val="25000"/>
                </a:schemeClr>
              </a:solidFill>
              <a:latin typeface="Arial (Body)"/>
            </a:endParaRPr>
          </a:p>
        </p:txBody>
      </p:sp>
    </p:spTree>
    <p:extLst>
      <p:ext uri="{BB962C8B-B14F-4D97-AF65-F5344CB8AC3E}">
        <p14:creationId xmlns:p14="http://schemas.microsoft.com/office/powerpoint/2010/main" val="398326206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09644" y="195486"/>
            <a:ext cx="7200800" cy="576064"/>
          </a:xfrm>
        </p:spPr>
        <p:txBody>
          <a:bodyPr/>
          <a:lstStyle/>
          <a:p>
            <a:r>
              <a:rPr lang="en-US"/>
              <a:t>Summary (Continued)</a:t>
            </a:r>
            <a:endParaRPr lang="en-US">
              <a:latin typeface="Arial (Body)"/>
            </a:endParaRPr>
          </a:p>
        </p:txBody>
      </p:sp>
      <p:sp>
        <p:nvSpPr>
          <p:cNvPr id="14" name="TextBox 13"/>
          <p:cNvSpPr txBox="1"/>
          <p:nvPr/>
        </p:nvSpPr>
        <p:spPr>
          <a:xfrm>
            <a:off x="1245748" y="1862703"/>
            <a:ext cx="5328592" cy="313932"/>
          </a:xfrm>
          <a:prstGeom prst="rect">
            <a:avLst/>
          </a:prstGeom>
          <a:noFill/>
        </p:spPr>
        <p:txBody>
          <a:bodyPr wrap="square" rtlCol="0" anchor="ctr">
            <a:spAutoFit/>
          </a:bodyPr>
          <a:lstStyle/>
          <a:p>
            <a:pPr lvl="1">
              <a:lnSpc>
                <a:spcPct val="80000"/>
              </a:lnSpc>
            </a:pPr>
            <a:r>
              <a:rPr lang="en-US"/>
              <a:t>Question and answer</a:t>
            </a:r>
          </a:p>
        </p:txBody>
      </p:sp>
      <p:sp>
        <p:nvSpPr>
          <p:cNvPr id="11" name="TextBox 10"/>
          <p:cNvSpPr txBox="1"/>
          <p:nvPr/>
        </p:nvSpPr>
        <p:spPr>
          <a:xfrm>
            <a:off x="1245220" y="1566472"/>
            <a:ext cx="7575252" cy="313932"/>
          </a:xfrm>
          <a:prstGeom prst="rect">
            <a:avLst/>
          </a:prstGeom>
          <a:noFill/>
        </p:spPr>
        <p:txBody>
          <a:bodyPr wrap="square" rtlCol="0" anchor="ctr">
            <a:spAutoFit/>
          </a:bodyPr>
          <a:lstStyle/>
          <a:p>
            <a:pPr lvl="1">
              <a:lnSpc>
                <a:spcPct val="80000"/>
              </a:lnSpc>
            </a:pPr>
            <a:r>
              <a:rPr lang="en-US"/>
              <a:t>Natural language</a:t>
            </a:r>
          </a:p>
        </p:txBody>
      </p:sp>
      <p:sp>
        <p:nvSpPr>
          <p:cNvPr id="12" name="Oval 11"/>
          <p:cNvSpPr/>
          <p:nvPr/>
        </p:nvSpPr>
        <p:spPr>
          <a:xfrm>
            <a:off x="1225661" y="1595328"/>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75000"/>
                  <a:lumOff val="25000"/>
                </a:schemeClr>
              </a:solidFill>
              <a:latin typeface="Arial (Body)"/>
            </a:endParaRPr>
          </a:p>
        </p:txBody>
      </p:sp>
      <p:sp>
        <p:nvSpPr>
          <p:cNvPr id="7" name="TextBox 6"/>
          <p:cNvSpPr txBox="1"/>
          <p:nvPr/>
        </p:nvSpPr>
        <p:spPr>
          <a:xfrm>
            <a:off x="1245220" y="2222743"/>
            <a:ext cx="5328592" cy="313932"/>
          </a:xfrm>
          <a:prstGeom prst="rect">
            <a:avLst/>
          </a:prstGeom>
          <a:noFill/>
        </p:spPr>
        <p:txBody>
          <a:bodyPr wrap="square" rtlCol="0" anchor="ctr">
            <a:spAutoFit/>
          </a:bodyPr>
          <a:lstStyle/>
          <a:p>
            <a:pPr lvl="1">
              <a:lnSpc>
                <a:spcPct val="80000"/>
              </a:lnSpc>
            </a:pPr>
            <a:r>
              <a:rPr lang="en-US"/>
              <a:t>Menus</a:t>
            </a:r>
          </a:p>
        </p:txBody>
      </p:sp>
      <p:sp>
        <p:nvSpPr>
          <p:cNvPr id="21" name="TextBox 20"/>
          <p:cNvSpPr txBox="1"/>
          <p:nvPr/>
        </p:nvSpPr>
        <p:spPr>
          <a:xfrm>
            <a:off x="1224668" y="2844615"/>
            <a:ext cx="5328592" cy="313932"/>
          </a:xfrm>
          <a:prstGeom prst="rect">
            <a:avLst/>
          </a:prstGeom>
          <a:noFill/>
        </p:spPr>
        <p:txBody>
          <a:bodyPr wrap="square" rtlCol="0" anchor="ctr">
            <a:spAutoFit/>
          </a:bodyPr>
          <a:lstStyle/>
          <a:p>
            <a:pPr lvl="1">
              <a:lnSpc>
                <a:spcPct val="80000"/>
              </a:lnSpc>
            </a:pPr>
            <a:r>
              <a:rPr lang="en-US"/>
              <a:t>Graphical user interfaces</a:t>
            </a:r>
          </a:p>
        </p:txBody>
      </p:sp>
      <p:sp>
        <p:nvSpPr>
          <p:cNvPr id="23" name="TextBox 22"/>
          <p:cNvSpPr txBox="1"/>
          <p:nvPr/>
        </p:nvSpPr>
        <p:spPr>
          <a:xfrm>
            <a:off x="1260443" y="2542894"/>
            <a:ext cx="7575252" cy="313932"/>
          </a:xfrm>
          <a:prstGeom prst="rect">
            <a:avLst/>
          </a:prstGeom>
          <a:noFill/>
        </p:spPr>
        <p:txBody>
          <a:bodyPr wrap="square" rtlCol="0" anchor="ctr">
            <a:spAutoFit/>
          </a:bodyPr>
          <a:lstStyle/>
          <a:p>
            <a:pPr lvl="1">
              <a:lnSpc>
                <a:spcPct val="80000"/>
              </a:lnSpc>
            </a:pPr>
            <a:r>
              <a:rPr lang="en-US"/>
              <a:t>Form-fill and Web-based form-fill</a:t>
            </a:r>
          </a:p>
        </p:txBody>
      </p:sp>
      <p:sp>
        <p:nvSpPr>
          <p:cNvPr id="13" name="TextBox 12"/>
          <p:cNvSpPr txBox="1"/>
          <p:nvPr/>
        </p:nvSpPr>
        <p:spPr>
          <a:xfrm>
            <a:off x="323528" y="1203598"/>
            <a:ext cx="6048672" cy="313932"/>
          </a:xfrm>
          <a:prstGeom prst="rect">
            <a:avLst/>
          </a:prstGeom>
          <a:noFill/>
        </p:spPr>
        <p:txBody>
          <a:bodyPr wrap="square" rtlCol="0">
            <a:spAutoFit/>
          </a:bodyPr>
          <a:lstStyle/>
          <a:p>
            <a:pPr>
              <a:lnSpc>
                <a:spcPct val="80000"/>
              </a:lnSpc>
            </a:pPr>
            <a:r>
              <a:rPr lang="en-US"/>
              <a:t>Designing the user interface</a:t>
            </a:r>
          </a:p>
        </p:txBody>
      </p:sp>
      <p:sp>
        <p:nvSpPr>
          <p:cNvPr id="16" name="TextBox 15"/>
          <p:cNvSpPr txBox="1"/>
          <p:nvPr/>
        </p:nvSpPr>
        <p:spPr>
          <a:xfrm>
            <a:off x="1246276" y="3596292"/>
            <a:ext cx="5328592" cy="313932"/>
          </a:xfrm>
          <a:prstGeom prst="rect">
            <a:avLst/>
          </a:prstGeom>
          <a:noFill/>
        </p:spPr>
        <p:txBody>
          <a:bodyPr wrap="square" rtlCol="0" anchor="ctr">
            <a:spAutoFit/>
          </a:bodyPr>
          <a:lstStyle/>
          <a:p>
            <a:pPr lvl="1">
              <a:lnSpc>
                <a:spcPct val="80000"/>
              </a:lnSpc>
            </a:pPr>
            <a:r>
              <a:rPr lang="en-US" err="1"/>
              <a:t>Lightpens</a:t>
            </a:r>
            <a:endParaRPr lang="en-US"/>
          </a:p>
        </p:txBody>
      </p:sp>
      <p:sp>
        <p:nvSpPr>
          <p:cNvPr id="18" name="TextBox 17"/>
          <p:cNvSpPr txBox="1"/>
          <p:nvPr/>
        </p:nvSpPr>
        <p:spPr>
          <a:xfrm>
            <a:off x="1245748" y="3236251"/>
            <a:ext cx="7575252" cy="313932"/>
          </a:xfrm>
          <a:prstGeom prst="rect">
            <a:avLst/>
          </a:prstGeom>
          <a:noFill/>
        </p:spPr>
        <p:txBody>
          <a:bodyPr wrap="square" rtlCol="0" anchor="ctr">
            <a:spAutoFit/>
          </a:bodyPr>
          <a:lstStyle/>
          <a:p>
            <a:pPr lvl="1">
              <a:lnSpc>
                <a:spcPct val="80000"/>
              </a:lnSpc>
            </a:pPr>
            <a:r>
              <a:rPr lang="en-US"/>
              <a:t>The mouse</a:t>
            </a:r>
          </a:p>
        </p:txBody>
      </p:sp>
      <p:sp>
        <p:nvSpPr>
          <p:cNvPr id="20" name="TextBox 19"/>
          <p:cNvSpPr txBox="1"/>
          <p:nvPr/>
        </p:nvSpPr>
        <p:spPr>
          <a:xfrm>
            <a:off x="1245748" y="3956331"/>
            <a:ext cx="5328592" cy="313932"/>
          </a:xfrm>
          <a:prstGeom prst="rect">
            <a:avLst/>
          </a:prstGeom>
          <a:noFill/>
        </p:spPr>
        <p:txBody>
          <a:bodyPr wrap="square" rtlCol="0" anchor="ctr">
            <a:spAutoFit/>
          </a:bodyPr>
          <a:lstStyle/>
          <a:p>
            <a:pPr lvl="1">
              <a:lnSpc>
                <a:spcPct val="80000"/>
              </a:lnSpc>
            </a:pPr>
            <a:r>
              <a:rPr lang="en-US"/>
              <a:t>The stylus</a:t>
            </a:r>
          </a:p>
        </p:txBody>
      </p:sp>
      <p:sp>
        <p:nvSpPr>
          <p:cNvPr id="26" name="TextBox 25"/>
          <p:cNvSpPr txBox="1"/>
          <p:nvPr/>
        </p:nvSpPr>
        <p:spPr>
          <a:xfrm>
            <a:off x="1228227" y="4676411"/>
            <a:ext cx="5328592" cy="313932"/>
          </a:xfrm>
          <a:prstGeom prst="rect">
            <a:avLst/>
          </a:prstGeom>
          <a:noFill/>
        </p:spPr>
        <p:txBody>
          <a:bodyPr wrap="square" rtlCol="0" anchor="ctr">
            <a:spAutoFit/>
          </a:bodyPr>
          <a:lstStyle/>
          <a:p>
            <a:pPr lvl="1">
              <a:lnSpc>
                <a:spcPct val="80000"/>
              </a:lnSpc>
            </a:pPr>
            <a:r>
              <a:rPr lang="en-US"/>
              <a:t>Voice recognition systems</a:t>
            </a:r>
          </a:p>
        </p:txBody>
      </p:sp>
      <p:sp>
        <p:nvSpPr>
          <p:cNvPr id="28" name="TextBox 27"/>
          <p:cNvSpPr txBox="1"/>
          <p:nvPr/>
        </p:nvSpPr>
        <p:spPr>
          <a:xfrm>
            <a:off x="1227699" y="4316371"/>
            <a:ext cx="7575252" cy="313932"/>
          </a:xfrm>
          <a:prstGeom prst="rect">
            <a:avLst/>
          </a:prstGeom>
          <a:noFill/>
        </p:spPr>
        <p:txBody>
          <a:bodyPr wrap="square" rtlCol="0" anchor="ctr">
            <a:spAutoFit/>
          </a:bodyPr>
          <a:lstStyle/>
          <a:p>
            <a:pPr lvl="1">
              <a:lnSpc>
                <a:spcPct val="80000"/>
              </a:lnSpc>
            </a:pPr>
            <a:r>
              <a:rPr lang="en-US"/>
              <a:t>Touch-sensitive screens</a:t>
            </a:r>
          </a:p>
        </p:txBody>
      </p:sp>
      <p:sp>
        <p:nvSpPr>
          <p:cNvPr id="30" name="Oval 29"/>
          <p:cNvSpPr/>
          <p:nvPr/>
        </p:nvSpPr>
        <p:spPr>
          <a:xfrm>
            <a:off x="1226990" y="1897947"/>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75000"/>
                  <a:lumOff val="25000"/>
                </a:schemeClr>
              </a:solidFill>
              <a:latin typeface="Arial (Body)"/>
            </a:endParaRPr>
          </a:p>
        </p:txBody>
      </p:sp>
      <p:sp>
        <p:nvSpPr>
          <p:cNvPr id="31" name="Oval 30"/>
          <p:cNvSpPr/>
          <p:nvPr/>
        </p:nvSpPr>
        <p:spPr>
          <a:xfrm>
            <a:off x="1226990" y="2249892"/>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75000"/>
                  <a:lumOff val="25000"/>
                </a:schemeClr>
              </a:solidFill>
              <a:latin typeface="Arial (Body)"/>
            </a:endParaRPr>
          </a:p>
        </p:txBody>
      </p:sp>
      <p:sp>
        <p:nvSpPr>
          <p:cNvPr id="32" name="Oval 31"/>
          <p:cNvSpPr/>
          <p:nvPr/>
        </p:nvSpPr>
        <p:spPr>
          <a:xfrm>
            <a:off x="1225661" y="2580191"/>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75000"/>
                  <a:lumOff val="25000"/>
                </a:schemeClr>
              </a:solidFill>
              <a:latin typeface="Arial (Body)"/>
            </a:endParaRPr>
          </a:p>
        </p:txBody>
      </p:sp>
      <p:sp>
        <p:nvSpPr>
          <p:cNvPr id="33" name="Oval 32"/>
          <p:cNvSpPr/>
          <p:nvPr/>
        </p:nvSpPr>
        <p:spPr>
          <a:xfrm>
            <a:off x="1224668" y="2902934"/>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75000"/>
                  <a:lumOff val="25000"/>
                </a:schemeClr>
              </a:solidFill>
              <a:latin typeface="Arial (Body)"/>
            </a:endParaRPr>
          </a:p>
        </p:txBody>
      </p:sp>
      <p:sp>
        <p:nvSpPr>
          <p:cNvPr id="34" name="Oval 33"/>
          <p:cNvSpPr/>
          <p:nvPr/>
        </p:nvSpPr>
        <p:spPr>
          <a:xfrm>
            <a:off x="1224668" y="3256876"/>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75000"/>
                  <a:lumOff val="25000"/>
                </a:schemeClr>
              </a:solidFill>
              <a:latin typeface="Arial (Body)"/>
            </a:endParaRPr>
          </a:p>
        </p:txBody>
      </p:sp>
      <p:sp>
        <p:nvSpPr>
          <p:cNvPr id="35" name="Oval 34"/>
          <p:cNvSpPr/>
          <p:nvPr/>
        </p:nvSpPr>
        <p:spPr>
          <a:xfrm>
            <a:off x="1224668" y="3642548"/>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75000"/>
                  <a:lumOff val="25000"/>
                </a:schemeClr>
              </a:solidFill>
              <a:latin typeface="Arial (Body)"/>
            </a:endParaRPr>
          </a:p>
        </p:txBody>
      </p:sp>
      <p:sp>
        <p:nvSpPr>
          <p:cNvPr id="36" name="Oval 35"/>
          <p:cNvSpPr/>
          <p:nvPr/>
        </p:nvSpPr>
        <p:spPr>
          <a:xfrm>
            <a:off x="1224668" y="3956331"/>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75000"/>
                  <a:lumOff val="25000"/>
                </a:schemeClr>
              </a:solidFill>
              <a:latin typeface="Arial (Body)"/>
            </a:endParaRPr>
          </a:p>
        </p:txBody>
      </p:sp>
      <p:sp>
        <p:nvSpPr>
          <p:cNvPr id="37" name="Oval 36"/>
          <p:cNvSpPr/>
          <p:nvPr/>
        </p:nvSpPr>
        <p:spPr>
          <a:xfrm>
            <a:off x="1224668" y="4316371"/>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75000"/>
                  <a:lumOff val="25000"/>
                </a:schemeClr>
              </a:solidFill>
              <a:latin typeface="Arial (Body)"/>
            </a:endParaRPr>
          </a:p>
        </p:txBody>
      </p:sp>
      <p:sp>
        <p:nvSpPr>
          <p:cNvPr id="38" name="Oval 37"/>
          <p:cNvSpPr/>
          <p:nvPr/>
        </p:nvSpPr>
        <p:spPr>
          <a:xfrm>
            <a:off x="1225661" y="4676411"/>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75000"/>
                  <a:lumOff val="25000"/>
                </a:schemeClr>
              </a:solidFill>
              <a:latin typeface="Arial (Body)"/>
            </a:endParaRPr>
          </a:p>
        </p:txBody>
      </p:sp>
    </p:spTree>
    <p:extLst>
      <p:ext uri="{BB962C8B-B14F-4D97-AF65-F5344CB8AC3E}">
        <p14:creationId xmlns:p14="http://schemas.microsoft.com/office/powerpoint/2010/main" val="33533972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09644" y="195486"/>
            <a:ext cx="7200800" cy="576064"/>
          </a:xfrm>
        </p:spPr>
        <p:txBody>
          <a:bodyPr/>
          <a:lstStyle/>
          <a:p>
            <a:r>
              <a:rPr lang="en-US"/>
              <a:t>Summary (Continued)</a:t>
            </a:r>
            <a:endParaRPr lang="en-US">
              <a:latin typeface="Arial (Body)"/>
            </a:endParaRPr>
          </a:p>
        </p:txBody>
      </p:sp>
      <p:sp>
        <p:nvSpPr>
          <p:cNvPr id="14" name="TextBox 13"/>
          <p:cNvSpPr txBox="1"/>
          <p:nvPr/>
        </p:nvSpPr>
        <p:spPr>
          <a:xfrm>
            <a:off x="1245748" y="2112978"/>
            <a:ext cx="5328592" cy="369332"/>
          </a:xfrm>
          <a:prstGeom prst="rect">
            <a:avLst/>
          </a:prstGeom>
          <a:noFill/>
        </p:spPr>
        <p:txBody>
          <a:bodyPr wrap="square" rtlCol="0" anchor="ctr">
            <a:spAutoFit/>
          </a:bodyPr>
          <a:lstStyle/>
          <a:p>
            <a:pPr lvl="1"/>
            <a:r>
              <a:rPr lang="en-US"/>
              <a:t>If input is or is not in the correct </a:t>
            </a:r>
            <a:r>
              <a:rPr lang="en-US" smtClean="0"/>
              <a:t>form	</a:t>
            </a:r>
            <a:endParaRPr lang="en-US"/>
          </a:p>
        </p:txBody>
      </p:sp>
      <p:sp>
        <p:nvSpPr>
          <p:cNvPr id="15" name="Oval 14"/>
          <p:cNvSpPr/>
          <p:nvPr/>
        </p:nvSpPr>
        <p:spPr>
          <a:xfrm>
            <a:off x="1009917" y="2169533"/>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solidFill>
                <a:schemeClr val="tx1">
                  <a:lumMod val="75000"/>
                  <a:lumOff val="25000"/>
                </a:schemeClr>
              </a:solidFill>
              <a:latin typeface="Arial (Body)"/>
            </a:endParaRPr>
          </a:p>
        </p:txBody>
      </p:sp>
      <p:sp>
        <p:nvSpPr>
          <p:cNvPr id="11" name="TextBox 10"/>
          <p:cNvSpPr txBox="1"/>
          <p:nvPr/>
        </p:nvSpPr>
        <p:spPr>
          <a:xfrm>
            <a:off x="1230810" y="1538772"/>
            <a:ext cx="7575252" cy="369332"/>
          </a:xfrm>
          <a:prstGeom prst="rect">
            <a:avLst/>
          </a:prstGeom>
          <a:noFill/>
        </p:spPr>
        <p:txBody>
          <a:bodyPr wrap="square" rtlCol="0" anchor="ctr">
            <a:spAutoFit/>
          </a:bodyPr>
          <a:lstStyle/>
          <a:p>
            <a:pPr lvl="1"/>
            <a:r>
              <a:rPr lang="en-US"/>
              <a:t>Let users know if their input is being accepted</a:t>
            </a:r>
          </a:p>
        </p:txBody>
      </p:sp>
      <p:sp>
        <p:nvSpPr>
          <p:cNvPr id="12" name="Oval 11"/>
          <p:cNvSpPr/>
          <p:nvPr/>
        </p:nvSpPr>
        <p:spPr>
          <a:xfrm>
            <a:off x="1009390" y="1595328"/>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solidFill>
                <a:schemeClr val="tx1">
                  <a:lumMod val="75000"/>
                  <a:lumOff val="25000"/>
                </a:schemeClr>
              </a:solidFill>
              <a:latin typeface="Arial (Body)"/>
            </a:endParaRPr>
          </a:p>
        </p:txBody>
      </p:sp>
      <p:sp>
        <p:nvSpPr>
          <p:cNvPr id="7" name="TextBox 6"/>
          <p:cNvSpPr txBox="1"/>
          <p:nvPr/>
        </p:nvSpPr>
        <p:spPr>
          <a:xfrm>
            <a:off x="1245220" y="2638331"/>
            <a:ext cx="5328592" cy="369332"/>
          </a:xfrm>
          <a:prstGeom prst="rect">
            <a:avLst/>
          </a:prstGeom>
          <a:noFill/>
        </p:spPr>
        <p:txBody>
          <a:bodyPr wrap="square" rtlCol="0" anchor="ctr">
            <a:spAutoFit/>
          </a:bodyPr>
          <a:lstStyle/>
          <a:p>
            <a:pPr lvl="1"/>
            <a:r>
              <a:rPr lang="en-US"/>
              <a:t>If processing is going on</a:t>
            </a:r>
          </a:p>
        </p:txBody>
      </p:sp>
      <p:sp>
        <p:nvSpPr>
          <p:cNvPr id="8" name="Oval 7"/>
          <p:cNvSpPr/>
          <p:nvPr/>
        </p:nvSpPr>
        <p:spPr>
          <a:xfrm>
            <a:off x="1022861" y="2712287"/>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solidFill>
                <a:schemeClr val="tx1">
                  <a:lumMod val="75000"/>
                  <a:lumOff val="25000"/>
                </a:schemeClr>
              </a:solidFill>
              <a:latin typeface="Arial (Body)"/>
            </a:endParaRPr>
          </a:p>
        </p:txBody>
      </p:sp>
      <p:sp>
        <p:nvSpPr>
          <p:cNvPr id="21" name="TextBox 20"/>
          <p:cNvSpPr txBox="1"/>
          <p:nvPr/>
        </p:nvSpPr>
        <p:spPr>
          <a:xfrm>
            <a:off x="1244281" y="3778486"/>
            <a:ext cx="6768752" cy="369332"/>
          </a:xfrm>
          <a:prstGeom prst="rect">
            <a:avLst/>
          </a:prstGeom>
          <a:noFill/>
        </p:spPr>
        <p:txBody>
          <a:bodyPr wrap="square" rtlCol="0" anchor="ctr">
            <a:spAutoFit/>
          </a:bodyPr>
          <a:lstStyle/>
          <a:p>
            <a:pPr lvl="1"/>
            <a:r>
              <a:rPr lang="en-US"/>
              <a:t>If more detailed information is available and how to get it</a:t>
            </a:r>
          </a:p>
        </p:txBody>
      </p:sp>
      <p:sp>
        <p:nvSpPr>
          <p:cNvPr id="22" name="Oval 21"/>
          <p:cNvSpPr/>
          <p:nvPr/>
        </p:nvSpPr>
        <p:spPr>
          <a:xfrm>
            <a:off x="1022861" y="3852442"/>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solidFill>
                <a:schemeClr val="tx1">
                  <a:lumMod val="75000"/>
                  <a:lumOff val="25000"/>
                </a:schemeClr>
              </a:solidFill>
              <a:latin typeface="Arial (Body)"/>
            </a:endParaRPr>
          </a:p>
        </p:txBody>
      </p:sp>
      <p:sp>
        <p:nvSpPr>
          <p:cNvPr id="23" name="TextBox 22"/>
          <p:cNvSpPr txBox="1"/>
          <p:nvPr/>
        </p:nvSpPr>
        <p:spPr>
          <a:xfrm>
            <a:off x="1262028" y="3219822"/>
            <a:ext cx="7575252" cy="369332"/>
          </a:xfrm>
          <a:prstGeom prst="rect">
            <a:avLst/>
          </a:prstGeom>
          <a:noFill/>
        </p:spPr>
        <p:txBody>
          <a:bodyPr wrap="square" rtlCol="0" anchor="ctr">
            <a:spAutoFit/>
          </a:bodyPr>
          <a:lstStyle/>
          <a:p>
            <a:pPr lvl="1"/>
            <a:r>
              <a:rPr lang="en-US"/>
              <a:t>If requests can or cannot be processed</a:t>
            </a:r>
          </a:p>
        </p:txBody>
      </p:sp>
      <p:sp>
        <p:nvSpPr>
          <p:cNvPr id="24" name="Oval 23"/>
          <p:cNvSpPr/>
          <p:nvPr/>
        </p:nvSpPr>
        <p:spPr>
          <a:xfrm>
            <a:off x="1009390" y="3293778"/>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solidFill>
                <a:schemeClr val="tx1">
                  <a:lumMod val="75000"/>
                  <a:lumOff val="25000"/>
                </a:schemeClr>
              </a:solidFill>
              <a:latin typeface="Arial (Body)"/>
            </a:endParaRPr>
          </a:p>
        </p:txBody>
      </p:sp>
      <p:sp>
        <p:nvSpPr>
          <p:cNvPr id="13" name="TextBox 12"/>
          <p:cNvSpPr txBox="1"/>
          <p:nvPr/>
        </p:nvSpPr>
        <p:spPr>
          <a:xfrm>
            <a:off x="323528" y="1203598"/>
            <a:ext cx="6048672" cy="369332"/>
          </a:xfrm>
          <a:prstGeom prst="rect">
            <a:avLst/>
          </a:prstGeom>
          <a:noFill/>
        </p:spPr>
        <p:txBody>
          <a:bodyPr wrap="square" rtlCol="0">
            <a:spAutoFit/>
          </a:bodyPr>
          <a:lstStyle/>
          <a:p>
            <a:r>
              <a:rPr lang="en-US"/>
              <a:t>Designing user feedback</a:t>
            </a:r>
          </a:p>
        </p:txBody>
      </p:sp>
    </p:spTree>
    <p:extLst>
      <p:ext uri="{BB962C8B-B14F-4D97-AF65-F5344CB8AC3E}">
        <p14:creationId xmlns:p14="http://schemas.microsoft.com/office/powerpoint/2010/main" val="305775882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09644" y="195486"/>
            <a:ext cx="7200800" cy="576064"/>
          </a:xfrm>
        </p:spPr>
        <p:txBody>
          <a:bodyPr/>
          <a:lstStyle/>
          <a:p>
            <a:r>
              <a:rPr lang="en-US"/>
              <a:t>Summary (Continued)</a:t>
            </a:r>
            <a:endParaRPr lang="en-US">
              <a:latin typeface="Arial (Body)"/>
            </a:endParaRPr>
          </a:p>
        </p:txBody>
      </p:sp>
      <p:sp>
        <p:nvSpPr>
          <p:cNvPr id="14" name="TextBox 13"/>
          <p:cNvSpPr txBox="1"/>
          <p:nvPr/>
        </p:nvSpPr>
        <p:spPr>
          <a:xfrm>
            <a:off x="1245748" y="1835003"/>
            <a:ext cx="5328592" cy="369332"/>
          </a:xfrm>
          <a:prstGeom prst="rect">
            <a:avLst/>
          </a:prstGeom>
          <a:noFill/>
        </p:spPr>
        <p:txBody>
          <a:bodyPr wrap="square" rtlCol="0" anchor="ctr">
            <a:spAutoFit/>
          </a:bodyPr>
          <a:lstStyle/>
          <a:p>
            <a:pPr lvl="1"/>
            <a:r>
              <a:rPr lang="en-US"/>
              <a:t>Hierarchical displays of links </a:t>
            </a:r>
          </a:p>
        </p:txBody>
      </p:sp>
      <p:sp>
        <p:nvSpPr>
          <p:cNvPr id="15" name="Oval 14"/>
          <p:cNvSpPr/>
          <p:nvPr/>
        </p:nvSpPr>
        <p:spPr>
          <a:xfrm>
            <a:off x="1403648" y="1900258"/>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solidFill>
                <a:schemeClr val="tx1">
                  <a:lumMod val="75000"/>
                  <a:lumOff val="25000"/>
                </a:schemeClr>
              </a:solidFill>
              <a:latin typeface="Arial (Body)"/>
            </a:endParaRPr>
          </a:p>
        </p:txBody>
      </p:sp>
      <p:sp>
        <p:nvSpPr>
          <p:cNvPr id="11" name="TextBox 10"/>
          <p:cNvSpPr txBox="1"/>
          <p:nvPr/>
        </p:nvSpPr>
        <p:spPr>
          <a:xfrm>
            <a:off x="1245220" y="1538772"/>
            <a:ext cx="7575252" cy="369332"/>
          </a:xfrm>
          <a:prstGeom prst="rect">
            <a:avLst/>
          </a:prstGeom>
          <a:noFill/>
        </p:spPr>
        <p:txBody>
          <a:bodyPr wrap="square" rtlCol="0" anchor="ctr">
            <a:spAutoFit/>
          </a:bodyPr>
          <a:lstStyle/>
          <a:p>
            <a:pPr lvl="1"/>
            <a:r>
              <a:rPr lang="en-US"/>
              <a:t>Rollover menus</a:t>
            </a:r>
          </a:p>
        </p:txBody>
      </p:sp>
      <p:sp>
        <p:nvSpPr>
          <p:cNvPr id="12" name="Oval 11"/>
          <p:cNvSpPr/>
          <p:nvPr/>
        </p:nvSpPr>
        <p:spPr>
          <a:xfrm>
            <a:off x="1403648" y="1612728"/>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solidFill>
                <a:schemeClr val="tx1">
                  <a:lumMod val="75000"/>
                  <a:lumOff val="25000"/>
                </a:schemeClr>
              </a:solidFill>
              <a:latin typeface="Arial (Body)"/>
            </a:endParaRPr>
          </a:p>
        </p:txBody>
      </p:sp>
      <p:sp>
        <p:nvSpPr>
          <p:cNvPr id="7" name="TextBox 6"/>
          <p:cNvSpPr txBox="1"/>
          <p:nvPr/>
        </p:nvSpPr>
        <p:spPr>
          <a:xfrm>
            <a:off x="1245220" y="2195043"/>
            <a:ext cx="5328592" cy="369332"/>
          </a:xfrm>
          <a:prstGeom prst="rect">
            <a:avLst/>
          </a:prstGeom>
          <a:noFill/>
        </p:spPr>
        <p:txBody>
          <a:bodyPr wrap="square" rtlCol="0" anchor="ctr">
            <a:spAutoFit/>
          </a:bodyPr>
          <a:lstStyle/>
          <a:p>
            <a:pPr lvl="1"/>
            <a:r>
              <a:rPr lang="en-US"/>
              <a:t>Site maps</a:t>
            </a:r>
          </a:p>
        </p:txBody>
      </p:sp>
      <p:sp>
        <p:nvSpPr>
          <p:cNvPr id="8" name="Oval 7"/>
          <p:cNvSpPr/>
          <p:nvPr/>
        </p:nvSpPr>
        <p:spPr>
          <a:xfrm>
            <a:off x="1403648" y="2268998"/>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solidFill>
                <a:schemeClr val="tx1">
                  <a:lumMod val="75000"/>
                  <a:lumOff val="25000"/>
                </a:schemeClr>
              </a:solidFill>
              <a:latin typeface="Arial (Body)"/>
            </a:endParaRPr>
          </a:p>
        </p:txBody>
      </p:sp>
      <p:sp>
        <p:nvSpPr>
          <p:cNvPr id="23" name="TextBox 22"/>
          <p:cNvSpPr txBox="1"/>
          <p:nvPr/>
        </p:nvSpPr>
        <p:spPr>
          <a:xfrm>
            <a:off x="1263985" y="2515194"/>
            <a:ext cx="7575252" cy="369332"/>
          </a:xfrm>
          <a:prstGeom prst="rect">
            <a:avLst/>
          </a:prstGeom>
          <a:noFill/>
        </p:spPr>
        <p:txBody>
          <a:bodyPr wrap="square" rtlCol="0" anchor="ctr">
            <a:spAutoFit/>
          </a:bodyPr>
          <a:lstStyle/>
          <a:p>
            <a:pPr lvl="1"/>
            <a:r>
              <a:rPr lang="en-US"/>
              <a:t>Navigation bars</a:t>
            </a:r>
          </a:p>
        </p:txBody>
      </p:sp>
      <p:sp>
        <p:nvSpPr>
          <p:cNvPr id="24" name="Oval 23"/>
          <p:cNvSpPr/>
          <p:nvPr/>
        </p:nvSpPr>
        <p:spPr>
          <a:xfrm>
            <a:off x="1403648" y="2571750"/>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solidFill>
                <a:schemeClr val="tx1">
                  <a:lumMod val="75000"/>
                  <a:lumOff val="25000"/>
                </a:schemeClr>
              </a:solidFill>
              <a:latin typeface="Arial (Body)"/>
            </a:endParaRPr>
          </a:p>
        </p:txBody>
      </p:sp>
      <p:sp>
        <p:nvSpPr>
          <p:cNvPr id="13" name="TextBox 12"/>
          <p:cNvSpPr txBox="1"/>
          <p:nvPr/>
        </p:nvSpPr>
        <p:spPr>
          <a:xfrm>
            <a:off x="323528" y="1203598"/>
            <a:ext cx="6048672" cy="369332"/>
          </a:xfrm>
          <a:prstGeom prst="rect">
            <a:avLst/>
          </a:prstGeom>
          <a:noFill/>
        </p:spPr>
        <p:txBody>
          <a:bodyPr wrap="square" rtlCol="0">
            <a:spAutoFit/>
          </a:bodyPr>
          <a:lstStyle/>
          <a:p>
            <a:r>
              <a:rPr lang="en-US"/>
              <a:t>Designing ecommerce Web site feedback</a:t>
            </a:r>
          </a:p>
        </p:txBody>
      </p:sp>
      <p:sp>
        <p:nvSpPr>
          <p:cNvPr id="16" name="TextBox 15"/>
          <p:cNvSpPr txBox="1"/>
          <p:nvPr/>
        </p:nvSpPr>
        <p:spPr>
          <a:xfrm>
            <a:off x="450586" y="3116456"/>
            <a:ext cx="6048672" cy="369332"/>
          </a:xfrm>
          <a:prstGeom prst="rect">
            <a:avLst/>
          </a:prstGeom>
          <a:noFill/>
        </p:spPr>
        <p:txBody>
          <a:bodyPr wrap="square" rtlCol="0">
            <a:spAutoFit/>
          </a:bodyPr>
          <a:lstStyle/>
          <a:p>
            <a:r>
              <a:rPr lang="en-US"/>
              <a:t>Queries</a:t>
            </a:r>
          </a:p>
        </p:txBody>
      </p:sp>
      <p:sp>
        <p:nvSpPr>
          <p:cNvPr id="17" name="TextBox 16"/>
          <p:cNvSpPr txBox="1"/>
          <p:nvPr/>
        </p:nvSpPr>
        <p:spPr>
          <a:xfrm>
            <a:off x="1265810" y="3561501"/>
            <a:ext cx="6048672" cy="369332"/>
          </a:xfrm>
          <a:prstGeom prst="rect">
            <a:avLst/>
          </a:prstGeom>
          <a:noFill/>
        </p:spPr>
        <p:txBody>
          <a:bodyPr wrap="square" rtlCol="0">
            <a:spAutoFit/>
          </a:bodyPr>
          <a:lstStyle/>
          <a:p>
            <a:pPr lvl="1"/>
            <a:r>
              <a:rPr lang="en-US"/>
              <a:t>Six basic types</a:t>
            </a:r>
          </a:p>
        </p:txBody>
      </p:sp>
      <p:sp>
        <p:nvSpPr>
          <p:cNvPr id="18" name="Oval 17"/>
          <p:cNvSpPr/>
          <p:nvPr/>
        </p:nvSpPr>
        <p:spPr>
          <a:xfrm>
            <a:off x="1413925" y="3653818"/>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solidFill>
                <a:schemeClr val="tx1">
                  <a:lumMod val="75000"/>
                  <a:lumOff val="25000"/>
                </a:schemeClr>
              </a:solidFill>
              <a:latin typeface="Arial (Body)"/>
            </a:endParaRPr>
          </a:p>
        </p:txBody>
      </p:sp>
    </p:spTree>
    <p:extLst>
      <p:ext uri="{BB962C8B-B14F-4D97-AF65-F5344CB8AC3E}">
        <p14:creationId xmlns:p14="http://schemas.microsoft.com/office/powerpoint/2010/main" val="385236759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2836962" y="2139702"/>
            <a:ext cx="3470076" cy="576063"/>
          </a:xfrm>
          <a:prstGeom prst="rect">
            <a:avLst/>
          </a:prstGeom>
        </p:spPr>
        <p:txBody>
          <a:bodyPr/>
          <a:lstStyle/>
          <a:p>
            <a:pPr marL="0" indent="0" algn="ctr">
              <a:buNone/>
            </a:pPr>
            <a:r>
              <a:rPr lang="en-US" altLang="ko-KR" sz="3600">
                <a:latin typeface="+mj-lt"/>
              </a:rPr>
              <a:t>Thank you</a:t>
            </a:r>
            <a:endParaRPr lang="ko-KR" altLang="en-US" sz="3600">
              <a:latin typeface="+mj-lt"/>
            </a:endParaRPr>
          </a:p>
        </p:txBody>
      </p:sp>
      <p:sp>
        <p:nvSpPr>
          <p:cNvPr id="3" name="Text Placeholder 2"/>
          <p:cNvSpPr>
            <a:spLocks noGrp="1"/>
          </p:cNvSpPr>
          <p:nvPr>
            <p:ph type="body" sz="quarter" idx="4294967295"/>
          </p:nvPr>
        </p:nvSpPr>
        <p:spPr>
          <a:xfrm>
            <a:off x="3491584" y="2715766"/>
            <a:ext cx="2160536" cy="576064"/>
          </a:xfrm>
          <a:prstGeom prst="rect">
            <a:avLst/>
          </a:prstGeom>
        </p:spPr>
        <p:txBody>
          <a:bodyPr/>
          <a:lstStyle/>
          <a:p>
            <a:pPr marL="0" lvl="0" indent="0" algn="ctr">
              <a:buNone/>
            </a:pPr>
            <a:r>
              <a:rPr lang="en-US" altLang="ko-KR" sz="1400"/>
              <a:t>Insert the title of your subtitle Here</a:t>
            </a:r>
          </a:p>
        </p:txBody>
      </p:sp>
    </p:spTree>
    <p:extLst>
      <p:ext uri="{BB962C8B-B14F-4D97-AF65-F5344CB8AC3E}">
        <p14:creationId xmlns:p14="http://schemas.microsoft.com/office/powerpoint/2010/main" val="312257351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z="2400"/>
              <a:t>Understanding Human-Computer Interaction</a:t>
            </a:r>
          </a:p>
        </p:txBody>
      </p:sp>
      <p:sp>
        <p:nvSpPr>
          <p:cNvPr id="4" name="TextBox 3"/>
          <p:cNvSpPr txBox="1"/>
          <p:nvPr/>
        </p:nvSpPr>
        <p:spPr>
          <a:xfrm>
            <a:off x="4499992" y="1779662"/>
            <a:ext cx="4644008" cy="461665"/>
          </a:xfrm>
          <a:prstGeom prst="rect">
            <a:avLst/>
          </a:prstGeom>
          <a:noFill/>
        </p:spPr>
        <p:txBody>
          <a:bodyPr wrap="square" rtlCol="0" anchor="ctr">
            <a:spAutoFit/>
          </a:bodyPr>
          <a:lstStyle/>
          <a:p>
            <a:r>
              <a:rPr lang="vi-VN" sz="1200"/>
              <a:t>Trải nghiệm người dùng (viết tắt là UX - User Experience) </a:t>
            </a:r>
            <a:endParaRPr lang="en-US" sz="1200" smtClean="0"/>
          </a:p>
          <a:p>
            <a:r>
              <a:rPr lang="vi-VN" sz="1200" smtClean="0"/>
              <a:t>là </a:t>
            </a:r>
            <a:r>
              <a:rPr lang="vi-VN" sz="1200"/>
              <a:t>cách một người cảm nhận khi giao tiếp với một hệ thống. </a:t>
            </a:r>
            <a:endParaRPr lang="en-US" altLang="ko-KR" sz="1200">
              <a:solidFill>
                <a:schemeClr val="tx1">
                  <a:lumMod val="75000"/>
                  <a:lumOff val="25000"/>
                </a:schemeClr>
              </a:solidFill>
              <a:cs typeface="Arial" pitchFamily="34" charset="0"/>
            </a:endParaRPr>
          </a:p>
        </p:txBody>
      </p:sp>
      <p:sp>
        <p:nvSpPr>
          <p:cNvPr id="14" name="TextBox 13"/>
          <p:cNvSpPr txBox="1"/>
          <p:nvPr/>
        </p:nvSpPr>
        <p:spPr>
          <a:xfrm>
            <a:off x="1259632" y="2376051"/>
            <a:ext cx="5328592" cy="276999"/>
          </a:xfrm>
          <a:prstGeom prst="rect">
            <a:avLst/>
          </a:prstGeom>
          <a:noFill/>
        </p:spPr>
        <p:txBody>
          <a:bodyPr wrap="square" rtlCol="0" anchor="ctr">
            <a:spAutoFit/>
          </a:bodyPr>
          <a:lstStyle/>
          <a:p>
            <a:r>
              <a:rPr lang="en-US" altLang="ko-KR" sz="1200" smtClean="0">
                <a:solidFill>
                  <a:schemeClr val="tx1">
                    <a:lumMod val="75000"/>
                    <a:lumOff val="25000"/>
                  </a:schemeClr>
                </a:solidFill>
                <a:cs typeface="Arial" pitchFamily="34" charset="0"/>
              </a:rPr>
              <a:t>	</a:t>
            </a:r>
            <a:endParaRPr lang="en-US" altLang="ko-KR" sz="1200">
              <a:solidFill>
                <a:schemeClr val="tx1">
                  <a:lumMod val="75000"/>
                  <a:lumOff val="25000"/>
                </a:schemeClr>
              </a:solidFill>
              <a:cs typeface="Arial" pitchFamily="34" charset="0"/>
            </a:endParaRPr>
          </a:p>
        </p:txBody>
      </p:sp>
      <p:sp>
        <p:nvSpPr>
          <p:cNvPr id="9" name="TextBox 8"/>
          <p:cNvSpPr txBox="1"/>
          <p:nvPr/>
        </p:nvSpPr>
        <p:spPr>
          <a:xfrm>
            <a:off x="4499992" y="2284694"/>
            <a:ext cx="4536504" cy="1200329"/>
          </a:xfrm>
          <a:prstGeom prst="rect">
            <a:avLst/>
          </a:prstGeom>
          <a:noFill/>
        </p:spPr>
        <p:txBody>
          <a:bodyPr wrap="square" rtlCol="0" anchor="ctr">
            <a:spAutoFit/>
          </a:bodyPr>
          <a:lstStyle/>
          <a:p>
            <a:r>
              <a:rPr lang="vi-VN" sz="1200" smtClean="0"/>
              <a:t>Hệ </a:t>
            </a:r>
            <a:r>
              <a:rPr lang="vi-VN" sz="1200"/>
              <a:t>thống có thể là một trang web, một ứng dụng web hoặc phần mềm máy tính, </a:t>
            </a:r>
            <a:endParaRPr lang="en-US" sz="1200" smtClean="0"/>
          </a:p>
          <a:p>
            <a:r>
              <a:rPr lang="vi-VN" sz="1200" smtClean="0"/>
              <a:t>và </a:t>
            </a:r>
            <a:r>
              <a:rPr lang="vi-VN" sz="1200"/>
              <a:t>trong bối cảnh hiện đại, </a:t>
            </a:r>
            <a:endParaRPr lang="en-US" sz="1200" smtClean="0"/>
          </a:p>
          <a:p>
            <a:r>
              <a:rPr lang="vi-VN" sz="1200" smtClean="0"/>
              <a:t>thường </a:t>
            </a:r>
            <a:r>
              <a:rPr lang="vi-VN" sz="1200"/>
              <a:t>được biểu hiện bằng một số hình thức tương tác giữa con người - máy tính </a:t>
            </a:r>
            <a:endParaRPr lang="en-US" sz="1200" smtClean="0"/>
          </a:p>
          <a:p>
            <a:r>
              <a:rPr lang="vi-VN" sz="1200" smtClean="0"/>
              <a:t>(</a:t>
            </a:r>
            <a:r>
              <a:rPr lang="vi-VN" sz="1200"/>
              <a:t>Human-Computer Interaction: HCI).</a:t>
            </a:r>
            <a:endParaRPr lang="en-US" altLang="ko-KR" sz="1200">
              <a:solidFill>
                <a:schemeClr val="tx1">
                  <a:lumMod val="75000"/>
                  <a:lumOff val="25000"/>
                </a:schemeClr>
              </a:solidFill>
              <a:cs typeface="Arial" pitchFamily="34" charset="0"/>
            </a:endParaRPr>
          </a:p>
        </p:txBody>
      </p:sp>
      <p:sp>
        <p:nvSpPr>
          <p:cNvPr id="10" name="Oval 9"/>
          <p:cNvSpPr/>
          <p:nvPr/>
        </p:nvSpPr>
        <p:spPr>
          <a:xfrm>
            <a:off x="4278572" y="1899784"/>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75000"/>
                  <a:lumOff val="25000"/>
                </a:schemeClr>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372182"/>
            <a:ext cx="3888432" cy="2877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Oval 11"/>
          <p:cNvSpPr/>
          <p:nvPr/>
        </p:nvSpPr>
        <p:spPr>
          <a:xfrm>
            <a:off x="4278572" y="2464257"/>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75000"/>
                  <a:lumOff val="25000"/>
                </a:schemeClr>
              </a:solidFill>
            </a:endParaRPr>
          </a:p>
        </p:txBody>
      </p:sp>
      <p:sp>
        <p:nvSpPr>
          <p:cNvPr id="13" name="TextBox 12"/>
          <p:cNvSpPr txBox="1"/>
          <p:nvPr/>
        </p:nvSpPr>
        <p:spPr>
          <a:xfrm>
            <a:off x="4486023" y="3568829"/>
            <a:ext cx="4536504" cy="646331"/>
          </a:xfrm>
          <a:prstGeom prst="rect">
            <a:avLst/>
          </a:prstGeom>
          <a:noFill/>
        </p:spPr>
        <p:txBody>
          <a:bodyPr wrap="square" rtlCol="0" anchor="ctr">
            <a:spAutoFit/>
          </a:bodyPr>
          <a:lstStyle/>
          <a:p>
            <a:r>
              <a:rPr lang="vi-VN" sz="1200" smtClean="0"/>
              <a:t>trong </a:t>
            </a:r>
            <a:r>
              <a:rPr lang="vi-VN" sz="1200"/>
              <a:t>bối cảnh hiện đại, </a:t>
            </a:r>
            <a:r>
              <a:rPr lang="vi-VN" sz="1200" smtClean="0"/>
              <a:t>thường </a:t>
            </a:r>
            <a:r>
              <a:rPr lang="vi-VN" sz="1200"/>
              <a:t>được biểu hiện bằng </a:t>
            </a:r>
            <a:endParaRPr lang="en-US" sz="1200" smtClean="0"/>
          </a:p>
          <a:p>
            <a:r>
              <a:rPr lang="vi-VN" sz="1200" smtClean="0"/>
              <a:t>một </a:t>
            </a:r>
            <a:r>
              <a:rPr lang="vi-VN" sz="1200"/>
              <a:t>số hình thức tương tác giữa con người - máy tính </a:t>
            </a:r>
            <a:endParaRPr lang="en-US" sz="1200" smtClean="0"/>
          </a:p>
          <a:p>
            <a:r>
              <a:rPr lang="vi-VN" sz="1200" smtClean="0"/>
              <a:t>(</a:t>
            </a:r>
            <a:r>
              <a:rPr lang="vi-VN" sz="1200"/>
              <a:t>Human-Computer Interaction: HCI).</a:t>
            </a:r>
            <a:endParaRPr lang="en-US" altLang="ko-KR" sz="1200">
              <a:solidFill>
                <a:schemeClr val="tx1">
                  <a:lumMod val="75000"/>
                  <a:lumOff val="25000"/>
                </a:schemeClr>
              </a:solidFill>
              <a:cs typeface="Arial" pitchFamily="34" charset="0"/>
            </a:endParaRPr>
          </a:p>
        </p:txBody>
      </p:sp>
      <p:sp>
        <p:nvSpPr>
          <p:cNvPr id="16" name="Oval 15"/>
          <p:cNvSpPr/>
          <p:nvPr/>
        </p:nvSpPr>
        <p:spPr>
          <a:xfrm>
            <a:off x="4278572" y="3686306"/>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75000"/>
                  <a:lumOff val="25000"/>
                </a:schemeClr>
              </a:solidFill>
            </a:endParaRPr>
          </a:p>
        </p:txBody>
      </p:sp>
    </p:spTree>
    <p:extLst>
      <p:ext uri="{BB962C8B-B14F-4D97-AF65-F5344CB8AC3E}">
        <p14:creationId xmlns:p14="http://schemas.microsoft.com/office/powerpoint/2010/main" val="2736671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z="2400" smtClean="0"/>
              <a:t>FIT</a:t>
            </a:r>
            <a:endParaRPr lang="en-US" sz="2400"/>
          </a:p>
        </p:txBody>
      </p:sp>
      <p:sp>
        <p:nvSpPr>
          <p:cNvPr id="4" name="TextBox 3"/>
          <p:cNvSpPr txBox="1"/>
          <p:nvPr/>
        </p:nvSpPr>
        <p:spPr>
          <a:xfrm>
            <a:off x="1312404" y="1423237"/>
            <a:ext cx="7652084" cy="523220"/>
          </a:xfrm>
          <a:prstGeom prst="rect">
            <a:avLst/>
          </a:prstGeom>
          <a:noFill/>
        </p:spPr>
        <p:txBody>
          <a:bodyPr wrap="square" rtlCol="0" anchor="ctr">
            <a:spAutoFit/>
          </a:bodyPr>
          <a:lstStyle/>
          <a:p>
            <a:r>
              <a:rPr lang="en-US" altLang="vi-VN" sz="1400"/>
              <a:t>The “fit” between the HCI elements of the human, the computer, and the </a:t>
            </a:r>
            <a:r>
              <a:rPr lang="en-US" altLang="vi-VN" sz="1400" b="1">
                <a:solidFill>
                  <a:schemeClr val="accent2"/>
                </a:solidFill>
              </a:rPr>
              <a:t>task</a:t>
            </a:r>
            <a:r>
              <a:rPr lang="en-US" altLang="vi-VN" sz="1400"/>
              <a:t> that needs to be performed leads to </a:t>
            </a:r>
            <a:r>
              <a:rPr lang="en-US" altLang="vi-VN" sz="1400" b="1">
                <a:solidFill>
                  <a:schemeClr val="accent2"/>
                </a:solidFill>
              </a:rPr>
              <a:t>performance</a:t>
            </a:r>
            <a:r>
              <a:rPr lang="en-US" altLang="vi-VN" sz="1400"/>
              <a:t> and </a:t>
            </a:r>
            <a:r>
              <a:rPr lang="en-US" altLang="vi-VN" sz="1400" b="1">
                <a:solidFill>
                  <a:schemeClr val="accent2"/>
                </a:solidFill>
              </a:rPr>
              <a:t>well-being</a:t>
            </a:r>
          </a:p>
        </p:txBody>
      </p:sp>
      <p:sp>
        <p:nvSpPr>
          <p:cNvPr id="5" name="Oval 4"/>
          <p:cNvSpPr/>
          <p:nvPr/>
        </p:nvSpPr>
        <p:spPr>
          <a:xfrm>
            <a:off x="927502" y="1574136"/>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75000"/>
                  <a:lumOff val="25000"/>
                </a:schemeClr>
              </a:solidFill>
            </a:endParaRPr>
          </a:p>
        </p:txBody>
      </p:sp>
      <p:pic>
        <p:nvPicPr>
          <p:cNvPr id="7"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2067694"/>
            <a:ext cx="4253868" cy="285408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le 7"/>
          <p:cNvSpPr/>
          <p:nvPr/>
        </p:nvSpPr>
        <p:spPr>
          <a:xfrm>
            <a:off x="4889918" y="3298736"/>
            <a:ext cx="4283968" cy="646331"/>
          </a:xfrm>
          <a:prstGeom prst="rect">
            <a:avLst/>
          </a:prstGeom>
        </p:spPr>
        <p:txBody>
          <a:bodyPr wrap="square">
            <a:spAutoFit/>
          </a:bodyPr>
          <a:lstStyle/>
          <a:p>
            <a:r>
              <a:rPr lang="en-US" sz="1200" b="1"/>
              <a:t>Figure 14.1 </a:t>
            </a:r>
            <a:r>
              <a:rPr lang="en-US" sz="1200"/>
              <a:t>The “fit” among the human, computer, and task affects performance and well-being</a:t>
            </a:r>
            <a:br>
              <a:rPr lang="en-US" sz="1200"/>
            </a:br>
            <a:endParaRPr lang="en-US" sz="1200"/>
          </a:p>
        </p:txBody>
      </p:sp>
    </p:spTree>
    <p:extLst>
      <p:ext uri="{BB962C8B-B14F-4D97-AF65-F5344CB8AC3E}">
        <p14:creationId xmlns:p14="http://schemas.microsoft.com/office/powerpoint/2010/main" val="52013072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endParaRPr lang="en-US"/>
          </a:p>
        </p:txBody>
      </p:sp>
      <p:sp>
        <p:nvSpPr>
          <p:cNvPr id="5" name="Text Placeholder 4"/>
          <p:cNvSpPr>
            <a:spLocks noGrp="1"/>
          </p:cNvSpPr>
          <p:nvPr>
            <p:ph type="body" sz="quarter" idx="11"/>
          </p:nvPr>
        </p:nvSpPr>
        <p:spPr/>
        <p:txBody>
          <a:bodyPr/>
          <a:lstStyle/>
          <a:p>
            <a:endParaRPr lang="en-US"/>
          </a:p>
        </p:txBody>
      </p:sp>
      <p:pic>
        <p:nvPicPr>
          <p:cNvPr id="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1795" y="1131590"/>
            <a:ext cx="7162800" cy="3370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940666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endParaRPr lang="en-US"/>
          </a:p>
        </p:txBody>
      </p:sp>
      <p:sp>
        <p:nvSpPr>
          <p:cNvPr id="5" name="Text Placeholder 4"/>
          <p:cNvSpPr>
            <a:spLocks noGrp="1"/>
          </p:cNvSpPr>
          <p:nvPr>
            <p:ph type="body" sz="quarter" idx="11"/>
          </p:nvPr>
        </p:nvSpPr>
        <p:spPr/>
        <p:txBody>
          <a:bodyPr/>
          <a:lstStyle/>
          <a:p>
            <a:endParaRPr lang="en-US"/>
          </a:p>
        </p:txBody>
      </p:sp>
      <p:pic>
        <p:nvPicPr>
          <p:cNvPr id="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1795" y="1131590"/>
            <a:ext cx="7162800" cy="3370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131589"/>
            <a:ext cx="7467600" cy="3849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611196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mtClean="0"/>
              <a:t>TAM 1</a:t>
            </a:r>
            <a:endParaRPr lang="en-US"/>
          </a:p>
        </p:txBody>
      </p:sp>
      <p:grpSp>
        <p:nvGrpSpPr>
          <p:cNvPr id="9" name="Group 8"/>
          <p:cNvGrpSpPr/>
          <p:nvPr/>
        </p:nvGrpSpPr>
        <p:grpSpPr>
          <a:xfrm>
            <a:off x="91138" y="2527458"/>
            <a:ext cx="1762125" cy="504056"/>
            <a:chOff x="475030" y="1275606"/>
            <a:chExt cx="1762125" cy="504056"/>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030" y="1275606"/>
              <a:ext cx="1762125"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38091" y="1389134"/>
              <a:ext cx="1512168" cy="276999"/>
            </a:xfrm>
            <a:prstGeom prst="rect">
              <a:avLst/>
            </a:prstGeom>
            <a:noFill/>
          </p:spPr>
          <p:txBody>
            <a:bodyPr wrap="square" rtlCol="0">
              <a:spAutoFit/>
            </a:bodyPr>
            <a:lstStyle/>
            <a:p>
              <a:r>
                <a:rPr lang="en-US" sz="1200" smtClean="0"/>
                <a:t>External variable</a:t>
              </a:r>
              <a:endParaRPr lang="en-US" sz="1200"/>
            </a:p>
          </p:txBody>
        </p:sp>
      </p:grpSp>
      <p:grpSp>
        <p:nvGrpSpPr>
          <p:cNvPr id="14" name="Group 13"/>
          <p:cNvGrpSpPr/>
          <p:nvPr/>
        </p:nvGrpSpPr>
        <p:grpSpPr>
          <a:xfrm>
            <a:off x="2416317" y="1662448"/>
            <a:ext cx="2051180" cy="575193"/>
            <a:chOff x="475030" y="1275606"/>
            <a:chExt cx="1762125" cy="575193"/>
          </a:xfrm>
        </p:grpSpPr>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030" y="1275606"/>
              <a:ext cx="1762125"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638091" y="1389134"/>
              <a:ext cx="1512168" cy="461665"/>
            </a:xfrm>
            <a:prstGeom prst="rect">
              <a:avLst/>
            </a:prstGeom>
            <a:noFill/>
          </p:spPr>
          <p:txBody>
            <a:bodyPr wrap="square" rtlCol="0">
              <a:spAutoFit/>
            </a:bodyPr>
            <a:lstStyle/>
            <a:p>
              <a:r>
                <a:rPr lang="en-US" sz="1200" smtClean="0"/>
                <a:t>Perceived Usefulness</a:t>
              </a:r>
              <a:endParaRPr lang="en-US" sz="1200"/>
            </a:p>
          </p:txBody>
        </p:sp>
      </p:grpSp>
      <p:grpSp>
        <p:nvGrpSpPr>
          <p:cNvPr id="17" name="Group 16"/>
          <p:cNvGrpSpPr/>
          <p:nvPr/>
        </p:nvGrpSpPr>
        <p:grpSpPr>
          <a:xfrm>
            <a:off x="2141266" y="3363838"/>
            <a:ext cx="2051180" cy="504056"/>
            <a:chOff x="475030" y="1275606"/>
            <a:chExt cx="1762125" cy="504056"/>
          </a:xfrm>
        </p:grpSpPr>
        <p:pic>
          <p:nvPicPr>
            <p:cNvPr id="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030" y="1275606"/>
              <a:ext cx="1762125"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638091" y="1389134"/>
              <a:ext cx="1512168" cy="276999"/>
            </a:xfrm>
            <a:prstGeom prst="rect">
              <a:avLst/>
            </a:prstGeom>
            <a:noFill/>
          </p:spPr>
          <p:txBody>
            <a:bodyPr wrap="square" rtlCol="0">
              <a:spAutoFit/>
            </a:bodyPr>
            <a:lstStyle/>
            <a:p>
              <a:r>
                <a:rPr lang="en-US" sz="1200" smtClean="0"/>
                <a:t>Perceived Ease of Use</a:t>
              </a:r>
              <a:endParaRPr lang="en-US" sz="1200"/>
            </a:p>
          </p:txBody>
        </p:sp>
      </p:grpSp>
      <p:grpSp>
        <p:nvGrpSpPr>
          <p:cNvPr id="20" name="Group 19"/>
          <p:cNvGrpSpPr/>
          <p:nvPr/>
        </p:nvGrpSpPr>
        <p:grpSpPr>
          <a:xfrm>
            <a:off x="4467497" y="2535946"/>
            <a:ext cx="2051180" cy="504056"/>
            <a:chOff x="475030" y="1275606"/>
            <a:chExt cx="1762125" cy="504056"/>
          </a:xfrm>
        </p:grpSpPr>
        <p:pic>
          <p:nvPicPr>
            <p:cNvPr id="2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030" y="1275606"/>
              <a:ext cx="1762125"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638091" y="1389134"/>
              <a:ext cx="1512168" cy="276999"/>
            </a:xfrm>
            <a:prstGeom prst="rect">
              <a:avLst/>
            </a:prstGeom>
            <a:noFill/>
          </p:spPr>
          <p:txBody>
            <a:bodyPr wrap="square" rtlCol="0">
              <a:spAutoFit/>
            </a:bodyPr>
            <a:lstStyle/>
            <a:p>
              <a:r>
                <a:rPr lang="en-US" sz="1200" smtClean="0"/>
                <a:t>Behavioral Intention</a:t>
              </a:r>
              <a:endParaRPr lang="en-US" sz="1200"/>
            </a:p>
          </p:txBody>
        </p:sp>
      </p:grpSp>
      <p:grpSp>
        <p:nvGrpSpPr>
          <p:cNvPr id="23" name="Group 22"/>
          <p:cNvGrpSpPr/>
          <p:nvPr/>
        </p:nvGrpSpPr>
        <p:grpSpPr>
          <a:xfrm>
            <a:off x="7138073" y="2547164"/>
            <a:ext cx="1610391" cy="504056"/>
            <a:chOff x="475030" y="1275606"/>
            <a:chExt cx="1762125" cy="504056"/>
          </a:xfrm>
        </p:grpSpPr>
        <p:pic>
          <p:nvPicPr>
            <p:cNvPr id="2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030" y="1275606"/>
              <a:ext cx="1762125"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638091" y="1389134"/>
              <a:ext cx="1512168" cy="276999"/>
            </a:xfrm>
            <a:prstGeom prst="rect">
              <a:avLst/>
            </a:prstGeom>
            <a:noFill/>
          </p:spPr>
          <p:txBody>
            <a:bodyPr wrap="square" rtlCol="0">
              <a:spAutoFit/>
            </a:bodyPr>
            <a:lstStyle/>
            <a:p>
              <a:r>
                <a:rPr lang="en-US" sz="1200" smtClean="0"/>
                <a:t>Usage Behavior</a:t>
              </a:r>
              <a:endParaRPr lang="en-US" sz="1200"/>
            </a:p>
          </p:txBody>
        </p:sp>
      </p:grpSp>
      <p:sp>
        <p:nvSpPr>
          <p:cNvPr id="10" name="TextBox 9"/>
          <p:cNvSpPr txBox="1"/>
          <p:nvPr/>
        </p:nvSpPr>
        <p:spPr>
          <a:xfrm>
            <a:off x="1475656" y="4155926"/>
            <a:ext cx="6840760" cy="553998"/>
          </a:xfrm>
          <a:prstGeom prst="rect">
            <a:avLst/>
          </a:prstGeom>
          <a:noFill/>
        </p:spPr>
        <p:txBody>
          <a:bodyPr wrap="square" rtlCol="0">
            <a:spAutoFit/>
          </a:bodyPr>
          <a:lstStyle/>
          <a:p>
            <a:r>
              <a:rPr lang="en-US" sz="1200"/>
              <a:t>Final version of Technology Acceptance Model (TAM) </a:t>
            </a:r>
            <a:r>
              <a:rPr lang="en-US" sz="1200" smtClean="0"/>
              <a:t>( </a:t>
            </a:r>
            <a:r>
              <a:rPr lang="en-US" sz="1200" err="1" smtClean="0"/>
              <a:t>Venkatesh</a:t>
            </a:r>
            <a:r>
              <a:rPr lang="en-US" sz="1200" smtClean="0"/>
              <a:t> </a:t>
            </a:r>
            <a:r>
              <a:rPr lang="en-US" sz="1200"/>
              <a:t>and Davis, 1996). </a:t>
            </a:r>
          </a:p>
          <a:p>
            <a:endParaRPr lang="en-US"/>
          </a:p>
        </p:txBody>
      </p:sp>
      <p:cxnSp>
        <p:nvCxnSpPr>
          <p:cNvPr id="27" name="Straight Arrow Connector 26"/>
          <p:cNvCxnSpPr>
            <a:stCxn id="1026" idx="0"/>
            <a:endCxn id="15" idx="1"/>
          </p:cNvCxnSpPr>
          <p:nvPr/>
        </p:nvCxnSpPr>
        <p:spPr>
          <a:xfrm flipV="1">
            <a:off x="972201" y="1914476"/>
            <a:ext cx="1444116" cy="61298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026" idx="2"/>
            <a:endCxn id="18" idx="1"/>
          </p:cNvCxnSpPr>
          <p:nvPr/>
        </p:nvCxnSpPr>
        <p:spPr>
          <a:xfrm>
            <a:off x="972201" y="3031514"/>
            <a:ext cx="1169065" cy="5843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18" idx="0"/>
            <a:endCxn id="16" idx="2"/>
          </p:cNvCxnSpPr>
          <p:nvPr/>
        </p:nvCxnSpPr>
        <p:spPr>
          <a:xfrm flipV="1">
            <a:off x="3166856" y="2237641"/>
            <a:ext cx="319381" cy="112619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25" name="Straight Arrow Connector 1024"/>
          <p:cNvCxnSpPr>
            <a:stCxn id="15" idx="3"/>
            <a:endCxn id="21" idx="0"/>
          </p:cNvCxnSpPr>
          <p:nvPr/>
        </p:nvCxnSpPr>
        <p:spPr>
          <a:xfrm>
            <a:off x="4467497" y="1914476"/>
            <a:ext cx="1025590" cy="6214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28" name="Straight Arrow Connector 1027"/>
          <p:cNvCxnSpPr>
            <a:stCxn id="18" idx="3"/>
            <a:endCxn id="21" idx="2"/>
          </p:cNvCxnSpPr>
          <p:nvPr/>
        </p:nvCxnSpPr>
        <p:spPr>
          <a:xfrm flipV="1">
            <a:off x="4192446" y="3040002"/>
            <a:ext cx="1300641" cy="5758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31" name="Straight Arrow Connector 1030"/>
          <p:cNvCxnSpPr>
            <a:stCxn id="21" idx="3"/>
            <a:endCxn id="24" idx="1"/>
          </p:cNvCxnSpPr>
          <p:nvPr/>
        </p:nvCxnSpPr>
        <p:spPr>
          <a:xfrm>
            <a:off x="6518677" y="2787974"/>
            <a:ext cx="619396" cy="1121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625263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mtClean="0"/>
              <a:t>TAM 2</a:t>
            </a:r>
            <a:endParaRPr lang="en-US"/>
          </a:p>
        </p:txBody>
      </p:sp>
      <p:grpSp>
        <p:nvGrpSpPr>
          <p:cNvPr id="9" name="Group 8"/>
          <p:cNvGrpSpPr/>
          <p:nvPr/>
        </p:nvGrpSpPr>
        <p:grpSpPr>
          <a:xfrm>
            <a:off x="437728" y="2429504"/>
            <a:ext cx="1762125" cy="504056"/>
            <a:chOff x="475030" y="1275606"/>
            <a:chExt cx="1762125" cy="504056"/>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030" y="1275606"/>
              <a:ext cx="1762125"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38091" y="1389134"/>
              <a:ext cx="1512168" cy="276999"/>
            </a:xfrm>
            <a:prstGeom prst="rect">
              <a:avLst/>
            </a:prstGeom>
            <a:noFill/>
          </p:spPr>
          <p:txBody>
            <a:bodyPr wrap="square" rtlCol="0">
              <a:spAutoFit/>
            </a:bodyPr>
            <a:lstStyle/>
            <a:p>
              <a:r>
                <a:rPr lang="en-US" sz="1200" smtClean="0"/>
                <a:t>Image</a:t>
              </a:r>
              <a:endParaRPr lang="en-US" sz="1200"/>
            </a:p>
          </p:txBody>
        </p:sp>
      </p:grpSp>
      <p:grpSp>
        <p:nvGrpSpPr>
          <p:cNvPr id="14" name="Group 13"/>
          <p:cNvGrpSpPr/>
          <p:nvPr/>
        </p:nvGrpSpPr>
        <p:grpSpPr>
          <a:xfrm>
            <a:off x="2023554" y="1120277"/>
            <a:ext cx="2051180" cy="504056"/>
            <a:chOff x="475030" y="1275606"/>
            <a:chExt cx="1762125" cy="504056"/>
          </a:xfrm>
        </p:grpSpPr>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030" y="1275606"/>
              <a:ext cx="1762125"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638091" y="1389134"/>
              <a:ext cx="1512168" cy="276999"/>
            </a:xfrm>
            <a:prstGeom prst="rect">
              <a:avLst/>
            </a:prstGeom>
            <a:noFill/>
          </p:spPr>
          <p:txBody>
            <a:bodyPr wrap="square" rtlCol="0">
              <a:spAutoFit/>
            </a:bodyPr>
            <a:lstStyle/>
            <a:p>
              <a:r>
                <a:rPr lang="en-US" sz="1200" smtClean="0"/>
                <a:t>Experience</a:t>
              </a:r>
              <a:endParaRPr lang="en-US" sz="1200"/>
            </a:p>
          </p:txBody>
        </p:sp>
      </p:grpSp>
      <p:grpSp>
        <p:nvGrpSpPr>
          <p:cNvPr id="17" name="Group 16"/>
          <p:cNvGrpSpPr/>
          <p:nvPr/>
        </p:nvGrpSpPr>
        <p:grpSpPr>
          <a:xfrm>
            <a:off x="4784388" y="3204736"/>
            <a:ext cx="2051180" cy="504056"/>
            <a:chOff x="475030" y="1275606"/>
            <a:chExt cx="1762125" cy="504056"/>
          </a:xfrm>
        </p:grpSpPr>
        <p:pic>
          <p:nvPicPr>
            <p:cNvPr id="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030" y="1275606"/>
              <a:ext cx="1762125"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638091" y="1389134"/>
              <a:ext cx="1512168" cy="276999"/>
            </a:xfrm>
            <a:prstGeom prst="rect">
              <a:avLst/>
            </a:prstGeom>
            <a:noFill/>
          </p:spPr>
          <p:txBody>
            <a:bodyPr wrap="square" rtlCol="0">
              <a:spAutoFit/>
            </a:bodyPr>
            <a:lstStyle/>
            <a:p>
              <a:r>
                <a:rPr lang="en-US" sz="1200" smtClean="0"/>
                <a:t>Perceived Ease of Use</a:t>
              </a:r>
              <a:endParaRPr lang="en-US" sz="1200"/>
            </a:p>
          </p:txBody>
        </p:sp>
      </p:grpSp>
      <p:grpSp>
        <p:nvGrpSpPr>
          <p:cNvPr id="23" name="Group 22"/>
          <p:cNvGrpSpPr/>
          <p:nvPr/>
        </p:nvGrpSpPr>
        <p:grpSpPr>
          <a:xfrm>
            <a:off x="7466089" y="3541653"/>
            <a:ext cx="1631491" cy="504056"/>
            <a:chOff x="475030" y="1275606"/>
            <a:chExt cx="1762125" cy="504056"/>
          </a:xfrm>
        </p:grpSpPr>
        <p:pic>
          <p:nvPicPr>
            <p:cNvPr id="2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030" y="1275606"/>
              <a:ext cx="1762125"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638091" y="1389134"/>
              <a:ext cx="1512168" cy="276999"/>
            </a:xfrm>
            <a:prstGeom prst="rect">
              <a:avLst/>
            </a:prstGeom>
            <a:noFill/>
          </p:spPr>
          <p:txBody>
            <a:bodyPr wrap="square" rtlCol="0">
              <a:spAutoFit/>
            </a:bodyPr>
            <a:lstStyle/>
            <a:p>
              <a:r>
                <a:rPr lang="en-US" sz="1200" smtClean="0"/>
                <a:t>Usage Behavior</a:t>
              </a:r>
              <a:endParaRPr lang="en-US" sz="1200"/>
            </a:p>
          </p:txBody>
        </p:sp>
      </p:grpSp>
      <p:sp>
        <p:nvSpPr>
          <p:cNvPr id="10" name="TextBox 9"/>
          <p:cNvSpPr txBox="1"/>
          <p:nvPr/>
        </p:nvSpPr>
        <p:spPr>
          <a:xfrm>
            <a:off x="3056470" y="4417779"/>
            <a:ext cx="6840760" cy="553998"/>
          </a:xfrm>
          <a:prstGeom prst="rect">
            <a:avLst/>
          </a:prstGeom>
          <a:noFill/>
        </p:spPr>
        <p:txBody>
          <a:bodyPr wrap="square" rtlCol="0">
            <a:spAutoFit/>
          </a:bodyPr>
          <a:lstStyle/>
          <a:p>
            <a:r>
              <a:rPr lang="en-US" sz="1200"/>
              <a:t>Technology Acceptance Model (TAM 2) </a:t>
            </a:r>
            <a:r>
              <a:rPr lang="en-US" sz="1200" smtClean="0"/>
              <a:t>( </a:t>
            </a:r>
            <a:r>
              <a:rPr lang="en-US" sz="1200" err="1" smtClean="0"/>
              <a:t>Venkatesh</a:t>
            </a:r>
            <a:r>
              <a:rPr lang="en-US" sz="1200" smtClean="0"/>
              <a:t> </a:t>
            </a:r>
            <a:r>
              <a:rPr lang="en-US" sz="1200"/>
              <a:t>and Davis, 2000). </a:t>
            </a:r>
          </a:p>
          <a:p>
            <a:endParaRPr lang="en-US"/>
          </a:p>
        </p:txBody>
      </p:sp>
      <p:grpSp>
        <p:nvGrpSpPr>
          <p:cNvPr id="26" name="Group 25"/>
          <p:cNvGrpSpPr/>
          <p:nvPr/>
        </p:nvGrpSpPr>
        <p:grpSpPr>
          <a:xfrm>
            <a:off x="52397" y="1679016"/>
            <a:ext cx="1762125" cy="504056"/>
            <a:chOff x="475030" y="1275606"/>
            <a:chExt cx="1762125" cy="504056"/>
          </a:xfrm>
        </p:grpSpPr>
        <p:pic>
          <p:nvPicPr>
            <p:cNvPr id="2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030" y="1275606"/>
              <a:ext cx="1762125"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TextBox 29"/>
            <p:cNvSpPr txBox="1"/>
            <p:nvPr/>
          </p:nvSpPr>
          <p:spPr>
            <a:xfrm>
              <a:off x="638091" y="1389134"/>
              <a:ext cx="1512168" cy="276999"/>
            </a:xfrm>
            <a:prstGeom prst="rect">
              <a:avLst/>
            </a:prstGeom>
            <a:noFill/>
          </p:spPr>
          <p:txBody>
            <a:bodyPr wrap="square" rtlCol="0">
              <a:spAutoFit/>
            </a:bodyPr>
            <a:lstStyle/>
            <a:p>
              <a:r>
                <a:rPr lang="en-US" sz="1200" smtClean="0"/>
                <a:t>Subjective norm</a:t>
              </a:r>
              <a:endParaRPr lang="en-US" sz="1200"/>
            </a:p>
          </p:txBody>
        </p:sp>
      </p:grpSp>
      <p:grpSp>
        <p:nvGrpSpPr>
          <p:cNvPr id="32" name="Group 31"/>
          <p:cNvGrpSpPr/>
          <p:nvPr/>
        </p:nvGrpSpPr>
        <p:grpSpPr>
          <a:xfrm>
            <a:off x="604118" y="3010894"/>
            <a:ext cx="1762125" cy="504056"/>
            <a:chOff x="475030" y="1275606"/>
            <a:chExt cx="1762125" cy="504056"/>
          </a:xfrm>
        </p:grpSpPr>
        <p:pic>
          <p:nvPicPr>
            <p:cNvPr id="3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030" y="1275606"/>
              <a:ext cx="1762125"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Box 33"/>
            <p:cNvSpPr txBox="1"/>
            <p:nvPr/>
          </p:nvSpPr>
          <p:spPr>
            <a:xfrm>
              <a:off x="638091" y="1389134"/>
              <a:ext cx="1512168" cy="276999"/>
            </a:xfrm>
            <a:prstGeom prst="rect">
              <a:avLst/>
            </a:prstGeom>
            <a:noFill/>
          </p:spPr>
          <p:txBody>
            <a:bodyPr wrap="square" rtlCol="0">
              <a:spAutoFit/>
            </a:bodyPr>
            <a:lstStyle/>
            <a:p>
              <a:r>
                <a:rPr lang="en-US" sz="1200" smtClean="0"/>
                <a:t>Job Relevance</a:t>
              </a:r>
              <a:endParaRPr lang="en-US" sz="1200"/>
            </a:p>
          </p:txBody>
        </p:sp>
      </p:grpSp>
      <p:grpSp>
        <p:nvGrpSpPr>
          <p:cNvPr id="35" name="Group 34"/>
          <p:cNvGrpSpPr/>
          <p:nvPr/>
        </p:nvGrpSpPr>
        <p:grpSpPr>
          <a:xfrm>
            <a:off x="308301" y="3652037"/>
            <a:ext cx="1762125" cy="504056"/>
            <a:chOff x="475030" y="1275606"/>
            <a:chExt cx="1762125" cy="504056"/>
          </a:xfrm>
        </p:grpSpPr>
        <p:pic>
          <p:nvPicPr>
            <p:cNvPr id="3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030" y="1275606"/>
              <a:ext cx="1762125"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TextBox 36"/>
            <p:cNvSpPr txBox="1"/>
            <p:nvPr/>
          </p:nvSpPr>
          <p:spPr>
            <a:xfrm>
              <a:off x="638091" y="1389134"/>
              <a:ext cx="1512168" cy="276999"/>
            </a:xfrm>
            <a:prstGeom prst="rect">
              <a:avLst/>
            </a:prstGeom>
            <a:noFill/>
          </p:spPr>
          <p:txBody>
            <a:bodyPr wrap="square" rtlCol="0">
              <a:spAutoFit/>
            </a:bodyPr>
            <a:lstStyle/>
            <a:p>
              <a:r>
                <a:rPr lang="en-US" sz="1200" smtClean="0"/>
                <a:t>Output quality</a:t>
              </a:r>
              <a:endParaRPr lang="en-US" sz="1200"/>
            </a:p>
          </p:txBody>
        </p:sp>
      </p:grpSp>
      <p:grpSp>
        <p:nvGrpSpPr>
          <p:cNvPr id="38" name="Group 37"/>
          <p:cNvGrpSpPr/>
          <p:nvPr/>
        </p:nvGrpSpPr>
        <p:grpSpPr>
          <a:xfrm>
            <a:off x="4153296" y="1104266"/>
            <a:ext cx="2051180" cy="504056"/>
            <a:chOff x="475030" y="1275606"/>
            <a:chExt cx="1762125" cy="504056"/>
          </a:xfrm>
        </p:grpSpPr>
        <p:pic>
          <p:nvPicPr>
            <p:cNvPr id="3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030" y="1275606"/>
              <a:ext cx="1762125"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39"/>
            <p:cNvSpPr txBox="1"/>
            <p:nvPr/>
          </p:nvSpPr>
          <p:spPr>
            <a:xfrm>
              <a:off x="638091" y="1389134"/>
              <a:ext cx="1512168" cy="276999"/>
            </a:xfrm>
            <a:prstGeom prst="rect">
              <a:avLst/>
            </a:prstGeom>
            <a:noFill/>
          </p:spPr>
          <p:txBody>
            <a:bodyPr wrap="square" rtlCol="0">
              <a:spAutoFit/>
            </a:bodyPr>
            <a:lstStyle/>
            <a:p>
              <a:r>
                <a:rPr lang="en-US" sz="1200" smtClean="0"/>
                <a:t>Voluntariness</a:t>
              </a:r>
              <a:endParaRPr lang="en-US" sz="1200"/>
            </a:p>
          </p:txBody>
        </p:sp>
      </p:grpSp>
      <p:grpSp>
        <p:nvGrpSpPr>
          <p:cNvPr id="41" name="Group 40"/>
          <p:cNvGrpSpPr/>
          <p:nvPr/>
        </p:nvGrpSpPr>
        <p:grpSpPr>
          <a:xfrm>
            <a:off x="4768353" y="2408852"/>
            <a:ext cx="2051179" cy="504056"/>
            <a:chOff x="475030" y="1275606"/>
            <a:chExt cx="1762125" cy="504056"/>
          </a:xfrm>
        </p:grpSpPr>
        <p:pic>
          <p:nvPicPr>
            <p:cNvPr id="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030" y="1275606"/>
              <a:ext cx="1762125"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TextBox 42"/>
            <p:cNvSpPr txBox="1"/>
            <p:nvPr/>
          </p:nvSpPr>
          <p:spPr>
            <a:xfrm>
              <a:off x="613784" y="1317997"/>
              <a:ext cx="1512168" cy="461665"/>
            </a:xfrm>
            <a:prstGeom prst="rect">
              <a:avLst/>
            </a:prstGeom>
            <a:noFill/>
          </p:spPr>
          <p:txBody>
            <a:bodyPr wrap="square" rtlCol="0">
              <a:spAutoFit/>
            </a:bodyPr>
            <a:lstStyle/>
            <a:p>
              <a:r>
                <a:rPr lang="en-US" sz="1200" smtClean="0"/>
                <a:t>Perceived Usefulness</a:t>
              </a:r>
              <a:endParaRPr lang="en-US" sz="1200"/>
            </a:p>
          </p:txBody>
        </p:sp>
      </p:grpSp>
      <p:grpSp>
        <p:nvGrpSpPr>
          <p:cNvPr id="44" name="Group 43"/>
          <p:cNvGrpSpPr/>
          <p:nvPr/>
        </p:nvGrpSpPr>
        <p:grpSpPr>
          <a:xfrm>
            <a:off x="7441837" y="2373009"/>
            <a:ext cx="1610391" cy="504056"/>
            <a:chOff x="475030" y="1275606"/>
            <a:chExt cx="1762125" cy="504056"/>
          </a:xfrm>
        </p:grpSpPr>
        <p:pic>
          <p:nvPicPr>
            <p:cNvPr id="4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030" y="1275606"/>
              <a:ext cx="1762125"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TextBox 45"/>
            <p:cNvSpPr txBox="1"/>
            <p:nvPr/>
          </p:nvSpPr>
          <p:spPr>
            <a:xfrm>
              <a:off x="638091" y="1389134"/>
              <a:ext cx="1512167" cy="276999"/>
            </a:xfrm>
            <a:prstGeom prst="rect">
              <a:avLst/>
            </a:prstGeom>
            <a:noFill/>
          </p:spPr>
          <p:txBody>
            <a:bodyPr wrap="square" rtlCol="0">
              <a:spAutoFit/>
            </a:bodyPr>
            <a:lstStyle/>
            <a:p>
              <a:r>
                <a:rPr lang="en-US" sz="1200" smtClean="0"/>
                <a:t>Intention to Use</a:t>
              </a:r>
              <a:endParaRPr lang="en-US" sz="1200"/>
            </a:p>
          </p:txBody>
        </p:sp>
      </p:grpSp>
      <p:cxnSp>
        <p:nvCxnSpPr>
          <p:cNvPr id="4" name="Straight Arrow Connector 3"/>
          <p:cNvCxnSpPr>
            <a:stCxn id="28" idx="2"/>
            <a:endCxn id="1026" idx="0"/>
          </p:cNvCxnSpPr>
          <p:nvPr/>
        </p:nvCxnSpPr>
        <p:spPr>
          <a:xfrm>
            <a:off x="933460" y="2183072"/>
            <a:ext cx="385331" cy="2464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49" name="Group 48"/>
          <p:cNvGrpSpPr/>
          <p:nvPr/>
        </p:nvGrpSpPr>
        <p:grpSpPr>
          <a:xfrm>
            <a:off x="149833" y="4299942"/>
            <a:ext cx="2444866" cy="575193"/>
            <a:chOff x="475030" y="1275606"/>
            <a:chExt cx="1762125" cy="575193"/>
          </a:xfrm>
        </p:grpSpPr>
        <p:pic>
          <p:nvPicPr>
            <p:cNvPr id="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030" y="1275606"/>
              <a:ext cx="1762125"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TextBox 50"/>
            <p:cNvSpPr txBox="1"/>
            <p:nvPr/>
          </p:nvSpPr>
          <p:spPr>
            <a:xfrm>
              <a:off x="638091" y="1389134"/>
              <a:ext cx="1512168" cy="461665"/>
            </a:xfrm>
            <a:prstGeom prst="rect">
              <a:avLst/>
            </a:prstGeom>
            <a:noFill/>
          </p:spPr>
          <p:txBody>
            <a:bodyPr wrap="square" rtlCol="0">
              <a:spAutoFit/>
            </a:bodyPr>
            <a:lstStyle/>
            <a:p>
              <a:r>
                <a:rPr lang="en-US" sz="1200" smtClean="0"/>
                <a:t>Result </a:t>
              </a:r>
              <a:r>
                <a:rPr lang="en-US" sz="1200" err="1" smtClean="0"/>
                <a:t>Demonstrabbility</a:t>
              </a:r>
              <a:endParaRPr lang="en-US" sz="1200"/>
            </a:p>
          </p:txBody>
        </p:sp>
      </p:grpSp>
      <p:cxnSp>
        <p:nvCxnSpPr>
          <p:cNvPr id="6" name="Straight Arrow Connector 5"/>
          <p:cNvCxnSpPr>
            <a:stCxn id="1026" idx="3"/>
            <a:endCxn id="42" idx="1"/>
          </p:cNvCxnSpPr>
          <p:nvPr/>
        </p:nvCxnSpPr>
        <p:spPr>
          <a:xfrm flipV="1">
            <a:off x="2199853" y="2660880"/>
            <a:ext cx="2568500" cy="206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33" idx="3"/>
            <a:endCxn id="42" idx="1"/>
          </p:cNvCxnSpPr>
          <p:nvPr/>
        </p:nvCxnSpPr>
        <p:spPr>
          <a:xfrm flipV="1">
            <a:off x="2366243" y="2660880"/>
            <a:ext cx="2402110" cy="60204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36" idx="3"/>
            <a:endCxn id="42" idx="1"/>
          </p:cNvCxnSpPr>
          <p:nvPr/>
        </p:nvCxnSpPr>
        <p:spPr>
          <a:xfrm flipV="1">
            <a:off x="2070426" y="2660880"/>
            <a:ext cx="2697927" cy="124318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50" idx="3"/>
            <a:endCxn id="42" idx="1"/>
          </p:cNvCxnSpPr>
          <p:nvPr/>
        </p:nvCxnSpPr>
        <p:spPr>
          <a:xfrm flipV="1">
            <a:off x="2594699" y="2660880"/>
            <a:ext cx="2173654" cy="18910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a:stCxn id="28" idx="3"/>
            <a:endCxn id="42" idx="1"/>
          </p:cNvCxnSpPr>
          <p:nvPr/>
        </p:nvCxnSpPr>
        <p:spPr>
          <a:xfrm>
            <a:off x="1814522" y="1931044"/>
            <a:ext cx="2953831" cy="7298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stCxn id="15" idx="2"/>
          </p:cNvCxnSpPr>
          <p:nvPr/>
        </p:nvCxnSpPr>
        <p:spPr>
          <a:xfrm>
            <a:off x="3049144" y="1624333"/>
            <a:ext cx="203933" cy="67162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9" name="Elbow Connector 58"/>
          <p:cNvCxnSpPr>
            <a:stCxn id="28" idx="3"/>
            <a:endCxn id="45" idx="0"/>
          </p:cNvCxnSpPr>
          <p:nvPr/>
        </p:nvCxnSpPr>
        <p:spPr>
          <a:xfrm>
            <a:off x="1814522" y="1931044"/>
            <a:ext cx="6432511" cy="441965"/>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24" name="Straight Arrow Connector 1023"/>
          <p:cNvCxnSpPr>
            <a:stCxn id="15" idx="2"/>
          </p:cNvCxnSpPr>
          <p:nvPr/>
        </p:nvCxnSpPr>
        <p:spPr>
          <a:xfrm>
            <a:off x="3049144" y="1624333"/>
            <a:ext cx="407867" cy="30671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29" name="Straight Arrow Connector 1028"/>
          <p:cNvCxnSpPr>
            <a:stCxn id="39" idx="2"/>
          </p:cNvCxnSpPr>
          <p:nvPr/>
        </p:nvCxnSpPr>
        <p:spPr>
          <a:xfrm flipH="1">
            <a:off x="4799268" y="1608322"/>
            <a:ext cx="379618" cy="32272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37" name="Straight Arrow Connector 1036"/>
          <p:cNvCxnSpPr>
            <a:stCxn id="18" idx="0"/>
            <a:endCxn id="43" idx="2"/>
          </p:cNvCxnSpPr>
          <p:nvPr/>
        </p:nvCxnSpPr>
        <p:spPr>
          <a:xfrm flipV="1">
            <a:off x="5809978" y="2912908"/>
            <a:ext cx="0" cy="2918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39" name="Straight Arrow Connector 1038"/>
          <p:cNvCxnSpPr>
            <a:stCxn id="42" idx="3"/>
            <a:endCxn id="45" idx="1"/>
          </p:cNvCxnSpPr>
          <p:nvPr/>
        </p:nvCxnSpPr>
        <p:spPr>
          <a:xfrm flipV="1">
            <a:off x="6819532" y="2625037"/>
            <a:ext cx="622305" cy="3584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41" name="Straight Arrow Connector 1040"/>
          <p:cNvCxnSpPr>
            <a:stCxn id="18" idx="3"/>
            <a:endCxn id="45" idx="1"/>
          </p:cNvCxnSpPr>
          <p:nvPr/>
        </p:nvCxnSpPr>
        <p:spPr>
          <a:xfrm flipV="1">
            <a:off x="6835568" y="2625037"/>
            <a:ext cx="606269" cy="8317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43" name="Straight Arrow Connector 1042"/>
          <p:cNvCxnSpPr>
            <a:stCxn id="45" idx="2"/>
            <a:endCxn id="24" idx="0"/>
          </p:cNvCxnSpPr>
          <p:nvPr/>
        </p:nvCxnSpPr>
        <p:spPr>
          <a:xfrm>
            <a:off x="8247033" y="2877065"/>
            <a:ext cx="34802" cy="664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44" name="Rectangle 1043"/>
          <p:cNvSpPr/>
          <p:nvPr/>
        </p:nvSpPr>
        <p:spPr>
          <a:xfrm>
            <a:off x="4427984" y="2183072"/>
            <a:ext cx="4669596" cy="211687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6" name="TextBox 1045"/>
          <p:cNvSpPr txBox="1"/>
          <p:nvPr/>
        </p:nvSpPr>
        <p:spPr>
          <a:xfrm>
            <a:off x="4398133" y="3971427"/>
            <a:ext cx="1152128" cy="369332"/>
          </a:xfrm>
          <a:prstGeom prst="rect">
            <a:avLst/>
          </a:prstGeom>
          <a:noFill/>
        </p:spPr>
        <p:txBody>
          <a:bodyPr wrap="square" rtlCol="0">
            <a:spAutoFit/>
          </a:bodyPr>
          <a:lstStyle/>
          <a:p>
            <a:r>
              <a:rPr lang="en-US" smtClean="0"/>
              <a:t>TAM</a:t>
            </a:r>
            <a:endParaRPr lang="en-US"/>
          </a:p>
        </p:txBody>
      </p:sp>
    </p:spTree>
    <p:extLst>
      <p:ext uri="{BB962C8B-B14F-4D97-AF65-F5344CB8AC3E}">
        <p14:creationId xmlns:p14="http://schemas.microsoft.com/office/powerpoint/2010/main" val="208650605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mtClean="0"/>
              <a:t>TAM 3</a:t>
            </a:r>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1130282"/>
            <a:ext cx="7128792" cy="3939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042432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a:p>
        </p:txBody>
      </p:sp>
      <p:sp>
        <p:nvSpPr>
          <p:cNvPr id="3" name="Text Placeholder 2"/>
          <p:cNvSpPr>
            <a:spLocks noGrp="1"/>
          </p:cNvSpPr>
          <p:nvPr>
            <p:ph type="body" sz="quarter" idx="1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4020" y="1131590"/>
            <a:ext cx="5467350" cy="328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32726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a:p>
        </p:txBody>
      </p:sp>
      <p:sp>
        <p:nvSpPr>
          <p:cNvPr id="3" name="Text Placeholder 2"/>
          <p:cNvSpPr>
            <a:spLocks noGrp="1"/>
          </p:cNvSpPr>
          <p:nvPr>
            <p:ph type="body" sz="quarter" idx="11"/>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059582"/>
            <a:ext cx="6572398" cy="4083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26135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z="2400"/>
              <a:t>Task</a:t>
            </a:r>
          </a:p>
        </p:txBody>
      </p:sp>
      <p:sp>
        <p:nvSpPr>
          <p:cNvPr id="4" name="TextBox 3"/>
          <p:cNvSpPr txBox="1"/>
          <p:nvPr/>
        </p:nvSpPr>
        <p:spPr>
          <a:xfrm>
            <a:off x="1217247" y="1735595"/>
            <a:ext cx="7848872" cy="523220"/>
          </a:xfrm>
          <a:prstGeom prst="rect">
            <a:avLst/>
          </a:prstGeom>
          <a:noFill/>
        </p:spPr>
        <p:txBody>
          <a:bodyPr wrap="square" rtlCol="0" anchor="ctr">
            <a:spAutoFit/>
          </a:bodyPr>
          <a:lstStyle/>
          <a:p>
            <a:r>
              <a:rPr lang="en-US" altLang="vi-VN" sz="1400"/>
              <a:t>Complex tasks that require human, system, and task interaction are supported by ecommerce </a:t>
            </a:r>
            <a:endParaRPr lang="en-US" altLang="vi-VN" sz="1400" smtClean="0"/>
          </a:p>
          <a:p>
            <a:r>
              <a:rPr lang="en-US" altLang="vi-VN" sz="1400" smtClean="0"/>
              <a:t>and </a:t>
            </a:r>
            <a:r>
              <a:rPr lang="en-US" altLang="vi-VN" sz="1400"/>
              <a:t>Web systems, ERP systems, and wireless systems inside and outside of the organization</a:t>
            </a:r>
          </a:p>
        </p:txBody>
      </p:sp>
      <p:sp>
        <p:nvSpPr>
          <p:cNvPr id="5" name="Oval 4"/>
          <p:cNvSpPr/>
          <p:nvPr/>
        </p:nvSpPr>
        <p:spPr>
          <a:xfrm>
            <a:off x="995827" y="1885596"/>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75000"/>
                  <a:lumOff val="25000"/>
                </a:schemeClr>
              </a:solidFill>
            </a:endParaRPr>
          </a:p>
        </p:txBody>
      </p:sp>
      <p:sp>
        <p:nvSpPr>
          <p:cNvPr id="14" name="TextBox 13"/>
          <p:cNvSpPr txBox="1"/>
          <p:nvPr/>
        </p:nvSpPr>
        <p:spPr>
          <a:xfrm>
            <a:off x="1259678" y="3044507"/>
            <a:ext cx="7344816" cy="307777"/>
          </a:xfrm>
          <a:prstGeom prst="rect">
            <a:avLst/>
          </a:prstGeom>
          <a:noFill/>
        </p:spPr>
        <p:txBody>
          <a:bodyPr wrap="square" rtlCol="0" anchor="ctr">
            <a:spAutoFit/>
          </a:bodyPr>
          <a:lstStyle/>
          <a:p>
            <a:r>
              <a:rPr lang="en-US" altLang="vi-VN" sz="1400"/>
              <a:t>Can be structured and routine or ill-defined and without apparent structure</a:t>
            </a:r>
          </a:p>
        </p:txBody>
      </p:sp>
      <p:sp>
        <p:nvSpPr>
          <p:cNvPr id="15" name="Oval 14"/>
          <p:cNvSpPr/>
          <p:nvPr/>
        </p:nvSpPr>
        <p:spPr>
          <a:xfrm>
            <a:off x="995827" y="3087686"/>
            <a:ext cx="221420" cy="2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75000"/>
                  <a:lumOff val="25000"/>
                </a:schemeClr>
              </a:solidFill>
            </a:endParaRPr>
          </a:p>
        </p:txBody>
      </p:sp>
    </p:spTree>
    <p:extLst>
      <p:ext uri="{BB962C8B-B14F-4D97-AF65-F5344CB8AC3E}">
        <p14:creationId xmlns:p14="http://schemas.microsoft.com/office/powerpoint/2010/main" val="4177016925"/>
      </p:ext>
    </p:extLst>
  </p:cSld>
  <p:clrMapOvr>
    <a:masterClrMapping/>
  </p:clrMapOvr>
  <p:timing>
    <p:tnLst>
      <p:par>
        <p:cTn id="1" dur="indefinite" restart="never" nodeType="tmRoot"/>
      </p:par>
    </p:tnLst>
  </p:timing>
</p:sld>
</file>

<file path=ppt/theme/theme1.xml><?xml version="1.0" encoding="utf-8"?>
<a:theme xmlns:a="http://schemas.openxmlformats.org/drawingml/2006/main" name="Cover and End Slide Master">
  <a:themeElements>
    <a:clrScheme name="ALLPPT-COLOR-A28">
      <a:dk1>
        <a:sysClr val="windowText" lastClr="000000"/>
      </a:dk1>
      <a:lt1>
        <a:sysClr val="window" lastClr="FFFFFF"/>
      </a:lt1>
      <a:dk2>
        <a:srgbClr val="1F497D"/>
      </a:dk2>
      <a:lt2>
        <a:srgbClr val="EEECE1"/>
      </a:lt2>
      <a:accent1>
        <a:srgbClr val="EB494B"/>
      </a:accent1>
      <a:accent2>
        <a:srgbClr val="3F3F3F"/>
      </a:accent2>
      <a:accent3>
        <a:srgbClr val="EB494B"/>
      </a:accent3>
      <a:accent4>
        <a:srgbClr val="3F3F3F"/>
      </a:accent4>
      <a:accent5>
        <a:srgbClr val="EB494B"/>
      </a:accent5>
      <a:accent6>
        <a:srgbClr val="3F3F3F"/>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tents Slide Master">
  <a:themeElements>
    <a:clrScheme name="ALLPPT-COLOR-A28">
      <a:dk1>
        <a:sysClr val="windowText" lastClr="000000"/>
      </a:dk1>
      <a:lt1>
        <a:sysClr val="window" lastClr="FFFFFF"/>
      </a:lt1>
      <a:dk2>
        <a:srgbClr val="1F497D"/>
      </a:dk2>
      <a:lt2>
        <a:srgbClr val="EEECE1"/>
      </a:lt2>
      <a:accent1>
        <a:srgbClr val="EB494B"/>
      </a:accent1>
      <a:accent2>
        <a:srgbClr val="3F3F3F"/>
      </a:accent2>
      <a:accent3>
        <a:srgbClr val="EB494B"/>
      </a:accent3>
      <a:accent4>
        <a:srgbClr val="3F3F3F"/>
      </a:accent4>
      <a:accent5>
        <a:srgbClr val="EB494B"/>
      </a:accent5>
      <a:accent6>
        <a:srgbClr val="3F3F3F"/>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lumMod val="75000"/>
            <a:lumOff val="2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Section Break Slide Master">
  <a:themeElements>
    <a:clrScheme name="ALLPPT-COLOR-A28">
      <a:dk1>
        <a:sysClr val="windowText" lastClr="000000"/>
      </a:dk1>
      <a:lt1>
        <a:sysClr val="window" lastClr="FFFFFF"/>
      </a:lt1>
      <a:dk2>
        <a:srgbClr val="1F497D"/>
      </a:dk2>
      <a:lt2>
        <a:srgbClr val="EEECE1"/>
      </a:lt2>
      <a:accent1>
        <a:srgbClr val="EB494B"/>
      </a:accent1>
      <a:accent2>
        <a:srgbClr val="3F3F3F"/>
      </a:accent2>
      <a:accent3>
        <a:srgbClr val="EB494B"/>
      </a:accent3>
      <a:accent4>
        <a:srgbClr val="3F3F3F"/>
      </a:accent4>
      <a:accent5>
        <a:srgbClr val="EB494B"/>
      </a:accent5>
      <a:accent6>
        <a:srgbClr val="3F3F3F"/>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3999</TotalTime>
  <Words>16282</Words>
  <Application>Microsoft Office PowerPoint</Application>
  <PresentationFormat>On-screen Show (16:9)</PresentationFormat>
  <Paragraphs>1077</Paragraphs>
  <Slides>86</Slides>
  <Notes>75</Notes>
  <HiddenSlides>0</HiddenSlides>
  <MMClips>0</MMClips>
  <ScaleCrop>false</ScaleCrop>
  <HeadingPairs>
    <vt:vector size="4" baseType="variant">
      <vt:variant>
        <vt:lpstr>Theme</vt:lpstr>
      </vt:variant>
      <vt:variant>
        <vt:i4>3</vt:i4>
      </vt:variant>
      <vt:variant>
        <vt:lpstr>Slide Titles</vt:lpstr>
      </vt:variant>
      <vt:variant>
        <vt:i4>86</vt:i4>
      </vt:variant>
    </vt:vector>
  </HeadingPairs>
  <TitlesOfParts>
    <vt:vector size="89" baseType="lpstr">
      <vt:lpstr>Cover and End Slide Master</vt:lpstr>
      <vt:lpstr>Contents Slide Master</vt:lpstr>
      <vt:lpstr>Section Break Slide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GoogleSlidesPPT.com;Allppt.com</dc:creator>
  <cp:lastModifiedBy>Windows User</cp:lastModifiedBy>
  <cp:revision>573</cp:revision>
  <dcterms:created xsi:type="dcterms:W3CDTF">2016-12-05T23:26:54Z</dcterms:created>
  <dcterms:modified xsi:type="dcterms:W3CDTF">2018-05-16T05:43:26Z</dcterms:modified>
</cp:coreProperties>
</file>