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 id="2147483661" r:id="rId2"/>
    <p:sldMasterId id="2147483662" r:id="rId3"/>
  </p:sldMasterIdLst>
  <p:notesMasterIdLst>
    <p:notesMasterId r:id="rId64"/>
  </p:notesMasterIdLst>
  <p:handoutMasterIdLst>
    <p:handoutMasterId r:id="rId65"/>
  </p:handout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313" r:id="rId32"/>
    <p:sldId id="284" r:id="rId33"/>
    <p:sldId id="285" r:id="rId34"/>
    <p:sldId id="287" r:id="rId35"/>
    <p:sldId id="286" r:id="rId36"/>
    <p:sldId id="289" r:id="rId37"/>
    <p:sldId id="288" r:id="rId38"/>
    <p:sldId id="291" r:id="rId39"/>
    <p:sldId id="314" r:id="rId40"/>
    <p:sldId id="293" r:id="rId41"/>
    <p:sldId id="294" r:id="rId42"/>
    <p:sldId id="295" r:id="rId43"/>
    <p:sldId id="296" r:id="rId44"/>
    <p:sldId id="297" r:id="rId45"/>
    <p:sldId id="298" r:id="rId46"/>
    <p:sldId id="299" r:id="rId47"/>
    <p:sldId id="300" r:id="rId48"/>
    <p:sldId id="301" r:id="rId49"/>
    <p:sldId id="315" r:id="rId50"/>
    <p:sldId id="303" r:id="rId51"/>
    <p:sldId id="316" r:id="rId52"/>
    <p:sldId id="317" r:id="rId53"/>
    <p:sldId id="318" r:id="rId54"/>
    <p:sldId id="319" r:id="rId55"/>
    <p:sldId id="305" r:id="rId56"/>
    <p:sldId id="306" r:id="rId57"/>
    <p:sldId id="307" r:id="rId58"/>
    <p:sldId id="308" r:id="rId59"/>
    <p:sldId id="309" r:id="rId60"/>
    <p:sldId id="310" r:id="rId61"/>
    <p:sldId id="311" r:id="rId62"/>
    <p:sldId id="312" r:id="rId63"/>
  </p:sldIdLst>
  <p:sldSz cx="9144000" cy="6858000" type="screen4x3"/>
  <p:notesSz cx="6858000" cy="9144000"/>
  <p:embeddedFontLst>
    <p:embeddedFont>
      <p:font typeface="Calibri" panose="020F0502020204030204" pitchFamily="34" charset="0"/>
      <p:regular r:id="rId66"/>
      <p:bold r:id="rId67"/>
      <p:italic r:id="rId68"/>
      <p:boldItalic r:id="rId69"/>
    </p:embeddedFont>
    <p:embeddedFont>
      <p:font typeface="Calibri Light" panose="020F0302020204030204" pitchFamily="34" charset="0"/>
      <p:regular r:id="rId70"/>
      <p:italic r:id="rId71"/>
    </p:embeddedFont>
    <p:embeddedFont>
      <p:font typeface="Verdana" panose="020B0604030504040204" pitchFamily="34" charset="0"/>
      <p:regular r:id="rId72"/>
      <p:bold r:id="rId73"/>
      <p:italic r:id="rId74"/>
      <p:boldItalic r:id="rId7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46" autoAdjust="0"/>
    <p:restoredTop sz="66815" autoAdjust="0"/>
  </p:normalViewPr>
  <p:slideViewPr>
    <p:cSldViewPr snapToGrid="0">
      <p:cViewPr varScale="1">
        <p:scale>
          <a:sx n="60" d="100"/>
          <a:sy n="60" d="100"/>
        </p:scale>
        <p:origin x="2598"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8" d="100"/>
          <a:sy n="58" d="100"/>
        </p:scale>
        <p:origin x="2808"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font" Target="fonts/font3.fntdata"/><Relationship Id="rId16" Type="http://schemas.openxmlformats.org/officeDocument/2006/relationships/slide" Target="slides/slide1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font" Target="fonts/font1.fntdata"/><Relationship Id="rId74" Type="http://schemas.openxmlformats.org/officeDocument/2006/relationships/font" Target="fonts/font9.fntdata"/><Relationship Id="rId79"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notesMaster" Target="notesMasters/notesMaster1.xml"/><Relationship Id="rId69" Type="http://schemas.openxmlformats.org/officeDocument/2006/relationships/font" Target="fonts/font4.fntdata"/><Relationship Id="rId77"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font" Target="fonts/font7.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font" Target="fonts/font2.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font" Target="fonts/font5.fntdata"/><Relationship Id="rId75"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handoutMaster" Target="handoutMasters/handoutMaster1.xml"/><Relationship Id="rId73" Type="http://schemas.openxmlformats.org/officeDocument/2006/relationships/font" Target="fonts/font8.fntdata"/><Relationship Id="rId78"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font" Target="fonts/font6.fntdata"/><Relationship Id="rId2" Type="http://schemas.openxmlformats.org/officeDocument/2006/relationships/slideMaster" Target="slideMasters/slideMaster2.xml"/><Relationship Id="rId29" Type="http://schemas.openxmlformats.org/officeDocument/2006/relationships/slide" Target="slides/slide2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59463CE-0988-4517-8142-DB98536D7868}" type="datetimeFigureOut">
              <a:rPr lang="en-US" smtClean="0"/>
              <a:t>07-12-2018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5BC4F2B-BEBA-46C3-BF6A-2B4BC501C0F9}" type="slidenum">
              <a:rPr lang="en-US" smtClean="0"/>
              <a:t>‹#›</a:t>
            </a:fld>
            <a:endParaRPr lang="en-US"/>
          </a:p>
        </p:txBody>
      </p:sp>
    </p:spTree>
    <p:extLst>
      <p:ext uri="{BB962C8B-B14F-4D97-AF65-F5344CB8AC3E}">
        <p14:creationId xmlns:p14="http://schemas.microsoft.com/office/powerpoint/2010/main" val="111201697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7"/>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2" y="0"/>
            <a:ext cx="2971800" cy="458787"/>
          </a:xfrm>
          <a:prstGeom prst="rect">
            <a:avLst/>
          </a:prstGeom>
          <a:noFill/>
          <a:ln>
            <a:noFill/>
          </a:ln>
        </p:spPr>
        <p:txBody>
          <a:bodyPr spcFirstLastPara="1" wrap="square" lIns="91425" tIns="45700" rIns="91425" bIns="45700" anchor="t" anchorCtr="0"/>
          <a:lstStyle>
            <a:lvl1pPr marR="0" lvl="0" algn="r" rtl="0">
              <a:lnSpc>
                <a:spcPct val="100000"/>
              </a:lnSpc>
              <a:spcBef>
                <a:spcPts val="0"/>
              </a:spcBef>
              <a:spcAft>
                <a:spcPts val="0"/>
              </a:spcAft>
              <a:buSzPts val="1400"/>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5212"/>
            <a:ext cx="2971800" cy="458787"/>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2" y="8685212"/>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a:p>
        </p:txBody>
      </p:sp>
    </p:spTree>
    <p:extLst>
      <p:ext uri="{BB962C8B-B14F-4D97-AF65-F5344CB8AC3E}">
        <p14:creationId xmlns:p14="http://schemas.microsoft.com/office/powerpoint/2010/main" val="2197712843"/>
      </p:ext>
    </p:extLst>
  </p:cSld>
  <p:clrMap bg1="lt1" tx1="dk1" bg2="dk2" tx2="lt2" accent1="accent1" accent2="accent2" accent3="accent3" accent4="accent4" accent5="accent5" accent6="accent6" hlink="hlink" folHlink="folHlink"/>
  <p:hf sldNum="0" hdr="0"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2759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4868ea619a_0_10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g4868ea619a_0_10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84308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4868ea619a_0_5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g4868ea619a_0_5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08644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4868ea619a_0_6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g4868ea619a_0_6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4058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4868ea619a_0_7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g4868ea619a_0_7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34360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4868ea619a_0_8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g4868ea619a_0_8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97929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4868ea619a_0_9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g4868ea619a_0_9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34872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4868ea619a_0_1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g4868ea619a_0_1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4275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4868ea619a_0_1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g4868ea619a_0_1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427770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4868ea619a_0_14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g4868ea619a_0_14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87447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4868ea619a_0_12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g4868ea619a_0_1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2283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809766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4868ea619a_0_18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Google Shape;254;g4868ea619a_0_18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462989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4868ea619a_0_2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g4868ea619a_0_20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45477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4868ea619a_0_2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g4868ea619a_0_2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64535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4868ea619a_0_15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g4868ea619a_0_15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54757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4868ea619a_0_15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2" name="Google Shape;282;g4868ea619a_0_15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3951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4868ea619a_0_17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g4868ea619a_0_17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06801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4868ea619a_0_18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g4868ea619a_0_18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7344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4868ea619a_0_2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g4868ea619a_0_2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52170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4868ea619a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0" name="Google Shape;310;g4868ea619a_1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02048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4868ea619a_1_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4" name="Google Shape;324;g4868ea619a_1_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0013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496fe82148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g496fe82148_1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996483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4868ea619a_1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vi-VN" sz="1800" b="0" i="0" u="none" strike="noStrike" cap="none">
                <a:solidFill>
                  <a:srgbClr val="000000"/>
                </a:solidFill>
                <a:effectLst/>
                <a:latin typeface="Arial"/>
                <a:ea typeface="Arial"/>
                <a:cs typeface="Arial"/>
                <a:sym typeface="Arial"/>
              </a:rPr>
              <a:t>Key-value là đơn giản hóa việc lưu trữ dữ liệu, nghĩa là không cần quan tâm đến nội dung cần lưu trữ là gì.</a:t>
            </a:r>
            <a:endParaRPr lang="en-US" sz="1800" b="0" i="0" u="none" strike="noStrike" cap="none">
              <a:solidFill>
                <a:srgbClr val="000000"/>
              </a:solidFill>
              <a:effectLst/>
              <a:latin typeface="Arial"/>
              <a:ea typeface="Arial"/>
              <a:cs typeface="Arial"/>
              <a:sym typeface="Arial"/>
            </a:endParaRPr>
          </a:p>
        </p:txBody>
      </p:sp>
      <p:sp>
        <p:nvSpPr>
          <p:cNvPr id="317" name="Google Shape;317;g4868ea619a_1_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894206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4868ea619a_1_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vi-VN" sz="1800">
                <a:solidFill>
                  <a:schemeClr val="tx1"/>
                </a:solidFill>
                <a:latin typeface="Times New Roman" panose="02020603050405020304" pitchFamily="18" charset="0"/>
                <a:cs typeface="Times New Roman" panose="02020603050405020304" pitchFamily="18" charset="0"/>
                <a:sym typeface="Times New Roman"/>
              </a:rPr>
              <a:t>Ví dụ</a:t>
            </a:r>
            <a:r>
              <a:rPr lang="en-US" sz="1800">
                <a:solidFill>
                  <a:schemeClr val="tx1"/>
                </a:solidFill>
                <a:latin typeface="Times New Roman" panose="02020603050405020304" pitchFamily="18" charset="0"/>
                <a:cs typeface="Times New Roman" panose="02020603050405020304" pitchFamily="18" charset="0"/>
                <a:sym typeface="Times New Roman"/>
              </a:rPr>
              <a:t> ứng dụng</a:t>
            </a:r>
            <a:r>
              <a:rPr lang="vi-VN" sz="1800">
                <a:solidFill>
                  <a:schemeClr val="tx1"/>
                </a:solidFill>
                <a:latin typeface="Times New Roman" panose="02020603050405020304" pitchFamily="18" charset="0"/>
                <a:cs typeface="Times New Roman" panose="02020603050405020304" pitchFamily="18" charset="0"/>
                <a:sym typeface="Times New Roman"/>
              </a:rPr>
              <a:t>:</a:t>
            </a:r>
            <a:r>
              <a:rPr lang="en-US" sz="1800">
                <a:solidFill>
                  <a:schemeClr val="tx1"/>
                </a:solidFill>
                <a:latin typeface="Times New Roman" panose="02020603050405020304" pitchFamily="18" charset="0"/>
                <a:cs typeface="Times New Roman" panose="02020603050405020304" pitchFamily="18" charset="0"/>
                <a:sym typeface="Times New Roman"/>
              </a:rPr>
              <a:t> làm cache cho ứng dụng (redis và mencache), l</a:t>
            </a:r>
            <a:r>
              <a:rPr lang="vi-VN" sz="1800">
                <a:solidFill>
                  <a:schemeClr val="tx1"/>
                </a:solidFill>
                <a:latin typeface="Times New Roman" panose="02020603050405020304" pitchFamily="18" charset="0"/>
                <a:cs typeface="Times New Roman" panose="02020603050405020304" pitchFamily="18" charset="0"/>
                <a:sym typeface="Times New Roman"/>
              </a:rPr>
              <a:t>ư</a:t>
            </a:r>
            <a:r>
              <a:rPr lang="en-US" sz="1800">
                <a:solidFill>
                  <a:schemeClr val="tx1"/>
                </a:solidFill>
                <a:latin typeface="Times New Roman" panose="02020603050405020304" pitchFamily="18" charset="0"/>
                <a:cs typeface="Times New Roman" panose="02020603050405020304" pitchFamily="18" charset="0"/>
                <a:sym typeface="Times New Roman"/>
              </a:rPr>
              <a:t>u thông tin trong session, profiles của user..</a:t>
            </a:r>
            <a:r>
              <a:rPr lang="vi-VN" sz="1800">
                <a:solidFill>
                  <a:schemeClr val="tx1"/>
                </a:solidFill>
                <a:latin typeface="Times New Roman" panose="02020603050405020304" pitchFamily="18" charset="0"/>
                <a:cs typeface="Times New Roman" panose="02020603050405020304" pitchFamily="18" charset="0"/>
                <a:sym typeface="Times New Roman"/>
              </a:rPr>
              <a:t>.</a:t>
            </a:r>
            <a:endParaRPr lang="en-US" sz="1800">
              <a:solidFill>
                <a:schemeClr val="tx1"/>
              </a:solidFill>
              <a:latin typeface="Times New Roman" panose="02020603050405020304" pitchFamily="18" charset="0"/>
              <a:cs typeface="Times New Roman" panose="02020603050405020304" pitchFamily="18" charset="0"/>
              <a:sym typeface="Times New Roman"/>
            </a:endParaRPr>
          </a:p>
          <a:p>
            <a:pPr marL="0" lvl="0" indent="0" algn="l" rtl="0">
              <a:spcBef>
                <a:spcPts val="0"/>
              </a:spcBef>
              <a:spcAft>
                <a:spcPts val="0"/>
              </a:spcAft>
              <a:buNone/>
            </a:pPr>
            <a:endParaRPr/>
          </a:p>
        </p:txBody>
      </p:sp>
      <p:sp>
        <p:nvSpPr>
          <p:cNvPr id="324" name="Google Shape;324;g4868ea619a_1_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08602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4868ea619a_1_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vi-VN" sz="2400" b="0" i="0" u="none" strike="noStrike" cap="none">
                <a:solidFill>
                  <a:srgbClr val="000000"/>
                </a:solidFill>
                <a:effectLst/>
                <a:latin typeface="Arial"/>
                <a:ea typeface="Arial"/>
                <a:cs typeface="Arial"/>
                <a:sym typeface="Arial"/>
              </a:rPr>
              <a:t>CSDL Document phù hợp cho việc lưu trữ và quản lý tập dữ liệu có kích thước lớn như là tài liệu văn bản, tin nhắn, cũng như biểu diễn một thực thể CSDL như là Product hay Customer</a:t>
            </a:r>
            <a:endParaRPr lang="en-US" sz="2400" b="0" i="0" u="none" strike="noStrike" cap="none">
              <a:solidFill>
                <a:srgbClr val="000000"/>
              </a:solidFill>
              <a:effectLst/>
              <a:latin typeface="Arial"/>
              <a:ea typeface="Arial"/>
              <a:cs typeface="Arial"/>
              <a:sym typeface="Arial"/>
            </a:endParaRPr>
          </a:p>
          <a:p>
            <a:pPr marL="0" lvl="0" indent="0" algn="l" rtl="0">
              <a:spcBef>
                <a:spcPts val="0"/>
              </a:spcBef>
              <a:spcAft>
                <a:spcPts val="0"/>
              </a:spcAft>
              <a:buNone/>
            </a:pPr>
            <a:endParaRPr lang="en-US" sz="2400" b="0" i="0" u="none" strike="noStrike" cap="none">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vi-VN" sz="2400" b="0" i="0" u="none" strike="noStrike" cap="none">
                <a:solidFill>
                  <a:srgbClr val="000000"/>
                </a:solidFill>
                <a:effectLst/>
                <a:highlight>
                  <a:srgbClr val="FFFFFF"/>
                </a:highlight>
                <a:latin typeface="Arial"/>
                <a:ea typeface="Arial"/>
                <a:cs typeface="Arial"/>
                <a:sym typeface="Arial"/>
              </a:rPr>
              <a:t>Các CSDL tiêu biểu cho CSDL Document: CouchDB (JSON), MongoDB (BSON),… đều là mà nguồn mở (open source), hướng document (ducument oriented) và có lược đồ tự do (shema free).</a:t>
            </a:r>
            <a:endParaRPr lang="vi-VN" sz="2400">
              <a:highlight>
                <a:srgbClr val="FFFFFF"/>
              </a:highlight>
            </a:endParaRPr>
          </a:p>
          <a:p>
            <a:pPr marL="0" lvl="0" indent="0" algn="l" rtl="0">
              <a:spcBef>
                <a:spcPts val="0"/>
              </a:spcBef>
              <a:spcAft>
                <a:spcPts val="0"/>
              </a:spcAft>
              <a:buNone/>
            </a:pPr>
            <a:endParaRPr lang="en-US" sz="2400" b="0" i="0" u="none" strike="noStrike" cap="none">
              <a:solidFill>
                <a:srgbClr val="000000"/>
              </a:solidFill>
              <a:effectLst/>
              <a:latin typeface="Arial"/>
              <a:ea typeface="Arial"/>
              <a:cs typeface="Arial"/>
              <a:sym typeface="Arial"/>
            </a:endParaRPr>
          </a:p>
        </p:txBody>
      </p:sp>
      <p:sp>
        <p:nvSpPr>
          <p:cNvPr id="338" name="Google Shape;338;g4868ea619a_1_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11837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4868ea619a_1_2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vi-VN">
                <a:highlight>
                  <a:srgbClr val="FFFFFF"/>
                </a:highlight>
                <a:latin typeface="Times New Roman" panose="02020603050405020304" pitchFamily="18" charset="0"/>
                <a:cs typeface="Times New Roman" panose="02020603050405020304" pitchFamily="18" charset="0"/>
              </a:rPr>
              <a:t>Dữ liệu không schema cứng như SQL, do đó ta có thể thêm/sửa field, thay đổi </a:t>
            </a:r>
            <a:r>
              <a:rPr lang="en-US">
                <a:highlight>
                  <a:srgbClr val="FFFFFF"/>
                </a:highlight>
                <a:latin typeface="Times New Roman" panose="02020603050405020304" pitchFamily="18" charset="0"/>
                <a:cs typeface="Times New Roman" panose="02020603050405020304" pitchFamily="18" charset="0"/>
              </a:rPr>
              <a:t>cấu trúc của document</a:t>
            </a:r>
            <a:r>
              <a:rPr lang="vi-VN">
                <a:highlight>
                  <a:srgbClr val="FFFFFF"/>
                </a:highlight>
                <a:latin typeface="Times New Roman" panose="02020603050405020304" pitchFamily="18" charset="0"/>
                <a:cs typeface="Times New Roman" panose="02020603050405020304" pitchFamily="18" charset="0"/>
              </a:rPr>
              <a:t>, … rất nhanh và đơn giản.</a:t>
            </a:r>
            <a:endParaRPr lang="en-US">
              <a:highlight>
                <a:srgbClr val="FFFFFF"/>
              </a:highlight>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highlight>
                <a:srgbClr val="FFFFFF"/>
              </a:highlight>
              <a:latin typeface="Times New Roman" panose="02020603050405020304" pitchFamily="18" charset="0"/>
              <a:ea typeface="Times New Roman"/>
              <a:cs typeface="Times New Roman" panose="02020603050405020304" pitchFamily="18" charset="0"/>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highlight>
                  <a:srgbClr val="FFFFFF"/>
                </a:highlight>
                <a:latin typeface="Times New Roman" panose="02020603050405020304" pitchFamily="18" charset="0"/>
                <a:ea typeface="Times New Roman"/>
                <a:cs typeface="Times New Roman" panose="02020603050405020304" pitchFamily="18" charset="0"/>
                <a:sym typeface="Times New Roman"/>
              </a:rPr>
              <a:t>Ta có ví dụ về 1 document trong mongodb mô tả thông tin của 1 person.</a:t>
            </a:r>
            <a:endParaRPr lang="vi-VN">
              <a:highlight>
                <a:srgbClr val="FFFFFF"/>
              </a:highlight>
              <a:latin typeface="Times New Roman" panose="02020603050405020304" pitchFamily="18" charset="0"/>
              <a:ea typeface="Times New Roman"/>
              <a:cs typeface="Times New Roman" panose="02020603050405020304" pitchFamily="18" charset="0"/>
              <a:sym typeface="Times New Roman"/>
            </a:endParaRPr>
          </a:p>
        </p:txBody>
      </p:sp>
      <p:sp>
        <p:nvSpPr>
          <p:cNvPr id="331" name="Google Shape;331;g4868ea619a_1_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87655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4868ea619a_1_5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vi-VN" sz="1800" b="0" i="0" u="none" strike="noStrike" cap="none">
                <a:solidFill>
                  <a:srgbClr val="000000"/>
                </a:solidFill>
                <a:effectLst/>
                <a:latin typeface="Arial"/>
                <a:ea typeface="Arial"/>
                <a:cs typeface="Arial"/>
                <a:sym typeface="Arial"/>
              </a:rPr>
              <a:t>Column Family được biết đến rộng rãi nhất qua sự triển khai BigTable của Google.</a:t>
            </a:r>
            <a:endParaRPr lang="vi-VN"/>
          </a:p>
          <a:p>
            <a:pPr marL="0" lvl="0" indent="0" algn="l" rtl="0">
              <a:spcBef>
                <a:spcPts val="0"/>
              </a:spcBef>
              <a:spcAft>
                <a:spcPts val="0"/>
              </a:spcAft>
              <a:buNone/>
            </a:pPr>
            <a:endParaRPr lang="en-US"/>
          </a:p>
          <a:p>
            <a:pPr marL="0" lvl="0" indent="0" algn="l" rtl="0">
              <a:spcBef>
                <a:spcPts val="0"/>
              </a:spcBef>
              <a:spcAft>
                <a:spcPts val="0"/>
              </a:spcAft>
              <a:buNone/>
            </a:pPr>
            <a:r>
              <a:rPr lang="en-US"/>
              <a:t>N</a:t>
            </a:r>
            <a:r>
              <a:rPr lang="vi-VN" sz="1800" b="0" i="0" u="none" strike="noStrike" cap="none">
                <a:solidFill>
                  <a:srgbClr val="000000"/>
                </a:solidFill>
                <a:effectLst/>
                <a:latin typeface="Arial"/>
                <a:ea typeface="Arial"/>
                <a:cs typeface="Arial"/>
                <a:sym typeface="Arial"/>
              </a:rPr>
              <a:t>hìn bề ngoài, chúng khá giống với CSDL quan hệ nhưng thực tế là hoàn toàn khác. Một số sự khác biệt dễ thấy nhất là việc lưu trữ dữ liệu theo dòng đối với các HQT CSDL quan hệ với việc lưu trư dữ liệu theo cột của các HQT CSDL Conlumn Family.</a:t>
            </a:r>
            <a:endParaRPr/>
          </a:p>
        </p:txBody>
      </p:sp>
      <p:sp>
        <p:nvSpPr>
          <p:cNvPr id="352" name="Google Shape;352;g4868ea619a_1_5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25016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4868ea619a_1_5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vi-VN" sz="1800" b="0" i="0" u="none" strike="noStrike" cap="none">
                <a:solidFill>
                  <a:srgbClr val="000000"/>
                </a:solidFill>
                <a:effectLst/>
                <a:latin typeface="Arial"/>
                <a:ea typeface="Arial"/>
                <a:cs typeface="Arial"/>
                <a:sym typeface="Arial"/>
              </a:rPr>
              <a:t>Column (cột): Một column là một bộ gồm tên, giá trị và dấu thời gian (thông thường chỉ quan tâm tới key-value).</a:t>
            </a:r>
          </a:p>
          <a:p>
            <a:pPr marL="0" lvl="0" indent="0" algn="l" rtl="0">
              <a:spcBef>
                <a:spcPts val="0"/>
              </a:spcBef>
              <a:spcAft>
                <a:spcPts val="0"/>
              </a:spcAft>
              <a:buNone/>
            </a:pPr>
            <a:endParaRPr lang="en-US"/>
          </a:p>
          <a:p>
            <a:pPr marL="0" lvl="0" indent="0" algn="l" rtl="0">
              <a:spcBef>
                <a:spcPts val="0"/>
              </a:spcBef>
              <a:spcAft>
                <a:spcPts val="0"/>
              </a:spcAft>
              <a:buNone/>
            </a:pPr>
            <a:r>
              <a:rPr lang="vi-VN" sz="1800" b="0" i="0" u="none" strike="noStrike" cap="none">
                <a:solidFill>
                  <a:srgbClr val="000000"/>
                </a:solidFill>
                <a:effectLst/>
                <a:latin typeface="Arial"/>
                <a:ea typeface="Arial"/>
                <a:cs typeface="Arial"/>
                <a:sym typeface="Arial"/>
              </a:rPr>
              <a:t>Super column (siêu cột): Một super column có thể được dùng như một dictionary (kiểu từ điển). Nó là một column có thể chứa những column khác</a:t>
            </a:r>
            <a:endParaRPr lang="en-US" sz="1800" b="0" i="0" u="none" strike="noStrike" cap="none">
              <a:solidFill>
                <a:srgbClr val="000000"/>
              </a:solidFill>
              <a:effectLst/>
              <a:latin typeface="Arial"/>
              <a:ea typeface="Arial"/>
              <a:cs typeface="Arial"/>
              <a:sym typeface="Arial"/>
            </a:endParaRPr>
          </a:p>
          <a:p>
            <a:pPr marL="0" lvl="0" indent="0" algn="l" rtl="0">
              <a:spcBef>
                <a:spcPts val="0"/>
              </a:spcBef>
              <a:spcAft>
                <a:spcPts val="0"/>
              </a:spcAft>
              <a:buNone/>
            </a:pPr>
            <a:endParaRPr lang="en-US" sz="1800" b="0" i="0" u="none" strike="noStrike" cap="none">
              <a:solidFill>
                <a:srgbClr val="000000"/>
              </a:solidFill>
              <a:effectLst/>
              <a:latin typeface="Arial"/>
              <a:cs typeface="Arial"/>
              <a:sym typeface="Arial"/>
            </a:endParaRPr>
          </a:p>
          <a:p>
            <a:pPr marL="0" lvl="0" indent="0" algn="l" rtl="0">
              <a:spcBef>
                <a:spcPts val="0"/>
              </a:spcBef>
              <a:spcAft>
                <a:spcPts val="0"/>
              </a:spcAft>
              <a:buNone/>
            </a:pPr>
            <a:r>
              <a:rPr lang="en-US"/>
              <a:t>Column family(họ cột): </a:t>
            </a:r>
            <a:r>
              <a:rPr lang="vi-VN" sz="1800" b="0" i="0" u="none" strike="noStrike" cap="none">
                <a:solidFill>
                  <a:srgbClr val="000000"/>
                </a:solidFill>
                <a:effectLst/>
                <a:latin typeface="Arial"/>
                <a:ea typeface="Arial"/>
                <a:cs typeface="Arial"/>
                <a:sym typeface="Arial"/>
              </a:rPr>
              <a:t>Một column family là chứa một tập hợp các h</a:t>
            </a:r>
            <a:r>
              <a:rPr lang="en-US" sz="1800" b="0" i="0" u="none" strike="noStrike" cap="none">
                <a:solidFill>
                  <a:srgbClr val="000000"/>
                </a:solidFill>
                <a:effectLst/>
                <a:latin typeface="Arial"/>
                <a:ea typeface="Arial"/>
                <a:cs typeface="Arial"/>
                <a:sym typeface="Arial"/>
              </a:rPr>
              <a:t>àng, mỗi hàng chứa keys và các column, mỗi hang có thể chứa số l</a:t>
            </a:r>
            <a:r>
              <a:rPr lang="vi-VN" sz="1800" b="0" i="0" u="none" strike="noStrike" cap="none">
                <a:solidFill>
                  <a:srgbClr val="000000"/>
                </a:solidFill>
                <a:effectLst/>
                <a:latin typeface="Arial"/>
                <a:ea typeface="Arial"/>
                <a:cs typeface="Arial"/>
                <a:sym typeface="Arial"/>
              </a:rPr>
              <a:t>ư</a:t>
            </a:r>
            <a:r>
              <a:rPr lang="en-US" sz="1800" b="0" i="0" u="none" strike="noStrike" cap="none">
                <a:solidFill>
                  <a:srgbClr val="000000"/>
                </a:solidFill>
                <a:effectLst/>
                <a:latin typeface="Arial"/>
                <a:ea typeface="Arial"/>
                <a:cs typeface="Arial"/>
                <a:sym typeface="Arial"/>
              </a:rPr>
              <a:t>ợng column khác nhau.</a:t>
            </a:r>
          </a:p>
          <a:p>
            <a:pPr marL="0" lvl="0" indent="0" algn="l" rtl="0">
              <a:spcBef>
                <a:spcPts val="0"/>
              </a:spcBef>
              <a:spcAft>
                <a:spcPts val="0"/>
              </a:spcAft>
              <a:buNone/>
            </a:pPr>
            <a:endParaRPr lang="en-US" sz="1800" b="0" i="0" u="none" strike="noStrike" cap="none">
              <a:solidFill>
                <a:srgbClr val="000000"/>
              </a:solidFill>
              <a:effectLst/>
              <a:latin typeface="Arial"/>
              <a:cs typeface="Arial"/>
              <a:sym typeface="Arial"/>
            </a:endParaRPr>
          </a:p>
          <a:p>
            <a:pPr marL="0" lvl="0" indent="0" algn="l" rtl="0">
              <a:spcBef>
                <a:spcPts val="0"/>
              </a:spcBef>
              <a:spcAft>
                <a:spcPts val="0"/>
              </a:spcAft>
              <a:buNone/>
            </a:pPr>
            <a:r>
              <a:rPr lang="en-US" sz="1800" b="0" i="0" u="none" strike="noStrike" cap="none">
                <a:solidFill>
                  <a:srgbClr val="000000"/>
                </a:solidFill>
                <a:effectLst/>
                <a:latin typeface="Arial"/>
                <a:cs typeface="Arial"/>
                <a:sym typeface="Arial"/>
              </a:rPr>
              <a:t>Super column family: giống với column family, nh</a:t>
            </a:r>
            <a:r>
              <a:rPr lang="vi-VN" sz="1800" b="0" i="0" u="none" strike="noStrike" cap="none">
                <a:solidFill>
                  <a:srgbClr val="000000"/>
                </a:solidFill>
                <a:effectLst/>
                <a:latin typeface="Arial"/>
                <a:cs typeface="Arial"/>
                <a:sym typeface="Arial"/>
              </a:rPr>
              <a:t>ư</a:t>
            </a:r>
            <a:r>
              <a:rPr lang="en-US" sz="1800" b="0" i="0" u="none" strike="noStrike" cap="none">
                <a:solidFill>
                  <a:srgbClr val="000000"/>
                </a:solidFill>
                <a:effectLst/>
                <a:latin typeface="Arial"/>
                <a:cs typeface="Arial"/>
                <a:sym typeface="Arial"/>
              </a:rPr>
              <a:t>ng bên trong nó chứa các super columns.</a:t>
            </a:r>
            <a:endParaRPr/>
          </a:p>
        </p:txBody>
      </p:sp>
      <p:sp>
        <p:nvSpPr>
          <p:cNvPr id="345" name="Google Shape;345;g4868ea619a_1_5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33655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4868ea619a_1_7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6" name="Google Shape;366;g4868ea619a_1_7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69375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4868ea619a_1_7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vi-VN" sz="1800" b="0" i="0" u="none" strike="noStrike" cap="none">
                <a:solidFill>
                  <a:srgbClr val="000000"/>
                </a:solidFill>
                <a:effectLst/>
                <a:latin typeface="Arial"/>
                <a:ea typeface="Arial"/>
                <a:cs typeface="Arial"/>
                <a:sym typeface="Arial"/>
              </a:rPr>
              <a:t>Chúng ta có thể thực hiện những truy vấn phức tạp hơn như lọc trên các thuộc tính quan hệ, xem xét trọng số của </a:t>
            </a:r>
            <a:r>
              <a:rPr lang="en-US" sz="1800" b="0" i="0" u="none" strike="noStrike" cap="none">
                <a:solidFill>
                  <a:srgbClr val="000000"/>
                </a:solidFill>
                <a:effectLst/>
                <a:latin typeface="Arial"/>
                <a:ea typeface="Arial"/>
                <a:cs typeface="Arial"/>
                <a:sym typeface="Arial"/>
              </a:rPr>
              <a:t>từng nút</a:t>
            </a:r>
            <a:r>
              <a:rPr lang="vi-VN" sz="1800" b="0" i="0" u="none" strike="noStrike" cap="none">
                <a:solidFill>
                  <a:srgbClr val="000000"/>
                </a:solidFill>
                <a:effectLst/>
                <a:latin typeface="Arial"/>
                <a:ea typeface="Arial"/>
                <a:cs typeface="Arial"/>
                <a:sym typeface="Arial"/>
              </a:rPr>
              <a:t>,…</a:t>
            </a:r>
            <a:endParaRPr lang="en-US" sz="1800" b="0" i="0" u="none" strike="noStrike" cap="none">
              <a:solidFill>
                <a:srgbClr val="000000"/>
              </a:solidFill>
              <a:effectLst/>
              <a:latin typeface="Arial"/>
              <a:ea typeface="Arial"/>
              <a:cs typeface="Arial"/>
              <a:sym typeface="Arial"/>
            </a:endParaRPr>
          </a:p>
          <a:p>
            <a:pPr marL="0" lvl="0" indent="0" algn="l" rtl="0">
              <a:spcBef>
                <a:spcPts val="0"/>
              </a:spcBef>
              <a:spcAft>
                <a:spcPts val="0"/>
              </a:spcAft>
              <a:buNone/>
            </a:pPr>
            <a:endParaRPr lang="en-US" sz="1800" b="0" i="0" u="none" strike="noStrike" cap="none">
              <a:solidFill>
                <a:srgbClr val="000000"/>
              </a:solidFill>
              <a:effectLst/>
              <a:latin typeface="Arial"/>
              <a:cs typeface="Arial"/>
              <a:sym typeface="Arial"/>
            </a:endParaRPr>
          </a:p>
          <a:p>
            <a:pPr marL="0" lvl="0" indent="0" algn="l" rtl="0">
              <a:spcBef>
                <a:spcPts val="0"/>
              </a:spcBef>
              <a:spcAft>
                <a:spcPts val="0"/>
              </a:spcAft>
              <a:buNone/>
            </a:pPr>
            <a:r>
              <a:rPr lang="vi-VN" sz="1800" b="0" i="0" u="none" strike="noStrike" cap="none">
                <a:solidFill>
                  <a:srgbClr val="000000"/>
                </a:solidFill>
                <a:effectLst/>
                <a:latin typeface="Arial"/>
                <a:ea typeface="Arial"/>
                <a:cs typeface="Arial"/>
                <a:sym typeface="Arial"/>
              </a:rPr>
              <a:t>Trong thực tế, hầu hết các trang web mạng xã hội đều sử dụng một số hình thức của graph database để làm những việc mà chúng ta đã biết như: kết bạn, bạn của bạn, …</a:t>
            </a:r>
            <a:endParaRPr lang="en-US" sz="1800" b="0" i="0" u="none" strike="noStrike" cap="none">
              <a:solidFill>
                <a:srgbClr val="000000"/>
              </a:solidFill>
              <a:effectLst/>
              <a:latin typeface="Arial"/>
              <a:ea typeface="Arial"/>
              <a:cs typeface="Arial"/>
              <a:sym typeface="Arial"/>
            </a:endParaRPr>
          </a:p>
          <a:p>
            <a:pPr marL="0" lvl="0" indent="0" algn="l" rtl="0">
              <a:spcBef>
                <a:spcPts val="0"/>
              </a:spcBef>
              <a:spcAft>
                <a:spcPts val="0"/>
              </a:spcAft>
              <a:buNone/>
            </a:pPr>
            <a:endParaRPr lang="en-US" sz="1800" b="0" i="0" u="none" strike="noStrike" cap="none">
              <a:solidFill>
                <a:srgbClr val="000000"/>
              </a:solidFill>
              <a:effectLst/>
              <a:latin typeface="Arial"/>
              <a:cs typeface="Arial"/>
              <a:sym typeface="Arial"/>
            </a:endParaRPr>
          </a:p>
          <a:p>
            <a:pPr marL="0" lvl="0" indent="0" algn="l" rtl="0">
              <a:spcBef>
                <a:spcPts val="0"/>
              </a:spcBef>
              <a:spcAft>
                <a:spcPts val="0"/>
              </a:spcAft>
              <a:buNone/>
            </a:pPr>
            <a:r>
              <a:rPr lang="en-US" sz="1800" b="0" i="0" u="none" strike="noStrike" cap="none">
                <a:solidFill>
                  <a:srgbClr val="000000"/>
                </a:solidFill>
                <a:effectLst/>
                <a:latin typeface="Arial"/>
                <a:ea typeface="Arial"/>
                <a:cs typeface="Arial"/>
                <a:sym typeface="Arial"/>
              </a:rPr>
              <a:t>Một vấn đề đối với việc mở rộng Graph Database là rất khó để tìm thấy một đồ thị con độc lập, có nghĩa là rất khó để ta phân tán Graph Database thành nhiều mảnh.</a:t>
            </a:r>
            <a:endParaRPr/>
          </a:p>
        </p:txBody>
      </p:sp>
      <p:sp>
        <p:nvSpPr>
          <p:cNvPr id="366" name="Google Shape;366;g4868ea619a_1_7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97024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4868ea619a_0_22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0" name="Google Shape;380;g4868ea619a_0_2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10036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4868ea619a_0_24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7" name="Google Shape;387;g4868ea619a_0_24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1823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4868ea619a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g4868ea619a_0_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60407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4868ea619a_0_26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5" name="Google Shape;395;g4868ea619a_0_26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37809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4868ea619a_0_28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2" name="Google Shape;402;g4868ea619a_0_28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96390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4868ea619a_0_29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0" name="Google Shape;410;g4868ea619a_0_29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46963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4868ea619a_0_30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g4868ea619a_0_30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138027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4868ea619a_0_3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5" name="Google Shape;425;g4868ea619a_0_3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55404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4868ea619a_0_24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2" name="Google Shape;432;g4868ea619a_0_24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44016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4868ea619a_1_9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Bảng Car sử dụng Pers_ID làm khóa ngoại để biết chiếc xe này thuộc quyền sở hữu của PERSON nào.</a:t>
            </a:r>
          </a:p>
          <a:p>
            <a:pPr marL="0" lvl="0" indent="0" algn="l" rtl="0">
              <a:spcBef>
                <a:spcPts val="0"/>
              </a:spcBef>
              <a:spcAft>
                <a:spcPts val="0"/>
              </a:spcAft>
              <a:buNone/>
            </a:pPr>
            <a:endParaRPr lang="en-US"/>
          </a:p>
          <a:p>
            <a:pPr marL="0" lvl="0" indent="0" algn="l" rtl="0">
              <a:spcBef>
                <a:spcPts val="0"/>
              </a:spcBef>
              <a:spcAft>
                <a:spcPts val="0"/>
              </a:spcAft>
              <a:buNone/>
            </a:pPr>
            <a:endParaRPr/>
          </a:p>
        </p:txBody>
      </p:sp>
      <p:sp>
        <p:nvSpPr>
          <p:cNvPr id="440" name="Google Shape;440;g4868ea619a_1_9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46760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4868ea619a_1_9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Các bảng riêng biệt có thể l</a:t>
            </a:r>
            <a:r>
              <a:rPr lang="vi-VN"/>
              <a:t>ư</a:t>
            </a:r>
            <a:r>
              <a:rPr lang="en-US"/>
              <a:t>u trữ cùng nhau trong 1 document. </a:t>
            </a:r>
          </a:p>
          <a:p>
            <a:pPr marL="0" lvl="0" indent="0" algn="l" rtl="0">
              <a:spcBef>
                <a:spcPts val="0"/>
              </a:spcBef>
              <a:spcAft>
                <a:spcPts val="0"/>
              </a:spcAft>
              <a:buNone/>
            </a:pPr>
            <a:endParaRPr lang="en-US"/>
          </a:p>
          <a:p>
            <a:pPr marL="0" lvl="0" indent="0" algn="l" rtl="0">
              <a:spcBef>
                <a:spcPts val="0"/>
              </a:spcBef>
              <a:spcAft>
                <a:spcPts val="0"/>
              </a:spcAft>
              <a:buNone/>
            </a:pPr>
            <a:r>
              <a:rPr lang="en-US"/>
              <a:t>Ta chuyển 1 row Pers_ID = 0 thành 1 document trong mongodb, chúng ta sẽ nhúng 1 mảng chứa các tài liệu con trong Car document trực tiếp trong Person document.</a:t>
            </a:r>
          </a:p>
          <a:p>
            <a:pPr marL="0" lvl="0" indent="0" algn="l" rtl="0">
              <a:spcBef>
                <a:spcPts val="0"/>
              </a:spcBef>
              <a:spcAft>
                <a:spcPts val="0"/>
              </a:spcAft>
              <a:buNone/>
            </a:pPr>
            <a:endParaRPr lang="en-US"/>
          </a:p>
          <a:p>
            <a:pPr marL="0" lvl="0" indent="0" algn="l" rtl="0">
              <a:spcBef>
                <a:spcPts val="0"/>
              </a:spcBef>
              <a:spcAft>
                <a:spcPts val="0"/>
              </a:spcAft>
              <a:buNone/>
            </a:pPr>
            <a:r>
              <a:rPr lang="en-US"/>
              <a:t>Chúng ta sẽ không cần phải JOIN bảng PERSON và bảng CARS để lấy thông tin những xe thuộc quyền sở hữu của Person nào.</a:t>
            </a:r>
            <a:endParaRPr/>
          </a:p>
        </p:txBody>
      </p:sp>
      <p:sp>
        <p:nvSpPr>
          <p:cNvPr id="440" name="Google Shape;440;g4868ea619a_1_9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97275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4868ea619a_0_32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Quan hệ giữa 2 bảng User và Item là quan hệ nhiều – nhiều. Bảng User_Item_Like mô tả user nào thích item nào, 1 user có thể thích nhiều item và 1 item có thể đ</a:t>
            </a:r>
            <a:r>
              <a:rPr lang="vi-VN"/>
              <a:t>ư</a:t>
            </a:r>
            <a:r>
              <a:rPr lang="en-US"/>
              <a:t>ợc nhiều user thích</a:t>
            </a:r>
          </a:p>
          <a:p>
            <a:pPr marL="0" lvl="0" indent="0" algn="l" rtl="0">
              <a:spcBef>
                <a:spcPts val="0"/>
              </a:spcBef>
              <a:spcAft>
                <a:spcPts val="0"/>
              </a:spcAft>
              <a:buNone/>
            </a:pPr>
            <a:endParaRPr lang="en-US"/>
          </a:p>
          <a:p>
            <a:pPr marL="0" lvl="0" indent="0" algn="l" rtl="0">
              <a:spcBef>
                <a:spcPts val="0"/>
              </a:spcBef>
              <a:spcAft>
                <a:spcPts val="0"/>
              </a:spcAft>
              <a:buNone/>
            </a:pPr>
            <a:r>
              <a:rPr lang="en-US"/>
              <a:t>Sau đây sẽ là một số tùy chọn để lập mô hình dữ liệu trong Column Family t</a:t>
            </a:r>
            <a:r>
              <a:rPr lang="vi-VN"/>
              <a:t>ư</a:t>
            </a:r>
            <a:r>
              <a:rPr lang="en-US"/>
              <a:t>ơng ứng với ví dụ trên.</a:t>
            </a:r>
            <a:endParaRPr/>
          </a:p>
        </p:txBody>
      </p:sp>
      <p:sp>
        <p:nvSpPr>
          <p:cNvPr id="455" name="Google Shape;455;g4868ea619a_0_3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80878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4868ea619a_0_32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Tùy chọn 1: Chúng ta sẽ dụng mô hình dữ liệu giống với các bảng trong c</a:t>
            </a:r>
            <a:r>
              <a:rPr lang="vi-VN"/>
              <a:t>ơ</a:t>
            </a:r>
            <a:r>
              <a:rPr lang="en-US"/>
              <a:t> sở dữ liệu quan hệ.</a:t>
            </a:r>
          </a:p>
          <a:p>
            <a:pPr marL="0" lvl="0" indent="0" algn="l" rtl="0">
              <a:spcBef>
                <a:spcPts val="0"/>
              </a:spcBef>
              <a:spcAft>
                <a:spcPts val="0"/>
              </a:spcAft>
              <a:buNone/>
            </a:pPr>
            <a:endParaRPr lang="en-US"/>
          </a:p>
          <a:p>
            <a:pPr marL="0" lvl="0" indent="0" algn="l" rtl="0">
              <a:spcBef>
                <a:spcPts val="0"/>
              </a:spcBef>
              <a:spcAft>
                <a:spcPts val="0"/>
              </a:spcAft>
              <a:buNone/>
            </a:pPr>
            <a:r>
              <a:rPr lang="en-US"/>
              <a:t>Mô hình này hỗ trợ truy vấn user data bằng user id và item data bằng item id. Nh</a:t>
            </a:r>
            <a:r>
              <a:rPr lang="vi-VN"/>
              <a:t>ư</a:t>
            </a:r>
            <a:r>
              <a:rPr lang="en-US"/>
              <a:t>ng chúng ta sẽ không có cách nào dễ dàng để truy vấn tất cả các item đ</a:t>
            </a:r>
            <a:r>
              <a:rPr lang="vi-VN"/>
              <a:t>ư</a:t>
            </a:r>
            <a:r>
              <a:rPr lang="en-US"/>
              <a:t>ợc 1 user cụ thể thích hoặc tất cả các user thích 1 sản phẩm cụ thể.</a:t>
            </a:r>
          </a:p>
          <a:p>
            <a:pPr marL="0" lvl="0" indent="0" algn="l" rtl="0">
              <a:spcBef>
                <a:spcPts val="0"/>
              </a:spcBef>
              <a:spcAft>
                <a:spcPts val="0"/>
              </a:spcAft>
              <a:buNone/>
            </a:pPr>
            <a:endParaRPr lang="en-US"/>
          </a:p>
          <a:p>
            <a:pPr marL="0" lvl="0" indent="0" algn="l" rtl="0">
              <a:spcBef>
                <a:spcPts val="0"/>
              </a:spcBef>
              <a:spcAft>
                <a:spcPts val="0"/>
              </a:spcAft>
              <a:buNone/>
            </a:pPr>
            <a:r>
              <a:rPr lang="en-US"/>
              <a:t>Đây là mô hình column family tệ nhất.</a:t>
            </a:r>
            <a:endParaRPr/>
          </a:p>
        </p:txBody>
      </p:sp>
      <p:sp>
        <p:nvSpPr>
          <p:cNvPr id="455" name="Google Shape;455;g4868ea619a_0_3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2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4868ea619a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g4868ea619a_0_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298437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4868ea619a_0_32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Tùy chọn 2: Chúng ta sẽ chuẩn hóa các thực thể với các chỉ mục tùy chỉnh.</a:t>
            </a:r>
          </a:p>
          <a:p>
            <a:pPr marL="0" lvl="0" indent="0" algn="l" rtl="0">
              <a:spcBef>
                <a:spcPts val="0"/>
              </a:spcBef>
              <a:spcAft>
                <a:spcPts val="0"/>
              </a:spcAft>
              <a:buNone/>
            </a:pPr>
            <a:endParaRPr lang="en-US"/>
          </a:p>
          <a:p>
            <a:pPr marL="0" lvl="0" indent="0" algn="l" rtl="0">
              <a:spcBef>
                <a:spcPts val="0"/>
              </a:spcBef>
              <a:spcAft>
                <a:spcPts val="0"/>
              </a:spcAft>
              <a:buNone/>
            </a:pPr>
            <a:r>
              <a:rPr lang="en-US"/>
              <a:t>Chúng ta có thể truy vấn dễ dàng tất cả các item id đ</a:t>
            </a:r>
            <a:r>
              <a:rPr lang="vi-VN"/>
              <a:t>ư</a:t>
            </a:r>
            <a:r>
              <a:rPr lang="en-US"/>
              <a:t>ợc thích bởi 1 user cụ thể thông qua Item_By_User, và tất cả user id thích 1 item cụ thể thông qua User_By_item.</a:t>
            </a:r>
          </a:p>
          <a:p>
            <a:pPr marL="0" lvl="0" indent="0" algn="l" rtl="0">
              <a:spcBef>
                <a:spcPts val="0"/>
              </a:spcBef>
              <a:spcAft>
                <a:spcPts val="0"/>
              </a:spcAft>
              <a:buNone/>
            </a:pPr>
            <a:endParaRPr lang="en-US"/>
          </a:p>
          <a:p>
            <a:pPr marL="0" lvl="0" indent="0" algn="l" rtl="0">
              <a:spcBef>
                <a:spcPts val="0"/>
              </a:spcBef>
              <a:spcAft>
                <a:spcPts val="0"/>
              </a:spcAft>
              <a:buNone/>
            </a:pPr>
            <a:r>
              <a:rPr lang="en-US"/>
              <a:t>Trong mô hình này, giả sử chúng ta muốn lấy thêm Name của tất cả user thích 1 item cụ thể. Đầu tiên chúng ta phải truy vấn User_By_Item để lấy tất cả user id thích 1 item cụ thể, sau đó với mỗi user id này, chúng ta cần truy vấn User để lấy Name của từng user. </a:t>
            </a:r>
          </a:p>
          <a:p>
            <a:pPr marL="0" lvl="0" indent="0" algn="l" rtl="0">
              <a:spcBef>
                <a:spcPts val="0"/>
              </a:spcBef>
              <a:spcAft>
                <a:spcPts val="0"/>
              </a:spcAft>
              <a:buNone/>
            </a:pPr>
            <a:endParaRPr lang="en-US"/>
          </a:p>
          <a:p>
            <a:pPr marL="0" lvl="0" indent="0" algn="l" rtl="0">
              <a:spcBef>
                <a:spcPts val="0"/>
              </a:spcBef>
              <a:spcAft>
                <a:spcPts val="0"/>
              </a:spcAft>
              <a:buNone/>
            </a:pPr>
            <a:r>
              <a:rPr lang="en-US"/>
              <a:t>Có thể 1 item đ</a:t>
            </a:r>
            <a:r>
              <a:rPr lang="vi-VN"/>
              <a:t>ư</a:t>
            </a:r>
            <a:r>
              <a:rPr lang="en-US"/>
              <a:t>ợc hàng trăm, hàng ngàn ng</a:t>
            </a:r>
            <a:r>
              <a:rPr lang="vi-VN"/>
              <a:t>ư</a:t>
            </a:r>
            <a:r>
              <a:rPr lang="en-US"/>
              <a:t>ời thích, điều này sẽ gây ra nhiều truy vấn và tăng chi phí. Vì vậy, chúng ta sẽ tối </a:t>
            </a:r>
            <a:r>
              <a:rPr lang="vi-VN"/>
              <a:t>ư</a:t>
            </a:r>
            <a:r>
              <a:rPr lang="en-US"/>
              <a:t>u bằng cách loại bỏ chuẩn hóa Name trong User_By_Item và Title trong Item_By_User trong tùy chọn 3.</a:t>
            </a:r>
          </a:p>
          <a:p>
            <a:pPr marL="0" lvl="0" indent="0" algn="l" rtl="0">
              <a:spcBef>
                <a:spcPts val="0"/>
              </a:spcBef>
              <a:spcAft>
                <a:spcPts val="0"/>
              </a:spcAft>
              <a:buNone/>
            </a:pPr>
            <a:endParaRPr lang="en-US"/>
          </a:p>
          <a:p>
            <a:pPr marL="0" lvl="0" indent="0" algn="l" rtl="0">
              <a:spcBef>
                <a:spcPts val="0"/>
              </a:spcBef>
              <a:spcAft>
                <a:spcPts val="0"/>
              </a:spcAft>
              <a:buNone/>
            </a:pPr>
            <a:endParaRPr lang="en-US"/>
          </a:p>
        </p:txBody>
      </p:sp>
      <p:sp>
        <p:nvSpPr>
          <p:cNvPr id="455" name="Google Shape;455;g4868ea619a_0_3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624373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4868ea619a_0_32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Tùy chọn 3: </a:t>
            </a:r>
            <a:r>
              <a:rPr lang="vi-VN" sz="1800" b="0" i="0" u="none" strike="noStrike" cap="none">
                <a:solidFill>
                  <a:srgbClr val="000000"/>
                </a:solidFill>
                <a:effectLst/>
                <a:latin typeface="Arial"/>
                <a:ea typeface="Arial"/>
                <a:cs typeface="Arial"/>
                <a:sym typeface="Arial"/>
              </a:rPr>
              <a:t>Trong mô hình này, </a:t>
            </a:r>
            <a:r>
              <a:rPr lang="en-US" sz="1800" b="0" i="0" u="none" strike="noStrike" cap="none">
                <a:solidFill>
                  <a:srgbClr val="000000"/>
                </a:solidFill>
                <a:effectLst/>
                <a:latin typeface="Arial"/>
                <a:ea typeface="Arial"/>
                <a:cs typeface="Arial"/>
                <a:sym typeface="Arial"/>
              </a:rPr>
              <a:t>Title </a:t>
            </a:r>
            <a:r>
              <a:rPr lang="vi-VN" sz="1800" b="0" i="0" u="none" strike="noStrike" cap="none">
                <a:solidFill>
                  <a:srgbClr val="000000"/>
                </a:solidFill>
                <a:effectLst/>
                <a:latin typeface="Arial"/>
                <a:ea typeface="Arial"/>
                <a:cs typeface="Arial"/>
                <a:sym typeface="Arial"/>
              </a:rPr>
              <a:t>và </a:t>
            </a:r>
            <a:r>
              <a:rPr lang="en-US" sz="1800" b="0" i="0" u="none" strike="noStrike" cap="none">
                <a:solidFill>
                  <a:srgbClr val="000000"/>
                </a:solidFill>
                <a:effectLst/>
                <a:latin typeface="Arial"/>
                <a:ea typeface="Arial"/>
                <a:cs typeface="Arial"/>
                <a:sym typeface="Arial"/>
              </a:rPr>
              <a:t>Name </a:t>
            </a:r>
            <a:r>
              <a:rPr lang="vi-VN" sz="1800" b="0" i="0" u="none" strike="noStrike" cap="none">
                <a:solidFill>
                  <a:srgbClr val="000000"/>
                </a:solidFill>
                <a:effectLst/>
                <a:latin typeface="Arial"/>
                <a:ea typeface="Arial"/>
                <a:cs typeface="Arial"/>
                <a:sym typeface="Arial"/>
              </a:rPr>
              <a:t>không được chuẩn hóa trong User_By_Item và Item_By_User tương ứng.</a:t>
            </a:r>
            <a:endParaRPr lang="en-US" sz="1800" b="0" i="0" u="none" strike="noStrike" cap="none">
              <a:solidFill>
                <a:srgbClr val="000000"/>
              </a:solidFill>
              <a:effectLst/>
              <a:latin typeface="Arial"/>
              <a:ea typeface="Arial"/>
              <a:cs typeface="Arial"/>
              <a:sym typeface="Arial"/>
            </a:endParaRPr>
          </a:p>
          <a:p>
            <a:pPr marL="0" lvl="0" indent="0" algn="l" rtl="0">
              <a:spcBef>
                <a:spcPts val="0"/>
              </a:spcBef>
              <a:spcAft>
                <a:spcPts val="0"/>
              </a:spcAft>
              <a:buNone/>
            </a:pPr>
            <a:endParaRPr lang="en-US" sz="1800" b="0" i="0" u="none" strike="noStrike" cap="none">
              <a:solidFill>
                <a:srgbClr val="000000"/>
              </a:solidFill>
              <a:effectLst/>
              <a:latin typeface="Arial"/>
              <a:ea typeface="Arial"/>
              <a:cs typeface="Arial"/>
              <a:sym typeface="Arial"/>
            </a:endParaRPr>
          </a:p>
          <a:p>
            <a:pPr marL="0" lvl="0" indent="0" algn="l" rtl="0">
              <a:spcBef>
                <a:spcPts val="0"/>
              </a:spcBef>
              <a:spcAft>
                <a:spcPts val="0"/>
              </a:spcAft>
              <a:buNone/>
            </a:pPr>
            <a:r>
              <a:rPr lang="vi-VN" sz="1800" b="0" i="0" u="none" strike="noStrike" cap="none">
                <a:solidFill>
                  <a:srgbClr val="000000"/>
                </a:solidFill>
                <a:effectLst/>
                <a:latin typeface="Arial"/>
                <a:ea typeface="Arial"/>
                <a:cs typeface="Arial"/>
                <a:sym typeface="Arial"/>
              </a:rPr>
              <a:t>Điều gì sẽ xảy ra nếu chúng </a:t>
            </a:r>
            <a:r>
              <a:rPr lang="en-US" sz="1800" b="0" i="0" u="none" strike="noStrike" cap="none">
                <a:solidFill>
                  <a:srgbClr val="000000"/>
                </a:solidFill>
                <a:effectLst/>
                <a:latin typeface="Arial"/>
                <a:ea typeface="Arial"/>
                <a:cs typeface="Arial"/>
                <a:sym typeface="Arial"/>
              </a:rPr>
              <a:t>ta</a:t>
            </a:r>
            <a:r>
              <a:rPr lang="vi-VN" sz="1800" b="0" i="0" u="none" strike="noStrike" cap="none">
                <a:solidFill>
                  <a:srgbClr val="000000"/>
                </a:solidFill>
                <a:effectLst/>
                <a:latin typeface="Arial"/>
                <a:ea typeface="Arial"/>
                <a:cs typeface="Arial"/>
                <a:sym typeface="Arial"/>
              </a:rPr>
              <a:t> muốn </a:t>
            </a:r>
            <a:r>
              <a:rPr lang="en-US" sz="1800" b="0" i="0" u="none" strike="noStrike" cap="none">
                <a:solidFill>
                  <a:srgbClr val="000000"/>
                </a:solidFill>
                <a:effectLst/>
                <a:latin typeface="Arial"/>
                <a:ea typeface="Arial"/>
                <a:cs typeface="Arial"/>
                <a:sym typeface="Arial"/>
              </a:rPr>
              <a:t>lấy</a:t>
            </a:r>
            <a:r>
              <a:rPr lang="vi-VN" sz="1800" b="0" i="0" u="none" strike="noStrike" cap="none">
                <a:solidFill>
                  <a:srgbClr val="000000"/>
                </a:solidFill>
                <a:effectLst/>
                <a:latin typeface="Arial"/>
                <a:ea typeface="Arial"/>
                <a:cs typeface="Arial"/>
                <a:sym typeface="Arial"/>
              </a:rPr>
              <a:t> được tất cả thông tin (</a:t>
            </a:r>
            <a:r>
              <a:rPr lang="en-US" sz="1800" b="0" i="0" u="none" strike="noStrike" cap="none">
                <a:solidFill>
                  <a:srgbClr val="000000"/>
                </a:solidFill>
                <a:effectLst/>
                <a:latin typeface="Arial"/>
                <a:ea typeface="Arial"/>
                <a:cs typeface="Arial"/>
                <a:sym typeface="Arial"/>
              </a:rPr>
              <a:t>email</a:t>
            </a:r>
            <a:r>
              <a:rPr lang="vi-VN" sz="1800" b="0" i="0" u="none" strike="noStrike" cap="none">
                <a:solidFill>
                  <a:srgbClr val="000000"/>
                </a:solidFill>
                <a:effectLst/>
                <a:latin typeface="Arial"/>
                <a:ea typeface="Arial"/>
                <a:cs typeface="Arial"/>
                <a:sym typeface="Arial"/>
              </a:rPr>
              <a:t>, </a:t>
            </a:r>
            <a:r>
              <a:rPr lang="en-US" sz="1800" b="0" i="0" u="none" strike="noStrike" cap="none">
                <a:solidFill>
                  <a:srgbClr val="000000"/>
                </a:solidFill>
                <a:effectLst/>
                <a:latin typeface="Arial"/>
                <a:ea typeface="Arial"/>
                <a:cs typeface="Arial"/>
                <a:sym typeface="Arial"/>
              </a:rPr>
              <a:t> số điện thoại, </a:t>
            </a:r>
            <a:r>
              <a:rPr lang="vi-VN" sz="1800" b="0" i="0" u="none" strike="noStrike" cap="none">
                <a:solidFill>
                  <a:srgbClr val="000000"/>
                </a:solidFill>
                <a:effectLst/>
                <a:latin typeface="Arial"/>
                <a:ea typeface="Arial"/>
                <a:cs typeface="Arial"/>
                <a:sym typeface="Arial"/>
              </a:rPr>
              <a:t>v.v.) về </a:t>
            </a:r>
            <a:r>
              <a:rPr lang="en-US" sz="1800" b="0" i="0" u="none" strike="noStrike" cap="none">
                <a:solidFill>
                  <a:srgbClr val="000000"/>
                </a:solidFill>
                <a:effectLst/>
                <a:latin typeface="Arial"/>
                <a:ea typeface="Arial"/>
                <a:cs typeface="Arial"/>
                <a:sym typeface="Arial"/>
              </a:rPr>
              <a:t>các user thích 1 item cụ thể</a:t>
            </a:r>
            <a:r>
              <a:rPr lang="vi-VN" sz="1800" b="0" i="0" u="none" strike="noStrike" cap="none">
                <a:solidFill>
                  <a:srgbClr val="000000"/>
                </a:solidFill>
                <a:effectLst/>
                <a:latin typeface="Arial"/>
                <a:ea typeface="Arial"/>
                <a:cs typeface="Arial"/>
                <a:sym typeface="Arial"/>
              </a:rPr>
              <a:t>? Nhưng chúng ta cần </a:t>
            </a:r>
            <a:r>
              <a:rPr lang="en-US" sz="1800" b="0" i="0" u="none" strike="noStrike" cap="none">
                <a:solidFill>
                  <a:srgbClr val="000000"/>
                </a:solidFill>
                <a:effectLst/>
                <a:latin typeface="Arial"/>
                <a:ea typeface="Arial"/>
                <a:cs typeface="Arial"/>
                <a:sym typeface="Arial"/>
              </a:rPr>
              <a:t>xem xét rằng </a:t>
            </a:r>
            <a:r>
              <a:rPr lang="vi-VN" sz="1800" b="0" i="0" u="none" strike="noStrike" cap="none">
                <a:solidFill>
                  <a:srgbClr val="000000"/>
                </a:solidFill>
                <a:effectLst/>
                <a:latin typeface="Arial"/>
                <a:ea typeface="Arial"/>
                <a:cs typeface="Arial"/>
                <a:sym typeface="Arial"/>
              </a:rPr>
              <a:t>có thực sự cần truy vấn này, đặc biệt đối với trường hợp sử dụng này</a:t>
            </a:r>
            <a:r>
              <a:rPr lang="en-US" sz="1800" b="0" i="0" u="none" strike="noStrike" cap="none">
                <a:solidFill>
                  <a:srgbClr val="000000"/>
                </a:solidFill>
                <a:effectLst/>
                <a:latin typeface="Arial"/>
                <a:ea typeface="Arial"/>
                <a:cs typeface="Arial"/>
                <a:sym typeface="Arial"/>
              </a:rPr>
              <a:t>.</a:t>
            </a:r>
          </a:p>
          <a:p>
            <a:pPr marL="0" lvl="0" indent="0" algn="l" rtl="0">
              <a:spcBef>
                <a:spcPts val="0"/>
              </a:spcBef>
              <a:spcAft>
                <a:spcPts val="0"/>
              </a:spcAft>
              <a:buNone/>
            </a:pPr>
            <a:endParaRPr lang="en-US" sz="1800" b="0" i="0" u="none" strike="noStrike" cap="none">
              <a:solidFill>
                <a:srgbClr val="000000"/>
              </a:solidFill>
              <a:effectLst/>
              <a:latin typeface="Arial"/>
              <a:ea typeface="Arial"/>
              <a:cs typeface="Arial"/>
              <a:sym typeface="Arial"/>
            </a:endParaRPr>
          </a:p>
          <a:p>
            <a:pPr marL="0" lvl="0" indent="0" algn="l" rtl="0">
              <a:spcBef>
                <a:spcPts val="0"/>
              </a:spcBef>
              <a:spcAft>
                <a:spcPts val="0"/>
              </a:spcAft>
              <a:buNone/>
            </a:pPr>
            <a:r>
              <a:rPr lang="en-US" sz="1800" b="0" i="0" u="none" strike="noStrike" cap="none">
                <a:solidFill>
                  <a:srgbClr val="000000"/>
                </a:solidFill>
                <a:effectLst/>
                <a:latin typeface="Arial"/>
                <a:ea typeface="Arial"/>
                <a:cs typeface="Arial"/>
                <a:sym typeface="Arial"/>
              </a:rPr>
              <a:t>Chúng ta có thể hiển thị tất cả tên user thích 1 item cụ thể và chỉ nên lấy thêm thông tin khi đ</a:t>
            </a:r>
            <a:r>
              <a:rPr lang="vi-VN" sz="1800" b="0" i="0" u="none" strike="noStrike" cap="none">
                <a:solidFill>
                  <a:srgbClr val="000000"/>
                </a:solidFill>
                <a:effectLst/>
                <a:latin typeface="Arial"/>
                <a:ea typeface="Arial"/>
                <a:cs typeface="Arial"/>
                <a:sym typeface="Arial"/>
              </a:rPr>
              <a:t>ư</a:t>
            </a:r>
            <a:r>
              <a:rPr lang="en-US" sz="1800" b="0" i="0" u="none" strike="noStrike" cap="none">
                <a:solidFill>
                  <a:srgbClr val="000000"/>
                </a:solidFill>
                <a:effectLst/>
                <a:latin typeface="Arial"/>
                <a:ea typeface="Arial"/>
                <a:cs typeface="Arial"/>
                <a:sym typeface="Arial"/>
              </a:rPr>
              <a:t>ợc yêu cầu (click vào tên user chẳng hạn – chỉ tốn thêm 1 truy vấn), chúng ta không nên bỏ chuẩn hóa tất cả các column, vì gây ra rất nhiều d</a:t>
            </a:r>
            <a:r>
              <a:rPr lang="vi-VN" sz="1800" b="0" i="0" u="none" strike="noStrike" cap="none">
                <a:solidFill>
                  <a:srgbClr val="000000"/>
                </a:solidFill>
                <a:effectLst/>
                <a:latin typeface="Arial"/>
                <a:ea typeface="Arial"/>
                <a:cs typeface="Arial"/>
                <a:sym typeface="Arial"/>
              </a:rPr>
              <a:t>ư</a:t>
            </a:r>
            <a:r>
              <a:rPr lang="en-US" sz="1800" b="0" i="0" u="none" strike="noStrike" cap="none">
                <a:solidFill>
                  <a:srgbClr val="000000"/>
                </a:solidFill>
                <a:effectLst/>
                <a:latin typeface="Arial"/>
                <a:ea typeface="Arial"/>
                <a:cs typeface="Arial"/>
                <a:sym typeface="Arial"/>
              </a:rPr>
              <a:t> thừa dữ liệu.</a:t>
            </a:r>
          </a:p>
          <a:p>
            <a:pPr marL="0" lvl="0" indent="0" algn="l" rtl="0">
              <a:spcBef>
                <a:spcPts val="0"/>
              </a:spcBef>
              <a:spcAft>
                <a:spcPts val="0"/>
              </a:spcAft>
              <a:buNone/>
            </a:pPr>
            <a:endParaRPr lang="en-US" sz="1800" b="0" i="0" u="none" strike="noStrike" cap="none">
              <a:solidFill>
                <a:srgbClr val="000000"/>
              </a:solidFill>
              <a:effectLst/>
              <a:latin typeface="Arial"/>
              <a:ea typeface="Arial"/>
              <a:cs typeface="Arial"/>
              <a:sym typeface="Arial"/>
            </a:endParaRPr>
          </a:p>
          <a:p>
            <a:pPr marL="0" lvl="0" indent="0" algn="l" rtl="0">
              <a:spcBef>
                <a:spcPts val="0"/>
              </a:spcBef>
              <a:spcAft>
                <a:spcPts val="0"/>
              </a:spcAft>
              <a:buNone/>
            </a:pPr>
            <a:r>
              <a:rPr lang="en-US" sz="1800" b="0" i="0" u="none" strike="noStrike" cap="none">
                <a:solidFill>
                  <a:srgbClr val="000000"/>
                </a:solidFill>
                <a:effectLst/>
                <a:latin typeface="Arial"/>
                <a:ea typeface="Arial"/>
                <a:cs typeface="Arial"/>
                <a:sym typeface="Arial"/>
              </a:rPr>
              <a:t>Chúng ta sẽ thực hiện 1 truy vấn: </a:t>
            </a:r>
            <a:r>
              <a:rPr lang="vi-VN" sz="1800" b="0" i="0" u="none" strike="noStrike" cap="none">
                <a:solidFill>
                  <a:srgbClr val="000000"/>
                </a:solidFill>
                <a:effectLst/>
                <a:latin typeface="Arial"/>
                <a:ea typeface="Arial"/>
                <a:cs typeface="Arial"/>
                <a:sym typeface="Arial"/>
              </a:rPr>
              <a:t>Đối với một </a:t>
            </a:r>
            <a:r>
              <a:rPr lang="en-US" sz="1800" b="0" i="0" u="none" strike="noStrike" cap="none">
                <a:solidFill>
                  <a:srgbClr val="000000"/>
                </a:solidFill>
                <a:effectLst/>
                <a:latin typeface="Arial"/>
                <a:ea typeface="Arial"/>
                <a:cs typeface="Arial"/>
                <a:sym typeface="Arial"/>
              </a:rPr>
              <a:t>item id </a:t>
            </a:r>
            <a:r>
              <a:rPr lang="vi-VN" sz="1800" b="0" i="0" u="none" strike="noStrike" cap="none">
                <a:solidFill>
                  <a:srgbClr val="000000"/>
                </a:solidFill>
                <a:effectLst/>
                <a:latin typeface="Arial"/>
                <a:ea typeface="Arial"/>
                <a:cs typeface="Arial"/>
                <a:sym typeface="Arial"/>
              </a:rPr>
              <a:t>đã cho, nhận tất cả dữ liệu </a:t>
            </a:r>
            <a:r>
              <a:rPr lang="en-US" sz="1800" b="0" i="0" u="none" strike="noStrike" cap="none">
                <a:solidFill>
                  <a:srgbClr val="000000"/>
                </a:solidFill>
                <a:effectLst/>
                <a:latin typeface="Arial"/>
                <a:ea typeface="Arial"/>
                <a:cs typeface="Arial"/>
                <a:sym typeface="Arial"/>
              </a:rPr>
              <a:t>item</a:t>
            </a:r>
            <a:r>
              <a:rPr lang="vi-VN" sz="1800" b="0" i="0" u="none" strike="noStrike" cap="none">
                <a:solidFill>
                  <a:srgbClr val="000000"/>
                </a:solidFill>
                <a:effectLst/>
                <a:latin typeface="Arial"/>
                <a:ea typeface="Arial"/>
                <a:cs typeface="Arial"/>
                <a:sym typeface="Arial"/>
              </a:rPr>
              <a:t>(tiêu đề, </a:t>
            </a:r>
            <a:r>
              <a:rPr lang="en-US" sz="1800" b="0" i="0" u="none" strike="noStrike" cap="none">
                <a:solidFill>
                  <a:srgbClr val="000000"/>
                </a:solidFill>
                <a:effectLst/>
                <a:latin typeface="Arial"/>
                <a:ea typeface="Arial"/>
                <a:cs typeface="Arial"/>
                <a:sym typeface="Arial"/>
              </a:rPr>
              <a:t>moo tả</a:t>
            </a:r>
            <a:r>
              <a:rPr lang="vi-VN" sz="1800" b="0" i="0" u="none" strike="noStrike" cap="none">
                <a:solidFill>
                  <a:srgbClr val="000000"/>
                </a:solidFill>
                <a:effectLst/>
                <a:latin typeface="Arial"/>
                <a:ea typeface="Arial"/>
                <a:cs typeface="Arial"/>
                <a:sym typeface="Arial"/>
              </a:rPr>
              <a:t>, v.v.) cùng với </a:t>
            </a:r>
            <a:r>
              <a:rPr lang="en-US" sz="1800" b="0" i="0" u="none" strike="noStrike" cap="none">
                <a:solidFill>
                  <a:srgbClr val="000000"/>
                </a:solidFill>
                <a:effectLst/>
                <a:latin typeface="Arial"/>
                <a:ea typeface="Arial"/>
                <a:cs typeface="Arial"/>
                <a:sym typeface="Arial"/>
              </a:rPr>
              <a:t>Names</a:t>
            </a:r>
            <a:r>
              <a:rPr lang="vi-VN" sz="1800" b="0" i="0" u="none" strike="noStrike" cap="none">
                <a:solidFill>
                  <a:srgbClr val="000000"/>
                </a:solidFill>
                <a:effectLst/>
                <a:latin typeface="Arial"/>
                <a:ea typeface="Arial"/>
                <a:cs typeface="Arial"/>
                <a:sym typeface="Arial"/>
              </a:rPr>
              <a:t> của những </a:t>
            </a:r>
            <a:r>
              <a:rPr lang="en-US" sz="1800" b="0" i="0" u="none" strike="noStrike" cap="none">
                <a:solidFill>
                  <a:srgbClr val="000000"/>
                </a:solidFill>
                <a:effectLst/>
                <a:latin typeface="Arial"/>
                <a:ea typeface="Arial"/>
                <a:cs typeface="Arial"/>
                <a:sym typeface="Arial"/>
              </a:rPr>
              <a:t>user </a:t>
            </a:r>
            <a:r>
              <a:rPr lang="vi-VN" sz="1800" b="0" i="0" u="none" strike="noStrike" cap="none">
                <a:solidFill>
                  <a:srgbClr val="000000"/>
                </a:solidFill>
                <a:effectLst/>
                <a:latin typeface="Arial"/>
                <a:ea typeface="Arial"/>
                <a:cs typeface="Arial"/>
                <a:sym typeface="Arial"/>
              </a:rPr>
              <a:t>thích </a:t>
            </a:r>
            <a:r>
              <a:rPr lang="en-US" sz="1800" b="0" i="0" u="none" strike="noStrike" cap="none">
                <a:solidFill>
                  <a:srgbClr val="000000"/>
                </a:solidFill>
                <a:effectLst/>
                <a:latin typeface="Arial"/>
                <a:ea typeface="Arial"/>
                <a:cs typeface="Arial"/>
                <a:sym typeface="Arial"/>
              </a:rPr>
              <a:t>item</a:t>
            </a:r>
            <a:r>
              <a:rPr lang="vi-VN" sz="1800" b="0" i="0" u="none" strike="noStrike" cap="none">
                <a:solidFill>
                  <a:srgbClr val="000000"/>
                </a:solidFill>
                <a:effectLst/>
                <a:latin typeface="Arial"/>
                <a:ea typeface="Arial"/>
                <a:cs typeface="Arial"/>
                <a:sym typeface="Arial"/>
              </a:rPr>
              <a:t> </a:t>
            </a:r>
            <a:r>
              <a:rPr lang="en-US" sz="1800" b="0" i="0" u="none" strike="noStrike" cap="none">
                <a:solidFill>
                  <a:srgbClr val="000000"/>
                </a:solidFill>
                <a:effectLst/>
                <a:latin typeface="Arial"/>
                <a:ea typeface="Arial"/>
                <a:cs typeface="Arial"/>
                <a:sym typeface="Arial"/>
              </a:rPr>
              <a:t>này</a:t>
            </a:r>
            <a:r>
              <a:rPr lang="vi-VN" sz="1800" b="0" i="0" u="none" strike="noStrike" cap="none">
                <a:solidFill>
                  <a:srgbClr val="000000"/>
                </a:solidFill>
                <a:effectLst/>
                <a:latin typeface="Arial"/>
                <a:ea typeface="Arial"/>
                <a:cs typeface="Arial"/>
                <a:sym typeface="Arial"/>
              </a:rPr>
              <a:t>.</a:t>
            </a:r>
            <a:r>
              <a:rPr lang="en-US" sz="1800" b="0" i="0" u="none" strike="noStrike" cap="none">
                <a:solidFill>
                  <a:srgbClr val="000000"/>
                </a:solidFill>
                <a:effectLst/>
                <a:latin typeface="Arial"/>
                <a:ea typeface="Arial"/>
                <a:cs typeface="Arial"/>
                <a:sym typeface="Arial"/>
              </a:rPr>
              <a:t> Trong mô hình này chúng ta chỉ cần 2 truy vấn, 1 truy vấn item data, 1 truy vấn Names(thông qua User_By_item). Chúng ta sẽ tối </a:t>
            </a:r>
            <a:r>
              <a:rPr lang="vi-VN" sz="1800" b="0" i="0" u="none" strike="noStrike" cap="none">
                <a:solidFill>
                  <a:srgbClr val="000000"/>
                </a:solidFill>
                <a:effectLst/>
                <a:latin typeface="Arial"/>
                <a:ea typeface="Arial"/>
                <a:cs typeface="Arial"/>
                <a:sym typeface="Arial"/>
              </a:rPr>
              <a:t>ư</a:t>
            </a:r>
            <a:r>
              <a:rPr lang="en-US" sz="1800" b="0" i="0" u="none" strike="noStrike" cap="none">
                <a:solidFill>
                  <a:srgbClr val="000000"/>
                </a:solidFill>
                <a:effectLst/>
                <a:latin typeface="Arial"/>
                <a:ea typeface="Arial"/>
                <a:cs typeface="Arial"/>
                <a:sym typeface="Arial"/>
              </a:rPr>
              <a:t>u hóa them trong tùy chọn 4.</a:t>
            </a:r>
            <a:endParaRPr lang="vi-VN" sz="1800" b="0" i="0" u="none" strike="noStrike" cap="none">
              <a:solidFill>
                <a:srgbClr val="000000"/>
              </a:solidFill>
              <a:effectLst/>
              <a:latin typeface="Arial"/>
              <a:ea typeface="Arial"/>
              <a:cs typeface="Arial"/>
              <a:sym typeface="Arial"/>
            </a:endParaRPr>
          </a:p>
          <a:p>
            <a:br>
              <a:rPr lang="vi-VN"/>
            </a:br>
            <a:br>
              <a:rPr lang="vi-VN"/>
            </a:br>
            <a:endParaRPr lang="en-US"/>
          </a:p>
          <a:p>
            <a:pPr marL="0" lvl="0" indent="0" algn="l" rtl="0">
              <a:spcBef>
                <a:spcPts val="0"/>
              </a:spcBef>
              <a:spcAft>
                <a:spcPts val="0"/>
              </a:spcAft>
              <a:buNone/>
            </a:pPr>
            <a:endParaRPr lang="en-US"/>
          </a:p>
        </p:txBody>
      </p:sp>
      <p:sp>
        <p:nvSpPr>
          <p:cNvPr id="455" name="Google Shape;455;g4868ea619a_0_3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478049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4868ea619a_0_32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Tùy chọn 4: Chúng ta sẽ loại bỏ 1 phần chuẩn hóa trong các thực thể.</a:t>
            </a:r>
          </a:p>
          <a:p>
            <a:pPr marL="0" lvl="0" indent="0" algn="l" rtl="0">
              <a:spcBef>
                <a:spcPts val="0"/>
              </a:spcBef>
              <a:spcAft>
                <a:spcPts val="0"/>
              </a:spcAft>
              <a:buNone/>
            </a:pPr>
            <a:endParaRPr lang="en-US"/>
          </a:p>
          <a:p>
            <a:pPr marL="0" lvl="0" indent="0" algn="l" rtl="0">
              <a:spcBef>
                <a:spcPts val="0"/>
              </a:spcBef>
              <a:spcAft>
                <a:spcPts val="0"/>
              </a:spcAft>
              <a:buNone/>
            </a:pPr>
            <a:r>
              <a:rPr lang="en-US"/>
              <a:t>Mô hình này sử dụng các Super Column, nên nó phức tạp h</a:t>
            </a:r>
            <a:r>
              <a:rPr lang="vi-VN"/>
              <a:t>ơ</a:t>
            </a:r>
            <a:r>
              <a:rPr lang="en-US"/>
              <a:t>n mô hình 3.</a:t>
            </a:r>
          </a:p>
          <a:p>
            <a:pPr marL="0" lvl="0" indent="0" algn="l" rtl="0">
              <a:spcBef>
                <a:spcPts val="0"/>
              </a:spcBef>
              <a:spcAft>
                <a:spcPts val="0"/>
              </a:spcAft>
              <a:buNone/>
            </a:pPr>
            <a:r>
              <a:rPr lang="en-US" sz="1800" b="0" i="0" u="none" strike="noStrike" cap="none">
                <a:solidFill>
                  <a:srgbClr val="000000"/>
                </a:solidFill>
                <a:effectLst/>
                <a:latin typeface="Arial"/>
                <a:ea typeface="Arial"/>
                <a:cs typeface="Arial"/>
                <a:sym typeface="Arial"/>
              </a:rPr>
              <a:t>Thực hiện 1 truy vấn t</a:t>
            </a:r>
            <a:r>
              <a:rPr lang="vi-VN" sz="1800" b="0" i="0" u="none" strike="noStrike" cap="none">
                <a:solidFill>
                  <a:srgbClr val="000000"/>
                </a:solidFill>
                <a:effectLst/>
                <a:latin typeface="Arial"/>
                <a:ea typeface="Arial"/>
                <a:cs typeface="Arial"/>
                <a:sym typeface="Arial"/>
              </a:rPr>
              <a:t>ư</a:t>
            </a:r>
            <a:r>
              <a:rPr lang="en-US" sz="1800" b="0" i="0" u="none" strike="noStrike" cap="none">
                <a:solidFill>
                  <a:srgbClr val="000000"/>
                </a:solidFill>
                <a:effectLst/>
                <a:latin typeface="Arial"/>
                <a:ea typeface="Arial"/>
                <a:cs typeface="Arial"/>
                <a:sym typeface="Arial"/>
              </a:rPr>
              <a:t>ơng tự tùy chọn 3: </a:t>
            </a:r>
            <a:r>
              <a:rPr lang="vi-VN" sz="1800" b="0" i="0" u="none" strike="noStrike" cap="none">
                <a:solidFill>
                  <a:srgbClr val="000000"/>
                </a:solidFill>
                <a:effectLst/>
                <a:latin typeface="Arial"/>
                <a:ea typeface="Arial"/>
                <a:cs typeface="Arial"/>
                <a:sym typeface="Arial"/>
              </a:rPr>
              <a:t>Đối với một </a:t>
            </a:r>
            <a:r>
              <a:rPr lang="en-US" sz="1800" b="0" i="0" u="none" strike="noStrike" cap="none">
                <a:solidFill>
                  <a:srgbClr val="000000"/>
                </a:solidFill>
                <a:effectLst/>
                <a:latin typeface="Arial"/>
                <a:ea typeface="Arial"/>
                <a:cs typeface="Arial"/>
                <a:sym typeface="Arial"/>
              </a:rPr>
              <a:t>item id </a:t>
            </a:r>
            <a:r>
              <a:rPr lang="vi-VN" sz="1800" b="0" i="0" u="none" strike="noStrike" cap="none">
                <a:solidFill>
                  <a:srgbClr val="000000"/>
                </a:solidFill>
                <a:effectLst/>
                <a:latin typeface="Arial"/>
                <a:ea typeface="Arial"/>
                <a:cs typeface="Arial"/>
                <a:sym typeface="Arial"/>
              </a:rPr>
              <a:t>đã cho, </a:t>
            </a:r>
            <a:r>
              <a:rPr lang="en-US" sz="1800" b="0" i="0" u="none" strike="noStrike" cap="none">
                <a:solidFill>
                  <a:srgbClr val="000000"/>
                </a:solidFill>
                <a:effectLst/>
                <a:latin typeface="Arial"/>
                <a:ea typeface="Arial"/>
                <a:cs typeface="Arial"/>
                <a:sym typeface="Arial"/>
              </a:rPr>
              <a:t>lấy</a:t>
            </a:r>
            <a:r>
              <a:rPr lang="vi-VN" sz="1800" b="0" i="0" u="none" strike="noStrike" cap="none">
                <a:solidFill>
                  <a:srgbClr val="000000"/>
                </a:solidFill>
                <a:effectLst/>
                <a:latin typeface="Arial"/>
                <a:ea typeface="Arial"/>
                <a:cs typeface="Arial"/>
                <a:sym typeface="Arial"/>
              </a:rPr>
              <a:t> tất cả dữ liệu </a:t>
            </a:r>
            <a:r>
              <a:rPr lang="en-US" sz="1800" b="0" i="0" u="none" strike="noStrike" cap="none">
                <a:solidFill>
                  <a:srgbClr val="000000"/>
                </a:solidFill>
                <a:effectLst/>
                <a:latin typeface="Arial"/>
                <a:ea typeface="Arial"/>
                <a:cs typeface="Arial"/>
                <a:sym typeface="Arial"/>
              </a:rPr>
              <a:t>item</a:t>
            </a:r>
            <a:r>
              <a:rPr lang="vi-VN" sz="1800" b="0" i="0" u="none" strike="noStrike" cap="none">
                <a:solidFill>
                  <a:srgbClr val="000000"/>
                </a:solidFill>
                <a:effectLst/>
                <a:latin typeface="Arial"/>
                <a:ea typeface="Arial"/>
                <a:cs typeface="Arial"/>
                <a:sym typeface="Arial"/>
              </a:rPr>
              <a:t>(tiêu đề, </a:t>
            </a:r>
            <a:r>
              <a:rPr lang="en-US" sz="1800" b="0" i="0" u="none" strike="noStrike" cap="none">
                <a:solidFill>
                  <a:srgbClr val="000000"/>
                </a:solidFill>
                <a:effectLst/>
                <a:latin typeface="Arial"/>
                <a:ea typeface="Arial"/>
                <a:cs typeface="Arial"/>
                <a:sym typeface="Arial"/>
              </a:rPr>
              <a:t>mô tả</a:t>
            </a:r>
            <a:r>
              <a:rPr lang="vi-VN" sz="1800" b="0" i="0" u="none" strike="noStrike" cap="none">
                <a:solidFill>
                  <a:srgbClr val="000000"/>
                </a:solidFill>
                <a:effectLst/>
                <a:latin typeface="Arial"/>
                <a:ea typeface="Arial"/>
                <a:cs typeface="Arial"/>
                <a:sym typeface="Arial"/>
              </a:rPr>
              <a:t>, v.v.) cùng với </a:t>
            </a:r>
            <a:r>
              <a:rPr lang="en-US" sz="1800" b="0" i="0" u="none" strike="noStrike" cap="none">
                <a:solidFill>
                  <a:srgbClr val="000000"/>
                </a:solidFill>
                <a:effectLst/>
                <a:latin typeface="Arial"/>
                <a:ea typeface="Arial"/>
                <a:cs typeface="Arial"/>
                <a:sym typeface="Arial"/>
              </a:rPr>
              <a:t>Names</a:t>
            </a:r>
            <a:r>
              <a:rPr lang="vi-VN" sz="1800" b="0" i="0" u="none" strike="noStrike" cap="none">
                <a:solidFill>
                  <a:srgbClr val="000000"/>
                </a:solidFill>
                <a:effectLst/>
                <a:latin typeface="Arial"/>
                <a:ea typeface="Arial"/>
                <a:cs typeface="Arial"/>
                <a:sym typeface="Arial"/>
              </a:rPr>
              <a:t> của những </a:t>
            </a:r>
            <a:r>
              <a:rPr lang="en-US" sz="1800" b="0" i="0" u="none" strike="noStrike" cap="none">
                <a:solidFill>
                  <a:srgbClr val="000000"/>
                </a:solidFill>
                <a:effectLst/>
                <a:latin typeface="Arial"/>
                <a:ea typeface="Arial"/>
                <a:cs typeface="Arial"/>
                <a:sym typeface="Arial"/>
              </a:rPr>
              <a:t>user </a:t>
            </a:r>
            <a:r>
              <a:rPr lang="vi-VN" sz="1800" b="0" i="0" u="none" strike="noStrike" cap="none">
                <a:solidFill>
                  <a:srgbClr val="000000"/>
                </a:solidFill>
                <a:effectLst/>
                <a:latin typeface="Arial"/>
                <a:ea typeface="Arial"/>
                <a:cs typeface="Arial"/>
                <a:sym typeface="Arial"/>
              </a:rPr>
              <a:t>thích </a:t>
            </a:r>
            <a:r>
              <a:rPr lang="en-US" sz="1800" b="0" i="0" u="none" strike="noStrike" cap="none">
                <a:solidFill>
                  <a:srgbClr val="000000"/>
                </a:solidFill>
                <a:effectLst/>
                <a:latin typeface="Arial"/>
                <a:ea typeface="Arial"/>
                <a:cs typeface="Arial"/>
                <a:sym typeface="Arial"/>
              </a:rPr>
              <a:t>item</a:t>
            </a:r>
            <a:r>
              <a:rPr lang="vi-VN" sz="1800" b="0" i="0" u="none" strike="noStrike" cap="none">
                <a:solidFill>
                  <a:srgbClr val="000000"/>
                </a:solidFill>
                <a:effectLst/>
                <a:latin typeface="Arial"/>
                <a:ea typeface="Arial"/>
                <a:cs typeface="Arial"/>
                <a:sym typeface="Arial"/>
              </a:rPr>
              <a:t> </a:t>
            </a:r>
            <a:r>
              <a:rPr lang="en-US" sz="1800" b="0" i="0" u="none" strike="noStrike" cap="none">
                <a:solidFill>
                  <a:srgbClr val="000000"/>
                </a:solidFill>
                <a:effectLst/>
                <a:latin typeface="Arial"/>
                <a:ea typeface="Arial"/>
                <a:cs typeface="Arial"/>
                <a:sym typeface="Arial"/>
              </a:rPr>
              <a:t>này</a:t>
            </a:r>
            <a:r>
              <a:rPr lang="vi-VN" sz="1800" b="0" i="0" u="none" strike="noStrike" cap="none">
                <a:solidFill>
                  <a:srgbClr val="000000"/>
                </a:solidFill>
                <a:effectLst/>
                <a:latin typeface="Arial"/>
                <a:ea typeface="Arial"/>
                <a:cs typeface="Arial"/>
                <a:sym typeface="Arial"/>
              </a:rPr>
              <a:t>.</a:t>
            </a:r>
            <a:r>
              <a:rPr lang="en-US" sz="1800" b="0" i="0" u="none" strike="noStrike" cap="none">
                <a:solidFill>
                  <a:srgbClr val="000000"/>
                </a:solidFill>
                <a:effectLst/>
                <a:latin typeface="Arial"/>
                <a:ea typeface="Arial"/>
                <a:cs typeface="Arial"/>
                <a:sym typeface="Arial"/>
              </a:rPr>
              <a:t> Trong mô hình này chúng ta chỉ cần 1  truy vấn</a:t>
            </a:r>
          </a:p>
          <a:p>
            <a:pPr marL="0" lvl="0" indent="0" algn="l" rtl="0">
              <a:spcBef>
                <a:spcPts val="0"/>
              </a:spcBef>
              <a:spcAft>
                <a:spcPts val="0"/>
              </a:spcAft>
              <a:buNone/>
            </a:pPr>
            <a:endParaRPr lang="en-US" sz="1800" b="0" i="0" u="none" strike="noStrike" cap="none">
              <a:solidFill>
                <a:srgbClr val="000000"/>
              </a:solidFill>
              <a:effectLst/>
              <a:latin typeface="Arial"/>
              <a:cs typeface="Arial"/>
              <a:sym typeface="Arial"/>
            </a:endParaRPr>
          </a:p>
          <a:p>
            <a:pPr marL="0" lvl="0" indent="0" algn="l" rtl="0">
              <a:spcBef>
                <a:spcPts val="0"/>
              </a:spcBef>
              <a:spcAft>
                <a:spcPts val="0"/>
              </a:spcAft>
              <a:buNone/>
            </a:pPr>
            <a:r>
              <a:rPr lang="en-US" sz="1800" b="0" i="0" u="none" strike="noStrike" cap="none">
                <a:solidFill>
                  <a:srgbClr val="000000"/>
                </a:solidFill>
                <a:effectLst/>
                <a:latin typeface="Arial"/>
                <a:cs typeface="Arial"/>
                <a:sym typeface="Arial"/>
              </a:rPr>
              <a:t>Loại bỏ 1 phần chuẩn hóa vì không loại bỏ chuẩn hóa tất cả dữ liệu user vào bảng item và item vào bảng user (có thể gây ra d</a:t>
            </a:r>
            <a:r>
              <a:rPr lang="vi-VN" sz="1800" b="0" i="0" u="none" strike="noStrike" cap="none">
                <a:solidFill>
                  <a:srgbClr val="000000"/>
                </a:solidFill>
                <a:effectLst/>
                <a:latin typeface="Arial"/>
                <a:cs typeface="Arial"/>
                <a:sym typeface="Arial"/>
              </a:rPr>
              <a:t>ư</a:t>
            </a:r>
            <a:r>
              <a:rPr lang="en-US" sz="1800" b="0" i="0" u="none" strike="noStrike" cap="none">
                <a:solidFill>
                  <a:srgbClr val="000000"/>
                </a:solidFill>
                <a:effectLst/>
                <a:latin typeface="Arial"/>
                <a:cs typeface="Arial"/>
                <a:sym typeface="Arial"/>
              </a:rPr>
              <a:t> thừa dữ liệu).</a:t>
            </a:r>
          </a:p>
          <a:p>
            <a:pPr marL="0" lvl="0" indent="0" algn="l" rtl="0">
              <a:spcBef>
                <a:spcPts val="0"/>
              </a:spcBef>
              <a:spcAft>
                <a:spcPts val="0"/>
              </a:spcAft>
              <a:buNone/>
            </a:pPr>
            <a:endParaRPr lang="en-US" sz="1800" b="0" i="0" u="none" strike="noStrike" cap="none">
              <a:solidFill>
                <a:srgbClr val="000000"/>
              </a:solidFill>
              <a:effectLst/>
              <a:latin typeface="Arial"/>
              <a:cs typeface="Arial"/>
              <a:sym typeface="Arial"/>
            </a:endParaRPr>
          </a:p>
          <a:p>
            <a:pPr marL="0" lvl="0" indent="0" algn="l" rtl="0">
              <a:spcBef>
                <a:spcPts val="0"/>
              </a:spcBef>
              <a:spcAft>
                <a:spcPts val="0"/>
              </a:spcAft>
              <a:buNone/>
            </a:pPr>
            <a:r>
              <a:rPr lang="en-US" sz="1800" b="0" i="0" u="none" strike="noStrike" cap="none">
                <a:solidFill>
                  <a:srgbClr val="000000"/>
                </a:solidFill>
                <a:effectLst/>
                <a:latin typeface="Arial"/>
                <a:cs typeface="Arial"/>
                <a:sym typeface="Arial"/>
              </a:rPr>
              <a:t>Trên đây là một số tùy chọn để chuyển các bảng quan hệ sql thành dạng Column Family, tùy vào mục đích sử dụng và độ phức tạp dữ liệu, chúng ta có thể chọn tùy chọn tốt nhất cho ứng dụng của mình</a:t>
            </a:r>
            <a:br>
              <a:rPr lang="vi-VN"/>
            </a:br>
            <a:endParaRPr lang="en-US"/>
          </a:p>
          <a:p>
            <a:pPr marL="0" lvl="0" indent="0" algn="l" rtl="0">
              <a:spcBef>
                <a:spcPts val="0"/>
              </a:spcBef>
              <a:spcAft>
                <a:spcPts val="0"/>
              </a:spcAft>
              <a:buNone/>
            </a:pPr>
            <a:endParaRPr lang="en-US"/>
          </a:p>
        </p:txBody>
      </p:sp>
      <p:sp>
        <p:nvSpPr>
          <p:cNvPr id="455" name="Google Shape;455;g4868ea619a_0_3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930336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4868ea619a_0_25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0" name="Google Shape;470;g4868ea619a_0_25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567788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4868ea619a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8" name="Google Shape;478;g4868ea619a_1_10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0562725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4868ea619a_1_1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lvl="1"/>
            <a:r>
              <a:rPr lang="en-US">
                <a:sym typeface="Arial"/>
              </a:rPr>
              <a:t>Ví dụ : Employees SOLD Orders</a:t>
            </a:r>
          </a:p>
        </p:txBody>
      </p:sp>
      <p:sp>
        <p:nvSpPr>
          <p:cNvPr id="486" name="Google Shape;486;g4868ea619a_1_1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684299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4868ea619a_1_12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800" b="0" i="0" u="none" strike="noStrike" cap="none">
                <a:solidFill>
                  <a:srgbClr val="000000"/>
                </a:solidFill>
                <a:effectLst/>
                <a:latin typeface="Arial"/>
                <a:ea typeface="Arial"/>
                <a:cs typeface="Arial"/>
                <a:sym typeface="Arial"/>
              </a:rPr>
              <a:t>quan hệ nhiều - nhiều giữa Orders và Products, Employees và Territories(lãnh thổ).</a:t>
            </a:r>
          </a:p>
          <a:p>
            <a:pPr marL="0" lvl="0" indent="0" algn="l" rtl="0">
              <a:spcBef>
                <a:spcPts val="0"/>
              </a:spcBef>
              <a:spcAft>
                <a:spcPts val="0"/>
              </a:spcAft>
              <a:buNone/>
            </a:pPr>
            <a:endParaRPr lang="en-US" sz="1800" b="0" i="0" u="none" strike="noStrike" cap="none">
              <a:solidFill>
                <a:srgbClr val="000000"/>
              </a:solidFill>
              <a:effectLst/>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b="0" i="0" u="none" strike="noStrike" cap="none">
                <a:solidFill>
                  <a:srgbClr val="000000"/>
                </a:solidFill>
                <a:effectLst/>
                <a:latin typeface="Arial"/>
                <a:ea typeface="Arial"/>
                <a:cs typeface="Arial"/>
                <a:sym typeface="Arial"/>
              </a:rPr>
              <a:t>Quan hệ EmployeeTerritories là quan hệ bảng JOIN đơn giản vì nó không chứa thuộc tính bên trong . Chúng ta sẽ thay thế bảng này bằng mối quan hệ REPRESENTS (employee đại diện cho những lãnh tổ nào)</a:t>
            </a:r>
          </a:p>
          <a:p>
            <a:pPr marL="0" lvl="0" indent="0" algn="l" rtl="0">
              <a:spcBef>
                <a:spcPts val="0"/>
              </a:spcBef>
              <a:spcAft>
                <a:spcPts val="0"/>
              </a:spcAft>
              <a:buNone/>
            </a:pPr>
            <a:endParaRPr/>
          </a:p>
        </p:txBody>
      </p:sp>
      <p:sp>
        <p:nvSpPr>
          <p:cNvPr id="494" name="Google Shape;494;g4868ea619a_1_1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602732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4868ea619a_1_13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b="0" i="0" u="none" strike="noStrike" cap="none">
                <a:solidFill>
                  <a:srgbClr val="000000"/>
                </a:solidFill>
                <a:effectLst/>
                <a:latin typeface="Arial"/>
                <a:ea typeface="Arial"/>
                <a:cs typeface="Arial"/>
                <a:sym typeface="Arial"/>
              </a:rPr>
              <a:t>Quan hệ EmployeeTerritories là quan hệ bảng JOIN đơn giản vì nó không chứa thuộc tính bên trong . Chúng ta sẽ thay thế bảng này bằng mối quan hệ REPRESENTS (employee đại diên cho những lãnh tổ nào)</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800" b="0" i="0" u="none" strike="noStrike" cap="none">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b="0" i="0" u="none" strike="noStrike" cap="none">
                <a:solidFill>
                  <a:srgbClr val="000000"/>
                </a:solidFill>
                <a:effectLst/>
                <a:latin typeface="Arial"/>
                <a:ea typeface="Arial"/>
                <a:cs typeface="Arial"/>
                <a:sym typeface="Arial"/>
              </a:rPr>
              <a:t>Quan hệ OrdersDetails là quan hệ phức tạp vì nó có chứa các thuộc tính bên trong , chúng ta sẽ chuyển bảng này thành quan hệ INCLUDES và mối quan hệ này sẽ chứa các thuộc tính từ bảng OrdersDetails (một số Graph database như Neo4j không chỉ hỗ trợ các node chứa các thuộc tính mà các quan hệ cũng có thể chứa các thuộc tính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800" b="0" i="0" u="none" strike="noStrike" cap="none">
              <a:solidFill>
                <a:srgbClr val="000000"/>
              </a:solidFill>
              <a:effectLst/>
              <a:latin typeface="Arial"/>
              <a:ea typeface="Arial"/>
              <a:cs typeface="Arial"/>
              <a:sym typeface="Arial"/>
            </a:endParaRPr>
          </a:p>
          <a:p>
            <a:pPr marL="0" lvl="0" indent="0" algn="l" rtl="0">
              <a:spcBef>
                <a:spcPts val="0"/>
              </a:spcBef>
              <a:spcAft>
                <a:spcPts val="0"/>
              </a:spcAft>
              <a:buNone/>
            </a:pPr>
            <a:endParaRPr/>
          </a:p>
        </p:txBody>
      </p:sp>
      <p:sp>
        <p:nvSpPr>
          <p:cNvPr id="502" name="Google Shape;502;g4868ea619a_1_1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648682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4868ea619a_1_14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b="0" i="0" u="none" strike="noStrike" cap="none">
                <a:solidFill>
                  <a:srgbClr val="000000"/>
                </a:solidFill>
                <a:effectLst/>
                <a:latin typeface="Arial"/>
                <a:ea typeface="Arial"/>
                <a:cs typeface="Arial"/>
                <a:sym typeface="Arial"/>
              </a:rPr>
              <a:t>Quan hệ OrdersDetails là quan hệ phức tạp vì nó có chứa các thuộc tính bên trong , chúng ta sẽ chuyển bảng này thành quan hệ INCLUDES và mối quan hệ này sẽ chứa các thuộc tính từ bảng OrdersDetails (một số Graph database như Neo4j không chỉ hỗ trợ các node chứa các thuộc tính mà các quan hệ cũng có thể chứa các thuộc tính ).</a:t>
            </a:r>
          </a:p>
          <a:p>
            <a:pPr marL="0" lvl="0" indent="0" algn="l" rtl="0">
              <a:spcBef>
                <a:spcPts val="0"/>
              </a:spcBef>
              <a:spcAft>
                <a:spcPts val="0"/>
              </a:spcAft>
              <a:buNone/>
            </a:pPr>
            <a:endParaRPr/>
          </a:p>
        </p:txBody>
      </p:sp>
      <p:sp>
        <p:nvSpPr>
          <p:cNvPr id="510" name="Google Shape;510;g4868ea619a_1_14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973732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4868ea619a_1_15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8" name="Google Shape;518;g4868ea619a_1_15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2961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4868ea619a_0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g4868ea619a_0_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819264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6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6" name="Google Shape;526;p6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595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4868ea619a_0_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g4868ea619a_0_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3785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4868ea619a_0_3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g4868ea619a_0_3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5042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4868ea619a_0_4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g4868ea619a_0_4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8004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13"/>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3"/>
        <p:cNvGrpSpPr/>
        <p:nvPr/>
      </p:nvGrpSpPr>
      <p:grpSpPr>
        <a:xfrm>
          <a:off x="0" y="0"/>
          <a:ext cx="0" cy="0"/>
          <a:chOff x="0" y="0"/>
          <a:chExt cx="0" cy="0"/>
        </a:xfrm>
      </p:grpSpPr>
      <p:sp>
        <p:nvSpPr>
          <p:cNvPr id="84" name="Google Shape;84;p13"/>
          <p:cNvSpPr txBox="1">
            <a:spLocks noGrp="1"/>
          </p:cNvSpPr>
          <p:nvPr>
            <p:ph type="title"/>
          </p:nvPr>
        </p:nvSpPr>
        <p:spPr>
          <a:xfrm>
            <a:off x="533400" y="457200"/>
            <a:ext cx="7391400" cy="563562"/>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5" name="Google Shape;85;p13"/>
          <p:cNvSpPr txBox="1">
            <a:spLocks noGrp="1"/>
          </p:cNvSpPr>
          <p:nvPr>
            <p:ph type="body" idx="1"/>
          </p:nvPr>
        </p:nvSpPr>
        <p:spPr>
          <a:xfrm>
            <a:off x="457200" y="1366838"/>
            <a:ext cx="4038600" cy="4919662"/>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13"/>
          <p:cNvSpPr txBox="1">
            <a:spLocks noGrp="1"/>
          </p:cNvSpPr>
          <p:nvPr>
            <p:ph type="body" idx="2"/>
          </p:nvPr>
        </p:nvSpPr>
        <p:spPr>
          <a:xfrm>
            <a:off x="4648200" y="1366838"/>
            <a:ext cx="4038600" cy="4919662"/>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13"/>
          <p:cNvSpPr txBox="1">
            <a:spLocks noGrp="1"/>
          </p:cNvSpPr>
          <p:nvPr>
            <p:ph type="ftr" idx="11"/>
          </p:nvPr>
        </p:nvSpPr>
        <p:spPr>
          <a:xfrm>
            <a:off x="5791200" y="6502400"/>
            <a:ext cx="2895600" cy="228600"/>
          </a:xfrm>
          <a:prstGeom prst="rect">
            <a:avLst/>
          </a:prstGeom>
          <a:noFill/>
          <a:ln>
            <a:noFill/>
          </a:ln>
        </p:spPr>
        <p:txBody>
          <a:bodyPr spcFirstLastPara="1" wrap="square" lIns="91425" tIns="45700" rIns="91425" bIns="45700" anchor="t" anchorCtr="0"/>
          <a:lstStyle>
            <a:lvl1pPr lvl="0" algn="r">
              <a:lnSpc>
                <a:spcPct val="100000"/>
              </a:lnSpc>
              <a:spcBef>
                <a:spcPts val="0"/>
              </a:spcBef>
              <a:spcAft>
                <a:spcPts val="0"/>
              </a:spcAft>
              <a:buSzPts val="1400"/>
              <a:buNone/>
              <a:defRPr sz="1000" b="1">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623888" y="1709738"/>
            <a:ext cx="7886700" cy="2852737"/>
          </a:xfrm>
          <a:prstGeom prst="rect">
            <a:avLst/>
          </a:prstGeom>
          <a:noFill/>
          <a:ln>
            <a:noFill/>
          </a:ln>
        </p:spPr>
        <p:txBody>
          <a:bodyPr spcFirstLastPara="1" wrap="square" lIns="91425" tIns="45700" rIns="91425" bIns="45700" anchor="b" anchorCtr="0"/>
          <a:lstStyle>
            <a:lvl1pPr lvl="0" algn="ctr">
              <a:spcBef>
                <a:spcPts val="0"/>
              </a:spcBef>
              <a:spcAft>
                <a:spcPts val="0"/>
              </a:spcAft>
              <a:buSzPts val="1400"/>
              <a:buNone/>
              <a:defRPr sz="6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92" name="Google Shape;92;p14"/>
          <p:cNvSpPr txBox="1">
            <a:spLocks noGrp="1"/>
          </p:cNvSpPr>
          <p:nvPr>
            <p:ph type="body" idx="1"/>
          </p:nvPr>
        </p:nvSpPr>
        <p:spPr>
          <a:xfrm>
            <a:off x="623888" y="4589463"/>
            <a:ext cx="7886700" cy="1500187"/>
          </a:xfrm>
          <a:prstGeom prst="rect">
            <a:avLst/>
          </a:prstGeom>
          <a:noFill/>
          <a:ln>
            <a:noFill/>
          </a:ln>
        </p:spPr>
        <p:txBody>
          <a:bodyPr spcFirstLastPara="1" wrap="square" lIns="91425" tIns="45700" rIns="91425" bIns="45700" anchor="t" anchorCtr="0"/>
          <a:lstStyle>
            <a:lvl1pPr marL="457200" lvl="0" indent="-228600" algn="l">
              <a:spcBef>
                <a:spcPts val="480"/>
              </a:spcBef>
              <a:spcAft>
                <a:spcPts val="0"/>
              </a:spcAft>
              <a:buSzPts val="2400"/>
              <a:buNone/>
              <a:defRPr sz="2400"/>
            </a:lvl1pPr>
            <a:lvl2pPr marL="914400" lvl="1" indent="-228600" algn="l">
              <a:spcBef>
                <a:spcPts val="400"/>
              </a:spcBef>
              <a:spcAft>
                <a:spcPts val="0"/>
              </a:spcAft>
              <a:buSzPts val="2000"/>
              <a:buNone/>
              <a:defRPr sz="2000"/>
            </a:lvl2pPr>
            <a:lvl3pPr marL="1371600" lvl="2" indent="-228600" algn="l">
              <a:spcBef>
                <a:spcPts val="360"/>
              </a:spcBef>
              <a:spcAft>
                <a:spcPts val="0"/>
              </a:spcAft>
              <a:buSzPts val="1800"/>
              <a:buFont typeface="Arial"/>
              <a:buNone/>
              <a:defRPr sz="1800"/>
            </a:lvl3pPr>
            <a:lvl4pPr marL="1828800" lvl="3" indent="-228600" algn="l">
              <a:spcBef>
                <a:spcPts val="320"/>
              </a:spcBef>
              <a:spcAft>
                <a:spcPts val="0"/>
              </a:spcAft>
              <a:buClr>
                <a:schemeClr val="dk1"/>
              </a:buClr>
              <a:buSzPts val="1600"/>
              <a:buFont typeface="Arial"/>
              <a:buNone/>
              <a:defRPr sz="1600"/>
            </a:lvl4pPr>
            <a:lvl5pPr marL="2286000" lvl="4" indent="-228600" algn="l">
              <a:spcBef>
                <a:spcPts val="320"/>
              </a:spcBef>
              <a:spcAft>
                <a:spcPts val="0"/>
              </a:spcAft>
              <a:buClr>
                <a:schemeClr val="dk1"/>
              </a:buClr>
              <a:buSzPts val="1600"/>
              <a:buFont typeface="Arial"/>
              <a:buNone/>
              <a:defRPr sz="1600"/>
            </a:lvl5pPr>
            <a:lvl6pPr marL="2743200" lvl="5" indent="-228600" algn="l">
              <a:lnSpc>
                <a:spcPct val="90000"/>
              </a:lnSpc>
              <a:spcBef>
                <a:spcPts val="500"/>
              </a:spcBef>
              <a:spcAft>
                <a:spcPts val="0"/>
              </a:spcAft>
              <a:buClr>
                <a:schemeClr val="dk1"/>
              </a:buClr>
              <a:buSzPts val="1600"/>
              <a:buNone/>
              <a:defRPr sz="1600"/>
            </a:lvl6pPr>
            <a:lvl7pPr marL="3200400" lvl="6" indent="-228600" algn="l">
              <a:lnSpc>
                <a:spcPct val="90000"/>
              </a:lnSpc>
              <a:spcBef>
                <a:spcPts val="500"/>
              </a:spcBef>
              <a:spcAft>
                <a:spcPts val="0"/>
              </a:spcAft>
              <a:buClr>
                <a:schemeClr val="dk1"/>
              </a:buClr>
              <a:buSzPts val="1600"/>
              <a:buNone/>
              <a:defRPr sz="1600"/>
            </a:lvl7pPr>
            <a:lvl8pPr marL="3657600" lvl="7" indent="-228600" algn="l">
              <a:lnSpc>
                <a:spcPct val="90000"/>
              </a:lnSpc>
              <a:spcBef>
                <a:spcPts val="500"/>
              </a:spcBef>
              <a:spcAft>
                <a:spcPts val="0"/>
              </a:spcAft>
              <a:buClr>
                <a:schemeClr val="dk1"/>
              </a:buClr>
              <a:buSzPts val="1600"/>
              <a:buNone/>
              <a:defRPr sz="1600"/>
            </a:lvl8pPr>
            <a:lvl9pPr marL="4114800" lvl="8" indent="-228600" algn="l">
              <a:lnSpc>
                <a:spcPct val="90000"/>
              </a:lnSpc>
              <a:spcBef>
                <a:spcPts val="500"/>
              </a:spcBef>
              <a:spcAft>
                <a:spcPts val="0"/>
              </a:spcAft>
              <a:buClr>
                <a:schemeClr val="dk1"/>
              </a:buClr>
              <a:buSzPts val="1600"/>
              <a:buNone/>
              <a:defRPr sz="1600"/>
            </a:lvl9pPr>
          </a:lstStyle>
          <a:p>
            <a:endParaRPr/>
          </a:p>
        </p:txBody>
      </p:sp>
      <p:sp>
        <p:nvSpPr>
          <p:cNvPr id="93" name="Google Shape;93;p14"/>
          <p:cNvSpPr txBox="1">
            <a:spLocks noGrp="1"/>
          </p:cNvSpPr>
          <p:nvPr>
            <p:ph type="ftr" idx="11"/>
          </p:nvPr>
        </p:nvSpPr>
        <p:spPr>
          <a:xfrm>
            <a:off x="5791200" y="6502400"/>
            <a:ext cx="2895600" cy="228600"/>
          </a:xfrm>
          <a:prstGeom prst="rect">
            <a:avLst/>
          </a:prstGeom>
          <a:noFill/>
          <a:ln>
            <a:noFill/>
          </a:ln>
        </p:spPr>
        <p:txBody>
          <a:bodyPr spcFirstLastPara="1" wrap="square" lIns="91425" tIns="45700" rIns="91425" bIns="45700" anchor="t" anchorCtr="0"/>
          <a:lstStyle>
            <a:lvl1pPr lvl="0" algn="r">
              <a:lnSpc>
                <a:spcPct val="100000"/>
              </a:lnSpc>
              <a:spcBef>
                <a:spcPts val="0"/>
              </a:spcBef>
              <a:spcAft>
                <a:spcPts val="0"/>
              </a:spcAft>
              <a:buSzPts val="1400"/>
              <a:buNone/>
              <a:defRPr sz="1000" b="1">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7AEE7-67CA-40C1-B84D-EDF1529F0FED}" type="slidenum">
              <a:rPr lang="en-US" smtClean="0"/>
              <a:t>‹#›</a:t>
            </a:fld>
            <a:endParaRPr lang="en-US"/>
          </a:p>
        </p:txBody>
      </p:sp>
    </p:spTree>
    <p:extLst>
      <p:ext uri="{BB962C8B-B14F-4D97-AF65-F5344CB8AC3E}">
        <p14:creationId xmlns:p14="http://schemas.microsoft.com/office/powerpoint/2010/main" val="847921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7AEE7-67CA-40C1-B84D-EDF1529F0FED}" type="slidenum">
              <a:rPr lang="en-US" smtClean="0"/>
              <a:t>‹#›</a:t>
            </a:fld>
            <a:endParaRPr lang="en-US"/>
          </a:p>
        </p:txBody>
      </p:sp>
    </p:spTree>
    <p:extLst>
      <p:ext uri="{BB962C8B-B14F-4D97-AF65-F5344CB8AC3E}">
        <p14:creationId xmlns:p14="http://schemas.microsoft.com/office/powerpoint/2010/main" val="977412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7AEE7-67CA-40C1-B84D-EDF1529F0FED}" type="slidenum">
              <a:rPr lang="en-US" smtClean="0"/>
              <a:t>‹#›</a:t>
            </a:fld>
            <a:endParaRPr lang="en-US"/>
          </a:p>
        </p:txBody>
      </p:sp>
    </p:spTree>
    <p:extLst>
      <p:ext uri="{BB962C8B-B14F-4D97-AF65-F5344CB8AC3E}">
        <p14:creationId xmlns:p14="http://schemas.microsoft.com/office/powerpoint/2010/main" val="863860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27AEE7-67CA-40C1-B84D-EDF1529F0FED}" type="slidenum">
              <a:rPr lang="en-US" smtClean="0"/>
              <a:t>‹#›</a:t>
            </a:fld>
            <a:endParaRPr lang="en-US"/>
          </a:p>
        </p:txBody>
      </p:sp>
    </p:spTree>
    <p:extLst>
      <p:ext uri="{BB962C8B-B14F-4D97-AF65-F5344CB8AC3E}">
        <p14:creationId xmlns:p14="http://schemas.microsoft.com/office/powerpoint/2010/main" val="13407417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27AEE7-67CA-40C1-B84D-EDF1529F0FED}" type="slidenum">
              <a:rPr lang="en-US" smtClean="0"/>
              <a:t>‹#›</a:t>
            </a:fld>
            <a:endParaRPr lang="en-US"/>
          </a:p>
        </p:txBody>
      </p:sp>
    </p:spTree>
    <p:extLst>
      <p:ext uri="{BB962C8B-B14F-4D97-AF65-F5344CB8AC3E}">
        <p14:creationId xmlns:p14="http://schemas.microsoft.com/office/powerpoint/2010/main" val="3493916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27AEE7-67CA-40C1-B84D-EDF1529F0FED}" type="slidenum">
              <a:rPr lang="en-US" smtClean="0"/>
              <a:t>‹#›</a:t>
            </a:fld>
            <a:endParaRPr lang="en-US"/>
          </a:p>
        </p:txBody>
      </p:sp>
    </p:spTree>
    <p:extLst>
      <p:ext uri="{BB962C8B-B14F-4D97-AF65-F5344CB8AC3E}">
        <p14:creationId xmlns:p14="http://schemas.microsoft.com/office/powerpoint/2010/main" val="32495151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27AEE7-67CA-40C1-B84D-EDF1529F0FED}" type="slidenum">
              <a:rPr lang="en-US" smtClean="0"/>
              <a:t>‹#›</a:t>
            </a:fld>
            <a:endParaRPr lang="en-US"/>
          </a:p>
        </p:txBody>
      </p:sp>
    </p:spTree>
    <p:extLst>
      <p:ext uri="{BB962C8B-B14F-4D97-AF65-F5344CB8AC3E}">
        <p14:creationId xmlns:p14="http://schemas.microsoft.com/office/powerpoint/2010/main" val="34246294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27AEE7-67CA-40C1-B84D-EDF1529F0FED}" type="slidenum">
              <a:rPr lang="en-US" smtClean="0"/>
              <a:t>‹#›</a:t>
            </a:fld>
            <a:endParaRPr lang="en-US"/>
          </a:p>
        </p:txBody>
      </p:sp>
    </p:spTree>
    <p:extLst>
      <p:ext uri="{BB962C8B-B14F-4D97-AF65-F5344CB8AC3E}">
        <p14:creationId xmlns:p14="http://schemas.microsoft.com/office/powerpoint/2010/main" val="4244763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533400" y="457200"/>
            <a:ext cx="7391400" cy="563562"/>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0" name="Google Shape;30;p4"/>
          <p:cNvSpPr txBox="1">
            <a:spLocks noGrp="1"/>
          </p:cNvSpPr>
          <p:nvPr>
            <p:ph type="body" idx="1"/>
          </p:nvPr>
        </p:nvSpPr>
        <p:spPr>
          <a:xfrm>
            <a:off x="457200" y="1366837"/>
            <a:ext cx="8229600" cy="4919662"/>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 name="TextBox 1"/>
          <p:cNvSpPr txBox="1"/>
          <p:nvPr userDrawn="1"/>
        </p:nvSpPr>
        <p:spPr>
          <a:xfrm>
            <a:off x="6841299" y="37578"/>
            <a:ext cx="1371600" cy="307777"/>
          </a:xfrm>
          <a:prstGeom prst="rect">
            <a:avLst/>
          </a:prstGeom>
          <a:noFill/>
        </p:spPr>
        <p:txBody>
          <a:bodyPr wrap="square" rtlCol="0">
            <a:spAutoFit/>
          </a:bodyPr>
          <a:lstStyle/>
          <a:p>
            <a:r>
              <a:rPr lang="en-US" b="1" dirty="0" err="1">
                <a:solidFill>
                  <a:schemeClr val="bg2"/>
                </a:solidFill>
                <a:latin typeface="Times New Roman" panose="02020603050405020304" pitchFamily="18" charset="0"/>
                <a:cs typeface="Times New Roman" panose="02020603050405020304" pitchFamily="18" charset="0"/>
              </a:rPr>
              <a:t>Nhóm</a:t>
            </a:r>
            <a:r>
              <a:rPr lang="en-US" b="1" baseline="0" dirty="0">
                <a:solidFill>
                  <a:schemeClr val="bg2"/>
                </a:solidFill>
                <a:latin typeface="Times New Roman" panose="02020603050405020304" pitchFamily="18" charset="0"/>
                <a:cs typeface="Times New Roman" panose="02020603050405020304" pitchFamily="18" charset="0"/>
              </a:rPr>
              <a:t> 10 - </a:t>
            </a:r>
            <a:fld id="{E1472B6C-3552-482A-8165-8B58E1DB098D}" type="slidenum">
              <a:rPr lang="en-US" b="1" smtClean="0">
                <a:solidFill>
                  <a:schemeClr val="bg2"/>
                </a:solidFill>
                <a:latin typeface="Times New Roman" panose="02020603050405020304" pitchFamily="18" charset="0"/>
                <a:cs typeface="Times New Roman" panose="02020603050405020304" pitchFamily="18" charset="0"/>
              </a:rPr>
              <a:t>‹#›</a:t>
            </a:fld>
            <a:endParaRPr lang="en-US" b="1" dirty="0">
              <a:solidFill>
                <a:schemeClr val="bg2"/>
              </a:solidFill>
              <a:latin typeface="Times New Roman" panose="02020603050405020304" pitchFamily="18" charset="0"/>
              <a:cs typeface="Times New Roman" panose="02020603050405020304" pitchFamily="18"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27AEE7-67CA-40C1-B84D-EDF1529F0FED}" type="slidenum">
              <a:rPr lang="en-US" smtClean="0"/>
              <a:t>‹#›</a:t>
            </a:fld>
            <a:endParaRPr lang="en-US"/>
          </a:p>
        </p:txBody>
      </p:sp>
    </p:spTree>
    <p:extLst>
      <p:ext uri="{BB962C8B-B14F-4D97-AF65-F5344CB8AC3E}">
        <p14:creationId xmlns:p14="http://schemas.microsoft.com/office/powerpoint/2010/main" val="21307950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7AEE7-67CA-40C1-B84D-EDF1529F0FED}" type="slidenum">
              <a:rPr lang="en-US" smtClean="0"/>
              <a:t>‹#›</a:t>
            </a:fld>
            <a:endParaRPr lang="en-US"/>
          </a:p>
        </p:txBody>
      </p:sp>
    </p:spTree>
    <p:extLst>
      <p:ext uri="{BB962C8B-B14F-4D97-AF65-F5344CB8AC3E}">
        <p14:creationId xmlns:p14="http://schemas.microsoft.com/office/powerpoint/2010/main" val="5980156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7AEE7-67CA-40C1-B84D-EDF1529F0FED}" type="slidenum">
              <a:rPr lang="en-US" smtClean="0"/>
              <a:t>‹#›</a:t>
            </a:fld>
            <a:endParaRPr lang="en-US"/>
          </a:p>
        </p:txBody>
      </p:sp>
    </p:spTree>
    <p:extLst>
      <p:ext uri="{BB962C8B-B14F-4D97-AF65-F5344CB8AC3E}">
        <p14:creationId xmlns:p14="http://schemas.microsoft.com/office/powerpoint/2010/main" val="1867308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rot="5400000">
            <a:off x="4743450" y="2343150"/>
            <a:ext cx="5829300" cy="20574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1" name="Google Shape;41;p6"/>
          <p:cNvSpPr txBox="1">
            <a:spLocks noGrp="1"/>
          </p:cNvSpPr>
          <p:nvPr>
            <p:ph type="body" idx="1"/>
          </p:nvPr>
        </p:nvSpPr>
        <p:spPr>
          <a:xfrm rot="5400000">
            <a:off x="552450" y="361950"/>
            <a:ext cx="5829300" cy="60198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
          <p:cNvSpPr txBox="1">
            <a:spLocks noGrp="1"/>
          </p:cNvSpPr>
          <p:nvPr>
            <p:ph type="ftr" idx="11"/>
          </p:nvPr>
        </p:nvSpPr>
        <p:spPr>
          <a:xfrm>
            <a:off x="5791200" y="6502400"/>
            <a:ext cx="2895600" cy="228600"/>
          </a:xfrm>
          <a:prstGeom prst="rect">
            <a:avLst/>
          </a:prstGeom>
          <a:noFill/>
          <a:ln>
            <a:noFill/>
          </a:ln>
        </p:spPr>
        <p:txBody>
          <a:bodyPr spcFirstLastPara="1" wrap="square" lIns="91425" tIns="45700" rIns="91425" bIns="45700" anchor="t" anchorCtr="0"/>
          <a:lstStyle>
            <a:lvl1pPr lvl="0" algn="r">
              <a:lnSpc>
                <a:spcPct val="100000"/>
              </a:lnSpc>
              <a:spcBef>
                <a:spcPts val="0"/>
              </a:spcBef>
              <a:spcAft>
                <a:spcPts val="0"/>
              </a:spcAft>
              <a:buSzPts val="1400"/>
              <a:buNone/>
              <a:defRPr sz="1000" b="1">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533400" y="457200"/>
            <a:ext cx="7391400" cy="563562"/>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7" name="Google Shape;47;p7"/>
          <p:cNvSpPr txBox="1">
            <a:spLocks noGrp="1"/>
          </p:cNvSpPr>
          <p:nvPr>
            <p:ph type="body" idx="1"/>
          </p:nvPr>
        </p:nvSpPr>
        <p:spPr>
          <a:xfrm rot="5400000">
            <a:off x="2112169" y="-288132"/>
            <a:ext cx="4919662" cy="82296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8" name="Google Shape;48;p7"/>
          <p:cNvSpPr txBox="1">
            <a:spLocks noGrp="1"/>
          </p:cNvSpPr>
          <p:nvPr>
            <p:ph type="ftr" idx="11"/>
          </p:nvPr>
        </p:nvSpPr>
        <p:spPr>
          <a:xfrm>
            <a:off x="5791200" y="6502400"/>
            <a:ext cx="2895600" cy="228600"/>
          </a:xfrm>
          <a:prstGeom prst="rect">
            <a:avLst/>
          </a:prstGeom>
          <a:noFill/>
          <a:ln>
            <a:noFill/>
          </a:ln>
        </p:spPr>
        <p:txBody>
          <a:bodyPr spcFirstLastPara="1" wrap="square" lIns="91425" tIns="45700" rIns="91425" bIns="45700" anchor="t" anchorCtr="0"/>
          <a:lstStyle>
            <a:lvl1pPr lvl="0" algn="r">
              <a:lnSpc>
                <a:spcPct val="100000"/>
              </a:lnSpc>
              <a:spcBef>
                <a:spcPts val="0"/>
              </a:spcBef>
              <a:spcAft>
                <a:spcPts val="0"/>
              </a:spcAft>
              <a:buSzPts val="1400"/>
              <a:buNone/>
              <a:defRPr sz="1000" b="1">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1"/>
        <p:cNvGrpSpPr/>
        <p:nvPr/>
      </p:nvGrpSpPr>
      <p:grpSpPr>
        <a:xfrm>
          <a:off x="0" y="0"/>
          <a:ext cx="0" cy="0"/>
          <a:chOff x="0" y="0"/>
          <a:chExt cx="0" cy="0"/>
        </a:xfrm>
      </p:grpSpPr>
      <p:sp>
        <p:nvSpPr>
          <p:cNvPr id="52" name="Google Shape;52;p8"/>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lstStyle>
            <a:lvl1pPr lvl="0" algn="ctr">
              <a:spcBef>
                <a:spcPts val="0"/>
              </a:spcBef>
              <a:spcAft>
                <a:spcPts val="0"/>
              </a:spcAft>
              <a:buSzPts val="1400"/>
              <a:buNone/>
              <a:defRPr sz="32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3" name="Google Shape;53;p8"/>
          <p:cNvSpPr>
            <a:spLocks noGrp="1"/>
          </p:cNvSpPr>
          <p:nvPr>
            <p:ph type="pic" idx="2"/>
          </p:nvPr>
        </p:nvSpPr>
        <p:spPr>
          <a:xfrm>
            <a:off x="3887788" y="987425"/>
            <a:ext cx="4629150" cy="4873625"/>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hlink"/>
              </a:buClr>
              <a:buSzPts val="3200"/>
              <a:buFont typeface="Noto Sans Symbols"/>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accent1"/>
              </a:buClr>
              <a:buSzPts val="2800"/>
              <a:buFont typeface="Noto Sans Symbols"/>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54" name="Google Shape;54;p8"/>
          <p:cNvSpPr txBox="1">
            <a:spLocks noGrp="1"/>
          </p:cNvSpPr>
          <p:nvPr>
            <p:ph type="body" idx="1"/>
          </p:nvPr>
        </p:nvSpPr>
        <p:spPr>
          <a:xfrm>
            <a:off x="630238" y="2057400"/>
            <a:ext cx="2949575" cy="3811588"/>
          </a:xfrm>
          <a:prstGeom prst="rect">
            <a:avLst/>
          </a:prstGeom>
          <a:noFill/>
          <a:ln>
            <a:noFill/>
          </a:ln>
        </p:spPr>
        <p:txBody>
          <a:bodyPr spcFirstLastPara="1" wrap="square" lIns="91425" tIns="45700" rIns="91425" bIns="45700" anchor="t" anchorCtr="0"/>
          <a:lstStyle>
            <a:lvl1pPr marL="457200" lvl="0" indent="-228600" algn="l">
              <a:spcBef>
                <a:spcPts val="320"/>
              </a:spcBef>
              <a:spcAft>
                <a:spcPts val="0"/>
              </a:spcAft>
              <a:buSzPts val="1600"/>
              <a:buNone/>
              <a:defRPr sz="1600"/>
            </a:lvl1pPr>
            <a:lvl2pPr marL="914400" lvl="1" indent="-228600" algn="l">
              <a:spcBef>
                <a:spcPts val="280"/>
              </a:spcBef>
              <a:spcAft>
                <a:spcPts val="0"/>
              </a:spcAft>
              <a:buSzPts val="1400"/>
              <a:buNone/>
              <a:defRPr sz="1400"/>
            </a:lvl2pPr>
            <a:lvl3pPr marL="1371600" lvl="2" indent="-228600" algn="l">
              <a:spcBef>
                <a:spcPts val="240"/>
              </a:spcBef>
              <a:spcAft>
                <a:spcPts val="0"/>
              </a:spcAft>
              <a:buSzPts val="1200"/>
              <a:buFont typeface="Arial"/>
              <a:buNone/>
              <a:defRPr sz="1200"/>
            </a:lvl3pPr>
            <a:lvl4pPr marL="1828800" lvl="3" indent="-228600" algn="l">
              <a:spcBef>
                <a:spcPts val="200"/>
              </a:spcBef>
              <a:spcAft>
                <a:spcPts val="0"/>
              </a:spcAft>
              <a:buClr>
                <a:schemeClr val="dk1"/>
              </a:buClr>
              <a:buSzPts val="1000"/>
              <a:buFont typeface="Arial"/>
              <a:buNone/>
              <a:defRPr sz="1000"/>
            </a:lvl4pPr>
            <a:lvl5pPr marL="2286000" lvl="4" indent="-228600" algn="l">
              <a:spcBef>
                <a:spcPts val="200"/>
              </a:spcBef>
              <a:spcAft>
                <a:spcPts val="0"/>
              </a:spcAft>
              <a:buClr>
                <a:schemeClr val="dk1"/>
              </a:buClr>
              <a:buSzPts val="1000"/>
              <a:buFont typeface="Arial"/>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5" name="Google Shape;55;p8"/>
          <p:cNvSpPr txBox="1">
            <a:spLocks noGrp="1"/>
          </p:cNvSpPr>
          <p:nvPr>
            <p:ph type="ftr" idx="11"/>
          </p:nvPr>
        </p:nvSpPr>
        <p:spPr>
          <a:xfrm>
            <a:off x="5791200" y="6502400"/>
            <a:ext cx="2895600" cy="228600"/>
          </a:xfrm>
          <a:prstGeom prst="rect">
            <a:avLst/>
          </a:prstGeom>
          <a:noFill/>
          <a:ln>
            <a:noFill/>
          </a:ln>
        </p:spPr>
        <p:txBody>
          <a:bodyPr spcFirstLastPara="1" wrap="square" lIns="91425" tIns="45700" rIns="91425" bIns="45700" anchor="t" anchorCtr="0"/>
          <a:lstStyle>
            <a:lvl1pPr lvl="0" algn="r">
              <a:lnSpc>
                <a:spcPct val="100000"/>
              </a:lnSpc>
              <a:spcBef>
                <a:spcPts val="0"/>
              </a:spcBef>
              <a:spcAft>
                <a:spcPts val="0"/>
              </a:spcAft>
              <a:buSzPts val="1400"/>
              <a:buNone/>
              <a:defRPr sz="1000" b="1">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lstStyle>
            <a:lvl1pPr lvl="0" algn="ctr">
              <a:spcBef>
                <a:spcPts val="0"/>
              </a:spcBef>
              <a:spcAft>
                <a:spcPts val="0"/>
              </a:spcAft>
              <a:buSzPts val="1400"/>
              <a:buNone/>
              <a:defRPr sz="32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788" y="987425"/>
            <a:ext cx="4629150" cy="4873625"/>
          </a:xfrm>
          <a:prstGeom prst="rect">
            <a:avLst/>
          </a:prstGeom>
          <a:noFill/>
          <a:ln>
            <a:noFill/>
          </a:ln>
        </p:spPr>
        <p:txBody>
          <a:bodyPr spcFirstLastPara="1" wrap="square" lIns="91425" tIns="45700" rIns="91425" bIns="45700" anchor="t" anchorCtr="0"/>
          <a:lstStyle>
            <a:lvl1pPr marL="457200" lvl="0" indent="-431800" algn="l">
              <a:spcBef>
                <a:spcPts val="640"/>
              </a:spcBef>
              <a:spcAft>
                <a:spcPts val="0"/>
              </a:spcAft>
              <a:buSzPts val="3200"/>
              <a:buChar char="❖"/>
              <a:defRPr sz="3200"/>
            </a:lvl1pPr>
            <a:lvl2pPr marL="914400" lvl="1" indent="-406400" algn="l">
              <a:spcBef>
                <a:spcPts val="560"/>
              </a:spcBef>
              <a:spcAft>
                <a:spcPts val="0"/>
              </a:spcAft>
              <a:buSzPts val="2800"/>
              <a:buChar char="▪"/>
              <a:defRPr sz="2800"/>
            </a:lvl2pPr>
            <a:lvl3pPr marL="1371600" lvl="2" indent="-381000" algn="l">
              <a:spcBef>
                <a:spcPts val="480"/>
              </a:spcBef>
              <a:spcAft>
                <a:spcPts val="0"/>
              </a:spcAft>
              <a:buSzPts val="2400"/>
              <a:buFont typeface="Arial"/>
              <a:buChar char="•"/>
              <a:defRPr sz="2400"/>
            </a:lvl3pPr>
            <a:lvl4pPr marL="1828800" lvl="3" indent="-355600" algn="l">
              <a:spcBef>
                <a:spcPts val="400"/>
              </a:spcBef>
              <a:spcAft>
                <a:spcPts val="0"/>
              </a:spcAft>
              <a:buClr>
                <a:schemeClr val="dk1"/>
              </a:buClr>
              <a:buSzPts val="2000"/>
              <a:buFont typeface="Arial"/>
              <a:buChar char="–"/>
              <a:defRPr sz="2000"/>
            </a:lvl4pPr>
            <a:lvl5pPr marL="2286000" lvl="4" indent="-355600" algn="l">
              <a:spcBef>
                <a:spcPts val="400"/>
              </a:spcBef>
              <a:spcAft>
                <a:spcPts val="0"/>
              </a:spcAft>
              <a:buClr>
                <a:schemeClr val="dk1"/>
              </a:buClr>
              <a:buSzPts val="2000"/>
              <a:buFont typeface="Arial"/>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30238" y="2057400"/>
            <a:ext cx="2949575" cy="3811588"/>
          </a:xfrm>
          <a:prstGeom prst="rect">
            <a:avLst/>
          </a:prstGeom>
          <a:noFill/>
          <a:ln>
            <a:noFill/>
          </a:ln>
        </p:spPr>
        <p:txBody>
          <a:bodyPr spcFirstLastPara="1" wrap="square" lIns="91425" tIns="45700" rIns="91425" bIns="45700" anchor="t" anchorCtr="0"/>
          <a:lstStyle>
            <a:lvl1pPr marL="457200" lvl="0" indent="-228600" algn="l">
              <a:spcBef>
                <a:spcPts val="320"/>
              </a:spcBef>
              <a:spcAft>
                <a:spcPts val="0"/>
              </a:spcAft>
              <a:buSzPts val="1600"/>
              <a:buNone/>
              <a:defRPr sz="1600"/>
            </a:lvl1pPr>
            <a:lvl2pPr marL="914400" lvl="1" indent="-228600" algn="l">
              <a:spcBef>
                <a:spcPts val="280"/>
              </a:spcBef>
              <a:spcAft>
                <a:spcPts val="0"/>
              </a:spcAft>
              <a:buSzPts val="1400"/>
              <a:buNone/>
              <a:defRPr sz="1400"/>
            </a:lvl2pPr>
            <a:lvl3pPr marL="1371600" lvl="2" indent="-228600" algn="l">
              <a:spcBef>
                <a:spcPts val="240"/>
              </a:spcBef>
              <a:spcAft>
                <a:spcPts val="0"/>
              </a:spcAft>
              <a:buSzPts val="1200"/>
              <a:buFont typeface="Arial"/>
              <a:buNone/>
              <a:defRPr sz="1200"/>
            </a:lvl3pPr>
            <a:lvl4pPr marL="1828800" lvl="3" indent="-228600" algn="l">
              <a:spcBef>
                <a:spcPts val="200"/>
              </a:spcBef>
              <a:spcAft>
                <a:spcPts val="0"/>
              </a:spcAft>
              <a:buClr>
                <a:schemeClr val="dk1"/>
              </a:buClr>
              <a:buSzPts val="1000"/>
              <a:buFont typeface="Arial"/>
              <a:buNone/>
              <a:defRPr sz="1000"/>
            </a:lvl4pPr>
            <a:lvl5pPr marL="2286000" lvl="4" indent="-228600" algn="l">
              <a:spcBef>
                <a:spcPts val="200"/>
              </a:spcBef>
              <a:spcAft>
                <a:spcPts val="0"/>
              </a:spcAft>
              <a:buClr>
                <a:schemeClr val="dk1"/>
              </a:buClr>
              <a:buSzPts val="1000"/>
              <a:buFont typeface="Arial"/>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ftr" idx="11"/>
          </p:nvPr>
        </p:nvSpPr>
        <p:spPr>
          <a:xfrm>
            <a:off x="5791200" y="6502400"/>
            <a:ext cx="2895600" cy="228600"/>
          </a:xfrm>
          <a:prstGeom prst="rect">
            <a:avLst/>
          </a:prstGeom>
          <a:noFill/>
          <a:ln>
            <a:noFill/>
          </a:ln>
        </p:spPr>
        <p:txBody>
          <a:bodyPr spcFirstLastPara="1" wrap="square" lIns="91425" tIns="45700" rIns="91425" bIns="45700" anchor="t" anchorCtr="0"/>
          <a:lstStyle>
            <a:lvl1pPr lvl="0" algn="r">
              <a:lnSpc>
                <a:spcPct val="100000"/>
              </a:lnSpc>
              <a:spcBef>
                <a:spcPts val="0"/>
              </a:spcBef>
              <a:spcAft>
                <a:spcPts val="0"/>
              </a:spcAft>
              <a:buSzPts val="1400"/>
              <a:buNone/>
              <a:defRPr sz="1000" b="1">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5"/>
        <p:cNvGrpSpPr/>
        <p:nvPr/>
      </p:nvGrpSpPr>
      <p:grpSpPr>
        <a:xfrm>
          <a:off x="0" y="0"/>
          <a:ext cx="0" cy="0"/>
          <a:chOff x="0" y="0"/>
          <a:chExt cx="0" cy="0"/>
        </a:xfrm>
      </p:grpSpPr>
      <p:sp>
        <p:nvSpPr>
          <p:cNvPr id="66" name="Google Shape;66;p10"/>
          <p:cNvSpPr txBox="1">
            <a:spLocks noGrp="1"/>
          </p:cNvSpPr>
          <p:nvPr>
            <p:ph type="ftr" idx="11"/>
          </p:nvPr>
        </p:nvSpPr>
        <p:spPr>
          <a:xfrm>
            <a:off x="5791200" y="6502400"/>
            <a:ext cx="2895600" cy="228600"/>
          </a:xfrm>
          <a:prstGeom prst="rect">
            <a:avLst/>
          </a:prstGeom>
          <a:noFill/>
          <a:ln>
            <a:noFill/>
          </a:ln>
        </p:spPr>
        <p:txBody>
          <a:bodyPr spcFirstLastPara="1" wrap="square" lIns="91425" tIns="45700" rIns="91425" bIns="45700" anchor="t" anchorCtr="0"/>
          <a:lstStyle>
            <a:lvl1pPr lvl="0" algn="r">
              <a:lnSpc>
                <a:spcPct val="100000"/>
              </a:lnSpc>
              <a:spcBef>
                <a:spcPts val="0"/>
              </a:spcBef>
              <a:spcAft>
                <a:spcPts val="0"/>
              </a:spcAft>
              <a:buSzPts val="1400"/>
              <a:buNone/>
              <a:defRPr sz="1000" b="1">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9"/>
        <p:cNvGrpSpPr/>
        <p:nvPr/>
      </p:nvGrpSpPr>
      <p:grpSpPr>
        <a:xfrm>
          <a:off x="0" y="0"/>
          <a:ext cx="0" cy="0"/>
          <a:chOff x="0" y="0"/>
          <a:chExt cx="0" cy="0"/>
        </a:xfrm>
      </p:grpSpPr>
      <p:sp>
        <p:nvSpPr>
          <p:cNvPr id="70" name="Google Shape;70;p11"/>
          <p:cNvSpPr txBox="1">
            <a:spLocks noGrp="1"/>
          </p:cNvSpPr>
          <p:nvPr>
            <p:ph type="title"/>
          </p:nvPr>
        </p:nvSpPr>
        <p:spPr>
          <a:xfrm>
            <a:off x="533400" y="457200"/>
            <a:ext cx="7391400" cy="563562"/>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1" name="Google Shape;71;p11"/>
          <p:cNvSpPr txBox="1">
            <a:spLocks noGrp="1"/>
          </p:cNvSpPr>
          <p:nvPr>
            <p:ph type="ftr" idx="11"/>
          </p:nvPr>
        </p:nvSpPr>
        <p:spPr>
          <a:xfrm>
            <a:off x="5791200" y="6502400"/>
            <a:ext cx="2895600" cy="228600"/>
          </a:xfrm>
          <a:prstGeom prst="rect">
            <a:avLst/>
          </a:prstGeom>
          <a:noFill/>
          <a:ln>
            <a:noFill/>
          </a:ln>
        </p:spPr>
        <p:txBody>
          <a:bodyPr spcFirstLastPara="1" wrap="square" lIns="91425" tIns="45700" rIns="91425" bIns="45700" anchor="t" anchorCtr="0"/>
          <a:lstStyle>
            <a:lvl1pPr lvl="0" algn="r">
              <a:lnSpc>
                <a:spcPct val="100000"/>
              </a:lnSpc>
              <a:spcBef>
                <a:spcPts val="0"/>
              </a:spcBef>
              <a:spcAft>
                <a:spcPts val="0"/>
              </a:spcAft>
              <a:buSzPts val="1400"/>
              <a:buNone/>
              <a:defRPr sz="1000" b="1">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a:off x="630238" y="365125"/>
            <a:ext cx="7886700" cy="1325563"/>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6" name="Google Shape;76;p12"/>
          <p:cNvSpPr txBox="1">
            <a:spLocks noGrp="1"/>
          </p:cNvSpPr>
          <p:nvPr>
            <p:ph type="body" idx="1"/>
          </p:nvPr>
        </p:nvSpPr>
        <p:spPr>
          <a:xfrm>
            <a:off x="630238" y="1681163"/>
            <a:ext cx="3868737" cy="82391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7" name="Google Shape;77;p12"/>
          <p:cNvSpPr txBox="1">
            <a:spLocks noGrp="1"/>
          </p:cNvSpPr>
          <p:nvPr>
            <p:ph type="body" idx="2"/>
          </p:nvPr>
        </p:nvSpPr>
        <p:spPr>
          <a:xfrm>
            <a:off x="630238" y="2505075"/>
            <a:ext cx="3868737" cy="3684588"/>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12"/>
          <p:cNvSpPr txBox="1">
            <a:spLocks noGrp="1"/>
          </p:cNvSpPr>
          <p:nvPr>
            <p:ph type="body" idx="3"/>
          </p:nvPr>
        </p:nvSpPr>
        <p:spPr>
          <a:xfrm>
            <a:off x="4629150" y="1681163"/>
            <a:ext cx="3887788" cy="82391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9" name="Google Shape;79;p12"/>
          <p:cNvSpPr txBox="1">
            <a:spLocks noGrp="1"/>
          </p:cNvSpPr>
          <p:nvPr>
            <p:ph type="body" idx="4"/>
          </p:nvPr>
        </p:nvSpPr>
        <p:spPr>
          <a:xfrm>
            <a:off x="4629150" y="2505075"/>
            <a:ext cx="3887788" cy="3684588"/>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12"/>
          <p:cNvSpPr txBox="1">
            <a:spLocks noGrp="1"/>
          </p:cNvSpPr>
          <p:nvPr>
            <p:ph type="ftr" idx="11"/>
          </p:nvPr>
        </p:nvSpPr>
        <p:spPr>
          <a:xfrm>
            <a:off x="5791200" y="6502400"/>
            <a:ext cx="2895600" cy="228600"/>
          </a:xfrm>
          <a:prstGeom prst="rect">
            <a:avLst/>
          </a:prstGeom>
          <a:noFill/>
          <a:ln>
            <a:noFill/>
          </a:ln>
        </p:spPr>
        <p:txBody>
          <a:bodyPr spcFirstLastPara="1" wrap="square" lIns="91425" tIns="45700" rIns="91425" bIns="45700" anchor="t" anchorCtr="0"/>
          <a:lstStyle>
            <a:lvl1pPr lvl="0" algn="r">
              <a:lnSpc>
                <a:spcPct val="100000"/>
              </a:lnSpc>
              <a:spcBef>
                <a:spcPts val="0"/>
              </a:spcBef>
              <a:spcAft>
                <a:spcPts val="0"/>
              </a:spcAft>
              <a:buSzPts val="1400"/>
              <a:buNone/>
              <a:defRPr sz="1000" b="1">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2.gif"/><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2097087" y="893762"/>
            <a:ext cx="6686550" cy="523875"/>
          </a:xfrm>
          <a:prstGeom prst="rect">
            <a:avLst/>
          </a:prstGeom>
          <a:noFill/>
          <a:ln>
            <a:noFill/>
          </a:ln>
        </p:spPr>
        <p:txBody>
          <a:bodyPr spcFirstLastPara="1" wrap="square" lIns="0" tIns="0" rIns="0" bIns="0" anchor="b" anchorCtr="0"/>
          <a:lstStyle>
            <a:lvl1pPr marR="0" lvl="0" algn="l" rtl="0">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2097087" y="1565275"/>
            <a:ext cx="6686550" cy="4333875"/>
          </a:xfrm>
          <a:prstGeom prst="rect">
            <a:avLst/>
          </a:prstGeom>
          <a:noFill/>
          <a:ln>
            <a:noFill/>
          </a:ln>
        </p:spPr>
        <p:txBody>
          <a:bodyPr spcFirstLastPara="1" wrap="square" lIns="0" tIns="0" rIns="0" bIns="0" anchor="t" anchorCtr="0"/>
          <a:lstStyle>
            <a:lvl1pPr marL="457200" marR="0" lvl="0"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L="914400" marR="0" lvl="1"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Lst>
  <p:transitio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
        <p:cNvGrpSpPr/>
        <p:nvPr/>
      </p:nvGrpSpPr>
      <p:grpSpPr>
        <a:xfrm>
          <a:off x="0" y="0"/>
          <a:ext cx="0" cy="0"/>
          <a:chOff x="0" y="0"/>
          <a:chExt cx="0" cy="0"/>
        </a:xfrm>
      </p:grpSpPr>
      <p:sp>
        <p:nvSpPr>
          <p:cNvPr id="16" name="Google Shape;16;p3"/>
          <p:cNvSpPr txBox="1"/>
          <p:nvPr/>
        </p:nvSpPr>
        <p:spPr>
          <a:xfrm>
            <a:off x="0" y="404812"/>
            <a:ext cx="9144000" cy="7207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7" name="Google Shape;17;p3"/>
          <p:cNvSpPr txBox="1">
            <a:spLocks noGrp="1"/>
          </p:cNvSpPr>
          <p:nvPr>
            <p:ph type="body" idx="1"/>
          </p:nvPr>
        </p:nvSpPr>
        <p:spPr>
          <a:xfrm>
            <a:off x="457200" y="1366837"/>
            <a:ext cx="8229600" cy="4919662"/>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hlink"/>
              </a:buClr>
              <a:buSzPts val="3200"/>
              <a:buFont typeface="Noto Sans Symbols"/>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accent1"/>
              </a:buClr>
              <a:buSzPts val="2800"/>
              <a:buFont typeface="Noto Sans Symbols"/>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18" name="Google Shape;18;p3"/>
          <p:cNvSpPr txBox="1">
            <a:spLocks noGrp="1"/>
          </p:cNvSpPr>
          <p:nvPr>
            <p:ph type="ftr" idx="11"/>
          </p:nvPr>
        </p:nvSpPr>
        <p:spPr>
          <a:xfrm>
            <a:off x="5791200" y="6502400"/>
            <a:ext cx="2895600" cy="228600"/>
          </a:xfrm>
          <a:prstGeom prst="rect">
            <a:avLst/>
          </a:prstGeom>
          <a:noFill/>
          <a:ln>
            <a:noFill/>
          </a:ln>
        </p:spPr>
        <p:txBody>
          <a:bodyPr spcFirstLastPara="1" wrap="square" lIns="91425" tIns="45700" rIns="91425" bIns="45700" anchor="t" anchorCtr="0"/>
          <a:lstStyle>
            <a:lvl1pPr marR="0" lvl="0" algn="r" rtl="0">
              <a:lnSpc>
                <a:spcPct val="100000"/>
              </a:lnSpc>
              <a:spcBef>
                <a:spcPts val="0"/>
              </a:spcBef>
              <a:spcAft>
                <a:spcPts val="0"/>
              </a:spcAft>
              <a:buSzPts val="1400"/>
              <a:buNone/>
              <a:defRPr sz="1000" b="1" i="0" u="none">
                <a:solidFill>
                  <a:schemeClr val="dk1"/>
                </a:solidFill>
                <a:latin typeface="Verdana"/>
                <a:ea typeface="Verdana"/>
                <a:cs typeface="Verdana"/>
                <a:sym typeface="Verdana"/>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0" name="Google Shape;20;p3"/>
          <p:cNvSpPr txBox="1">
            <a:spLocks noGrp="1"/>
          </p:cNvSpPr>
          <p:nvPr>
            <p:ph type="title"/>
          </p:nvPr>
        </p:nvSpPr>
        <p:spPr>
          <a:xfrm>
            <a:off x="533400" y="457200"/>
            <a:ext cx="7391400" cy="563562"/>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3200" b="0" i="0" u="none" strike="noStrike" cap="none">
                <a:solidFill>
                  <a:schemeClr val="lt1"/>
                </a:solidFill>
                <a:latin typeface="Verdana"/>
                <a:ea typeface="Verdana"/>
                <a:cs typeface="Verdana"/>
                <a:sym typeface="Verdana"/>
              </a:defRPr>
            </a:lvl1pPr>
            <a:lvl2pPr marR="0" lvl="1" algn="ctr" rtl="0">
              <a:spcBef>
                <a:spcPts val="0"/>
              </a:spcBef>
              <a:spcAft>
                <a:spcPts val="0"/>
              </a:spcAft>
              <a:buSzPts val="1400"/>
              <a:buNone/>
              <a:defRPr sz="3200" b="0" i="0" u="none" strike="noStrike" cap="none">
                <a:solidFill>
                  <a:schemeClr val="lt1"/>
                </a:solidFill>
                <a:latin typeface="Verdana"/>
                <a:ea typeface="Verdana"/>
                <a:cs typeface="Verdana"/>
                <a:sym typeface="Verdana"/>
              </a:defRPr>
            </a:lvl2pPr>
            <a:lvl3pPr marR="0" lvl="2" algn="ctr" rtl="0">
              <a:spcBef>
                <a:spcPts val="0"/>
              </a:spcBef>
              <a:spcAft>
                <a:spcPts val="0"/>
              </a:spcAft>
              <a:buSzPts val="1400"/>
              <a:buNone/>
              <a:defRPr sz="3200" b="0" i="0" u="none" strike="noStrike" cap="none">
                <a:solidFill>
                  <a:schemeClr val="lt1"/>
                </a:solidFill>
                <a:latin typeface="Verdana"/>
                <a:ea typeface="Verdana"/>
                <a:cs typeface="Verdana"/>
                <a:sym typeface="Verdana"/>
              </a:defRPr>
            </a:lvl3pPr>
            <a:lvl4pPr marR="0" lvl="3" algn="ctr" rtl="0">
              <a:spcBef>
                <a:spcPts val="0"/>
              </a:spcBef>
              <a:spcAft>
                <a:spcPts val="0"/>
              </a:spcAft>
              <a:buSzPts val="1400"/>
              <a:buNone/>
              <a:defRPr sz="3200" b="0" i="0" u="none" strike="noStrike" cap="none">
                <a:solidFill>
                  <a:schemeClr val="lt1"/>
                </a:solidFill>
                <a:latin typeface="Verdana"/>
                <a:ea typeface="Verdana"/>
                <a:cs typeface="Verdana"/>
                <a:sym typeface="Verdana"/>
              </a:defRPr>
            </a:lvl4pPr>
            <a:lvl5pPr marR="0" lvl="4" algn="ctr" rtl="0">
              <a:spcBef>
                <a:spcPts val="0"/>
              </a:spcBef>
              <a:spcAft>
                <a:spcPts val="0"/>
              </a:spcAft>
              <a:buSzPts val="1400"/>
              <a:buNone/>
              <a:defRPr sz="3200" b="0" i="0" u="none" strike="noStrike" cap="none">
                <a:solidFill>
                  <a:schemeClr val="lt1"/>
                </a:solidFill>
                <a:latin typeface="Verdana"/>
                <a:ea typeface="Verdana"/>
                <a:cs typeface="Verdana"/>
                <a:sym typeface="Verdana"/>
              </a:defRPr>
            </a:lvl5pPr>
            <a:lvl6pPr marR="0" lvl="5" algn="ctr" rtl="0">
              <a:spcBef>
                <a:spcPts val="0"/>
              </a:spcBef>
              <a:spcAft>
                <a:spcPts val="0"/>
              </a:spcAft>
              <a:buSzPts val="1400"/>
              <a:buNone/>
              <a:defRPr sz="3200" b="0" i="0" u="none" strike="noStrike" cap="none">
                <a:solidFill>
                  <a:schemeClr val="lt1"/>
                </a:solidFill>
                <a:latin typeface="Verdana"/>
                <a:ea typeface="Verdana"/>
                <a:cs typeface="Verdana"/>
                <a:sym typeface="Verdana"/>
              </a:defRPr>
            </a:lvl6pPr>
            <a:lvl7pPr marR="0" lvl="6" algn="ctr" rtl="0">
              <a:spcBef>
                <a:spcPts val="0"/>
              </a:spcBef>
              <a:spcAft>
                <a:spcPts val="0"/>
              </a:spcAft>
              <a:buSzPts val="1400"/>
              <a:buNone/>
              <a:defRPr sz="3200" b="0" i="0" u="none" strike="noStrike" cap="none">
                <a:solidFill>
                  <a:schemeClr val="lt1"/>
                </a:solidFill>
                <a:latin typeface="Verdana"/>
                <a:ea typeface="Verdana"/>
                <a:cs typeface="Verdana"/>
                <a:sym typeface="Verdana"/>
              </a:defRPr>
            </a:lvl7pPr>
            <a:lvl8pPr marR="0" lvl="7" algn="ctr" rtl="0">
              <a:spcBef>
                <a:spcPts val="0"/>
              </a:spcBef>
              <a:spcAft>
                <a:spcPts val="0"/>
              </a:spcAft>
              <a:buSzPts val="1400"/>
              <a:buNone/>
              <a:defRPr sz="3200" b="0" i="0" u="none" strike="noStrike" cap="none">
                <a:solidFill>
                  <a:schemeClr val="lt1"/>
                </a:solidFill>
                <a:latin typeface="Verdana"/>
                <a:ea typeface="Verdana"/>
                <a:cs typeface="Verdana"/>
                <a:sym typeface="Verdana"/>
              </a:defRPr>
            </a:lvl8pPr>
            <a:lvl9pPr marR="0" lvl="8" algn="ctr" rtl="0">
              <a:spcBef>
                <a:spcPts val="0"/>
              </a:spcBef>
              <a:spcAft>
                <a:spcPts val="0"/>
              </a:spcAft>
              <a:buSzPts val="1400"/>
              <a:buNone/>
              <a:defRPr sz="3200" b="0" i="0" u="none" strike="noStrike" cap="none">
                <a:solidFill>
                  <a:schemeClr val="lt1"/>
                </a:solidFill>
                <a:latin typeface="Verdana"/>
                <a:ea typeface="Verdana"/>
                <a:cs typeface="Verdana"/>
                <a:sym typeface="Verdana"/>
              </a:defRPr>
            </a:lvl9pPr>
          </a:lstStyle>
          <a:p>
            <a:endParaRPr/>
          </a:p>
        </p:txBody>
      </p:sp>
      <p:sp>
        <p:nvSpPr>
          <p:cNvPr id="21" name="Google Shape;21;p3"/>
          <p:cNvSpPr txBox="1"/>
          <p:nvPr/>
        </p:nvSpPr>
        <p:spPr>
          <a:xfrm>
            <a:off x="-9525" y="0"/>
            <a:ext cx="188912" cy="6858000"/>
          </a:xfrm>
          <a:prstGeom prst="rect">
            <a:avLst/>
          </a:prstGeom>
          <a:solidFill>
            <a:srgbClr val="BABAB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2" name="Google Shape;22;p3"/>
          <p:cNvSpPr txBox="1"/>
          <p:nvPr/>
        </p:nvSpPr>
        <p:spPr>
          <a:xfrm>
            <a:off x="0" y="404812"/>
            <a:ext cx="184150" cy="720725"/>
          </a:xfrm>
          <a:prstGeom prst="rect">
            <a:avLst/>
          </a:pr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3" name="Google Shape;23;p3"/>
          <p:cNvSpPr txBox="1"/>
          <p:nvPr/>
        </p:nvSpPr>
        <p:spPr>
          <a:xfrm>
            <a:off x="-14287" y="1128712"/>
            <a:ext cx="184150" cy="720725"/>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4" name="Google Shape;24;p3"/>
          <p:cNvSpPr txBox="1"/>
          <p:nvPr/>
        </p:nvSpPr>
        <p:spPr>
          <a:xfrm>
            <a:off x="-14287" y="1847850"/>
            <a:ext cx="184150" cy="7207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5" name="Google Shape;25;p3"/>
          <p:cNvSpPr txBox="1"/>
          <p:nvPr/>
        </p:nvSpPr>
        <p:spPr>
          <a:xfrm>
            <a:off x="-14287" y="2552700"/>
            <a:ext cx="184150" cy="720725"/>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6" name="Google Shape;26;p3" descr="biz"/>
          <p:cNvSpPr/>
          <p:nvPr/>
        </p:nvSpPr>
        <p:spPr>
          <a:xfrm>
            <a:off x="7740650" y="188912"/>
            <a:ext cx="1223962" cy="1265237"/>
          </a:xfrm>
          <a:prstGeom prst="ellipse">
            <a:avLst/>
          </a:prstGeom>
          <a:blipFill rotWithShape="1">
            <a:blip r:embed="rId12">
              <a:alphaModFix/>
            </a:blip>
            <a:stretch>
              <a:fillRect/>
            </a:stretch>
          </a:blip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4" name="Slide Number Placeholder 5"/>
          <p:cNvSpPr>
            <a:spLocks noGrp="1"/>
          </p:cNvSpPr>
          <p:nvPr>
            <p:ph type="sldNum" sz="quarter" idx="4"/>
          </p:nvPr>
        </p:nvSpPr>
        <p:spPr>
          <a:xfrm>
            <a:off x="6520580" y="5921374"/>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27AEE7-67CA-40C1-B84D-EDF1529F0FED}" type="slidenum">
              <a:rPr lang="en-US" smtClean="0"/>
              <a:t>‹#›</a:t>
            </a:fld>
            <a:endParaRPr lang="en-US" dirty="0"/>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27AEE7-67CA-40C1-B84D-EDF1529F0FED}" type="slidenum">
              <a:rPr lang="en-US" smtClean="0"/>
              <a:t>‹#›</a:t>
            </a:fld>
            <a:endParaRPr lang="en-US" dirty="0"/>
          </a:p>
        </p:txBody>
      </p:sp>
    </p:spTree>
    <p:extLst>
      <p:ext uri="{BB962C8B-B14F-4D97-AF65-F5344CB8AC3E}">
        <p14:creationId xmlns:p14="http://schemas.microsoft.com/office/powerpoint/2010/main" val="367023096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5"/>
          <p:cNvSpPr txBox="1">
            <a:spLocks noGrp="1"/>
          </p:cNvSpPr>
          <p:nvPr>
            <p:ph type="ctrTitle" idx="4294967295"/>
          </p:nvPr>
        </p:nvSpPr>
        <p:spPr>
          <a:xfrm>
            <a:off x="471487" y="935037"/>
            <a:ext cx="7772400" cy="71755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AD0B2D"/>
                </a:solidFill>
                <a:latin typeface="Times New Roman"/>
                <a:ea typeface="Times New Roman"/>
                <a:cs typeface="Times New Roman"/>
                <a:sym typeface="Times New Roman"/>
              </a:rPr>
              <a:t>TRƯỜNG ĐẠI HỌC BÁCH KHOA</a:t>
            </a:r>
            <a:br>
              <a:rPr lang="en-US" sz="2000" b="1" i="0" u="none" strike="noStrike" cap="none">
                <a:solidFill>
                  <a:srgbClr val="AD0B2D"/>
                </a:solidFill>
                <a:latin typeface="Times New Roman"/>
                <a:ea typeface="Times New Roman"/>
                <a:cs typeface="Times New Roman"/>
                <a:sym typeface="Times New Roman"/>
              </a:rPr>
            </a:br>
            <a:r>
              <a:rPr lang="en-US" sz="2000" b="1" i="0" u="none" strike="noStrike" cap="none">
                <a:solidFill>
                  <a:srgbClr val="AD0B2D"/>
                </a:solidFill>
                <a:latin typeface="Times New Roman"/>
                <a:ea typeface="Times New Roman"/>
                <a:cs typeface="Times New Roman"/>
                <a:sym typeface="Times New Roman"/>
              </a:rPr>
              <a:t>KHOA KHOA HỌC VÀ KĨ THUẬT MÁY TÍNH</a:t>
            </a:r>
            <a:endParaRPr/>
          </a:p>
        </p:txBody>
      </p:sp>
      <p:sp>
        <p:nvSpPr>
          <p:cNvPr id="101" name="Google Shape;101;p15"/>
          <p:cNvSpPr txBox="1">
            <a:spLocks noGrp="1"/>
          </p:cNvSpPr>
          <p:nvPr>
            <p:ph type="subTitle" idx="4294967295"/>
          </p:nvPr>
        </p:nvSpPr>
        <p:spPr>
          <a:xfrm>
            <a:off x="-103187" y="3786187"/>
            <a:ext cx="8037512" cy="784225"/>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2600" b="0" i="0" u="none" strike="noStrike" cap="none">
                <a:solidFill>
                  <a:srgbClr val="272A35"/>
                </a:solidFill>
                <a:latin typeface="Times New Roman"/>
                <a:ea typeface="Times New Roman"/>
                <a:cs typeface="Times New Roman"/>
                <a:sym typeface="Times New Roman"/>
              </a:rPr>
              <a:t> </a:t>
            </a:r>
            <a:r>
              <a:rPr lang="en-US" sz="2000" b="0" i="0" u="sng" strike="noStrike" cap="none">
                <a:solidFill>
                  <a:srgbClr val="272A35"/>
                </a:solidFill>
                <a:latin typeface="Times New Roman"/>
                <a:ea typeface="Times New Roman"/>
                <a:cs typeface="Times New Roman"/>
                <a:sym typeface="Times New Roman"/>
              </a:rPr>
              <a:t>Giáo viên hướng dẫn </a:t>
            </a:r>
            <a:r>
              <a:rPr lang="en-US" sz="2000" b="0" i="0" u="none" strike="noStrike" cap="none">
                <a:solidFill>
                  <a:srgbClr val="272A35"/>
                </a:solidFill>
                <a:latin typeface="Times New Roman"/>
                <a:ea typeface="Times New Roman"/>
                <a:cs typeface="Times New Roman"/>
                <a:sym typeface="Times New Roman"/>
              </a:rPr>
              <a:t>: </a:t>
            </a:r>
            <a:r>
              <a:rPr lang="en-US" sz="1800" b="0" i="0" u="none" strike="noStrike" cap="none">
                <a:solidFill>
                  <a:srgbClr val="272A35"/>
                </a:solidFill>
                <a:latin typeface="Times New Roman"/>
                <a:ea typeface="Times New Roman"/>
                <a:cs typeface="Times New Roman"/>
                <a:sym typeface="Times New Roman"/>
              </a:rPr>
              <a:t>ThS. NGUYỄN THANH TÙNG</a:t>
            </a:r>
            <a:endParaRPr/>
          </a:p>
          <a:p>
            <a:pPr marL="0" marR="0" lvl="0" indent="0" algn="l" rtl="0">
              <a:spcBef>
                <a:spcPts val="0"/>
              </a:spcBef>
              <a:spcAft>
                <a:spcPts val="0"/>
              </a:spcAft>
              <a:buNone/>
            </a:pPr>
            <a:endParaRPr sz="1800" b="0" i="0" u="none">
              <a:solidFill>
                <a:srgbClr val="272A35"/>
              </a:solidFill>
              <a:latin typeface="Times New Roman"/>
              <a:ea typeface="Times New Roman"/>
              <a:cs typeface="Times New Roman"/>
              <a:sym typeface="Times New Roman"/>
            </a:endParaRPr>
          </a:p>
        </p:txBody>
      </p:sp>
      <p:sp>
        <p:nvSpPr>
          <p:cNvPr id="102" name="Google Shape;102;p15"/>
          <p:cNvSpPr/>
          <p:nvPr/>
        </p:nvSpPr>
        <p:spPr>
          <a:xfrm>
            <a:off x="7246937" y="1290637"/>
            <a:ext cx="244475" cy="234950"/>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2F0411">
              <a:alpha val="2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nvGrpSpPr>
          <p:cNvPr id="103" name="Google Shape;103;p15"/>
          <p:cNvGrpSpPr/>
          <p:nvPr/>
        </p:nvGrpSpPr>
        <p:grpSpPr>
          <a:xfrm>
            <a:off x="7934326" y="3008312"/>
            <a:ext cx="1052512" cy="1052512"/>
            <a:chOff x="0" y="0"/>
            <a:chExt cx="2147483647" cy="2147483647"/>
          </a:xfrm>
        </p:grpSpPr>
        <p:sp>
          <p:nvSpPr>
            <p:cNvPr id="104" name="Google Shape;104;p15"/>
            <p:cNvSpPr/>
            <p:nvPr/>
          </p:nvSpPr>
          <p:spPr>
            <a:xfrm>
              <a:off x="806520751" y="806519079"/>
              <a:ext cx="1114229555" cy="1114229730"/>
            </a:xfrm>
            <a:custGeom>
              <a:avLst/>
              <a:gdLst/>
              <a:ahLst/>
              <a:cxnLst/>
              <a:rect l="l" t="t" r="r" b="b"/>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solidFill>
              <a:srgbClr val="2F0411">
                <a:alpha val="2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05" name="Google Shape;105;p15"/>
            <p:cNvSpPr/>
            <p:nvPr/>
          </p:nvSpPr>
          <p:spPr>
            <a:xfrm>
              <a:off x="0" y="0"/>
              <a:ext cx="2147483647" cy="2147483647"/>
            </a:xfrm>
            <a:custGeom>
              <a:avLst/>
              <a:gdLst/>
              <a:ahLst/>
              <a:cxnLst/>
              <a:rect l="l" t="t" r="r" b="b"/>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lnTo>
                    <a:pt x="13580"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lnTo>
                    <a:pt x="9721"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lnTo>
                    <a:pt x="9086"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lnTo>
                    <a:pt x="15362" y="1"/>
                  </a:lnTo>
                  <a:close/>
                </a:path>
              </a:pathLst>
            </a:custGeom>
            <a:solidFill>
              <a:srgbClr val="2F0411">
                <a:alpha val="2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grpSp>
        <p:nvGrpSpPr>
          <p:cNvPr id="106" name="Google Shape;106;p15"/>
          <p:cNvGrpSpPr/>
          <p:nvPr/>
        </p:nvGrpSpPr>
        <p:grpSpPr>
          <a:xfrm rot="1020000">
            <a:off x="139700" y="2768600"/>
            <a:ext cx="695325" cy="695325"/>
            <a:chOff x="0" y="0"/>
            <a:chExt cx="2147483647" cy="2147483647"/>
          </a:xfrm>
        </p:grpSpPr>
        <p:sp>
          <p:nvSpPr>
            <p:cNvPr id="107" name="Google Shape;107;p15"/>
            <p:cNvSpPr/>
            <p:nvPr/>
          </p:nvSpPr>
          <p:spPr>
            <a:xfrm>
              <a:off x="0" y="0"/>
              <a:ext cx="2147483647" cy="2147483647"/>
            </a:xfrm>
            <a:custGeom>
              <a:avLst/>
              <a:gdLst/>
              <a:ahLst/>
              <a:cxnLst/>
              <a:rect l="l" t="t" r="r" b="b"/>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lnTo>
                    <a:pt x="13091"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lnTo>
                    <a:pt x="14825" y="1"/>
                  </a:lnTo>
                  <a:close/>
                </a:path>
              </a:pathLst>
            </a:custGeom>
            <a:solidFill>
              <a:srgbClr val="2F0411">
                <a:alpha val="2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08" name="Google Shape;108;p15"/>
            <p:cNvSpPr/>
            <p:nvPr/>
          </p:nvSpPr>
          <p:spPr>
            <a:xfrm>
              <a:off x="131174212" y="1660017270"/>
              <a:ext cx="353009874" cy="353009352"/>
            </a:xfrm>
            <a:custGeom>
              <a:avLst/>
              <a:gdLst/>
              <a:ahLst/>
              <a:cxnLst/>
              <a:rect l="l" t="t" r="r" b="b"/>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rgbClr val="2F0411">
                <a:alpha val="2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09" name="Google Shape;109;p15"/>
            <p:cNvSpPr/>
            <p:nvPr/>
          </p:nvSpPr>
          <p:spPr>
            <a:xfrm>
              <a:off x="406025998" y="1867758961"/>
              <a:ext cx="225536643" cy="230440623"/>
            </a:xfrm>
            <a:custGeom>
              <a:avLst/>
              <a:gdLst/>
              <a:ahLst/>
              <a:cxnLst/>
              <a:rect l="l" t="t" r="r" b="b"/>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rgbClr val="2F0411">
                <a:alpha val="2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10" name="Google Shape;110;p15"/>
            <p:cNvSpPr/>
            <p:nvPr/>
          </p:nvSpPr>
          <p:spPr>
            <a:xfrm>
              <a:off x="36496972" y="1516073481"/>
              <a:ext cx="230439081" cy="225533622"/>
            </a:xfrm>
            <a:custGeom>
              <a:avLst/>
              <a:gdLst/>
              <a:ahLst/>
              <a:cxnLst/>
              <a:rect l="l" t="t" r="r" b="b"/>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lnTo>
                    <a:pt x="953" y="1"/>
                  </a:lnTo>
                  <a:close/>
                </a:path>
              </a:pathLst>
            </a:custGeom>
            <a:solidFill>
              <a:srgbClr val="2F0411">
                <a:alpha val="2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111" name="Google Shape;111;p15"/>
          <p:cNvSpPr/>
          <p:nvPr/>
        </p:nvSpPr>
        <p:spPr>
          <a:xfrm rot="2460000">
            <a:off x="652462" y="1281112"/>
            <a:ext cx="341312" cy="325437"/>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2F0411">
              <a:alpha val="2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12" name="Google Shape;112;p15"/>
          <p:cNvSpPr/>
          <p:nvPr/>
        </p:nvSpPr>
        <p:spPr>
          <a:xfrm rot="-1620000">
            <a:off x="6584950" y="2149475"/>
            <a:ext cx="246062" cy="234950"/>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2F0411">
              <a:alpha val="2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13" name="Google Shape;113;p15"/>
          <p:cNvSpPr/>
          <p:nvPr/>
        </p:nvSpPr>
        <p:spPr>
          <a:xfrm rot="2880000">
            <a:off x="2101056" y="2153443"/>
            <a:ext cx="184150" cy="176212"/>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2F0411">
              <a:alpha val="2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14" name="Google Shape;114;p15"/>
          <p:cNvSpPr/>
          <p:nvPr/>
        </p:nvSpPr>
        <p:spPr>
          <a:xfrm rot="-1620000">
            <a:off x="4164012" y="952500"/>
            <a:ext cx="166687" cy="157162"/>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2F0411">
              <a:alpha val="2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116" name="Google Shape;116;p15"/>
          <p:cNvPicPr preferRelativeResize="0"/>
          <p:nvPr/>
        </p:nvPicPr>
        <p:blipFill rotWithShape="1">
          <a:blip r:embed="rId3">
            <a:alphaModFix/>
          </a:blip>
          <a:srcRect/>
          <a:stretch/>
        </p:blipFill>
        <p:spPr>
          <a:xfrm>
            <a:off x="3638550" y="1704975"/>
            <a:ext cx="1219200" cy="1243012"/>
          </a:xfrm>
          <a:prstGeom prst="rect">
            <a:avLst/>
          </a:prstGeom>
          <a:noFill/>
          <a:ln>
            <a:noFill/>
          </a:ln>
        </p:spPr>
      </p:pic>
      <p:sp>
        <p:nvSpPr>
          <p:cNvPr id="117" name="Google Shape;117;p15"/>
          <p:cNvSpPr txBox="1"/>
          <p:nvPr/>
        </p:nvSpPr>
        <p:spPr>
          <a:xfrm>
            <a:off x="615950" y="2844800"/>
            <a:ext cx="7772400" cy="71755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70C0"/>
              </a:buClr>
              <a:buSzPts val="2800"/>
              <a:buFont typeface="Times New Roman"/>
              <a:buNone/>
            </a:pPr>
            <a:r>
              <a:rPr lang="en-US" sz="3200" b="1" i="0" u="none">
                <a:solidFill>
                  <a:schemeClr val="accent1"/>
                </a:solidFill>
                <a:latin typeface="Times New Roman"/>
                <a:ea typeface="Times New Roman"/>
                <a:cs typeface="Times New Roman"/>
                <a:sym typeface="Times New Roman"/>
              </a:rPr>
              <a:t>Đề tài 10 : </a:t>
            </a:r>
            <a:r>
              <a:rPr lang="en-US" sz="3200" b="1">
                <a:solidFill>
                  <a:schemeClr val="accent1"/>
                </a:solidFill>
                <a:latin typeface="Times New Roman"/>
                <a:ea typeface="Times New Roman"/>
                <a:cs typeface="Times New Roman"/>
                <a:sym typeface="Times New Roman"/>
              </a:rPr>
              <a:t>Designing Database and Big Data</a:t>
            </a:r>
            <a:endParaRPr sz="3200">
              <a:solidFill>
                <a:schemeClr val="accent1"/>
              </a:solidFill>
            </a:endParaRPr>
          </a:p>
        </p:txBody>
      </p:sp>
      <p:sp>
        <p:nvSpPr>
          <p:cNvPr id="118" name="Google Shape;118;p15"/>
          <p:cNvSpPr txBox="1"/>
          <p:nvPr/>
        </p:nvSpPr>
        <p:spPr>
          <a:xfrm>
            <a:off x="0" y="4146550"/>
            <a:ext cx="4640262" cy="784225"/>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272A35"/>
              </a:buClr>
              <a:buSzPts val="2600"/>
              <a:buFont typeface="Times New Roman"/>
              <a:buNone/>
            </a:pPr>
            <a:r>
              <a:rPr lang="en-US" sz="2600" b="0" i="0" u="none">
                <a:solidFill>
                  <a:srgbClr val="272A35"/>
                </a:solidFill>
                <a:latin typeface="Times New Roman"/>
                <a:ea typeface="Times New Roman"/>
                <a:cs typeface="Times New Roman"/>
                <a:sym typeface="Times New Roman"/>
              </a:rPr>
              <a:t> </a:t>
            </a:r>
            <a:r>
              <a:rPr lang="en-US" sz="2000" b="0" i="0" u="none">
                <a:solidFill>
                  <a:srgbClr val="272A35"/>
                </a:solidFill>
                <a:latin typeface="Times New Roman"/>
                <a:ea typeface="Times New Roman"/>
                <a:cs typeface="Times New Roman"/>
                <a:sym typeface="Times New Roman"/>
              </a:rPr>
              <a:t>Sinh viên thực hiện : </a:t>
            </a:r>
            <a:endParaRPr/>
          </a:p>
          <a:p>
            <a:pPr marL="0" marR="0" lvl="0" indent="0" algn="l" rtl="0">
              <a:lnSpc>
                <a:spcPct val="100000"/>
              </a:lnSpc>
              <a:spcBef>
                <a:spcPts val="0"/>
              </a:spcBef>
              <a:spcAft>
                <a:spcPts val="0"/>
              </a:spcAft>
              <a:buNone/>
            </a:pPr>
            <a:endParaRPr sz="2000" b="0" i="0" u="none">
              <a:solidFill>
                <a:srgbClr val="272A35"/>
              </a:solidFill>
              <a:latin typeface="Times New Roman"/>
              <a:ea typeface="Times New Roman"/>
              <a:cs typeface="Times New Roman"/>
              <a:sym typeface="Times New Roman"/>
            </a:endParaRPr>
          </a:p>
        </p:txBody>
      </p:sp>
      <p:sp>
        <p:nvSpPr>
          <p:cNvPr id="119" name="Google Shape;119;p15"/>
          <p:cNvSpPr txBox="1"/>
          <p:nvPr/>
        </p:nvSpPr>
        <p:spPr>
          <a:xfrm>
            <a:off x="3605212" y="4242456"/>
            <a:ext cx="4638675" cy="165893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272A35"/>
              </a:buClr>
              <a:buSzPts val="1800"/>
              <a:buFont typeface="Times New Roman"/>
              <a:buNone/>
            </a:pPr>
            <a:r>
              <a:rPr lang="en-US" sz="1800" b="0" i="0" u="none" dirty="0" err="1">
                <a:solidFill>
                  <a:srgbClr val="272A35"/>
                </a:solidFill>
                <a:latin typeface="Times New Roman"/>
                <a:ea typeface="Times New Roman"/>
                <a:cs typeface="Times New Roman"/>
                <a:sym typeface="Times New Roman"/>
              </a:rPr>
              <a:t>Vũ</a:t>
            </a:r>
            <a:r>
              <a:rPr lang="en-US" sz="1800" b="0" i="0" u="none" dirty="0">
                <a:solidFill>
                  <a:srgbClr val="272A35"/>
                </a:solidFill>
                <a:latin typeface="Times New Roman"/>
                <a:ea typeface="Times New Roman"/>
                <a:cs typeface="Times New Roman"/>
                <a:sym typeface="Times New Roman"/>
              </a:rPr>
              <a:t> </a:t>
            </a:r>
            <a:r>
              <a:rPr lang="en-US" sz="1800" b="0" i="0" u="none" dirty="0" err="1">
                <a:solidFill>
                  <a:srgbClr val="272A35"/>
                </a:solidFill>
                <a:latin typeface="Times New Roman"/>
                <a:ea typeface="Times New Roman"/>
                <a:cs typeface="Times New Roman"/>
                <a:sym typeface="Times New Roman"/>
              </a:rPr>
              <a:t>Văn</a:t>
            </a:r>
            <a:r>
              <a:rPr lang="en-US" sz="1800" b="0" i="0" u="none" dirty="0">
                <a:solidFill>
                  <a:srgbClr val="272A35"/>
                </a:solidFill>
                <a:latin typeface="Times New Roman"/>
                <a:ea typeface="Times New Roman"/>
                <a:cs typeface="Times New Roman"/>
                <a:sym typeface="Times New Roman"/>
              </a:rPr>
              <a:t> </a:t>
            </a:r>
            <a:r>
              <a:rPr lang="en-US" sz="1800" b="0" i="0" u="none" dirty="0" err="1">
                <a:solidFill>
                  <a:srgbClr val="272A35"/>
                </a:solidFill>
                <a:latin typeface="Times New Roman"/>
                <a:ea typeface="Times New Roman"/>
                <a:cs typeface="Times New Roman"/>
                <a:sym typeface="Times New Roman"/>
              </a:rPr>
              <a:t>Sáng</a:t>
            </a:r>
            <a:r>
              <a:rPr lang="en-US" sz="1800" b="0" i="0" u="none" dirty="0">
                <a:solidFill>
                  <a:srgbClr val="272A35"/>
                </a:solidFill>
                <a:latin typeface="Times New Roman"/>
                <a:ea typeface="Times New Roman"/>
                <a:cs typeface="Times New Roman"/>
                <a:sym typeface="Times New Roman"/>
              </a:rPr>
              <a:t>  	– 1512816 </a:t>
            </a:r>
            <a:endParaRPr dirty="0"/>
          </a:p>
          <a:p>
            <a:pPr marL="0" marR="0" lvl="0" indent="0" algn="l" rtl="0">
              <a:lnSpc>
                <a:spcPct val="100000"/>
              </a:lnSpc>
              <a:spcBef>
                <a:spcPts val="600"/>
              </a:spcBef>
              <a:spcAft>
                <a:spcPts val="0"/>
              </a:spcAft>
              <a:buClr>
                <a:srgbClr val="272A35"/>
              </a:buClr>
              <a:buSzPts val="1800"/>
              <a:buFont typeface="Times New Roman"/>
              <a:buNone/>
            </a:pPr>
            <a:r>
              <a:rPr lang="en-US" sz="1800" b="0" i="0" u="none" dirty="0">
                <a:solidFill>
                  <a:srgbClr val="272A35"/>
                </a:solidFill>
                <a:latin typeface="Times New Roman"/>
                <a:ea typeface="Times New Roman"/>
                <a:cs typeface="Times New Roman"/>
                <a:sym typeface="Times New Roman"/>
              </a:rPr>
              <a:t>Nguyễn Hữu Khoa	 – 1511590</a:t>
            </a:r>
            <a:endParaRPr dirty="0"/>
          </a:p>
        </p:txBody>
      </p:sp>
      <p:sp>
        <p:nvSpPr>
          <p:cNvPr id="120" name="Google Shape;120;p15"/>
          <p:cNvSpPr/>
          <p:nvPr/>
        </p:nvSpPr>
        <p:spPr>
          <a:xfrm rot="-1620000">
            <a:off x="514350" y="5438775"/>
            <a:ext cx="246062" cy="234950"/>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2F0411">
              <a:alpha val="2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21" name="Google Shape;121;p15"/>
          <p:cNvSpPr/>
          <p:nvPr/>
        </p:nvSpPr>
        <p:spPr>
          <a:xfrm rot="-1620000">
            <a:off x="8416925" y="5364162"/>
            <a:ext cx="246062" cy="233362"/>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2F0411">
              <a:alpha val="2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22" name="Google Shape;122;p15"/>
          <p:cNvSpPr/>
          <p:nvPr/>
        </p:nvSpPr>
        <p:spPr>
          <a:xfrm rot="-1620000">
            <a:off x="7185025" y="3944937"/>
            <a:ext cx="246062" cy="233362"/>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2F0411">
              <a:alpha val="2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23" name="Google Shape;123;p15"/>
          <p:cNvSpPr/>
          <p:nvPr/>
        </p:nvSpPr>
        <p:spPr>
          <a:xfrm rot="-1620000">
            <a:off x="539750" y="4029075"/>
            <a:ext cx="244475" cy="234950"/>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2F0411">
              <a:alpha val="2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6" name="Google Shape;186;p24"/>
          <p:cNvSpPr txBox="1">
            <a:spLocks noGrp="1"/>
          </p:cNvSpPr>
          <p:nvPr>
            <p:ph type="title"/>
          </p:nvPr>
        </p:nvSpPr>
        <p:spPr>
          <a:xfrm>
            <a:off x="533400" y="457200"/>
            <a:ext cx="7391400" cy="563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Verdana"/>
              <a:buNone/>
            </a:pPr>
            <a:r>
              <a:rPr lang="en-US"/>
              <a:t>Đặc trưng của Big Data - 5V</a:t>
            </a:r>
            <a:endParaRPr/>
          </a:p>
        </p:txBody>
      </p:sp>
      <p:pic>
        <p:nvPicPr>
          <p:cNvPr id="187" name="Google Shape;187;p24"/>
          <p:cNvPicPr preferRelativeResize="0"/>
          <p:nvPr/>
        </p:nvPicPr>
        <p:blipFill>
          <a:blip r:embed="rId3">
            <a:alphaModFix/>
          </a:blip>
          <a:stretch>
            <a:fillRect/>
          </a:stretch>
        </p:blipFill>
        <p:spPr>
          <a:xfrm>
            <a:off x="733650" y="1757300"/>
            <a:ext cx="8210125" cy="3515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3" name="Google Shape;193;p25"/>
          <p:cNvSpPr txBox="1">
            <a:spLocks noGrp="1"/>
          </p:cNvSpPr>
          <p:nvPr>
            <p:ph type="title"/>
          </p:nvPr>
        </p:nvSpPr>
        <p:spPr>
          <a:xfrm>
            <a:off x="533400" y="457200"/>
            <a:ext cx="7391400" cy="563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Verdana"/>
              <a:buNone/>
            </a:pPr>
            <a:r>
              <a:rPr lang="en-US"/>
              <a:t>Khối lượng dữ liệu (Volume)</a:t>
            </a:r>
            <a:endParaRPr/>
          </a:p>
        </p:txBody>
      </p:sp>
      <p:sp>
        <p:nvSpPr>
          <p:cNvPr id="194" name="Google Shape;194;p25"/>
          <p:cNvSpPr txBox="1">
            <a:spLocks noGrp="1"/>
          </p:cNvSpPr>
          <p:nvPr>
            <p:ph type="body" idx="1"/>
          </p:nvPr>
        </p:nvSpPr>
        <p:spPr>
          <a:xfrm>
            <a:off x="457200" y="1366837"/>
            <a:ext cx="8229600" cy="49197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640"/>
              </a:spcBef>
              <a:spcAft>
                <a:spcPts val="0"/>
              </a:spcAft>
              <a:buClr>
                <a:schemeClr val="dk1"/>
              </a:buClr>
              <a:buSzPts val="3200"/>
              <a:buFont typeface="Noto Sans Symbols"/>
              <a:buChar char="❖"/>
            </a:pP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Đây</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là</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đặc</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điểm</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tiêu</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biểu</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nhất</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của</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dữ</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liệu</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lớn</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khối</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lượng</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dữ</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liệu</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rất</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lớn</a:t>
            </a:r>
            <a:r>
              <a:rPr lang="en-US" dirty="0">
                <a:latin typeface="Times New Roman"/>
                <a:ea typeface="Times New Roman"/>
                <a:cs typeface="Times New Roman"/>
                <a:sym typeface="Times New Roman"/>
              </a:rPr>
              <a:t>.</a:t>
            </a:r>
            <a:endParaRPr dirty="0"/>
          </a:p>
          <a:p>
            <a:pPr marL="342900" lvl="0" indent="-342900" algn="l" rtl="0">
              <a:lnSpc>
                <a:spcPct val="90000"/>
              </a:lnSpc>
              <a:spcBef>
                <a:spcPts val="640"/>
              </a:spcBef>
              <a:spcAft>
                <a:spcPts val="0"/>
              </a:spcAft>
              <a:buClr>
                <a:schemeClr val="dk1"/>
              </a:buClr>
              <a:buSzPts val="3200"/>
              <a:buChar char="❖"/>
            </a:pP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Kích</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cỡ</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của</a:t>
            </a:r>
            <a:r>
              <a:rPr lang="en-US" dirty="0">
                <a:latin typeface="Times New Roman"/>
                <a:ea typeface="Times New Roman"/>
                <a:cs typeface="Times New Roman"/>
                <a:sym typeface="Times New Roman"/>
              </a:rPr>
              <a:t> Big data </a:t>
            </a:r>
            <a:r>
              <a:rPr lang="en-US" dirty="0" err="1">
                <a:latin typeface="Times New Roman"/>
                <a:ea typeface="Times New Roman"/>
                <a:cs typeface="Times New Roman"/>
                <a:sym typeface="Times New Roman"/>
              </a:rPr>
              <a:t>đang</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từng</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ngày</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tăng</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lên</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và</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tính</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đến</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năm</a:t>
            </a:r>
            <a:r>
              <a:rPr lang="en-US" dirty="0">
                <a:latin typeface="Times New Roman"/>
                <a:ea typeface="Times New Roman"/>
                <a:cs typeface="Times New Roman"/>
                <a:sym typeface="Times New Roman"/>
              </a:rPr>
              <a:t> 2012 </a:t>
            </a:r>
            <a:r>
              <a:rPr lang="en-US" dirty="0" err="1">
                <a:latin typeface="Times New Roman"/>
                <a:ea typeface="Times New Roman"/>
                <a:cs typeface="Times New Roman"/>
                <a:sym typeface="Times New Roman"/>
              </a:rPr>
              <a:t>thì</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nó</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có</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thể</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nằm</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trong</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khoảng</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vài</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chục</a:t>
            </a:r>
            <a:r>
              <a:rPr lang="en-US" dirty="0">
                <a:latin typeface="Times New Roman"/>
                <a:ea typeface="Times New Roman"/>
                <a:cs typeface="Times New Roman"/>
                <a:sym typeface="Times New Roman"/>
              </a:rPr>
              <a:t> terabyte </a:t>
            </a:r>
            <a:r>
              <a:rPr lang="en-US" dirty="0" err="1">
                <a:latin typeface="Times New Roman"/>
                <a:ea typeface="Times New Roman"/>
                <a:cs typeface="Times New Roman"/>
                <a:sym typeface="Times New Roman"/>
              </a:rPr>
              <a:t>cho</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đến</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nhiều</a:t>
            </a:r>
            <a:r>
              <a:rPr lang="en-US" dirty="0">
                <a:latin typeface="Times New Roman"/>
                <a:ea typeface="Times New Roman"/>
                <a:cs typeface="Times New Roman"/>
                <a:sym typeface="Times New Roman"/>
              </a:rPr>
              <a:t> petabyte /</a:t>
            </a:r>
            <a:r>
              <a:rPr lang="en-US" dirty="0" err="1">
                <a:latin typeface="Times New Roman"/>
                <a:ea typeface="Times New Roman"/>
                <a:cs typeface="Times New Roman"/>
                <a:sym typeface="Times New Roman"/>
              </a:rPr>
              <a:t>tập</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hợp</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dữ</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liệu</a:t>
            </a:r>
            <a:r>
              <a:rPr lang="en-US" dirty="0">
                <a:latin typeface="Times New Roman"/>
                <a:ea typeface="Times New Roman"/>
                <a:cs typeface="Times New Roman"/>
                <a:sym typeface="Times New Roman"/>
              </a:rPr>
              <a:t>.</a:t>
            </a:r>
            <a:endParaRPr dirty="0">
              <a:latin typeface="Times New Roman"/>
              <a:ea typeface="Times New Roman"/>
              <a:cs typeface="Times New Roman"/>
              <a:sym typeface="Times New Roman"/>
            </a:endParaRPr>
          </a:p>
          <a:p>
            <a:pPr marL="342900" lvl="0" indent="-342900" algn="l" rtl="0">
              <a:lnSpc>
                <a:spcPct val="90000"/>
              </a:lnSpc>
              <a:spcBef>
                <a:spcPts val="640"/>
              </a:spcBef>
              <a:spcAft>
                <a:spcPts val="0"/>
              </a:spcAft>
              <a:buClr>
                <a:schemeClr val="dk1"/>
              </a:buClr>
              <a:buSzPts val="3200"/>
              <a:buFont typeface="Times New Roman"/>
              <a:buChar char="❖"/>
            </a:pP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Với</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dữ</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liệu</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lớn</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chúng</a:t>
            </a:r>
            <a:r>
              <a:rPr lang="en-US" dirty="0">
                <a:latin typeface="Times New Roman"/>
                <a:ea typeface="Times New Roman"/>
                <a:cs typeface="Times New Roman"/>
                <a:sym typeface="Times New Roman"/>
              </a:rPr>
              <a:t> ta </a:t>
            </a:r>
            <a:r>
              <a:rPr lang="en-US" dirty="0" err="1">
                <a:latin typeface="Times New Roman"/>
                <a:ea typeface="Times New Roman"/>
                <a:cs typeface="Times New Roman"/>
                <a:sym typeface="Times New Roman"/>
              </a:rPr>
              <a:t>sẽ</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sử</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dụng</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công</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nghệ</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đám</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mây</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mới</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đáp</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ứng</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khả</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năng</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lưu</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trữ</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được</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dữ</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liệu</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lớn</a:t>
            </a:r>
            <a:r>
              <a:rPr lang="en-US" dirty="0">
                <a:latin typeface="Times New Roman"/>
                <a:ea typeface="Times New Roman"/>
                <a:cs typeface="Times New Roman"/>
                <a:sym typeface="Times New Roman"/>
              </a:rPr>
              <a:t>.</a:t>
            </a:r>
            <a:endParaRPr dirty="0">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200" name="Google Shape;200;p26"/>
          <p:cNvSpPr txBox="1">
            <a:spLocks noGrp="1"/>
          </p:cNvSpPr>
          <p:nvPr>
            <p:ph type="title"/>
          </p:nvPr>
        </p:nvSpPr>
        <p:spPr>
          <a:xfrm>
            <a:off x="533400" y="457200"/>
            <a:ext cx="7391400" cy="563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Verdana"/>
              <a:buNone/>
            </a:pPr>
            <a:r>
              <a:rPr lang="en-US"/>
              <a:t>Tốc độ (Velocity)</a:t>
            </a:r>
            <a:endParaRPr/>
          </a:p>
        </p:txBody>
      </p:sp>
      <p:sp>
        <p:nvSpPr>
          <p:cNvPr id="201" name="Google Shape;201;p26"/>
          <p:cNvSpPr txBox="1">
            <a:spLocks noGrp="1"/>
          </p:cNvSpPr>
          <p:nvPr>
            <p:ph type="body" idx="1"/>
          </p:nvPr>
        </p:nvSpPr>
        <p:spPr>
          <a:xfrm>
            <a:off x="457200" y="1366824"/>
            <a:ext cx="8229600" cy="53910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640"/>
              </a:spcBef>
              <a:spcAft>
                <a:spcPts val="0"/>
              </a:spcAft>
              <a:buClr>
                <a:schemeClr val="dk1"/>
              </a:buClr>
              <a:buSzPts val="3200"/>
              <a:buFont typeface="Noto Sans Symbols"/>
              <a:buChar char="❖"/>
            </a:pP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Tốc</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độ</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có</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thể</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hiểu</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theo</a:t>
            </a:r>
            <a:r>
              <a:rPr lang="en-US" dirty="0">
                <a:latin typeface="Times New Roman"/>
                <a:ea typeface="Times New Roman"/>
                <a:cs typeface="Times New Roman"/>
                <a:sym typeface="Times New Roman"/>
              </a:rPr>
              <a:t> 2 </a:t>
            </a:r>
            <a:r>
              <a:rPr lang="en-US" dirty="0" err="1">
                <a:latin typeface="Times New Roman"/>
                <a:ea typeface="Times New Roman"/>
                <a:cs typeface="Times New Roman"/>
                <a:sym typeface="Times New Roman"/>
              </a:rPr>
              <a:t>khía</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cạnh</a:t>
            </a:r>
            <a:endParaRPr dirty="0">
              <a:latin typeface="Times New Roman"/>
              <a:ea typeface="Times New Roman"/>
              <a:cs typeface="Times New Roman"/>
              <a:sym typeface="Times New Roman"/>
            </a:endParaRPr>
          </a:p>
          <a:p>
            <a:pPr marL="742950" lvl="1" indent="-374650" algn="l" rtl="0">
              <a:lnSpc>
                <a:spcPct val="90000"/>
              </a:lnSpc>
              <a:spcBef>
                <a:spcPts val="640"/>
              </a:spcBef>
              <a:spcAft>
                <a:spcPts val="0"/>
              </a:spcAft>
              <a:buClr>
                <a:schemeClr val="dk1"/>
              </a:buClr>
              <a:buSzPts val="3200"/>
              <a:buFont typeface="Times New Roman"/>
              <a:buChar char="▪"/>
            </a:pPr>
            <a:r>
              <a:rPr lang="en-US" sz="3200" dirty="0" err="1">
                <a:latin typeface="Times New Roman"/>
                <a:ea typeface="Times New Roman"/>
                <a:cs typeface="Times New Roman"/>
                <a:sym typeface="Times New Roman"/>
              </a:rPr>
              <a:t>Khối</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lượng</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dữ</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liệu</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gia</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tăng</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rất</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nhanh</a:t>
            </a:r>
            <a:r>
              <a:rPr lang="en-US" sz="3200" dirty="0">
                <a:latin typeface="Times New Roman"/>
                <a:ea typeface="Times New Roman"/>
                <a:cs typeface="Times New Roman"/>
                <a:sym typeface="Times New Roman"/>
              </a:rPr>
              <a:t>.</a:t>
            </a:r>
            <a:endParaRPr sz="3200" dirty="0">
              <a:latin typeface="Times New Roman"/>
              <a:ea typeface="Times New Roman"/>
              <a:cs typeface="Times New Roman"/>
              <a:sym typeface="Times New Roman"/>
            </a:endParaRPr>
          </a:p>
          <a:p>
            <a:pPr marL="1143000" lvl="2" indent="-317500" algn="l" rtl="0">
              <a:lnSpc>
                <a:spcPct val="90000"/>
              </a:lnSpc>
              <a:spcBef>
                <a:spcPts val="640"/>
              </a:spcBef>
              <a:spcAft>
                <a:spcPts val="0"/>
              </a:spcAft>
              <a:buSzPts val="3200"/>
              <a:buFont typeface="Times New Roman"/>
              <a:buChar char="•"/>
            </a:pPr>
            <a:r>
              <a:rPr lang="en-US" sz="3200" dirty="0" err="1">
                <a:latin typeface="Times New Roman"/>
                <a:ea typeface="Times New Roman"/>
                <a:cs typeface="Times New Roman"/>
                <a:sym typeface="Times New Roman"/>
              </a:rPr>
              <a:t>Ví</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dụ</a:t>
            </a:r>
            <a:r>
              <a:rPr lang="en-US" sz="3200" dirty="0">
                <a:latin typeface="Times New Roman"/>
                <a:ea typeface="Times New Roman"/>
                <a:cs typeface="Times New Roman"/>
                <a:sym typeface="Times New Roman"/>
              </a:rPr>
              <a:t> : </a:t>
            </a:r>
            <a:r>
              <a:rPr lang="en-US" sz="3200" dirty="0" err="1">
                <a:latin typeface="Times New Roman"/>
                <a:ea typeface="Times New Roman"/>
                <a:cs typeface="Times New Roman"/>
                <a:sym typeface="Times New Roman"/>
              </a:rPr>
              <a:t>mỗi</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giây</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có</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tới</a:t>
            </a:r>
            <a:r>
              <a:rPr lang="en-US" sz="3200" dirty="0">
                <a:latin typeface="Times New Roman"/>
                <a:ea typeface="Times New Roman"/>
                <a:cs typeface="Times New Roman"/>
                <a:sym typeface="Times New Roman"/>
              </a:rPr>
              <a:t> 72.9 </a:t>
            </a:r>
            <a:r>
              <a:rPr lang="en-US" sz="3200" dirty="0" err="1">
                <a:latin typeface="Times New Roman"/>
                <a:ea typeface="Times New Roman"/>
                <a:cs typeface="Times New Roman"/>
                <a:sym typeface="Times New Roman"/>
              </a:rPr>
              <a:t>triệu</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các</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yêu</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cầu</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truy</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cập</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tìm</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kiếm</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trên</a:t>
            </a:r>
            <a:r>
              <a:rPr lang="en-US" sz="3200" dirty="0">
                <a:latin typeface="Times New Roman"/>
                <a:ea typeface="Times New Roman"/>
                <a:cs typeface="Times New Roman"/>
                <a:sym typeface="Times New Roman"/>
              </a:rPr>
              <a:t> web </a:t>
            </a:r>
            <a:r>
              <a:rPr lang="en-US" sz="3200" dirty="0" err="1">
                <a:latin typeface="Times New Roman"/>
                <a:ea typeface="Times New Roman"/>
                <a:cs typeface="Times New Roman"/>
                <a:sym typeface="Times New Roman"/>
              </a:rPr>
              <a:t>bán</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hàng</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của</a:t>
            </a:r>
            <a:r>
              <a:rPr lang="en-US" sz="3200" dirty="0">
                <a:latin typeface="Times New Roman"/>
                <a:ea typeface="Times New Roman"/>
                <a:cs typeface="Times New Roman"/>
                <a:sym typeface="Times New Roman"/>
              </a:rPr>
              <a:t> Amazon.</a:t>
            </a:r>
            <a:endParaRPr sz="3200" dirty="0">
              <a:latin typeface="Times New Roman"/>
              <a:ea typeface="Times New Roman"/>
              <a:cs typeface="Times New Roman"/>
              <a:sym typeface="Times New Roman"/>
            </a:endParaRPr>
          </a:p>
          <a:p>
            <a:pPr marL="742950" lvl="1" indent="-374650" algn="l" rtl="0">
              <a:lnSpc>
                <a:spcPct val="90000"/>
              </a:lnSpc>
              <a:spcBef>
                <a:spcPts val="640"/>
              </a:spcBef>
              <a:spcAft>
                <a:spcPts val="0"/>
              </a:spcAft>
              <a:buClr>
                <a:schemeClr val="dk1"/>
              </a:buClr>
              <a:buSzPts val="3200"/>
              <a:buFont typeface="Times New Roman"/>
              <a:buChar char="▪"/>
            </a:pPr>
            <a:r>
              <a:rPr lang="en-US" sz="3200" dirty="0" err="1">
                <a:latin typeface="Times New Roman"/>
                <a:ea typeface="Times New Roman"/>
                <a:cs typeface="Times New Roman"/>
                <a:sym typeface="Times New Roman"/>
              </a:rPr>
              <a:t>Xử</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lý</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dữ</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liệu</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nhanh</a:t>
            </a:r>
            <a:r>
              <a:rPr lang="en-US" sz="3200" dirty="0">
                <a:latin typeface="Times New Roman"/>
                <a:ea typeface="Times New Roman"/>
                <a:cs typeface="Times New Roman"/>
                <a:sym typeface="Times New Roman"/>
              </a:rPr>
              <a:t> ở </a:t>
            </a:r>
            <a:r>
              <a:rPr lang="en-US" sz="3200" dirty="0" err="1">
                <a:latin typeface="Times New Roman"/>
                <a:ea typeface="Times New Roman"/>
                <a:cs typeface="Times New Roman"/>
                <a:sym typeface="Times New Roman"/>
              </a:rPr>
              <a:t>mức</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thời</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gian</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thực</a:t>
            </a:r>
            <a:r>
              <a:rPr lang="en-US" sz="3200" dirty="0">
                <a:latin typeface="Times New Roman"/>
                <a:ea typeface="Times New Roman"/>
                <a:cs typeface="Times New Roman"/>
                <a:sym typeface="Times New Roman"/>
              </a:rPr>
              <a:t> (real-time).</a:t>
            </a:r>
            <a:endParaRPr sz="3200" dirty="0">
              <a:latin typeface="Times New Roman"/>
              <a:ea typeface="Times New Roman"/>
              <a:cs typeface="Times New Roman"/>
              <a:sym typeface="Times New Roman"/>
            </a:endParaRPr>
          </a:p>
          <a:p>
            <a:pPr marL="1143000" lvl="2" indent="-317500" algn="l" rtl="0">
              <a:lnSpc>
                <a:spcPct val="90000"/>
              </a:lnSpc>
              <a:spcBef>
                <a:spcPts val="640"/>
              </a:spcBef>
              <a:spcAft>
                <a:spcPts val="0"/>
              </a:spcAft>
              <a:buSzPts val="3200"/>
              <a:buFont typeface="Times New Roman"/>
              <a:buChar char="•"/>
            </a:pPr>
            <a:r>
              <a:rPr lang="en-US" sz="3200" dirty="0" err="1">
                <a:latin typeface="Times New Roman"/>
                <a:ea typeface="Times New Roman"/>
                <a:cs typeface="Times New Roman"/>
                <a:sym typeface="Times New Roman"/>
              </a:rPr>
              <a:t>Ví</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dụ</a:t>
            </a:r>
            <a:r>
              <a:rPr lang="en-US" sz="3200" dirty="0">
                <a:latin typeface="Times New Roman"/>
                <a:ea typeface="Times New Roman"/>
                <a:cs typeface="Times New Roman"/>
                <a:sym typeface="Times New Roman"/>
              </a:rPr>
              <a:t> : </a:t>
            </a:r>
            <a:r>
              <a:rPr lang="en-US" sz="3200" dirty="0" err="1">
                <a:latin typeface="Times New Roman"/>
                <a:ea typeface="Times New Roman"/>
                <a:cs typeface="Times New Roman"/>
                <a:sym typeface="Times New Roman"/>
              </a:rPr>
              <a:t>Các</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ứng</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dụng</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phổ</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biến</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trên</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lĩnh</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vực</a:t>
            </a:r>
            <a:r>
              <a:rPr lang="en-US" sz="3200" dirty="0">
                <a:latin typeface="Times New Roman"/>
                <a:ea typeface="Times New Roman"/>
                <a:cs typeface="Times New Roman"/>
                <a:sym typeface="Times New Roman"/>
              </a:rPr>
              <a:t> Internet, </a:t>
            </a:r>
            <a:r>
              <a:rPr lang="en-US" sz="3200" dirty="0" err="1">
                <a:latin typeface="Times New Roman"/>
                <a:ea typeface="Times New Roman"/>
                <a:cs typeface="Times New Roman"/>
                <a:sym typeface="Times New Roman"/>
              </a:rPr>
              <a:t>Tài</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chính</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Ngân</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hàng</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Hàng</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không</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Quân</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sự</a:t>
            </a:r>
            <a:r>
              <a:rPr lang="en-US" sz="3200" dirty="0">
                <a:latin typeface="Times New Roman"/>
                <a:ea typeface="Times New Roman"/>
                <a:cs typeface="Times New Roman"/>
                <a:sym typeface="Times New Roman"/>
              </a:rPr>
              <a:t>, Y </a:t>
            </a:r>
            <a:r>
              <a:rPr lang="en-US" sz="3200" dirty="0" err="1">
                <a:latin typeface="Times New Roman"/>
                <a:ea typeface="Times New Roman"/>
                <a:cs typeface="Times New Roman"/>
                <a:sym typeface="Times New Roman"/>
              </a:rPr>
              <a:t>tế</a:t>
            </a:r>
            <a:r>
              <a:rPr lang="en-US" sz="3200" dirty="0">
                <a:latin typeface="Times New Roman"/>
                <a:ea typeface="Times New Roman"/>
                <a:cs typeface="Times New Roman"/>
                <a:sym typeface="Times New Roman"/>
              </a:rPr>
              <a:t> – </a:t>
            </a:r>
            <a:r>
              <a:rPr lang="en-US" sz="3200" dirty="0" err="1">
                <a:latin typeface="Times New Roman"/>
                <a:ea typeface="Times New Roman"/>
                <a:cs typeface="Times New Roman"/>
                <a:sym typeface="Times New Roman"/>
              </a:rPr>
              <a:t>Sức</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khỏe</a:t>
            </a:r>
            <a:r>
              <a:rPr lang="en-US" sz="3200" dirty="0">
                <a:latin typeface="Times New Roman"/>
                <a:ea typeface="Times New Roman"/>
                <a:cs typeface="Times New Roman"/>
                <a:sym typeface="Times New Roman"/>
              </a:rPr>
              <a:t>.</a:t>
            </a:r>
            <a:endParaRPr dirty="0">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7" name="Google Shape;207;p27"/>
          <p:cNvSpPr txBox="1">
            <a:spLocks noGrp="1"/>
          </p:cNvSpPr>
          <p:nvPr>
            <p:ph type="title"/>
          </p:nvPr>
        </p:nvSpPr>
        <p:spPr>
          <a:xfrm>
            <a:off x="533400" y="457200"/>
            <a:ext cx="7391400" cy="563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Verdana"/>
              <a:buNone/>
            </a:pPr>
            <a:r>
              <a:rPr lang="en-US"/>
              <a:t>Đa dạng (Variety)</a:t>
            </a:r>
            <a:endParaRPr/>
          </a:p>
        </p:txBody>
      </p:sp>
      <p:sp>
        <p:nvSpPr>
          <p:cNvPr id="208" name="Google Shape;208;p27"/>
          <p:cNvSpPr txBox="1">
            <a:spLocks noGrp="1"/>
          </p:cNvSpPr>
          <p:nvPr>
            <p:ph type="body" idx="1"/>
          </p:nvPr>
        </p:nvSpPr>
        <p:spPr>
          <a:xfrm>
            <a:off x="457200" y="1366824"/>
            <a:ext cx="8229600" cy="53910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640"/>
              </a:spcBef>
              <a:spcAft>
                <a:spcPts val="0"/>
              </a:spcAft>
              <a:buClr>
                <a:schemeClr val="dk1"/>
              </a:buClr>
              <a:buSzPts val="3200"/>
              <a:buFont typeface="Noto Sans Symbols"/>
              <a:buChar char="❖"/>
            </a:pPr>
            <a:r>
              <a:rPr lang="en-US" dirty="0">
                <a:latin typeface="Times New Roman"/>
                <a:ea typeface="Times New Roman"/>
                <a:cs typeface="Times New Roman"/>
                <a:sym typeface="Times New Roman"/>
              </a:rPr>
              <a:t> 80% </a:t>
            </a:r>
            <a:r>
              <a:rPr lang="en-US" dirty="0" err="1">
                <a:latin typeface="Times New Roman"/>
                <a:ea typeface="Times New Roman"/>
                <a:cs typeface="Times New Roman"/>
                <a:sym typeface="Times New Roman"/>
              </a:rPr>
              <a:t>dữ</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liệu</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được</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sinh</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ra</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là</a:t>
            </a:r>
            <a:r>
              <a:rPr lang="en-US" dirty="0">
                <a:latin typeface="Times New Roman"/>
                <a:ea typeface="Times New Roman"/>
                <a:cs typeface="Times New Roman"/>
                <a:sym typeface="Times New Roman"/>
              </a:rPr>
              <a:t> phi </a:t>
            </a:r>
            <a:r>
              <a:rPr lang="en-US" dirty="0" err="1">
                <a:latin typeface="Times New Roman"/>
                <a:ea typeface="Times New Roman"/>
                <a:cs typeface="Times New Roman"/>
                <a:sym typeface="Times New Roman"/>
              </a:rPr>
              <a:t>cấu</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trúc</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tài</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liệu</a:t>
            </a:r>
            <a:r>
              <a:rPr lang="en-US" dirty="0">
                <a:latin typeface="Times New Roman"/>
                <a:ea typeface="Times New Roman"/>
                <a:cs typeface="Times New Roman"/>
                <a:sym typeface="Times New Roman"/>
              </a:rPr>
              <a:t>, blog, </a:t>
            </a:r>
            <a:r>
              <a:rPr lang="en-US" dirty="0" err="1">
                <a:latin typeface="Times New Roman"/>
                <a:ea typeface="Times New Roman"/>
                <a:cs typeface="Times New Roman"/>
                <a:sym typeface="Times New Roman"/>
              </a:rPr>
              <a:t>hình</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ảnh</a:t>
            </a:r>
            <a:r>
              <a:rPr lang="en-US" dirty="0">
                <a:latin typeface="Times New Roman"/>
                <a:ea typeface="Times New Roman"/>
                <a:cs typeface="Times New Roman"/>
                <a:sym typeface="Times New Roman"/>
              </a:rPr>
              <a:t>, vi </a:t>
            </a:r>
            <a:r>
              <a:rPr lang="en-US" dirty="0" err="1">
                <a:latin typeface="Times New Roman"/>
                <a:ea typeface="Times New Roman"/>
                <a:cs typeface="Times New Roman"/>
                <a:sym typeface="Times New Roman"/>
              </a:rPr>
              <a:t>deo</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bài</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hát</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dữ</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liệu</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từ</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thiết</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bị</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cảm</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biến</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vật</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lý</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thiết</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bị</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chăm</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sóc</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sức</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khỏe</a:t>
            </a:r>
            <a:r>
              <a:rPr lang="en-US" dirty="0">
                <a:latin typeface="Times New Roman"/>
                <a:ea typeface="Times New Roman"/>
                <a:cs typeface="Times New Roman"/>
                <a:sym typeface="Times New Roman"/>
              </a:rPr>
              <a:t>…). </a:t>
            </a:r>
            <a:endParaRPr dirty="0">
              <a:latin typeface="Times New Roman"/>
              <a:ea typeface="Times New Roman"/>
              <a:cs typeface="Times New Roman"/>
              <a:sym typeface="Times New Roman"/>
            </a:endParaRPr>
          </a:p>
          <a:p>
            <a:pPr marL="342900" lvl="0" indent="-342900" algn="l" rtl="0">
              <a:lnSpc>
                <a:spcPct val="90000"/>
              </a:lnSpc>
              <a:spcBef>
                <a:spcPts val="640"/>
              </a:spcBef>
              <a:spcAft>
                <a:spcPts val="0"/>
              </a:spcAft>
              <a:buClr>
                <a:schemeClr val="dk1"/>
              </a:buClr>
              <a:buSzPts val="3200"/>
              <a:buFont typeface="Noto Sans Symbols"/>
              <a:buChar char="❖"/>
            </a:pPr>
            <a:r>
              <a:rPr lang="en-US" dirty="0">
                <a:latin typeface="Times New Roman"/>
                <a:ea typeface="Times New Roman"/>
                <a:cs typeface="Times New Roman"/>
                <a:sym typeface="Times New Roman"/>
              </a:rPr>
              <a:t> Big data </a:t>
            </a:r>
            <a:r>
              <a:rPr lang="en-US" dirty="0" err="1">
                <a:latin typeface="Times New Roman"/>
                <a:ea typeface="Times New Roman"/>
                <a:cs typeface="Times New Roman"/>
                <a:sym typeface="Times New Roman"/>
              </a:rPr>
              <a:t>cho</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phép</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liên</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kết</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và</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phân</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tích</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nhiều</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dạng</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dữ</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liệu</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khác</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nhau</a:t>
            </a:r>
            <a:r>
              <a:rPr lang="en-US" dirty="0">
                <a:latin typeface="Times New Roman"/>
                <a:ea typeface="Times New Roman"/>
                <a:cs typeface="Times New Roman"/>
                <a:sym typeface="Times New Roman"/>
              </a:rPr>
              <a:t>.</a:t>
            </a:r>
            <a:endParaRPr dirty="0">
              <a:latin typeface="Times New Roman"/>
              <a:ea typeface="Times New Roman"/>
              <a:cs typeface="Times New Roman"/>
              <a:sym typeface="Times New Roman"/>
            </a:endParaRPr>
          </a:p>
          <a:p>
            <a:pPr marL="342900" lvl="0" indent="-431800" algn="l" rtl="0">
              <a:lnSpc>
                <a:spcPct val="115000"/>
              </a:lnSpc>
              <a:spcBef>
                <a:spcPts val="0"/>
              </a:spcBef>
              <a:spcAft>
                <a:spcPts val="0"/>
              </a:spcAft>
              <a:buClr>
                <a:schemeClr val="dk1"/>
              </a:buClr>
              <a:buSzPts val="3200"/>
              <a:buFont typeface="Times New Roman"/>
              <a:buChar char="❖"/>
            </a:pPr>
            <a:r>
              <a:rPr lang="en-US" dirty="0" err="1">
                <a:latin typeface="Times New Roman"/>
                <a:ea typeface="Times New Roman"/>
                <a:cs typeface="Times New Roman"/>
                <a:sym typeface="Times New Roman"/>
              </a:rPr>
              <a:t>Ví</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dụ</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với</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các</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bình</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luận</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của</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một</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nhóm</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người</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dùng</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nào</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đó</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trên</a:t>
            </a:r>
            <a:r>
              <a:rPr lang="en-US" dirty="0">
                <a:latin typeface="Times New Roman"/>
                <a:ea typeface="Times New Roman"/>
                <a:cs typeface="Times New Roman"/>
                <a:sym typeface="Times New Roman"/>
              </a:rPr>
              <a:t> Facebook </a:t>
            </a:r>
            <a:r>
              <a:rPr lang="en-US" dirty="0" err="1">
                <a:latin typeface="Times New Roman"/>
                <a:ea typeface="Times New Roman"/>
                <a:cs typeface="Times New Roman"/>
                <a:sym typeface="Times New Roman"/>
              </a:rPr>
              <a:t>với</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thông</a:t>
            </a:r>
            <a:r>
              <a:rPr lang="en-US" dirty="0">
                <a:latin typeface="Times New Roman"/>
                <a:ea typeface="Times New Roman"/>
                <a:cs typeface="Times New Roman"/>
                <a:sym typeface="Times New Roman"/>
              </a:rPr>
              <a:t> tin video </a:t>
            </a:r>
            <a:r>
              <a:rPr lang="en-US" dirty="0" err="1">
                <a:latin typeface="Times New Roman"/>
                <a:ea typeface="Times New Roman"/>
                <a:cs typeface="Times New Roman"/>
                <a:sym typeface="Times New Roman"/>
              </a:rPr>
              <a:t>được</a:t>
            </a:r>
            <a:r>
              <a:rPr lang="en-US" dirty="0">
                <a:latin typeface="Times New Roman"/>
                <a:ea typeface="Times New Roman"/>
                <a:cs typeface="Times New Roman"/>
                <a:sym typeface="Times New Roman"/>
              </a:rPr>
              <a:t> chia </a:t>
            </a:r>
            <a:r>
              <a:rPr lang="en-US" dirty="0" err="1">
                <a:latin typeface="Times New Roman"/>
                <a:ea typeface="Times New Roman"/>
                <a:cs typeface="Times New Roman"/>
                <a:sym typeface="Times New Roman"/>
              </a:rPr>
              <a:t>sẻ</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từ</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Youtube</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và</a:t>
            </a:r>
            <a:r>
              <a:rPr lang="en-US" dirty="0">
                <a:latin typeface="Times New Roman"/>
                <a:ea typeface="Times New Roman"/>
                <a:cs typeface="Times New Roman"/>
                <a:sym typeface="Times New Roman"/>
              </a:rPr>
              <a:t> Twitter.</a:t>
            </a:r>
            <a:endParaRPr dirty="0">
              <a:latin typeface="Times New Roman"/>
              <a:ea typeface="Times New Roman"/>
              <a:cs typeface="Times New Roman"/>
              <a:sym typeface="Times New Roman"/>
            </a:endParaRPr>
          </a:p>
          <a:p>
            <a:pPr marL="342900" lvl="0" indent="0" algn="l" rtl="0">
              <a:lnSpc>
                <a:spcPct val="115000"/>
              </a:lnSpc>
              <a:spcBef>
                <a:spcPts val="0"/>
              </a:spcBef>
              <a:spcAft>
                <a:spcPts val="0"/>
              </a:spcAft>
              <a:buNone/>
            </a:pPr>
            <a:endParaRPr dirty="0">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28"/>
          <p:cNvSpPr txBox="1">
            <a:spLocks noGrp="1"/>
          </p:cNvSpPr>
          <p:nvPr>
            <p:ph type="title"/>
          </p:nvPr>
        </p:nvSpPr>
        <p:spPr>
          <a:xfrm>
            <a:off x="533400" y="457200"/>
            <a:ext cx="7391400" cy="563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Verdana"/>
              <a:buNone/>
            </a:pPr>
            <a:r>
              <a:rPr lang="en-US"/>
              <a:t>Độ tin cậy , chính xác (Veracity)</a:t>
            </a:r>
            <a:endParaRPr/>
          </a:p>
        </p:txBody>
      </p:sp>
      <p:sp>
        <p:nvSpPr>
          <p:cNvPr id="215" name="Google Shape;215;p28"/>
          <p:cNvSpPr txBox="1">
            <a:spLocks noGrp="1"/>
          </p:cNvSpPr>
          <p:nvPr>
            <p:ph type="body" idx="1"/>
          </p:nvPr>
        </p:nvSpPr>
        <p:spPr>
          <a:xfrm>
            <a:off x="457200" y="1650499"/>
            <a:ext cx="8229600" cy="5391000"/>
          </a:xfrm>
          <a:prstGeom prst="rect">
            <a:avLst/>
          </a:prstGeom>
          <a:noFill/>
          <a:ln>
            <a:noFill/>
          </a:ln>
        </p:spPr>
        <p:txBody>
          <a:bodyPr spcFirstLastPara="1" wrap="square" lIns="91425" tIns="45700" rIns="91425" bIns="45700" anchor="t" anchorCtr="0">
            <a:noAutofit/>
          </a:bodyPr>
          <a:lstStyle/>
          <a:p>
            <a:pPr marL="342900" lvl="0" indent="-431800" algn="l" rtl="0">
              <a:lnSpc>
                <a:spcPct val="115000"/>
              </a:lnSpc>
              <a:spcBef>
                <a:spcPts val="0"/>
              </a:spcBef>
              <a:spcAft>
                <a:spcPts val="0"/>
              </a:spcAft>
              <a:buClr>
                <a:schemeClr val="dk1"/>
              </a:buClr>
              <a:buSzPts val="3200"/>
              <a:buFont typeface="Times New Roman"/>
              <a:buChar char="❖"/>
            </a:pPr>
            <a:r>
              <a:rPr lang="en-US">
                <a:latin typeface="Times New Roman"/>
                <a:ea typeface="Times New Roman"/>
                <a:cs typeface="Times New Roman"/>
                <a:sym typeface="Times New Roman"/>
              </a:rPr>
              <a:t>Một trong những tính chất phức tạp nhất của Dữ liệu lớn là độ tin cậy/chính xác của dữ liệu. </a:t>
            </a:r>
            <a:endParaRPr>
              <a:latin typeface="Times New Roman"/>
              <a:ea typeface="Times New Roman"/>
              <a:cs typeface="Times New Roman"/>
              <a:sym typeface="Times New Roman"/>
            </a:endParaRPr>
          </a:p>
          <a:p>
            <a:pPr marL="342900" lvl="0" indent="-431800" algn="l" rtl="0">
              <a:lnSpc>
                <a:spcPct val="115000"/>
              </a:lnSpc>
              <a:spcBef>
                <a:spcPts val="0"/>
              </a:spcBef>
              <a:spcAft>
                <a:spcPts val="0"/>
              </a:spcAft>
              <a:buClr>
                <a:schemeClr val="dk1"/>
              </a:buClr>
              <a:buSzPts val="3200"/>
              <a:buFont typeface="Times New Roman"/>
              <a:buChar char="❖"/>
            </a:pPr>
            <a:r>
              <a:rPr lang="en-US">
                <a:latin typeface="Times New Roman"/>
                <a:ea typeface="Times New Roman"/>
                <a:cs typeface="Times New Roman"/>
                <a:sym typeface="Times New Roman"/>
              </a:rPr>
              <a:t>Bài toán phân tích và loại bỏ dữ liệu thiếu chính xác và nhiễu đang là tính chất quan trọng của Big data.</a:t>
            </a:r>
            <a:endParaRPr>
              <a:latin typeface="Times New Roman"/>
              <a:ea typeface="Times New Roman"/>
              <a:cs typeface="Times New Roman"/>
              <a:sym typeface="Times New Roman"/>
            </a:endParaRPr>
          </a:p>
          <a:p>
            <a:pPr marL="342900" lvl="0" indent="0" algn="l" rtl="0">
              <a:lnSpc>
                <a:spcPct val="115000"/>
              </a:lnSpc>
              <a:spcBef>
                <a:spcPts val="0"/>
              </a:spcBef>
              <a:spcAft>
                <a:spcPts val="0"/>
              </a:spcAft>
              <a:buNone/>
            </a:pPr>
            <a:endParaRPr>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1" name="Google Shape;221;p29"/>
          <p:cNvSpPr txBox="1">
            <a:spLocks noGrp="1"/>
          </p:cNvSpPr>
          <p:nvPr>
            <p:ph type="title"/>
          </p:nvPr>
        </p:nvSpPr>
        <p:spPr>
          <a:xfrm>
            <a:off x="533400" y="457200"/>
            <a:ext cx="7391400" cy="563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Verdana"/>
              <a:buNone/>
            </a:pPr>
            <a:r>
              <a:rPr lang="en-US"/>
              <a:t>Giá trị (Value)</a:t>
            </a:r>
            <a:endParaRPr/>
          </a:p>
        </p:txBody>
      </p:sp>
      <p:sp>
        <p:nvSpPr>
          <p:cNvPr id="222" name="Google Shape;222;p29"/>
          <p:cNvSpPr txBox="1">
            <a:spLocks noGrp="1"/>
          </p:cNvSpPr>
          <p:nvPr>
            <p:ph type="body" idx="1"/>
          </p:nvPr>
        </p:nvSpPr>
        <p:spPr>
          <a:xfrm>
            <a:off x="457200" y="1650499"/>
            <a:ext cx="8229600" cy="5391000"/>
          </a:xfrm>
          <a:prstGeom prst="rect">
            <a:avLst/>
          </a:prstGeom>
          <a:noFill/>
          <a:ln>
            <a:noFill/>
          </a:ln>
        </p:spPr>
        <p:txBody>
          <a:bodyPr spcFirstLastPara="1" wrap="square" lIns="91425" tIns="45700" rIns="91425" bIns="45700" anchor="t" anchorCtr="0">
            <a:noAutofit/>
          </a:bodyPr>
          <a:lstStyle/>
          <a:p>
            <a:pPr marL="342900" lvl="0" indent="-431800" algn="l" rtl="0">
              <a:lnSpc>
                <a:spcPct val="115000"/>
              </a:lnSpc>
              <a:spcBef>
                <a:spcPts val="0"/>
              </a:spcBef>
              <a:spcAft>
                <a:spcPts val="0"/>
              </a:spcAft>
              <a:buClr>
                <a:schemeClr val="dk1"/>
              </a:buClr>
              <a:buSzPts val="3200"/>
              <a:buFont typeface="Times New Roman"/>
              <a:buChar char="❖"/>
            </a:pPr>
            <a:r>
              <a:rPr lang="en-US">
                <a:latin typeface="Times New Roman"/>
                <a:ea typeface="Times New Roman"/>
                <a:cs typeface="Times New Roman"/>
                <a:sym typeface="Times New Roman"/>
              </a:rPr>
              <a:t>Giá trị là đặc điểm quan trọng nhất của dữ liệu lớn. </a:t>
            </a:r>
            <a:endParaRPr>
              <a:latin typeface="Times New Roman"/>
              <a:ea typeface="Times New Roman"/>
              <a:cs typeface="Times New Roman"/>
              <a:sym typeface="Times New Roman"/>
            </a:endParaRPr>
          </a:p>
          <a:p>
            <a:pPr marL="342900" lvl="0" indent="-431800" algn="l" rtl="0">
              <a:lnSpc>
                <a:spcPct val="115000"/>
              </a:lnSpc>
              <a:spcBef>
                <a:spcPts val="0"/>
              </a:spcBef>
              <a:spcAft>
                <a:spcPts val="0"/>
              </a:spcAft>
              <a:buClr>
                <a:schemeClr val="dk1"/>
              </a:buClr>
              <a:buSzPts val="3200"/>
              <a:buFont typeface="Times New Roman"/>
              <a:buChar char="❖"/>
            </a:pPr>
            <a:r>
              <a:rPr lang="en-US">
                <a:latin typeface="Times New Roman"/>
                <a:ea typeface="Times New Roman"/>
                <a:cs typeface="Times New Roman"/>
                <a:sym typeface="Times New Roman"/>
              </a:rPr>
              <a:t>Kết quả dự báo chính xác thể hiện rõ nét nhất về giá trị của dữ liệu lớn mang lại. </a:t>
            </a:r>
            <a:endParaRPr>
              <a:latin typeface="Times New Roman"/>
              <a:ea typeface="Times New Roman"/>
              <a:cs typeface="Times New Roman"/>
              <a:sym typeface="Times New Roman"/>
            </a:endParaRPr>
          </a:p>
          <a:p>
            <a:pPr marL="342900" lvl="0" indent="-431800" algn="l" rtl="0">
              <a:lnSpc>
                <a:spcPct val="115000"/>
              </a:lnSpc>
              <a:spcBef>
                <a:spcPts val="0"/>
              </a:spcBef>
              <a:spcAft>
                <a:spcPts val="0"/>
              </a:spcAft>
              <a:buClr>
                <a:schemeClr val="dk1"/>
              </a:buClr>
              <a:buSzPts val="3200"/>
              <a:buFont typeface="Times New Roman"/>
              <a:buChar char="❖"/>
            </a:pPr>
            <a:r>
              <a:rPr lang="en-US">
                <a:latin typeface="Times New Roman"/>
                <a:ea typeface="Times New Roman"/>
                <a:cs typeface="Times New Roman"/>
                <a:sym typeface="Times New Roman"/>
              </a:rPr>
              <a:t>Ví dụ, từ khối dữ liệu phát sinh trong quá trình khám, chữa bệnh sẽ giúp dự báo về sức khỏe được chính xác hơn, sẽ giảm được chi phí điều trị và các chi phí liên quan đến y tế.</a:t>
            </a:r>
            <a:endParaRPr>
              <a:latin typeface="Times New Roman"/>
              <a:ea typeface="Times New Roman"/>
              <a:cs typeface="Times New Roman"/>
              <a:sym typeface="Times New Roman"/>
            </a:endParaRPr>
          </a:p>
          <a:p>
            <a:pPr marL="342900" lvl="0" indent="0" algn="l" rtl="0">
              <a:lnSpc>
                <a:spcPct val="115000"/>
              </a:lnSpc>
              <a:spcBef>
                <a:spcPts val="0"/>
              </a:spcBef>
              <a:spcAft>
                <a:spcPts val="0"/>
              </a:spcAft>
              <a:buNone/>
            </a:pPr>
            <a:endParaRPr>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8" name="Google Shape;228;p30"/>
          <p:cNvSpPr txBox="1">
            <a:spLocks noGrp="1"/>
          </p:cNvSpPr>
          <p:nvPr>
            <p:ph type="title"/>
          </p:nvPr>
        </p:nvSpPr>
        <p:spPr>
          <a:xfrm>
            <a:off x="533400" y="457200"/>
            <a:ext cx="7391400" cy="563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Verdana"/>
              <a:buNone/>
            </a:pPr>
            <a:r>
              <a:rPr lang="en-US"/>
              <a:t>NoSQL</a:t>
            </a:r>
            <a:endParaRPr/>
          </a:p>
        </p:txBody>
      </p:sp>
      <p:pic>
        <p:nvPicPr>
          <p:cNvPr id="229" name="Google Shape;229;p30"/>
          <p:cNvPicPr preferRelativeResize="0"/>
          <p:nvPr/>
        </p:nvPicPr>
        <p:blipFill>
          <a:blip r:embed="rId3">
            <a:alphaModFix/>
          </a:blip>
          <a:stretch>
            <a:fillRect/>
          </a:stretch>
        </p:blipFill>
        <p:spPr>
          <a:xfrm>
            <a:off x="1466875" y="1447500"/>
            <a:ext cx="6762725" cy="402265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5" name="Google Shape;235;p31"/>
          <p:cNvSpPr txBox="1">
            <a:spLocks noGrp="1"/>
          </p:cNvSpPr>
          <p:nvPr>
            <p:ph type="title"/>
          </p:nvPr>
        </p:nvSpPr>
        <p:spPr>
          <a:xfrm>
            <a:off x="533400" y="457200"/>
            <a:ext cx="7391400" cy="563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Verdana"/>
              <a:buNone/>
            </a:pPr>
            <a:r>
              <a:rPr lang="en-US"/>
              <a:t>Tại sao cần NoSQL</a:t>
            </a:r>
            <a:endParaRPr/>
          </a:p>
        </p:txBody>
      </p:sp>
      <p:sp>
        <p:nvSpPr>
          <p:cNvPr id="236" name="Google Shape;236;p31"/>
          <p:cNvSpPr txBox="1">
            <a:spLocks noGrp="1"/>
          </p:cNvSpPr>
          <p:nvPr>
            <p:ph type="body" idx="1"/>
          </p:nvPr>
        </p:nvSpPr>
        <p:spPr>
          <a:xfrm>
            <a:off x="457200" y="1466999"/>
            <a:ext cx="8229600" cy="5391000"/>
          </a:xfrm>
          <a:prstGeom prst="rect">
            <a:avLst/>
          </a:prstGeom>
          <a:noFill/>
          <a:ln>
            <a:noFill/>
          </a:ln>
        </p:spPr>
        <p:txBody>
          <a:bodyPr spcFirstLastPara="1" wrap="square" lIns="91425" tIns="45700" rIns="91425" bIns="45700" anchor="t" anchorCtr="0">
            <a:noAutofit/>
          </a:bodyPr>
          <a:lstStyle/>
          <a:p>
            <a:pPr marL="342900" lvl="0" indent="-431800" algn="l" rtl="0">
              <a:lnSpc>
                <a:spcPct val="115000"/>
              </a:lnSpc>
              <a:spcBef>
                <a:spcPts val="0"/>
              </a:spcBef>
              <a:spcAft>
                <a:spcPts val="0"/>
              </a:spcAft>
              <a:buClr>
                <a:schemeClr val="dk1"/>
              </a:buClr>
              <a:buSzPts val="3200"/>
              <a:buFont typeface="Times New Roman"/>
              <a:buChar char="❖"/>
            </a:pPr>
            <a:r>
              <a:rPr lang="en-US">
                <a:highlight>
                  <a:srgbClr val="FFFFFF"/>
                </a:highlight>
                <a:latin typeface="Times New Roman"/>
                <a:ea typeface="Times New Roman"/>
                <a:cs typeface="Times New Roman"/>
                <a:sym typeface="Times New Roman"/>
              </a:rPr>
              <a:t>Xuất phát từ yêu cầu cần những database có khả năng lưu trữ dữ liệu với lượng cực lớn, truy vấn dữ liệu với tốc độ cao mà không đòi hỏi quá nhiều về năng lực phần cứng cũng như tài nguyên hệ thống và tăng khả năng chịu lỗi.</a:t>
            </a:r>
            <a:endParaRPr>
              <a:highlight>
                <a:srgbClr val="FFFFFF"/>
              </a:highlight>
              <a:latin typeface="Times New Roman"/>
              <a:ea typeface="Times New Roman"/>
              <a:cs typeface="Times New Roman"/>
              <a:sym typeface="Times New Roman"/>
            </a:endParaRPr>
          </a:p>
          <a:p>
            <a:pPr marL="342900" lvl="0" indent="-431800" algn="l" rtl="0">
              <a:lnSpc>
                <a:spcPct val="115000"/>
              </a:lnSpc>
              <a:spcBef>
                <a:spcPts val="0"/>
              </a:spcBef>
              <a:spcAft>
                <a:spcPts val="0"/>
              </a:spcAft>
              <a:buClr>
                <a:schemeClr val="dk1"/>
              </a:buClr>
              <a:buSzPts val="3200"/>
              <a:buFont typeface="Times New Roman"/>
              <a:buChar char="❖"/>
            </a:pPr>
            <a:r>
              <a:rPr lang="en-US">
                <a:highlight>
                  <a:srgbClr val="FFFFFF"/>
                </a:highlight>
                <a:latin typeface="Times New Roman"/>
                <a:ea typeface="Times New Roman"/>
                <a:cs typeface="Times New Roman"/>
                <a:sym typeface="Times New Roman"/>
              </a:rPr>
              <a:t>Đây là những vấn đề mà các relational database không thể giải quyết được.</a:t>
            </a:r>
            <a:endParaRPr>
              <a:highlight>
                <a:srgbClr val="FFFFFF"/>
              </a:highlight>
              <a:latin typeface="Times New Roman"/>
              <a:ea typeface="Times New Roman"/>
              <a:cs typeface="Times New Roman"/>
              <a:sym typeface="Times New Roman"/>
            </a:endParaRPr>
          </a:p>
          <a:p>
            <a:pPr marL="342900" lvl="0" indent="0" algn="l" rtl="0">
              <a:lnSpc>
                <a:spcPct val="115000"/>
              </a:lnSpc>
              <a:spcBef>
                <a:spcPts val="0"/>
              </a:spcBef>
              <a:spcAft>
                <a:spcPts val="0"/>
              </a:spcAft>
              <a:buNone/>
            </a:pPr>
            <a:endParaRPr>
              <a:latin typeface="Times New Roman"/>
              <a:ea typeface="Times New Roman"/>
              <a:cs typeface="Times New Roman"/>
              <a:sym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2" name="Google Shape;242;p32"/>
          <p:cNvSpPr txBox="1">
            <a:spLocks noGrp="1"/>
          </p:cNvSpPr>
          <p:nvPr>
            <p:ph type="title"/>
          </p:nvPr>
        </p:nvSpPr>
        <p:spPr>
          <a:xfrm>
            <a:off x="533400" y="457200"/>
            <a:ext cx="7391400" cy="563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Verdana"/>
              <a:buNone/>
            </a:pPr>
            <a:r>
              <a:rPr lang="en-US"/>
              <a:t>Tại sao cần NoSQL</a:t>
            </a:r>
            <a:endParaRPr/>
          </a:p>
        </p:txBody>
      </p:sp>
      <p:sp>
        <p:nvSpPr>
          <p:cNvPr id="243" name="Google Shape;243;p32"/>
          <p:cNvSpPr txBox="1">
            <a:spLocks noGrp="1"/>
          </p:cNvSpPr>
          <p:nvPr>
            <p:ph type="body" idx="1"/>
          </p:nvPr>
        </p:nvSpPr>
        <p:spPr>
          <a:xfrm>
            <a:off x="457200" y="1466999"/>
            <a:ext cx="8229600" cy="1136100"/>
          </a:xfrm>
          <a:prstGeom prst="rect">
            <a:avLst/>
          </a:prstGeom>
          <a:noFill/>
          <a:ln>
            <a:noFill/>
          </a:ln>
        </p:spPr>
        <p:txBody>
          <a:bodyPr spcFirstLastPara="1" wrap="square" lIns="91425" tIns="45700" rIns="91425" bIns="45700" anchor="t" anchorCtr="0">
            <a:noAutofit/>
          </a:bodyPr>
          <a:lstStyle/>
          <a:p>
            <a:pPr marL="342900" lvl="0" indent="-431800" algn="l" rtl="0">
              <a:lnSpc>
                <a:spcPct val="115000"/>
              </a:lnSpc>
              <a:spcBef>
                <a:spcPts val="0"/>
              </a:spcBef>
              <a:spcAft>
                <a:spcPts val="0"/>
              </a:spcAft>
              <a:buClr>
                <a:schemeClr val="dk1"/>
              </a:buClr>
              <a:buSzPts val="3200"/>
              <a:buFont typeface="Times New Roman"/>
              <a:buChar char="❖"/>
            </a:pPr>
            <a:r>
              <a:rPr lang="en-US">
                <a:highlight>
                  <a:srgbClr val="FFFFFF"/>
                </a:highlight>
                <a:latin typeface="Times New Roman"/>
                <a:ea typeface="Times New Roman"/>
                <a:cs typeface="Times New Roman"/>
                <a:sym typeface="Times New Roman"/>
              </a:rPr>
              <a:t>Lượng dữ liệu mà các hệ thống cần phải xử lý giờ đây ngày 1 lớn. Ví dụ như Google, Facebook phải lưu trữ và xử lý một lượng dữ liệu cực lớn mỗi ngày .</a:t>
            </a:r>
            <a:endParaRPr>
              <a:highlight>
                <a:srgbClr val="FFFFFF"/>
              </a:highlight>
              <a:latin typeface="Times New Roman"/>
              <a:ea typeface="Times New Roman"/>
              <a:cs typeface="Times New Roman"/>
              <a:sym typeface="Times New Roman"/>
            </a:endParaRPr>
          </a:p>
          <a:p>
            <a:pPr marL="342900" lvl="0" indent="0" algn="l" rtl="0">
              <a:lnSpc>
                <a:spcPct val="115000"/>
              </a:lnSpc>
              <a:spcBef>
                <a:spcPts val="0"/>
              </a:spcBef>
              <a:spcAft>
                <a:spcPts val="0"/>
              </a:spcAft>
              <a:buNone/>
            </a:pPr>
            <a:endParaRPr>
              <a:latin typeface="Times New Roman"/>
              <a:ea typeface="Times New Roman"/>
              <a:cs typeface="Times New Roman"/>
              <a:sym typeface="Times New Roman"/>
            </a:endParaRPr>
          </a:p>
        </p:txBody>
      </p:sp>
      <p:pic>
        <p:nvPicPr>
          <p:cNvPr id="244" name="Google Shape;244;p32"/>
          <p:cNvPicPr preferRelativeResize="0"/>
          <p:nvPr/>
        </p:nvPicPr>
        <p:blipFill rotWithShape="1">
          <a:blip r:embed="rId3">
            <a:alphaModFix/>
          </a:blip>
          <a:srcRect b="10071"/>
          <a:stretch/>
        </p:blipFill>
        <p:spPr>
          <a:xfrm>
            <a:off x="1387175" y="3689075"/>
            <a:ext cx="6018601" cy="30688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50" name="Google Shape;250;p33"/>
          <p:cNvSpPr txBox="1">
            <a:spLocks noGrp="1"/>
          </p:cNvSpPr>
          <p:nvPr>
            <p:ph type="title"/>
          </p:nvPr>
        </p:nvSpPr>
        <p:spPr>
          <a:xfrm>
            <a:off x="533400" y="457200"/>
            <a:ext cx="7391400" cy="563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Verdana"/>
              <a:buNone/>
            </a:pPr>
            <a:r>
              <a:rPr lang="en-US"/>
              <a:t>Tại sao cần NoSQL</a:t>
            </a:r>
            <a:endParaRPr/>
          </a:p>
        </p:txBody>
      </p:sp>
      <p:sp>
        <p:nvSpPr>
          <p:cNvPr id="251" name="Google Shape;251;p33"/>
          <p:cNvSpPr txBox="1">
            <a:spLocks noGrp="1"/>
          </p:cNvSpPr>
          <p:nvPr>
            <p:ph type="body" idx="1"/>
          </p:nvPr>
        </p:nvSpPr>
        <p:spPr>
          <a:xfrm>
            <a:off x="457200" y="1466999"/>
            <a:ext cx="8229600" cy="5391000"/>
          </a:xfrm>
          <a:prstGeom prst="rect">
            <a:avLst/>
          </a:prstGeom>
          <a:noFill/>
          <a:ln>
            <a:noFill/>
          </a:ln>
        </p:spPr>
        <p:txBody>
          <a:bodyPr spcFirstLastPara="1" wrap="square" lIns="91425" tIns="45700" rIns="91425" bIns="45700" anchor="t" anchorCtr="0">
            <a:noAutofit/>
          </a:bodyPr>
          <a:lstStyle/>
          <a:p>
            <a:pPr marL="342900" lvl="0" indent="-431800" algn="l" rtl="0">
              <a:lnSpc>
                <a:spcPct val="115000"/>
              </a:lnSpc>
              <a:spcBef>
                <a:spcPts val="0"/>
              </a:spcBef>
              <a:spcAft>
                <a:spcPts val="0"/>
              </a:spcAft>
              <a:buClr>
                <a:schemeClr val="dk1"/>
              </a:buClr>
              <a:buSzPts val="3200"/>
              <a:buFont typeface="Times New Roman"/>
              <a:buChar char="❖"/>
            </a:pPr>
            <a:r>
              <a:rPr lang="en-US">
                <a:highlight>
                  <a:srgbClr val="FFFFFF"/>
                </a:highlight>
                <a:latin typeface="Times New Roman"/>
                <a:ea typeface="Times New Roman"/>
                <a:cs typeface="Times New Roman"/>
                <a:sym typeface="Times New Roman"/>
              </a:rPr>
              <a:t>Việc đổi cấu trúc dữ liệu (Thêm, xóa trường hoặc bảng) rất dễ dàng và nhanh gọn trong NoSQL.</a:t>
            </a:r>
            <a:endParaRPr>
              <a:highlight>
                <a:srgbClr val="FFFFFF"/>
              </a:highlight>
              <a:latin typeface="Times New Roman"/>
              <a:ea typeface="Times New Roman"/>
              <a:cs typeface="Times New Roman"/>
              <a:sym typeface="Times New Roman"/>
            </a:endParaRPr>
          </a:p>
          <a:p>
            <a:pPr marL="342900" lvl="0" indent="-431800" algn="l" rtl="0">
              <a:lnSpc>
                <a:spcPct val="115000"/>
              </a:lnSpc>
              <a:spcBef>
                <a:spcPts val="0"/>
              </a:spcBef>
              <a:spcAft>
                <a:spcPts val="0"/>
              </a:spcAft>
              <a:buClr>
                <a:schemeClr val="dk1"/>
              </a:buClr>
              <a:buSzPts val="3200"/>
              <a:buFont typeface="Times New Roman"/>
              <a:buChar char="❖"/>
            </a:pPr>
            <a:r>
              <a:rPr lang="en-US">
                <a:highlight>
                  <a:srgbClr val="FFFFFF"/>
                </a:highlight>
                <a:latin typeface="Times New Roman"/>
                <a:ea typeface="Times New Roman"/>
                <a:cs typeface="Times New Roman"/>
                <a:sym typeface="Times New Roman"/>
              </a:rPr>
              <a:t>Vì không đặt nặng tính ACID của transactions và tính nhất quán của dữ liệu, NoSQL DB có thể mở rộng, chạy trên nhiều máy một cách dễ dàng.</a:t>
            </a:r>
            <a:endParaRPr>
              <a:highlight>
                <a:srgbClr val="FFFFFF"/>
              </a:highlight>
              <a:latin typeface="Times New Roman"/>
              <a:ea typeface="Times New Roman"/>
              <a:cs typeface="Times New Roman"/>
              <a:sym typeface="Times New Roman"/>
            </a:endParaRPr>
          </a:p>
          <a:p>
            <a:pPr marL="342900" lvl="0" indent="0" algn="l" rtl="0">
              <a:lnSpc>
                <a:spcPct val="115000"/>
              </a:lnSpc>
              <a:spcBef>
                <a:spcPts val="0"/>
              </a:spcBef>
              <a:spcAft>
                <a:spcPts val="0"/>
              </a:spcAft>
              <a:buNone/>
            </a:pPr>
            <a:endParaRPr>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9" name="Google Shape;129;p16"/>
          <p:cNvSpPr txBox="1">
            <a:spLocks noGrp="1"/>
          </p:cNvSpPr>
          <p:nvPr>
            <p:ph type="title"/>
          </p:nvPr>
        </p:nvSpPr>
        <p:spPr>
          <a:xfrm>
            <a:off x="533400" y="457200"/>
            <a:ext cx="7391400" cy="56356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Verdana"/>
              <a:buNone/>
            </a:pPr>
            <a:r>
              <a:rPr lang="en-US" dirty="0"/>
              <a:t>NỘI DUNG CHÍNH</a:t>
            </a:r>
            <a:endParaRPr dirty="0"/>
          </a:p>
        </p:txBody>
      </p:sp>
      <p:sp>
        <p:nvSpPr>
          <p:cNvPr id="130" name="Google Shape;130;p16"/>
          <p:cNvSpPr txBox="1">
            <a:spLocks noGrp="1"/>
          </p:cNvSpPr>
          <p:nvPr>
            <p:ph type="body" idx="1"/>
          </p:nvPr>
        </p:nvSpPr>
        <p:spPr>
          <a:xfrm>
            <a:off x="457200" y="1366837"/>
            <a:ext cx="8229600" cy="4919662"/>
          </a:xfrm>
          <a:prstGeom prst="rect">
            <a:avLst/>
          </a:prstGeom>
          <a:noFill/>
          <a:ln>
            <a:noFill/>
          </a:ln>
        </p:spPr>
        <p:txBody>
          <a:bodyPr spcFirstLastPara="1" wrap="square" lIns="91425" tIns="45700" rIns="91425" bIns="45700" anchor="t" anchorCtr="0">
            <a:noAutofit/>
          </a:bodyPr>
          <a:lstStyle/>
          <a:p>
            <a:pPr marL="342900" lvl="0" indent="-342900" algn="l" rtl="0">
              <a:lnSpc>
                <a:spcPct val="150000"/>
              </a:lnSpc>
              <a:spcBef>
                <a:spcPts val="0"/>
              </a:spcBef>
              <a:spcAft>
                <a:spcPts val="0"/>
              </a:spcAft>
              <a:buClr>
                <a:schemeClr val="hlink"/>
              </a:buClr>
              <a:buSzPts val="3200"/>
              <a:buFont typeface="Noto Sans Symbols"/>
              <a:buChar char="❖"/>
            </a:pPr>
            <a:r>
              <a:rPr lang="en-US" dirty="0" err="1"/>
              <a:t>Giới</a:t>
            </a:r>
            <a:r>
              <a:rPr lang="en-US" dirty="0"/>
              <a:t> </a:t>
            </a:r>
            <a:r>
              <a:rPr lang="en-US" dirty="0" err="1"/>
              <a:t>thiệu</a:t>
            </a:r>
            <a:r>
              <a:rPr lang="en-US" dirty="0"/>
              <a:t> Big Data</a:t>
            </a:r>
            <a:endParaRPr dirty="0"/>
          </a:p>
          <a:p>
            <a:pPr marL="342900" lvl="0" indent="-342900" algn="l" rtl="0">
              <a:lnSpc>
                <a:spcPct val="150000"/>
              </a:lnSpc>
              <a:spcBef>
                <a:spcPts val="640"/>
              </a:spcBef>
              <a:spcAft>
                <a:spcPts val="0"/>
              </a:spcAft>
              <a:buClr>
                <a:schemeClr val="hlink"/>
              </a:buClr>
              <a:buSzPts val="3200"/>
              <a:buFont typeface="Noto Sans Symbols"/>
              <a:buChar char="❖"/>
            </a:pPr>
            <a:r>
              <a:rPr lang="en-US" dirty="0" err="1"/>
              <a:t>Đặc</a:t>
            </a:r>
            <a:r>
              <a:rPr lang="en-US" dirty="0"/>
              <a:t> </a:t>
            </a:r>
            <a:r>
              <a:rPr lang="en-US" dirty="0" err="1"/>
              <a:t>trưng</a:t>
            </a:r>
            <a:r>
              <a:rPr lang="en-US" dirty="0"/>
              <a:t> </a:t>
            </a:r>
            <a:r>
              <a:rPr lang="en-US" dirty="0" err="1"/>
              <a:t>của</a:t>
            </a:r>
            <a:r>
              <a:rPr lang="en-US" dirty="0"/>
              <a:t> Big Data</a:t>
            </a:r>
            <a:endParaRPr dirty="0"/>
          </a:p>
          <a:p>
            <a:pPr marL="342900" lvl="0" indent="-342900" algn="l" rtl="0">
              <a:lnSpc>
                <a:spcPct val="150000"/>
              </a:lnSpc>
              <a:spcBef>
                <a:spcPts val="640"/>
              </a:spcBef>
              <a:spcAft>
                <a:spcPts val="0"/>
              </a:spcAft>
              <a:buClr>
                <a:schemeClr val="hlink"/>
              </a:buClr>
              <a:buSzPts val="3200"/>
              <a:buFont typeface="Noto Sans Symbols"/>
              <a:buChar char="❖"/>
            </a:pPr>
            <a:r>
              <a:rPr lang="en-US" dirty="0" err="1"/>
              <a:t>Giới</a:t>
            </a:r>
            <a:r>
              <a:rPr lang="en-US" dirty="0"/>
              <a:t> </a:t>
            </a:r>
            <a:r>
              <a:rPr lang="en-US" dirty="0" err="1"/>
              <a:t>thiệu</a:t>
            </a:r>
            <a:r>
              <a:rPr lang="en-US" dirty="0"/>
              <a:t> </a:t>
            </a:r>
            <a:r>
              <a:rPr lang="en-US" dirty="0" err="1"/>
              <a:t>NoSQL</a:t>
            </a:r>
            <a:endParaRPr dirty="0"/>
          </a:p>
          <a:p>
            <a:pPr marL="342900" lvl="0" indent="-342900" algn="l" rtl="0">
              <a:lnSpc>
                <a:spcPct val="150000"/>
              </a:lnSpc>
              <a:spcBef>
                <a:spcPts val="640"/>
              </a:spcBef>
              <a:spcAft>
                <a:spcPts val="0"/>
              </a:spcAft>
              <a:buClr>
                <a:schemeClr val="hlink"/>
              </a:buClr>
              <a:buSzPts val="3200"/>
              <a:buFont typeface="Noto Sans Symbols"/>
              <a:buChar char="❖"/>
            </a:pPr>
            <a:r>
              <a:rPr lang="en-US" dirty="0" err="1"/>
              <a:t>Các</a:t>
            </a:r>
            <a:r>
              <a:rPr lang="en-US" dirty="0"/>
              <a:t> </a:t>
            </a:r>
            <a:r>
              <a:rPr lang="en-US" dirty="0" err="1"/>
              <a:t>loại</a:t>
            </a:r>
            <a:r>
              <a:rPr lang="en-US" dirty="0"/>
              <a:t> </a:t>
            </a:r>
            <a:r>
              <a:rPr lang="en-US" dirty="0" err="1"/>
              <a:t>NoSQL</a:t>
            </a:r>
            <a:endParaRPr dirty="0"/>
          </a:p>
          <a:p>
            <a:pPr marL="342900" lvl="0" indent="-342900" algn="l" rtl="0">
              <a:lnSpc>
                <a:spcPct val="150000"/>
              </a:lnSpc>
              <a:spcBef>
                <a:spcPts val="640"/>
              </a:spcBef>
              <a:spcAft>
                <a:spcPts val="0"/>
              </a:spcAft>
              <a:buClr>
                <a:schemeClr val="hlink"/>
              </a:buClr>
              <a:buSzPts val="3200"/>
              <a:buFont typeface="Noto Sans Symbols"/>
              <a:buChar char="❖"/>
            </a:pPr>
            <a:r>
              <a:rPr lang="en-US" dirty="0" err="1"/>
              <a:t>Chuyển</a:t>
            </a:r>
            <a:r>
              <a:rPr lang="en-US" dirty="0"/>
              <a:t> </a:t>
            </a:r>
            <a:r>
              <a:rPr lang="en-US" dirty="0" err="1"/>
              <a:t>đổi</a:t>
            </a:r>
            <a:r>
              <a:rPr lang="en-US" dirty="0"/>
              <a:t> </a:t>
            </a:r>
            <a:r>
              <a:rPr lang="en-US" dirty="0" err="1"/>
              <a:t>từ</a:t>
            </a:r>
            <a:r>
              <a:rPr lang="en-US" dirty="0"/>
              <a:t> SQL sang </a:t>
            </a:r>
            <a:r>
              <a:rPr lang="en-US" dirty="0" err="1"/>
              <a:t>các</a:t>
            </a:r>
            <a:r>
              <a:rPr lang="en-US" dirty="0"/>
              <a:t> </a:t>
            </a:r>
            <a:r>
              <a:rPr lang="en-US" dirty="0" err="1"/>
              <a:t>loại</a:t>
            </a:r>
            <a:r>
              <a:rPr lang="en-US" dirty="0"/>
              <a:t> </a:t>
            </a:r>
            <a:r>
              <a:rPr lang="en-US" dirty="0" err="1"/>
              <a:t>NoSQL</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7" name="Google Shape;257;p34"/>
          <p:cNvSpPr txBox="1">
            <a:spLocks noGrp="1"/>
          </p:cNvSpPr>
          <p:nvPr>
            <p:ph type="title"/>
          </p:nvPr>
        </p:nvSpPr>
        <p:spPr>
          <a:xfrm>
            <a:off x="533400" y="457200"/>
            <a:ext cx="7391400" cy="563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Verdana"/>
              <a:buNone/>
            </a:pPr>
            <a:r>
              <a:rPr lang="en-US"/>
              <a:t>Đặc điểm của NoSQL</a:t>
            </a:r>
            <a:endParaRPr/>
          </a:p>
        </p:txBody>
      </p:sp>
      <p:sp>
        <p:nvSpPr>
          <p:cNvPr id="258" name="Google Shape;258;p34"/>
          <p:cNvSpPr txBox="1">
            <a:spLocks noGrp="1"/>
          </p:cNvSpPr>
          <p:nvPr>
            <p:ph type="body" idx="1"/>
          </p:nvPr>
        </p:nvSpPr>
        <p:spPr>
          <a:xfrm>
            <a:off x="457200" y="1466999"/>
            <a:ext cx="8229600" cy="5391000"/>
          </a:xfrm>
          <a:prstGeom prst="rect">
            <a:avLst/>
          </a:prstGeom>
          <a:noFill/>
          <a:ln>
            <a:noFill/>
          </a:ln>
        </p:spPr>
        <p:txBody>
          <a:bodyPr spcFirstLastPara="1" wrap="square" lIns="91425" tIns="45700" rIns="91425" bIns="45700" anchor="t" anchorCtr="0">
            <a:noAutofit/>
          </a:bodyPr>
          <a:lstStyle/>
          <a:p>
            <a:pPr marL="342900" lvl="0" indent="-431800" algn="l" rtl="0">
              <a:lnSpc>
                <a:spcPct val="115000"/>
              </a:lnSpc>
              <a:spcBef>
                <a:spcPts val="0"/>
              </a:spcBef>
              <a:spcAft>
                <a:spcPts val="0"/>
              </a:spcAft>
              <a:buClr>
                <a:schemeClr val="dk1"/>
              </a:buClr>
              <a:buSzPts val="3200"/>
              <a:buFont typeface="Times New Roman"/>
              <a:buChar char="❖"/>
            </a:pPr>
            <a:r>
              <a:rPr lang="en-US">
                <a:highlight>
                  <a:srgbClr val="FFFFFF"/>
                </a:highlight>
                <a:latin typeface="Times New Roman"/>
                <a:ea typeface="Times New Roman"/>
                <a:cs typeface="Times New Roman"/>
                <a:sym typeface="Times New Roman"/>
              </a:rPr>
              <a:t>High Scalability: Gần như không có một giới hạn cho dữ liệu và người dùng trên hệ thống.</a:t>
            </a:r>
            <a:endParaRPr>
              <a:highlight>
                <a:srgbClr val="FFFFFF"/>
              </a:highlight>
              <a:latin typeface="Times New Roman"/>
              <a:ea typeface="Times New Roman"/>
              <a:cs typeface="Times New Roman"/>
              <a:sym typeface="Times New Roman"/>
            </a:endParaRPr>
          </a:p>
          <a:p>
            <a:pPr marL="342900" lvl="0" indent="-431800" algn="l" rtl="0">
              <a:lnSpc>
                <a:spcPct val="115000"/>
              </a:lnSpc>
              <a:spcBef>
                <a:spcPts val="0"/>
              </a:spcBef>
              <a:spcAft>
                <a:spcPts val="0"/>
              </a:spcAft>
              <a:buClr>
                <a:schemeClr val="dk1"/>
              </a:buClr>
              <a:buSzPts val="3200"/>
              <a:buFont typeface="Times New Roman"/>
              <a:buChar char="❖"/>
            </a:pPr>
            <a:r>
              <a:rPr lang="en-US">
                <a:highlight>
                  <a:srgbClr val="FFFFFF"/>
                </a:highlight>
                <a:latin typeface="Times New Roman"/>
                <a:ea typeface="Times New Roman"/>
                <a:cs typeface="Times New Roman"/>
                <a:sym typeface="Times New Roman"/>
              </a:rPr>
              <a:t>High Availability: Do chấp nhận sự trùng lặp trong lưu trữ nên nếu một node (commodity machine) nào đó bị chết cũng không ảnh hưởng tới toàn bộ hệ thống.</a:t>
            </a:r>
            <a:endParaRPr>
              <a:highlight>
                <a:srgbClr val="FFFFFF"/>
              </a:highlight>
              <a:latin typeface="Times New Roman"/>
              <a:ea typeface="Times New Roman"/>
              <a:cs typeface="Times New Roman"/>
              <a:sym typeface="Times New Roman"/>
            </a:endParaRPr>
          </a:p>
          <a:p>
            <a:pPr marL="342900" lvl="0" indent="-431800" algn="l" rtl="0">
              <a:lnSpc>
                <a:spcPct val="115000"/>
              </a:lnSpc>
              <a:spcBef>
                <a:spcPts val="0"/>
              </a:spcBef>
              <a:spcAft>
                <a:spcPts val="0"/>
              </a:spcAft>
              <a:buClr>
                <a:schemeClr val="dk1"/>
              </a:buClr>
              <a:buSzPts val="3200"/>
              <a:buFont typeface="Times New Roman"/>
              <a:buChar char="❖"/>
            </a:pPr>
            <a:r>
              <a:rPr lang="en-US">
                <a:highlight>
                  <a:srgbClr val="FFFFFF"/>
                </a:highlight>
                <a:latin typeface="Times New Roman"/>
                <a:ea typeface="Times New Roman"/>
                <a:cs typeface="Times New Roman"/>
                <a:sym typeface="Times New Roman"/>
              </a:rPr>
              <a:t>Atomicity: Độc lập data state trong các operation.</a:t>
            </a:r>
            <a:endParaRPr>
              <a:highlight>
                <a:srgbClr val="FFFFFF"/>
              </a:highlight>
              <a:latin typeface="Times New Roman"/>
              <a:ea typeface="Times New Roman"/>
              <a:cs typeface="Times New Roman"/>
              <a:sym typeface="Times New Roman"/>
            </a:endParaRPr>
          </a:p>
          <a:p>
            <a:pPr marL="342900" lvl="0" indent="0" algn="l" rtl="0">
              <a:lnSpc>
                <a:spcPct val="115000"/>
              </a:lnSpc>
              <a:spcBef>
                <a:spcPts val="0"/>
              </a:spcBef>
              <a:spcAft>
                <a:spcPts val="0"/>
              </a:spcAft>
              <a:buNone/>
            </a:pPr>
            <a:endParaRPr>
              <a:latin typeface="Times New Roman"/>
              <a:ea typeface="Times New Roman"/>
              <a:cs typeface="Times New Roman"/>
              <a:sym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4" name="Google Shape;264;p35"/>
          <p:cNvSpPr txBox="1">
            <a:spLocks noGrp="1"/>
          </p:cNvSpPr>
          <p:nvPr>
            <p:ph type="title"/>
          </p:nvPr>
        </p:nvSpPr>
        <p:spPr>
          <a:xfrm>
            <a:off x="533400" y="457200"/>
            <a:ext cx="7391400" cy="563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Verdana"/>
              <a:buNone/>
            </a:pPr>
            <a:r>
              <a:rPr lang="en-US"/>
              <a:t>Đặc điểm của NoSQL</a:t>
            </a:r>
            <a:endParaRPr/>
          </a:p>
        </p:txBody>
      </p:sp>
      <p:sp>
        <p:nvSpPr>
          <p:cNvPr id="265" name="Google Shape;265;p35"/>
          <p:cNvSpPr txBox="1">
            <a:spLocks noGrp="1"/>
          </p:cNvSpPr>
          <p:nvPr>
            <p:ph type="body" idx="1"/>
          </p:nvPr>
        </p:nvSpPr>
        <p:spPr>
          <a:xfrm>
            <a:off x="457200" y="1466999"/>
            <a:ext cx="8229600" cy="5391000"/>
          </a:xfrm>
          <a:prstGeom prst="rect">
            <a:avLst/>
          </a:prstGeom>
          <a:noFill/>
          <a:ln>
            <a:noFill/>
          </a:ln>
        </p:spPr>
        <p:txBody>
          <a:bodyPr spcFirstLastPara="1" wrap="square" lIns="91425" tIns="45700" rIns="91425" bIns="45700" anchor="t" anchorCtr="0">
            <a:noAutofit/>
          </a:bodyPr>
          <a:lstStyle/>
          <a:p>
            <a:pPr marL="342900" lvl="0" indent="-431800" algn="l" rtl="0">
              <a:lnSpc>
                <a:spcPct val="115000"/>
              </a:lnSpc>
              <a:spcBef>
                <a:spcPts val="0"/>
              </a:spcBef>
              <a:spcAft>
                <a:spcPts val="0"/>
              </a:spcAft>
              <a:buClr>
                <a:schemeClr val="dk1"/>
              </a:buClr>
              <a:buSzPts val="3200"/>
              <a:buFont typeface="Times New Roman"/>
              <a:buChar char="❖"/>
            </a:pPr>
            <a:r>
              <a:rPr lang="en-US">
                <a:highlight>
                  <a:srgbClr val="FFFFFF"/>
                </a:highlight>
                <a:latin typeface="Times New Roman"/>
                <a:ea typeface="Times New Roman"/>
                <a:cs typeface="Times New Roman"/>
                <a:sym typeface="Times New Roman"/>
              </a:rPr>
              <a:t>Atomicity: Độc lập data state trong các operation.</a:t>
            </a:r>
            <a:endParaRPr>
              <a:highlight>
                <a:srgbClr val="FFFFFF"/>
              </a:highlight>
              <a:latin typeface="Times New Roman"/>
              <a:ea typeface="Times New Roman"/>
              <a:cs typeface="Times New Roman"/>
              <a:sym typeface="Times New Roman"/>
            </a:endParaRPr>
          </a:p>
          <a:p>
            <a:pPr marL="342900" lvl="0" indent="-431800" algn="l" rtl="0">
              <a:lnSpc>
                <a:spcPct val="115000"/>
              </a:lnSpc>
              <a:spcBef>
                <a:spcPts val="0"/>
              </a:spcBef>
              <a:spcAft>
                <a:spcPts val="0"/>
              </a:spcAft>
              <a:buClr>
                <a:schemeClr val="dk1"/>
              </a:buClr>
              <a:buSzPts val="3200"/>
              <a:buFont typeface="Times New Roman"/>
              <a:buChar char="❖"/>
            </a:pPr>
            <a:r>
              <a:rPr lang="en-US">
                <a:highlight>
                  <a:srgbClr val="FFFFFF"/>
                </a:highlight>
                <a:latin typeface="Times New Roman"/>
                <a:ea typeface="Times New Roman"/>
                <a:cs typeface="Times New Roman"/>
                <a:sym typeface="Times New Roman"/>
              </a:rPr>
              <a:t>Durability: dữ liệu có thể tồn tại trong bộ nhớ máy tính nhưng đồng thời cũng được lưu trữ lại đĩa cứng.</a:t>
            </a:r>
            <a:endParaRPr>
              <a:highlight>
                <a:srgbClr val="FFFFFF"/>
              </a:highlight>
              <a:latin typeface="Times New Roman"/>
              <a:ea typeface="Times New Roman"/>
              <a:cs typeface="Times New Roman"/>
              <a:sym typeface="Times New Roman"/>
            </a:endParaRPr>
          </a:p>
          <a:p>
            <a:pPr marL="342900" lvl="0" indent="-431800" algn="l" rtl="0">
              <a:lnSpc>
                <a:spcPct val="115000"/>
              </a:lnSpc>
              <a:spcBef>
                <a:spcPts val="0"/>
              </a:spcBef>
              <a:spcAft>
                <a:spcPts val="0"/>
              </a:spcAft>
              <a:buClr>
                <a:schemeClr val="dk1"/>
              </a:buClr>
              <a:buSzPts val="3200"/>
              <a:buFont typeface="Times New Roman"/>
              <a:buChar char="❖"/>
            </a:pPr>
            <a:r>
              <a:rPr lang="en-US">
                <a:highlight>
                  <a:srgbClr val="FFFFFF"/>
                </a:highlight>
                <a:latin typeface="Times New Roman"/>
                <a:ea typeface="Times New Roman"/>
                <a:cs typeface="Times New Roman"/>
                <a:sym typeface="Times New Roman"/>
              </a:rPr>
              <a:t>Query Flexibility: Multi-Gets, Range queries (load một tập giá trị dựa vào một dãy các khóa).</a:t>
            </a:r>
            <a:endParaRPr>
              <a:highlight>
                <a:srgbClr val="FFFFFF"/>
              </a:highlight>
              <a:latin typeface="Times New Roman"/>
              <a:ea typeface="Times New Roman"/>
              <a:cs typeface="Times New Roman"/>
              <a:sym typeface="Times New Roman"/>
            </a:endParaRPr>
          </a:p>
          <a:p>
            <a:pPr marL="342900" lvl="0" indent="0" algn="l" rtl="0">
              <a:lnSpc>
                <a:spcPct val="115000"/>
              </a:lnSpc>
              <a:spcBef>
                <a:spcPts val="0"/>
              </a:spcBef>
              <a:spcAft>
                <a:spcPts val="0"/>
              </a:spcAft>
              <a:buNone/>
            </a:pPr>
            <a:endParaRPr>
              <a:latin typeface="Times New Roman"/>
              <a:ea typeface="Times New Roman"/>
              <a:cs typeface="Times New Roman"/>
              <a:sym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1" name="Google Shape;271;p36"/>
          <p:cNvSpPr txBox="1">
            <a:spLocks noGrp="1"/>
          </p:cNvSpPr>
          <p:nvPr>
            <p:ph type="title"/>
          </p:nvPr>
        </p:nvSpPr>
        <p:spPr>
          <a:xfrm>
            <a:off x="533400" y="457200"/>
            <a:ext cx="7391400" cy="563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Verdana"/>
              <a:buNone/>
            </a:pPr>
            <a:r>
              <a:rPr lang="en-US"/>
              <a:t>Đặc điểm của NoSQL</a:t>
            </a:r>
            <a:endParaRPr/>
          </a:p>
        </p:txBody>
      </p:sp>
      <p:sp>
        <p:nvSpPr>
          <p:cNvPr id="272" name="Google Shape;272;p36"/>
          <p:cNvSpPr txBox="1">
            <a:spLocks noGrp="1"/>
          </p:cNvSpPr>
          <p:nvPr>
            <p:ph type="body" idx="1"/>
          </p:nvPr>
        </p:nvSpPr>
        <p:spPr>
          <a:xfrm>
            <a:off x="457200" y="1466999"/>
            <a:ext cx="8229600" cy="5391000"/>
          </a:xfrm>
          <a:prstGeom prst="rect">
            <a:avLst/>
          </a:prstGeom>
          <a:noFill/>
          <a:ln>
            <a:noFill/>
          </a:ln>
        </p:spPr>
        <p:txBody>
          <a:bodyPr spcFirstLastPara="1" wrap="square" lIns="91425" tIns="45700" rIns="91425" bIns="45700" anchor="t" anchorCtr="0">
            <a:noAutofit/>
          </a:bodyPr>
          <a:lstStyle/>
          <a:p>
            <a:pPr marL="342900" lvl="0" indent="-431800" algn="l" rtl="0">
              <a:lnSpc>
                <a:spcPct val="115000"/>
              </a:lnSpc>
              <a:spcBef>
                <a:spcPts val="0"/>
              </a:spcBef>
              <a:spcAft>
                <a:spcPts val="0"/>
              </a:spcAft>
              <a:buClr>
                <a:schemeClr val="dk1"/>
              </a:buClr>
              <a:buSzPts val="3200"/>
              <a:buFont typeface="Times New Roman"/>
              <a:buChar char="❖"/>
            </a:pPr>
            <a:r>
              <a:rPr lang="en-US">
                <a:highlight>
                  <a:srgbClr val="FFFFFF"/>
                </a:highlight>
                <a:latin typeface="Times New Roman"/>
                <a:ea typeface="Times New Roman"/>
                <a:cs typeface="Times New Roman"/>
                <a:sym typeface="Times New Roman"/>
              </a:rPr>
              <a:t>Deployment Flexibility: việc bổ sung thêm/loại bỏ các node, hệ thống sẽ tự động nhận biết để lưu trữ mà không cần phải can thiệp bằng tay. Hệ thống cũng không đòi hỏi cấu hình phần cứng mạnh, đồng nhất.</a:t>
            </a:r>
            <a:endParaRPr>
              <a:highlight>
                <a:srgbClr val="FFFFFF"/>
              </a:highlight>
              <a:latin typeface="Times New Roman"/>
              <a:ea typeface="Times New Roman"/>
              <a:cs typeface="Times New Roman"/>
              <a:sym typeface="Times New Roman"/>
            </a:endParaRPr>
          </a:p>
          <a:p>
            <a:pPr marL="342900" lvl="0" indent="-431800" algn="l" rtl="0">
              <a:lnSpc>
                <a:spcPct val="115000"/>
              </a:lnSpc>
              <a:spcBef>
                <a:spcPts val="0"/>
              </a:spcBef>
              <a:spcAft>
                <a:spcPts val="0"/>
              </a:spcAft>
              <a:buClr>
                <a:schemeClr val="dk1"/>
              </a:buClr>
              <a:buSzPts val="3200"/>
              <a:buFont typeface="Times New Roman"/>
              <a:buChar char="❖"/>
            </a:pPr>
            <a:r>
              <a:rPr lang="en-US">
                <a:highlight>
                  <a:srgbClr val="FFFFFF"/>
                </a:highlight>
                <a:latin typeface="Times New Roman"/>
                <a:ea typeface="Times New Roman"/>
                <a:cs typeface="Times New Roman"/>
                <a:sym typeface="Times New Roman"/>
              </a:rPr>
              <a:t>Modeling flexibility: Key-Value pairs, Hierarchical data (dữ liệu cấu trúc), Graphs.</a:t>
            </a:r>
            <a:endParaRPr>
              <a:highlight>
                <a:srgbClr val="FFFFFF"/>
              </a:highlight>
              <a:latin typeface="Times New Roman"/>
              <a:ea typeface="Times New Roman"/>
              <a:cs typeface="Times New Roman"/>
              <a:sym typeface="Times New Roman"/>
            </a:endParaRPr>
          </a:p>
          <a:p>
            <a:pPr marL="342900" lvl="0" indent="0" algn="l" rtl="0">
              <a:lnSpc>
                <a:spcPct val="115000"/>
              </a:lnSpc>
              <a:spcBef>
                <a:spcPts val="0"/>
              </a:spcBef>
              <a:spcAft>
                <a:spcPts val="0"/>
              </a:spcAft>
              <a:buNone/>
            </a:pPr>
            <a:endParaRPr>
              <a:latin typeface="Times New Roman"/>
              <a:ea typeface="Times New Roman"/>
              <a:cs typeface="Times New Roman"/>
              <a:sym typeface="Times New Roman"/>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8" name="Google Shape;278;p37"/>
          <p:cNvSpPr txBox="1">
            <a:spLocks noGrp="1"/>
          </p:cNvSpPr>
          <p:nvPr>
            <p:ph type="title"/>
          </p:nvPr>
        </p:nvSpPr>
        <p:spPr>
          <a:xfrm>
            <a:off x="533400" y="457200"/>
            <a:ext cx="7391400" cy="563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Verdana"/>
              <a:buNone/>
            </a:pPr>
            <a:r>
              <a:rPr lang="en-US"/>
              <a:t>NoSQL và SQL</a:t>
            </a:r>
            <a:endParaRPr/>
          </a:p>
        </p:txBody>
      </p:sp>
      <p:pic>
        <p:nvPicPr>
          <p:cNvPr id="279" name="Google Shape;279;p37"/>
          <p:cNvPicPr preferRelativeResize="0"/>
          <p:nvPr/>
        </p:nvPicPr>
        <p:blipFill>
          <a:blip r:embed="rId3">
            <a:alphaModFix/>
          </a:blip>
          <a:stretch>
            <a:fillRect/>
          </a:stretch>
        </p:blipFill>
        <p:spPr>
          <a:xfrm>
            <a:off x="1387150" y="1356850"/>
            <a:ext cx="5821250" cy="42957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5" name="Google Shape;285;p38"/>
          <p:cNvSpPr txBox="1">
            <a:spLocks noGrp="1"/>
          </p:cNvSpPr>
          <p:nvPr>
            <p:ph type="title"/>
          </p:nvPr>
        </p:nvSpPr>
        <p:spPr>
          <a:xfrm>
            <a:off x="533400" y="457200"/>
            <a:ext cx="7391400" cy="5637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200"/>
              <a:buFont typeface="Verdana"/>
              <a:buNone/>
            </a:pPr>
            <a:r>
              <a:rPr lang="en-US"/>
              <a:t>Khi nào dùng NoSQL hay SQL</a:t>
            </a:r>
            <a:endParaRPr/>
          </a:p>
        </p:txBody>
      </p:sp>
      <p:sp>
        <p:nvSpPr>
          <p:cNvPr id="286" name="Google Shape;286;p38"/>
          <p:cNvSpPr txBox="1">
            <a:spLocks noGrp="1"/>
          </p:cNvSpPr>
          <p:nvPr>
            <p:ph type="body" idx="1"/>
          </p:nvPr>
        </p:nvSpPr>
        <p:spPr>
          <a:xfrm>
            <a:off x="457200" y="1250049"/>
            <a:ext cx="8229600" cy="5391000"/>
          </a:xfrm>
          <a:prstGeom prst="rect">
            <a:avLst/>
          </a:prstGeom>
          <a:noFill/>
          <a:ln>
            <a:noFill/>
          </a:ln>
        </p:spPr>
        <p:txBody>
          <a:bodyPr spcFirstLastPara="1" wrap="square" lIns="91425" tIns="45700" rIns="91425" bIns="45700" anchor="t" anchorCtr="0">
            <a:noAutofit/>
          </a:bodyPr>
          <a:lstStyle/>
          <a:p>
            <a:pPr marL="342900" lvl="0" indent="-431800" algn="l" rtl="0">
              <a:lnSpc>
                <a:spcPct val="115000"/>
              </a:lnSpc>
              <a:spcBef>
                <a:spcPts val="0"/>
              </a:spcBef>
              <a:spcAft>
                <a:spcPts val="0"/>
              </a:spcAft>
              <a:buClr>
                <a:schemeClr val="dk1"/>
              </a:buClr>
              <a:buSzPts val="3200"/>
              <a:buFont typeface="Times New Roman"/>
              <a:buChar char="❖"/>
            </a:pPr>
            <a:r>
              <a:rPr lang="en-US">
                <a:highlight>
                  <a:srgbClr val="FFFFFF"/>
                </a:highlight>
                <a:latin typeface="Times New Roman"/>
                <a:ea typeface="Times New Roman"/>
                <a:cs typeface="Times New Roman"/>
                <a:sym typeface="Times New Roman"/>
              </a:rPr>
              <a:t>Cơ sở dữ liệu SQL sẽ là lý tưởng cho các dự án có một requirement đã được xác định sẵn và cần có sự thống nhất chặt chẽ giữa các dữ liệu.</a:t>
            </a:r>
            <a:endParaRPr>
              <a:highlight>
                <a:srgbClr val="FFFFFF"/>
              </a:highlight>
              <a:latin typeface="Times New Roman"/>
              <a:ea typeface="Times New Roman"/>
              <a:cs typeface="Times New Roman"/>
              <a:sym typeface="Times New Roman"/>
            </a:endParaRPr>
          </a:p>
          <a:p>
            <a:pPr marL="342900" lvl="0" indent="-431800" algn="l" rtl="0">
              <a:lnSpc>
                <a:spcPct val="115000"/>
              </a:lnSpc>
              <a:spcBef>
                <a:spcPts val="0"/>
              </a:spcBef>
              <a:spcAft>
                <a:spcPts val="0"/>
              </a:spcAft>
              <a:buClr>
                <a:schemeClr val="dk1"/>
              </a:buClr>
              <a:buSzPts val="3200"/>
              <a:buFont typeface="Times New Roman"/>
              <a:buChar char="❖"/>
            </a:pPr>
            <a:r>
              <a:rPr lang="en-US">
                <a:highlight>
                  <a:srgbClr val="FFFFFF"/>
                </a:highlight>
                <a:latin typeface="Times New Roman"/>
                <a:ea typeface="Times New Roman"/>
                <a:cs typeface="Times New Roman"/>
                <a:sym typeface="Times New Roman"/>
              </a:rPr>
              <a:t>Còn cơ sở dữ liệu NoSQL sẽ là lựa chọn tốt cho một requirement chưa được xác định hoàn toàn, tức là dữ liệu không quá liên quan, không quá cần sự thống nhất, các dữ liệu chưa được xác định hết và có thể sẽ phát triển ra thêm nhiều hơn, các dự án vô cùng coi trọng yếu tố tốc độ và tính mở rộng.</a:t>
            </a:r>
            <a:endParaRPr>
              <a:highlight>
                <a:srgbClr val="FFFFFF"/>
              </a:highlight>
              <a:latin typeface="Times New Roman"/>
              <a:ea typeface="Times New Roman"/>
              <a:cs typeface="Times New Roman"/>
              <a:sym typeface="Times New Roman"/>
            </a:endParaRPr>
          </a:p>
          <a:p>
            <a:pPr marL="342900" lvl="0" indent="0" algn="l" rtl="0">
              <a:lnSpc>
                <a:spcPct val="115000"/>
              </a:lnSpc>
              <a:spcBef>
                <a:spcPts val="0"/>
              </a:spcBef>
              <a:spcAft>
                <a:spcPts val="0"/>
              </a:spcAft>
              <a:buNone/>
            </a:pPr>
            <a:endParaRPr>
              <a:latin typeface="Times New Roman"/>
              <a:ea typeface="Times New Roman"/>
              <a:cs typeface="Times New Roman"/>
              <a:sym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2" name="Google Shape;292;p39"/>
          <p:cNvSpPr txBox="1">
            <a:spLocks noGrp="1"/>
          </p:cNvSpPr>
          <p:nvPr>
            <p:ph type="title"/>
          </p:nvPr>
        </p:nvSpPr>
        <p:spPr>
          <a:xfrm>
            <a:off x="533400" y="457200"/>
            <a:ext cx="7391400" cy="563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Verdana"/>
              <a:buNone/>
            </a:pPr>
            <a:r>
              <a:rPr lang="en-US"/>
              <a:t>Khi nào dùng NoSQL hay SQL</a:t>
            </a:r>
            <a:endParaRPr/>
          </a:p>
        </p:txBody>
      </p:sp>
      <p:sp>
        <p:nvSpPr>
          <p:cNvPr id="293" name="Google Shape;293;p39"/>
          <p:cNvSpPr txBox="1">
            <a:spLocks noGrp="1"/>
          </p:cNvSpPr>
          <p:nvPr>
            <p:ph type="body" idx="1"/>
          </p:nvPr>
        </p:nvSpPr>
        <p:spPr>
          <a:xfrm>
            <a:off x="457200" y="1250049"/>
            <a:ext cx="8229600" cy="5391000"/>
          </a:xfrm>
          <a:prstGeom prst="rect">
            <a:avLst/>
          </a:prstGeom>
          <a:noFill/>
          <a:ln>
            <a:noFill/>
          </a:ln>
        </p:spPr>
        <p:txBody>
          <a:bodyPr spcFirstLastPara="1" wrap="square" lIns="91425" tIns="45700" rIns="91425" bIns="45700" anchor="t" anchorCtr="0">
            <a:noAutofit/>
          </a:bodyPr>
          <a:lstStyle/>
          <a:p>
            <a:pPr marL="342900" lvl="0" indent="-431800" algn="l" rtl="0">
              <a:lnSpc>
                <a:spcPct val="115000"/>
              </a:lnSpc>
              <a:spcBef>
                <a:spcPts val="0"/>
              </a:spcBef>
              <a:spcAft>
                <a:spcPts val="0"/>
              </a:spcAft>
              <a:buClr>
                <a:schemeClr val="dk1"/>
              </a:buClr>
              <a:buSzPts val="3200"/>
              <a:buFont typeface="Times New Roman"/>
              <a:buChar char="❖"/>
            </a:pPr>
            <a:r>
              <a:rPr lang="en-US">
                <a:highlight>
                  <a:srgbClr val="FFFFFF"/>
                </a:highlight>
                <a:latin typeface="Times New Roman"/>
                <a:ea typeface="Times New Roman"/>
                <a:cs typeface="Times New Roman"/>
                <a:sym typeface="Times New Roman"/>
              </a:rPr>
              <a:t>NoSQL là Analog (Tương tự). Nó sẽ phù hợp nhất với các dữ liệu có tổ chức với một requirement mềm lỏng - có thể được thay đổi, mở rộng cho phù hợp mọi hoàn cảnh. Các trường hợp hay được sử dụng phải kể đến: Các mạng xã hội, Các hệ thống quản lý khách hàng và phân tích trang web.</a:t>
            </a:r>
            <a:endParaRPr>
              <a:highlight>
                <a:srgbClr val="FFFFFF"/>
              </a:highlight>
              <a:latin typeface="Times New Roman"/>
              <a:ea typeface="Times New Roman"/>
              <a:cs typeface="Times New Roman"/>
              <a:sym typeface="Times New Roman"/>
            </a:endParaRPr>
          </a:p>
          <a:p>
            <a:pPr marL="342900" lvl="0" indent="0" algn="l" rtl="0">
              <a:lnSpc>
                <a:spcPct val="115000"/>
              </a:lnSpc>
              <a:spcBef>
                <a:spcPts val="0"/>
              </a:spcBef>
              <a:spcAft>
                <a:spcPts val="0"/>
              </a:spcAft>
              <a:buNone/>
            </a:pPr>
            <a:endParaRPr>
              <a:latin typeface="Times New Roman"/>
              <a:ea typeface="Times New Roman"/>
              <a:cs typeface="Times New Roman"/>
              <a:sym typeface="Times New Roman"/>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9" name="Google Shape;299;p40"/>
          <p:cNvSpPr txBox="1">
            <a:spLocks noGrp="1"/>
          </p:cNvSpPr>
          <p:nvPr>
            <p:ph type="title"/>
          </p:nvPr>
        </p:nvSpPr>
        <p:spPr>
          <a:xfrm>
            <a:off x="533400" y="457200"/>
            <a:ext cx="7391400" cy="5637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200"/>
              <a:buFont typeface="Verdana"/>
              <a:buNone/>
            </a:pPr>
            <a:r>
              <a:rPr lang="en-US"/>
              <a:t>Khi nào dùng NoSQL hay SQL</a:t>
            </a:r>
            <a:endParaRPr/>
          </a:p>
        </p:txBody>
      </p:sp>
      <p:sp>
        <p:nvSpPr>
          <p:cNvPr id="300" name="Google Shape;300;p40"/>
          <p:cNvSpPr txBox="1">
            <a:spLocks noGrp="1"/>
          </p:cNvSpPr>
          <p:nvPr>
            <p:ph type="body" idx="1"/>
          </p:nvPr>
        </p:nvSpPr>
        <p:spPr>
          <a:xfrm>
            <a:off x="457200" y="1250049"/>
            <a:ext cx="8229600" cy="5391000"/>
          </a:xfrm>
          <a:prstGeom prst="rect">
            <a:avLst/>
          </a:prstGeom>
          <a:noFill/>
          <a:ln>
            <a:noFill/>
          </a:ln>
        </p:spPr>
        <p:txBody>
          <a:bodyPr spcFirstLastPara="1" wrap="square" lIns="91425" tIns="45700" rIns="91425" bIns="45700" anchor="t" anchorCtr="0">
            <a:noAutofit/>
          </a:bodyPr>
          <a:lstStyle/>
          <a:p>
            <a:pPr marL="342900" lvl="0" indent="-431800" algn="l" rtl="0">
              <a:lnSpc>
                <a:spcPct val="115000"/>
              </a:lnSpc>
              <a:spcBef>
                <a:spcPts val="0"/>
              </a:spcBef>
              <a:spcAft>
                <a:spcPts val="0"/>
              </a:spcAft>
              <a:buClr>
                <a:schemeClr val="dk1"/>
              </a:buClr>
              <a:buSzPts val="3200"/>
              <a:buFont typeface="Times New Roman"/>
              <a:buChar char="❖"/>
            </a:pPr>
            <a:r>
              <a:rPr lang="en-US">
                <a:highlight>
                  <a:srgbClr val="FFFFFF"/>
                </a:highlight>
                <a:latin typeface="Times New Roman"/>
                <a:ea typeface="Times New Roman"/>
                <a:cs typeface="Times New Roman"/>
                <a:sym typeface="Times New Roman"/>
              </a:rPr>
              <a:t>SQL là Digital (Kĩ thuật số). Cơ sở dữ liệu này sẽ hoạt động tốt nhất với các đối tượng rời rạc, đã được định nghĩa rõ ràng với một yêu cầu kĩ thuật được xác định chính xác. Các trường hợp sử dụng thường thấy là: Các cửa hàng Online và Các hệ thống Ngân Hàng.</a:t>
            </a:r>
            <a:endParaRPr>
              <a:latin typeface="Times New Roman"/>
              <a:ea typeface="Times New Roman"/>
              <a:cs typeface="Times New Roman"/>
              <a:sym typeface="Times New Roman"/>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6" name="Google Shape;306;p41"/>
          <p:cNvSpPr txBox="1">
            <a:spLocks noGrp="1"/>
          </p:cNvSpPr>
          <p:nvPr>
            <p:ph type="title"/>
          </p:nvPr>
        </p:nvSpPr>
        <p:spPr>
          <a:xfrm>
            <a:off x="533400" y="457200"/>
            <a:ext cx="7391400" cy="5637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200"/>
              <a:buFont typeface="Verdana"/>
              <a:buNone/>
            </a:pPr>
            <a:r>
              <a:rPr lang="en-US"/>
              <a:t>Khi nào dùng NoSQL hay SQL</a:t>
            </a:r>
            <a:endParaRPr/>
          </a:p>
        </p:txBody>
      </p:sp>
      <p:pic>
        <p:nvPicPr>
          <p:cNvPr id="307" name="Google Shape;307;p41"/>
          <p:cNvPicPr preferRelativeResize="0"/>
          <p:nvPr/>
        </p:nvPicPr>
        <p:blipFill>
          <a:blip r:embed="rId3">
            <a:alphaModFix/>
          </a:blip>
          <a:stretch>
            <a:fillRect/>
          </a:stretch>
        </p:blipFill>
        <p:spPr>
          <a:xfrm>
            <a:off x="533400" y="1540400"/>
            <a:ext cx="8478626" cy="33820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3" name="Google Shape;313;p42"/>
          <p:cNvSpPr txBox="1">
            <a:spLocks noGrp="1"/>
          </p:cNvSpPr>
          <p:nvPr>
            <p:ph type="title"/>
          </p:nvPr>
        </p:nvSpPr>
        <p:spPr>
          <a:xfrm>
            <a:off x="533400" y="457200"/>
            <a:ext cx="7391400" cy="563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Verdana"/>
              <a:buNone/>
            </a:pPr>
            <a:r>
              <a:rPr lang="en-US"/>
              <a:t>Các loại NoSQL</a:t>
            </a:r>
            <a:endParaRPr/>
          </a:p>
        </p:txBody>
      </p:sp>
      <p:sp>
        <p:nvSpPr>
          <p:cNvPr id="314" name="Google Shape;314;p42"/>
          <p:cNvSpPr txBox="1">
            <a:spLocks noGrp="1"/>
          </p:cNvSpPr>
          <p:nvPr>
            <p:ph type="body" idx="1"/>
          </p:nvPr>
        </p:nvSpPr>
        <p:spPr>
          <a:xfrm>
            <a:off x="457200" y="1650499"/>
            <a:ext cx="8229600" cy="5391000"/>
          </a:xfrm>
          <a:prstGeom prst="rect">
            <a:avLst/>
          </a:prstGeom>
          <a:noFill/>
          <a:ln>
            <a:noFill/>
          </a:ln>
        </p:spPr>
        <p:txBody>
          <a:bodyPr spcFirstLastPara="1" wrap="square" lIns="91425" tIns="45700" rIns="91425" bIns="45700" anchor="t" anchorCtr="0">
            <a:noAutofit/>
          </a:bodyPr>
          <a:lstStyle/>
          <a:p>
            <a:pPr marL="342900" lvl="0" indent="-431800" algn="l" rtl="0">
              <a:lnSpc>
                <a:spcPct val="150000"/>
              </a:lnSpc>
              <a:spcBef>
                <a:spcPts val="0"/>
              </a:spcBef>
              <a:spcAft>
                <a:spcPts val="0"/>
              </a:spcAft>
              <a:buClr>
                <a:schemeClr val="dk1"/>
              </a:buClr>
              <a:buSzPts val="3200"/>
              <a:buFont typeface="Times New Roman"/>
              <a:buChar char="❖"/>
            </a:pPr>
            <a:r>
              <a:rPr lang="en-US" dirty="0">
                <a:latin typeface="Times New Roman"/>
                <a:ea typeface="Times New Roman"/>
                <a:cs typeface="Times New Roman"/>
                <a:sym typeface="Times New Roman"/>
              </a:rPr>
              <a:t>Key-values stores</a:t>
            </a:r>
            <a:endParaRPr dirty="0">
              <a:latin typeface="Times New Roman"/>
              <a:ea typeface="Times New Roman"/>
              <a:cs typeface="Times New Roman"/>
              <a:sym typeface="Times New Roman"/>
            </a:endParaRPr>
          </a:p>
          <a:p>
            <a:pPr marL="342900" lvl="0" indent="-431800" algn="l" rtl="0">
              <a:lnSpc>
                <a:spcPct val="150000"/>
              </a:lnSpc>
              <a:spcBef>
                <a:spcPts val="0"/>
              </a:spcBef>
              <a:spcAft>
                <a:spcPts val="0"/>
              </a:spcAft>
              <a:buClr>
                <a:schemeClr val="dk1"/>
              </a:buClr>
              <a:buSzPts val="3200"/>
              <a:buFont typeface="Times New Roman"/>
              <a:buChar char="❖"/>
            </a:pPr>
            <a:r>
              <a:rPr lang="en-US" dirty="0">
                <a:highlight>
                  <a:srgbClr val="FFFFFF"/>
                </a:highlight>
                <a:latin typeface="Times New Roman"/>
                <a:ea typeface="Times New Roman"/>
                <a:cs typeface="Times New Roman"/>
                <a:sym typeface="Times New Roman"/>
              </a:rPr>
              <a:t>Document Oriented databases</a:t>
            </a:r>
            <a:endParaRPr dirty="0">
              <a:highlight>
                <a:srgbClr val="FFFFFF"/>
              </a:highlight>
              <a:latin typeface="Times New Roman"/>
              <a:ea typeface="Times New Roman"/>
              <a:cs typeface="Times New Roman"/>
              <a:sym typeface="Times New Roman"/>
            </a:endParaRPr>
          </a:p>
          <a:p>
            <a:pPr marL="342900" lvl="0" indent="-431800" algn="l" rtl="0">
              <a:lnSpc>
                <a:spcPct val="150000"/>
              </a:lnSpc>
              <a:spcBef>
                <a:spcPts val="0"/>
              </a:spcBef>
              <a:spcAft>
                <a:spcPts val="0"/>
              </a:spcAft>
              <a:buClr>
                <a:schemeClr val="dk1"/>
              </a:buClr>
              <a:buSzPts val="3200"/>
              <a:buFont typeface="Times New Roman"/>
              <a:buChar char="❖"/>
            </a:pPr>
            <a:r>
              <a:rPr lang="en-US" dirty="0">
                <a:highlight>
                  <a:srgbClr val="FFFFFF"/>
                </a:highlight>
                <a:latin typeface="Times New Roman"/>
                <a:ea typeface="Times New Roman"/>
                <a:cs typeface="Times New Roman"/>
                <a:sym typeface="Times New Roman"/>
              </a:rPr>
              <a:t>Column-oriented databases (column-family)</a:t>
            </a:r>
            <a:endParaRPr dirty="0">
              <a:highlight>
                <a:srgbClr val="FFFFFF"/>
              </a:highlight>
              <a:latin typeface="Times New Roman"/>
              <a:ea typeface="Times New Roman"/>
              <a:cs typeface="Times New Roman"/>
              <a:sym typeface="Times New Roman"/>
            </a:endParaRPr>
          </a:p>
          <a:p>
            <a:pPr marL="342900" lvl="0" indent="-431800" algn="l" rtl="0">
              <a:lnSpc>
                <a:spcPct val="150000"/>
              </a:lnSpc>
              <a:spcBef>
                <a:spcPts val="0"/>
              </a:spcBef>
              <a:spcAft>
                <a:spcPts val="0"/>
              </a:spcAft>
              <a:buClr>
                <a:schemeClr val="dk1"/>
              </a:buClr>
              <a:buSzPts val="3200"/>
              <a:buFont typeface="Times New Roman"/>
              <a:buChar char="❖"/>
            </a:pPr>
            <a:r>
              <a:rPr lang="en-US" dirty="0">
                <a:highlight>
                  <a:srgbClr val="FFFFFF"/>
                </a:highlight>
                <a:latin typeface="Times New Roman"/>
                <a:ea typeface="Times New Roman"/>
                <a:cs typeface="Times New Roman"/>
                <a:sym typeface="Times New Roman"/>
              </a:rPr>
              <a:t>Graph databases</a:t>
            </a:r>
            <a:endParaRPr dirty="0">
              <a:latin typeface="Times New Roman"/>
              <a:ea typeface="Times New Roman"/>
              <a:cs typeface="Times New Roman"/>
              <a:sym typeface="Times New Roman"/>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7" name="Google Shape;327;p44"/>
          <p:cNvSpPr txBox="1">
            <a:spLocks noGrp="1"/>
          </p:cNvSpPr>
          <p:nvPr>
            <p:ph type="title"/>
          </p:nvPr>
        </p:nvSpPr>
        <p:spPr>
          <a:xfrm>
            <a:off x="533400" y="457200"/>
            <a:ext cx="7391400" cy="5637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200"/>
              <a:buFont typeface="Verdana"/>
              <a:buNone/>
            </a:pPr>
            <a:r>
              <a:rPr lang="en-US"/>
              <a:t>Key-values stores</a:t>
            </a:r>
            <a:endParaRPr/>
          </a:p>
        </p:txBody>
      </p:sp>
      <p:sp>
        <p:nvSpPr>
          <p:cNvPr id="328" name="Google Shape;328;p44"/>
          <p:cNvSpPr txBox="1">
            <a:spLocks noGrp="1"/>
          </p:cNvSpPr>
          <p:nvPr>
            <p:ph type="body" idx="1"/>
          </p:nvPr>
        </p:nvSpPr>
        <p:spPr>
          <a:xfrm>
            <a:off x="457200" y="1650499"/>
            <a:ext cx="8229600" cy="5391000"/>
          </a:xfrm>
          <a:prstGeom prst="rect">
            <a:avLst/>
          </a:prstGeom>
          <a:noFill/>
          <a:ln>
            <a:noFill/>
          </a:ln>
        </p:spPr>
        <p:txBody>
          <a:bodyPr spcFirstLastPara="1" wrap="square" lIns="91425" tIns="45700" rIns="91425" bIns="45700" anchor="t" anchorCtr="0">
            <a:noAutofit/>
          </a:bodyPr>
          <a:lstStyle/>
          <a:p>
            <a:pPr indent="-457200">
              <a:lnSpc>
                <a:spcPct val="115000"/>
              </a:lnSpc>
              <a:spcBef>
                <a:spcPts val="0"/>
              </a:spcBef>
              <a:buClr>
                <a:schemeClr val="dk1"/>
              </a:buClr>
              <a:buSzPts val="3200"/>
            </a:pPr>
            <a:r>
              <a:rPr lang="en-US">
                <a:solidFill>
                  <a:schemeClr val="tx1"/>
                </a:solidFill>
                <a:highlight>
                  <a:srgbClr val="FFFFFF"/>
                </a:highlight>
                <a:latin typeface="Times New Roman" panose="02020603050405020304" pitchFamily="18" charset="0"/>
                <a:cs typeface="Times New Roman" panose="02020603050405020304" pitchFamily="18" charset="0"/>
              </a:rPr>
              <a:t>L</a:t>
            </a:r>
            <a:r>
              <a:rPr lang="vi-VN">
                <a:solidFill>
                  <a:schemeClr val="tx1"/>
                </a:solidFill>
                <a:highlight>
                  <a:srgbClr val="FFFFFF"/>
                </a:highlight>
                <a:latin typeface="Times New Roman" panose="02020603050405020304" pitchFamily="18" charset="0"/>
                <a:cs typeface="Times New Roman" panose="02020603050405020304" pitchFamily="18" charset="0"/>
              </a:rPr>
              <a:t>à kiểu lưu trữ dữ liệu NoSQL đơn giản nhất.</a:t>
            </a:r>
            <a:endParaRPr lang="en-US">
              <a:solidFill>
                <a:schemeClr val="tx1"/>
              </a:solidFill>
              <a:highlight>
                <a:srgbClr val="FFFFFF"/>
              </a:highlight>
              <a:latin typeface="Times New Roman" panose="02020603050405020304" pitchFamily="18" charset="0"/>
              <a:cs typeface="Times New Roman" panose="02020603050405020304" pitchFamily="18" charset="0"/>
            </a:endParaRPr>
          </a:p>
          <a:p>
            <a:pPr marL="342900" indent="-431800">
              <a:lnSpc>
                <a:spcPct val="115000"/>
              </a:lnSpc>
              <a:spcBef>
                <a:spcPts val="0"/>
              </a:spcBef>
              <a:buClr>
                <a:schemeClr val="dk1"/>
              </a:buClr>
              <a:buSzPts val="3200"/>
              <a:buFont typeface="Times New Roman"/>
              <a:buChar char="❖"/>
            </a:pPr>
            <a:r>
              <a:rPr lang="en-US">
                <a:solidFill>
                  <a:schemeClr val="tx1"/>
                </a:solidFill>
                <a:highlight>
                  <a:srgbClr val="FFFFFF"/>
                </a:highlight>
                <a:latin typeface="Times New Roman" panose="02020603050405020304" pitchFamily="18" charset="0"/>
                <a:cs typeface="Times New Roman" panose="02020603050405020304" pitchFamily="18" charset="0"/>
              </a:rPr>
              <a:t>L</a:t>
            </a:r>
            <a:r>
              <a:rPr lang="vi-VN">
                <a:solidFill>
                  <a:schemeClr val="tx1"/>
                </a:solidFill>
                <a:highlight>
                  <a:srgbClr val="FFFFFF"/>
                </a:highlight>
                <a:latin typeface="Times New Roman" panose="02020603050405020304" pitchFamily="18" charset="0"/>
                <a:cs typeface="Times New Roman" panose="02020603050405020304" pitchFamily="18" charset="0"/>
              </a:rPr>
              <a:t>ư</a:t>
            </a:r>
            <a:r>
              <a:rPr lang="en-US">
                <a:solidFill>
                  <a:schemeClr val="tx1"/>
                </a:solidFill>
                <a:highlight>
                  <a:srgbClr val="FFFFFF"/>
                </a:highlight>
                <a:latin typeface="Times New Roman" panose="02020603050405020304" pitchFamily="18" charset="0"/>
                <a:cs typeface="Times New Roman" panose="02020603050405020304" pitchFamily="18" charset="0"/>
              </a:rPr>
              <a:t>u </a:t>
            </a:r>
            <a:r>
              <a:rPr lang="vi-VN">
                <a:solidFill>
                  <a:schemeClr val="tx1"/>
                </a:solidFill>
                <a:highlight>
                  <a:srgbClr val="FFFFFF"/>
                </a:highlight>
                <a:latin typeface="Times New Roman" panose="02020603050405020304" pitchFamily="18" charset="0"/>
                <a:cs typeface="Times New Roman" panose="02020603050405020304" pitchFamily="18" charset="0"/>
              </a:rPr>
              <a:t>trữ dữ liệu dưới dạng key (là một chuỗi duy nhất) liên kết với value có thể ở dạng chuỗi văn bản đơn giản hoặc các </a:t>
            </a:r>
            <a:r>
              <a:rPr lang="en-US">
                <a:solidFill>
                  <a:schemeClr val="tx1"/>
                </a:solidFill>
                <a:highlight>
                  <a:srgbClr val="FFFFFF"/>
                </a:highlight>
                <a:latin typeface="Times New Roman" panose="02020603050405020304" pitchFamily="18" charset="0"/>
                <a:cs typeface="Times New Roman" panose="02020603050405020304" pitchFamily="18" charset="0"/>
              </a:rPr>
              <a:t>cấu trúc </a:t>
            </a:r>
            <a:r>
              <a:rPr lang="vi-VN">
                <a:solidFill>
                  <a:schemeClr val="tx1"/>
                </a:solidFill>
                <a:highlight>
                  <a:srgbClr val="FFFFFF"/>
                </a:highlight>
                <a:latin typeface="Times New Roman" panose="02020603050405020304" pitchFamily="18" charset="0"/>
                <a:cs typeface="Times New Roman" panose="02020603050405020304" pitchFamily="18" charset="0"/>
              </a:rPr>
              <a:t>dữ liệu phức tạp hơn.</a:t>
            </a:r>
            <a:endParaRPr lang="en-US">
              <a:solidFill>
                <a:schemeClr val="tx1"/>
              </a:solidFill>
              <a:highlight>
                <a:srgbClr val="FFFFFF"/>
              </a:highlight>
              <a:latin typeface="Times New Roman" panose="02020603050405020304" pitchFamily="18" charset="0"/>
              <a:cs typeface="Times New Roman" panose="02020603050405020304" pitchFamily="18" charset="0"/>
            </a:endParaRPr>
          </a:p>
          <a:p>
            <a:pPr marL="342900" indent="-431800">
              <a:lnSpc>
                <a:spcPct val="115000"/>
              </a:lnSpc>
              <a:spcBef>
                <a:spcPts val="0"/>
              </a:spcBef>
              <a:buClr>
                <a:schemeClr val="dk1"/>
              </a:buClr>
              <a:buSzPts val="3200"/>
              <a:buFont typeface="Times New Roman"/>
              <a:buChar char="❖"/>
            </a:pPr>
            <a:r>
              <a:rPr lang="en-US">
                <a:solidFill>
                  <a:schemeClr val="tx1"/>
                </a:solidFill>
                <a:highlight>
                  <a:srgbClr val="FFFFFF"/>
                </a:highlight>
                <a:latin typeface="Times New Roman" panose="02020603050405020304" pitchFamily="18" charset="0"/>
                <a:cs typeface="Times New Roman" panose="02020603050405020304" pitchFamily="18" charset="0"/>
              </a:rPr>
              <a:t>Để truy vấn dữ liệu trong database, ta dựa vào key để lấy value.</a:t>
            </a:r>
            <a:endParaRPr lang="vi-VN">
              <a:solidFill>
                <a:schemeClr val="tx1"/>
              </a:solidFill>
              <a:highlight>
                <a:srgbClr val="FFFFFF"/>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1642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17"/>
          <p:cNvSpPr txBox="1">
            <a:spLocks noGrp="1"/>
          </p:cNvSpPr>
          <p:nvPr>
            <p:ph type="title"/>
          </p:nvPr>
        </p:nvSpPr>
        <p:spPr>
          <a:xfrm>
            <a:off x="533400" y="457200"/>
            <a:ext cx="7391400" cy="563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Verdana"/>
              <a:buNone/>
            </a:pPr>
            <a:r>
              <a:rPr lang="en-US"/>
              <a:t>Giới thiệu Big Data</a:t>
            </a:r>
            <a:endParaRPr/>
          </a:p>
        </p:txBody>
      </p:sp>
      <p:sp>
        <p:nvSpPr>
          <p:cNvPr id="137" name="Google Shape;137;p17"/>
          <p:cNvSpPr txBox="1">
            <a:spLocks noGrp="1"/>
          </p:cNvSpPr>
          <p:nvPr>
            <p:ph type="body" idx="1"/>
          </p:nvPr>
        </p:nvSpPr>
        <p:spPr>
          <a:xfrm>
            <a:off x="457200" y="1366837"/>
            <a:ext cx="8229600" cy="4919700"/>
          </a:xfrm>
          <a:prstGeom prst="rect">
            <a:avLst/>
          </a:prstGeom>
          <a:noFill/>
          <a:ln>
            <a:noFill/>
          </a:ln>
        </p:spPr>
        <p:txBody>
          <a:bodyPr spcFirstLastPara="1" wrap="square" lIns="91425" tIns="45700" rIns="91425" bIns="45700" anchor="t" anchorCtr="0">
            <a:noAutofit/>
          </a:bodyPr>
          <a:lstStyle/>
          <a:p>
            <a:pPr marL="342900" lvl="0" indent="-431800" algn="l" rtl="0">
              <a:lnSpc>
                <a:spcPct val="115000"/>
              </a:lnSpc>
              <a:spcBef>
                <a:spcPts val="0"/>
              </a:spcBef>
              <a:spcAft>
                <a:spcPts val="0"/>
              </a:spcAft>
              <a:buClr>
                <a:schemeClr val="dk1"/>
              </a:buClr>
              <a:buSzPts val="3200"/>
              <a:buFont typeface="Times New Roman"/>
              <a:buChar char="❖"/>
            </a:pPr>
            <a:r>
              <a:rPr lang="en-US">
                <a:highlight>
                  <a:srgbClr val="FFFFFF"/>
                </a:highlight>
                <a:latin typeface="Times New Roman"/>
                <a:ea typeface="Times New Roman"/>
                <a:cs typeface="Times New Roman"/>
                <a:sym typeface="Times New Roman"/>
              </a:rPr>
              <a:t>Big Data  hay dữ liệu lớn là thuật ngữ dùng để mô tả các bộ dữ liệu có kích thước rất lớn, khả năng phát triển nhanh, và rất khó thu thập, lưu trữ, quản lý và phân tích với các công cụ thống kê hay ứng dụng cơ sở dữ liệu truyền thống.</a:t>
            </a:r>
            <a:endParaRPr>
              <a:latin typeface="Times New Roman"/>
              <a:ea typeface="Times New Roman"/>
              <a:cs typeface="Times New Roman"/>
              <a:sym typeface="Times New Roman"/>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20" name="Google Shape;320;p43"/>
          <p:cNvSpPr txBox="1">
            <a:spLocks noGrp="1"/>
          </p:cNvSpPr>
          <p:nvPr>
            <p:ph type="title"/>
          </p:nvPr>
        </p:nvSpPr>
        <p:spPr>
          <a:xfrm>
            <a:off x="533400" y="457200"/>
            <a:ext cx="7391400" cy="563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Verdana"/>
              <a:buNone/>
            </a:pPr>
            <a:r>
              <a:rPr lang="en-US"/>
              <a:t>Key-values stores</a:t>
            </a:r>
            <a:endParaRPr/>
          </a:p>
        </p:txBody>
      </p:sp>
      <p:sp>
        <p:nvSpPr>
          <p:cNvPr id="4" name="Google Shape;328;p44">
            <a:extLst>
              <a:ext uri="{FF2B5EF4-FFF2-40B4-BE49-F238E27FC236}">
                <a16:creationId xmlns:a16="http://schemas.microsoft.com/office/drawing/2014/main" id="{FD62C7FB-39D6-4888-821A-80206414CBF2}"/>
              </a:ext>
            </a:extLst>
          </p:cNvPr>
          <p:cNvSpPr txBox="1">
            <a:spLocks noGrp="1"/>
          </p:cNvSpPr>
          <p:nvPr>
            <p:ph type="body" idx="1"/>
          </p:nvPr>
        </p:nvSpPr>
        <p:spPr>
          <a:xfrm>
            <a:off x="457200" y="1169236"/>
            <a:ext cx="8229600" cy="5391000"/>
          </a:xfrm>
          <a:prstGeom prst="rect">
            <a:avLst/>
          </a:prstGeom>
          <a:noFill/>
          <a:ln>
            <a:noFill/>
          </a:ln>
        </p:spPr>
        <p:txBody>
          <a:bodyPr spcFirstLastPara="1" wrap="square" lIns="91425" tIns="45700" rIns="91425" bIns="45700" anchor="t" anchorCtr="0">
            <a:noAutofit/>
          </a:bodyPr>
          <a:lstStyle/>
          <a:p>
            <a:pPr marL="514350" indent="-514350">
              <a:lnSpc>
                <a:spcPct val="115000"/>
              </a:lnSpc>
              <a:spcBef>
                <a:spcPts val="0"/>
              </a:spcBef>
              <a:buClr>
                <a:schemeClr val="dk1"/>
              </a:buClr>
              <a:buSzPts val="3200"/>
              <a:buFont typeface="Wingdings" panose="05000000000000000000" pitchFamily="2" charset="2"/>
              <a:buChar char="v"/>
            </a:pPr>
            <a:r>
              <a:rPr lang="en-US">
                <a:highlight>
                  <a:srgbClr val="FFFFFF"/>
                </a:highlight>
                <a:latin typeface="Times New Roman" panose="02020603050405020304" pitchFamily="18" charset="0"/>
                <a:cs typeface="Times New Roman" panose="02020603050405020304" pitchFamily="18" charset="0"/>
              </a:rPr>
              <a:t>Key-values stores l</a:t>
            </a:r>
            <a:r>
              <a:rPr lang="vi-VN">
                <a:highlight>
                  <a:srgbClr val="FFFFFF"/>
                </a:highlight>
                <a:latin typeface="Times New Roman" panose="02020603050405020304" pitchFamily="18" charset="0"/>
                <a:cs typeface="Times New Roman" panose="02020603050405020304" pitchFamily="18" charset="0"/>
              </a:rPr>
              <a:t>ưu trữ thông tin mà không cần phải xác định lược đồ.</a:t>
            </a:r>
          </a:p>
        </p:txBody>
      </p:sp>
      <p:pic>
        <p:nvPicPr>
          <p:cNvPr id="1026" name="Picture 2" descr="Image result for key values store">
            <a:extLst>
              <a:ext uri="{FF2B5EF4-FFF2-40B4-BE49-F238E27FC236}">
                <a16:creationId xmlns:a16="http://schemas.microsoft.com/office/drawing/2014/main" id="{E6906A10-3E66-4972-9E23-E1BCD934CD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646" y="2481263"/>
            <a:ext cx="7462707" cy="43767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7" name="Google Shape;327;p44"/>
          <p:cNvSpPr txBox="1">
            <a:spLocks noGrp="1"/>
          </p:cNvSpPr>
          <p:nvPr>
            <p:ph type="title"/>
          </p:nvPr>
        </p:nvSpPr>
        <p:spPr>
          <a:xfrm>
            <a:off x="533400" y="457200"/>
            <a:ext cx="7391400" cy="5637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200"/>
              <a:buFont typeface="Verdana"/>
              <a:buNone/>
            </a:pPr>
            <a:r>
              <a:rPr lang="en-US"/>
              <a:t>Key-values stores</a:t>
            </a:r>
            <a:endParaRPr/>
          </a:p>
        </p:txBody>
      </p:sp>
      <p:sp>
        <p:nvSpPr>
          <p:cNvPr id="328" name="Google Shape;328;p44"/>
          <p:cNvSpPr txBox="1">
            <a:spLocks noGrp="1"/>
          </p:cNvSpPr>
          <p:nvPr>
            <p:ph type="body" idx="1"/>
          </p:nvPr>
        </p:nvSpPr>
        <p:spPr>
          <a:xfrm>
            <a:off x="344905" y="2099678"/>
            <a:ext cx="8686800" cy="5391000"/>
          </a:xfrm>
          <a:prstGeom prst="rect">
            <a:avLst/>
          </a:prstGeom>
          <a:noFill/>
          <a:ln>
            <a:noFill/>
          </a:ln>
        </p:spPr>
        <p:txBody>
          <a:bodyPr spcFirstLastPara="1" wrap="square" lIns="91425" tIns="45700" rIns="91425" bIns="45700" anchor="t" anchorCtr="0">
            <a:noAutofit/>
          </a:bodyPr>
          <a:lstStyle/>
          <a:p>
            <a:pPr indent="-457200">
              <a:lnSpc>
                <a:spcPct val="115000"/>
              </a:lnSpc>
              <a:spcBef>
                <a:spcPts val="0"/>
              </a:spcBef>
              <a:buClr>
                <a:schemeClr val="dk1"/>
              </a:buClr>
              <a:buSzPts val="3200"/>
            </a:pPr>
            <a:r>
              <a:rPr lang="en-US">
                <a:solidFill>
                  <a:schemeClr val="tx1"/>
                </a:solidFill>
                <a:latin typeface="Times New Roman" panose="02020603050405020304" pitchFamily="18" charset="0"/>
                <a:cs typeface="Times New Roman" panose="02020603050405020304" pitchFamily="18" charset="0"/>
                <a:sym typeface="Times New Roman"/>
              </a:rPr>
              <a:t>Cách lưu trữ dạng Key – value rất phù hợp với các ứng dụng cần truy xuất nhanh và khả năng mở rộng cao.</a:t>
            </a:r>
          </a:p>
          <a:p>
            <a:pPr lvl="1" indent="-457200">
              <a:lnSpc>
                <a:spcPct val="115000"/>
              </a:lnSpc>
              <a:spcBef>
                <a:spcPts val="0"/>
              </a:spcBef>
              <a:buClr>
                <a:schemeClr val="dk1"/>
              </a:buClr>
              <a:buSzPts val="3200"/>
            </a:pPr>
            <a:r>
              <a:rPr lang="vi-VN" sz="3200">
                <a:solidFill>
                  <a:schemeClr val="tx1"/>
                </a:solidFill>
                <a:latin typeface="Times New Roman" panose="02020603050405020304" pitchFamily="18" charset="0"/>
                <a:cs typeface="Times New Roman" panose="02020603050405020304" pitchFamily="18" charset="0"/>
                <a:sym typeface="Times New Roman"/>
              </a:rPr>
              <a:t>Ví dụ:</a:t>
            </a:r>
            <a:r>
              <a:rPr lang="en-US" sz="3200">
                <a:solidFill>
                  <a:schemeClr val="tx1"/>
                </a:solidFill>
                <a:latin typeface="Times New Roman" panose="02020603050405020304" pitchFamily="18" charset="0"/>
                <a:cs typeface="Times New Roman" panose="02020603050405020304" pitchFamily="18" charset="0"/>
                <a:sym typeface="Times New Roman"/>
              </a:rPr>
              <a:t> làm cache cho ứng dụng, l</a:t>
            </a:r>
            <a:r>
              <a:rPr lang="vi-VN" sz="3200">
                <a:solidFill>
                  <a:schemeClr val="tx1"/>
                </a:solidFill>
                <a:latin typeface="Times New Roman" panose="02020603050405020304" pitchFamily="18" charset="0"/>
                <a:cs typeface="Times New Roman" panose="02020603050405020304" pitchFamily="18" charset="0"/>
                <a:sym typeface="Times New Roman"/>
              </a:rPr>
              <a:t>ư</a:t>
            </a:r>
            <a:r>
              <a:rPr lang="en-US" sz="3200">
                <a:solidFill>
                  <a:schemeClr val="tx1"/>
                </a:solidFill>
                <a:latin typeface="Times New Roman" panose="02020603050405020304" pitchFamily="18" charset="0"/>
                <a:cs typeface="Times New Roman" panose="02020603050405020304" pitchFamily="18" charset="0"/>
                <a:sym typeface="Times New Roman"/>
              </a:rPr>
              <a:t>u thông tin trong session, l</a:t>
            </a:r>
            <a:r>
              <a:rPr lang="vi-VN" sz="3200">
                <a:solidFill>
                  <a:schemeClr val="tx1"/>
                </a:solidFill>
                <a:latin typeface="Times New Roman" panose="02020603050405020304" pitchFamily="18" charset="0"/>
                <a:cs typeface="Times New Roman" panose="02020603050405020304" pitchFamily="18" charset="0"/>
                <a:sym typeface="Times New Roman"/>
              </a:rPr>
              <a:t>ư</a:t>
            </a:r>
            <a:r>
              <a:rPr lang="en-US" sz="3200">
                <a:solidFill>
                  <a:schemeClr val="tx1"/>
                </a:solidFill>
                <a:latin typeface="Times New Roman" panose="02020603050405020304" pitchFamily="18" charset="0"/>
                <a:cs typeface="Times New Roman" panose="02020603050405020304" pitchFamily="18" charset="0"/>
                <a:sym typeface="Times New Roman"/>
              </a:rPr>
              <a:t>u profiles của user..</a:t>
            </a:r>
            <a:r>
              <a:rPr lang="vi-VN" sz="3200">
                <a:solidFill>
                  <a:schemeClr val="tx1"/>
                </a:solidFill>
                <a:latin typeface="Times New Roman" panose="02020603050405020304" pitchFamily="18" charset="0"/>
                <a:cs typeface="Times New Roman" panose="02020603050405020304" pitchFamily="18" charset="0"/>
                <a:sym typeface="Times New Roman"/>
              </a:rPr>
              <a:t>.</a:t>
            </a:r>
            <a:endParaRPr lang="en-US" sz="3200">
              <a:solidFill>
                <a:schemeClr val="tx1"/>
              </a:solidFill>
              <a:latin typeface="Times New Roman" panose="02020603050405020304" pitchFamily="18" charset="0"/>
              <a:cs typeface="Times New Roman" panose="02020603050405020304" pitchFamily="18" charset="0"/>
              <a:sym typeface="Times New Roman"/>
            </a:endParaRPr>
          </a:p>
          <a:p>
            <a:pPr indent="-457200">
              <a:lnSpc>
                <a:spcPct val="115000"/>
              </a:lnSpc>
              <a:spcBef>
                <a:spcPts val="0"/>
              </a:spcBef>
              <a:buClr>
                <a:schemeClr val="dk1"/>
              </a:buClr>
              <a:buSzPts val="3200"/>
            </a:pPr>
            <a:r>
              <a:rPr lang="en-US">
                <a:solidFill>
                  <a:schemeClr val="tx1"/>
                </a:solidFill>
                <a:latin typeface="Times New Roman" panose="02020603050405020304" pitchFamily="18" charset="0"/>
                <a:cs typeface="Times New Roman" panose="02020603050405020304" pitchFamily="18" charset="0"/>
                <a:sym typeface="Times New Roman"/>
              </a:rPr>
              <a:t>Database thông dụng: Riak, Redis, MemCache…</a:t>
            </a:r>
          </a:p>
          <a:p>
            <a:pPr marL="285750" indent="-374650">
              <a:lnSpc>
                <a:spcPct val="115000"/>
              </a:lnSpc>
              <a:spcBef>
                <a:spcPts val="0"/>
              </a:spcBef>
              <a:buClr>
                <a:schemeClr val="dk1"/>
              </a:buClr>
              <a:buSzPts val="3200"/>
              <a:buFont typeface="Times New Roman"/>
              <a:buChar char="▪"/>
            </a:pPr>
            <a:endParaRPr lang="en-US">
              <a:highlight>
                <a:srgbClr val="FFFFFF"/>
              </a:highlight>
              <a:latin typeface="Times New Roman"/>
              <a:ea typeface="Times New Roman"/>
              <a:cs typeface="Times New Roman"/>
              <a:sym typeface="Times New Roman"/>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1" name="Google Shape;341;p46"/>
          <p:cNvSpPr txBox="1">
            <a:spLocks noGrp="1"/>
          </p:cNvSpPr>
          <p:nvPr>
            <p:ph type="title"/>
          </p:nvPr>
        </p:nvSpPr>
        <p:spPr>
          <a:xfrm>
            <a:off x="533400" y="457200"/>
            <a:ext cx="7391400" cy="5637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200"/>
              <a:buFont typeface="Verdana"/>
              <a:buNone/>
            </a:pPr>
            <a:r>
              <a:rPr lang="en-US"/>
              <a:t>Document Oriented databases</a:t>
            </a:r>
            <a:endParaRPr/>
          </a:p>
        </p:txBody>
      </p:sp>
      <p:sp>
        <p:nvSpPr>
          <p:cNvPr id="342" name="Google Shape;342;p46"/>
          <p:cNvSpPr txBox="1">
            <a:spLocks noGrp="1"/>
          </p:cNvSpPr>
          <p:nvPr>
            <p:ph type="body" idx="1"/>
          </p:nvPr>
        </p:nvSpPr>
        <p:spPr>
          <a:xfrm>
            <a:off x="457200" y="1466999"/>
            <a:ext cx="8229600" cy="5391000"/>
          </a:xfrm>
          <a:prstGeom prst="rect">
            <a:avLst/>
          </a:prstGeom>
          <a:noFill/>
          <a:ln>
            <a:noFill/>
          </a:ln>
        </p:spPr>
        <p:txBody>
          <a:bodyPr spcFirstLastPara="1" wrap="square" lIns="91425" tIns="45700" rIns="91425" bIns="45700" anchor="t" anchorCtr="0">
            <a:noAutofit/>
          </a:bodyPr>
          <a:lstStyle/>
          <a:p>
            <a:pPr marL="342900" marR="0" lvl="0" indent="-431800" algn="l" rtl="0">
              <a:lnSpc>
                <a:spcPct val="115000"/>
              </a:lnSpc>
              <a:spcBef>
                <a:spcPts val="0"/>
              </a:spcBef>
              <a:spcAft>
                <a:spcPts val="0"/>
              </a:spcAft>
              <a:buClr>
                <a:schemeClr val="dk1"/>
              </a:buClr>
              <a:buSzPts val="3200"/>
              <a:buFont typeface="Times New Roman"/>
              <a:buChar char="❖"/>
            </a:pPr>
            <a:r>
              <a:rPr lang="en-US">
                <a:solidFill>
                  <a:schemeClr val="tx1"/>
                </a:solidFill>
                <a:highlight>
                  <a:srgbClr val="FFFFFF"/>
                </a:highlight>
                <a:latin typeface="Times New Roman" panose="02020603050405020304" pitchFamily="18" charset="0"/>
                <a:ea typeface="Times New Roman"/>
                <a:cs typeface="Times New Roman" panose="02020603050405020304" pitchFamily="18" charset="0"/>
                <a:sym typeface="Times New Roman"/>
              </a:rPr>
              <a:t>CSDL Document được thiết kế để quản lý và lưu trữ dữ liệu ở dạng document. Những document này được mã hóa về các dạng chuẩn như là XML, JSON hay BSON (Binary JSON).</a:t>
            </a:r>
          </a:p>
          <a:p>
            <a:pPr marL="342900" indent="-431800">
              <a:lnSpc>
                <a:spcPct val="115000"/>
              </a:lnSpc>
              <a:spcBef>
                <a:spcPts val="0"/>
              </a:spcBef>
              <a:buClr>
                <a:schemeClr val="dk1"/>
              </a:buClr>
              <a:buSzPts val="3200"/>
              <a:buFont typeface="Times New Roman"/>
              <a:buChar char="❖"/>
            </a:pPr>
            <a:r>
              <a:rPr lang="vi-VN">
                <a:solidFill>
                  <a:schemeClr val="tx1"/>
                </a:solidFill>
                <a:highlight>
                  <a:srgbClr val="FFFFFF"/>
                </a:highlight>
                <a:latin typeface="Times New Roman" panose="02020603050405020304" pitchFamily="18" charset="0"/>
                <a:cs typeface="Times New Roman" panose="02020603050405020304" pitchFamily="18" charset="0"/>
              </a:rPr>
              <a:t>CSDL Document phù hợp cho việc lưu trữ và quản lý tập dữ liệu có kích thước lớn</a:t>
            </a:r>
            <a:r>
              <a:rPr lang="en-US">
                <a:solidFill>
                  <a:schemeClr val="tx1"/>
                </a:solidFill>
                <a:highlight>
                  <a:srgbClr val="FFFFFF"/>
                </a:highlight>
                <a:latin typeface="Times New Roman" panose="02020603050405020304" pitchFamily="18" charset="0"/>
                <a:cs typeface="Times New Roman" panose="02020603050405020304" pitchFamily="18" charset="0"/>
              </a:rPr>
              <a:t>.</a:t>
            </a:r>
          </a:p>
          <a:p>
            <a:pPr marL="342900" indent="-431800">
              <a:lnSpc>
                <a:spcPct val="115000"/>
              </a:lnSpc>
              <a:spcBef>
                <a:spcPts val="0"/>
              </a:spcBef>
              <a:buClr>
                <a:schemeClr val="dk1"/>
              </a:buClr>
              <a:buSzPts val="3200"/>
              <a:buFont typeface="Times New Roman"/>
              <a:buChar char="❖"/>
            </a:pPr>
            <a:r>
              <a:rPr lang="en-US">
                <a:solidFill>
                  <a:schemeClr val="tx1"/>
                </a:solidFill>
                <a:highlight>
                  <a:srgbClr val="FFFFFF"/>
                </a:highlight>
                <a:latin typeface="Times New Roman" panose="02020603050405020304" pitchFamily="18" charset="0"/>
                <a:cs typeface="Times New Roman" panose="02020603050405020304" pitchFamily="18" charset="0"/>
                <a:sym typeface="Times New Roman"/>
              </a:rPr>
              <a:t> Database thông dụng: CouchDB (JSON), MongoDB (BSON),…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4" name="Google Shape;334;p45"/>
          <p:cNvSpPr txBox="1">
            <a:spLocks noGrp="1"/>
          </p:cNvSpPr>
          <p:nvPr>
            <p:ph type="title"/>
          </p:nvPr>
        </p:nvSpPr>
        <p:spPr>
          <a:xfrm>
            <a:off x="533400" y="457200"/>
            <a:ext cx="7391400" cy="563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Verdana"/>
              <a:buNone/>
            </a:pPr>
            <a:r>
              <a:rPr lang="en-US"/>
              <a:t>Document Oriented databases</a:t>
            </a:r>
            <a:endParaRPr/>
          </a:p>
        </p:txBody>
      </p:sp>
      <p:pic>
        <p:nvPicPr>
          <p:cNvPr id="1026" name="Picture 2" descr="Image result for mongodb model">
            <a:extLst>
              <a:ext uri="{FF2B5EF4-FFF2-40B4-BE49-F238E27FC236}">
                <a16:creationId xmlns:a16="http://schemas.microsoft.com/office/drawing/2014/main" id="{5E5802CB-85B2-4F4E-B78C-C6A77B223E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387" y="1470023"/>
            <a:ext cx="8531226" cy="538797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5" name="Google Shape;355;p48"/>
          <p:cNvSpPr txBox="1">
            <a:spLocks noGrp="1"/>
          </p:cNvSpPr>
          <p:nvPr>
            <p:ph type="title"/>
          </p:nvPr>
        </p:nvSpPr>
        <p:spPr>
          <a:xfrm>
            <a:off x="533400" y="457200"/>
            <a:ext cx="7391400" cy="563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Verdana"/>
              <a:buNone/>
            </a:pPr>
            <a:r>
              <a:rPr lang="en-US"/>
              <a:t>Column-oriented databases</a:t>
            </a:r>
            <a:endParaRPr/>
          </a:p>
        </p:txBody>
      </p:sp>
      <p:sp>
        <p:nvSpPr>
          <p:cNvPr id="356" name="Google Shape;356;p48"/>
          <p:cNvSpPr txBox="1">
            <a:spLocks noGrp="1"/>
          </p:cNvSpPr>
          <p:nvPr>
            <p:ph type="body" idx="1"/>
          </p:nvPr>
        </p:nvSpPr>
        <p:spPr>
          <a:xfrm>
            <a:off x="457200" y="2044513"/>
            <a:ext cx="8229600" cy="5391000"/>
          </a:xfrm>
          <a:prstGeom prst="rect">
            <a:avLst/>
          </a:prstGeom>
          <a:noFill/>
          <a:ln>
            <a:noFill/>
          </a:ln>
        </p:spPr>
        <p:txBody>
          <a:bodyPr spcFirstLastPara="1" wrap="square" lIns="91425" tIns="45700" rIns="91425" bIns="45700" anchor="t" anchorCtr="0">
            <a:noAutofit/>
          </a:bodyPr>
          <a:lstStyle/>
          <a:p>
            <a:pPr indent="-457200">
              <a:lnSpc>
                <a:spcPct val="115000"/>
              </a:lnSpc>
              <a:spcBef>
                <a:spcPts val="0"/>
              </a:spcBef>
              <a:buClr>
                <a:schemeClr val="dk1"/>
              </a:buClr>
              <a:buSzPts val="3200"/>
              <a:buFont typeface="Wingdings" panose="05000000000000000000" pitchFamily="2" charset="2"/>
              <a:buChar char="v"/>
            </a:pPr>
            <a:r>
              <a:rPr lang="en-US">
                <a:sym typeface="Times New Roman"/>
              </a:rPr>
              <a:t>HQT CSDL Column Family lưu trữ dữ liệu theo cột.</a:t>
            </a:r>
            <a:endParaRPr>
              <a:sym typeface="Times New Roman"/>
            </a:endParaRPr>
          </a:p>
          <a:p>
            <a:pPr indent="-457200">
              <a:lnSpc>
                <a:spcPct val="115000"/>
              </a:lnSpc>
              <a:spcBef>
                <a:spcPts val="0"/>
              </a:spcBef>
              <a:buClr>
                <a:schemeClr val="dk1"/>
              </a:buClr>
              <a:buSzPts val="3200"/>
              <a:buFont typeface="Wingdings" panose="05000000000000000000" pitchFamily="2" charset="2"/>
              <a:buChar char="v"/>
            </a:pPr>
            <a:r>
              <a:rPr lang="en-US">
                <a:sym typeface="Times New Roman"/>
              </a:rPr>
              <a:t>CSDL Column Family được thiết kế để chạy trên một số lượng lớn các máy, và lưu trữ một lượng dữ liệu cực lớn.</a:t>
            </a:r>
          </a:p>
          <a:p>
            <a:pPr indent="-457200">
              <a:lnSpc>
                <a:spcPct val="115000"/>
              </a:lnSpc>
              <a:spcBef>
                <a:spcPts val="0"/>
              </a:spcBef>
              <a:buClr>
                <a:schemeClr val="dk1"/>
              </a:buClr>
              <a:buSzPts val="3200"/>
              <a:buFont typeface="Wingdings" panose="05000000000000000000" pitchFamily="2" charset="2"/>
              <a:buChar char="v"/>
            </a:pPr>
            <a:r>
              <a:rPr lang="en-US">
                <a:sym typeface="Times New Roman"/>
              </a:rPr>
              <a:t>Database thông dụng: </a:t>
            </a:r>
            <a:r>
              <a:rPr lang="en-US"/>
              <a:t>Apache Cassandra, Apache Hbase,..</a:t>
            </a:r>
            <a:endParaRPr lang="en-US">
              <a:sym typeface="Times New Roman"/>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8" name="Google Shape;348;p47"/>
          <p:cNvSpPr txBox="1">
            <a:spLocks noGrp="1"/>
          </p:cNvSpPr>
          <p:nvPr>
            <p:ph type="title"/>
          </p:nvPr>
        </p:nvSpPr>
        <p:spPr>
          <a:xfrm>
            <a:off x="533400" y="457200"/>
            <a:ext cx="7391400" cy="563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Verdana"/>
              <a:buNone/>
            </a:pPr>
            <a:r>
              <a:rPr lang="en-US"/>
              <a:t>Column-oriented databases</a:t>
            </a:r>
            <a:endParaRPr/>
          </a:p>
        </p:txBody>
      </p:sp>
      <p:pic>
        <p:nvPicPr>
          <p:cNvPr id="2050" name="Picture 2" descr="Image result for column family example">
            <a:extLst>
              <a:ext uri="{FF2B5EF4-FFF2-40B4-BE49-F238E27FC236}">
                <a16:creationId xmlns:a16="http://schemas.microsoft.com/office/drawing/2014/main" id="{18DA5C57-93B9-4B4A-90CE-8E4F921062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523" y="3484216"/>
            <a:ext cx="8951477" cy="3149194"/>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356;p48">
            <a:extLst>
              <a:ext uri="{FF2B5EF4-FFF2-40B4-BE49-F238E27FC236}">
                <a16:creationId xmlns:a16="http://schemas.microsoft.com/office/drawing/2014/main" id="{EDB9AC80-7D82-48C9-A423-62EBCFFCC369}"/>
              </a:ext>
            </a:extLst>
          </p:cNvPr>
          <p:cNvSpPr txBox="1">
            <a:spLocks noGrp="1"/>
          </p:cNvSpPr>
          <p:nvPr>
            <p:ph type="body" idx="1"/>
          </p:nvPr>
        </p:nvSpPr>
        <p:spPr>
          <a:xfrm>
            <a:off x="457200" y="1242410"/>
            <a:ext cx="8229600" cy="5391000"/>
          </a:xfrm>
          <a:prstGeom prst="rect">
            <a:avLst/>
          </a:prstGeom>
          <a:noFill/>
          <a:ln>
            <a:noFill/>
          </a:ln>
        </p:spPr>
        <p:txBody>
          <a:bodyPr spcFirstLastPara="1" wrap="square" lIns="91425" tIns="45700" rIns="91425" bIns="45700" anchor="t" anchorCtr="0">
            <a:noAutofit/>
          </a:bodyPr>
          <a:lstStyle/>
          <a:p>
            <a:pPr marL="342900" lvl="0" indent="-431800" algn="l" rtl="0">
              <a:lnSpc>
                <a:spcPct val="115000"/>
              </a:lnSpc>
              <a:spcBef>
                <a:spcPts val="0"/>
              </a:spcBef>
              <a:spcAft>
                <a:spcPts val="0"/>
              </a:spcAft>
              <a:buClr>
                <a:schemeClr val="dk1"/>
              </a:buClr>
              <a:buSzPts val="3200"/>
              <a:buFont typeface="Times New Roman"/>
              <a:buChar char="❖"/>
            </a:pPr>
            <a:r>
              <a:rPr lang="en-US" sz="2400">
                <a:highlight>
                  <a:srgbClr val="FFFFFF"/>
                </a:highlight>
                <a:latin typeface="Times New Roman"/>
                <a:ea typeface="Times New Roman"/>
                <a:cs typeface="Times New Roman"/>
                <a:sym typeface="Times New Roman"/>
              </a:rPr>
              <a:t>Các khái niệm trong CSDL Column Family:</a:t>
            </a:r>
          </a:p>
          <a:p>
            <a:pPr marL="742950" lvl="1" indent="-374650" algn="l" rtl="0">
              <a:lnSpc>
                <a:spcPct val="115000"/>
              </a:lnSpc>
              <a:spcBef>
                <a:spcPts val="0"/>
              </a:spcBef>
              <a:spcAft>
                <a:spcPts val="0"/>
              </a:spcAft>
              <a:buClr>
                <a:schemeClr val="dk1"/>
              </a:buClr>
              <a:buSzPts val="3200"/>
              <a:buFont typeface="Times New Roman"/>
              <a:buChar char="▪"/>
            </a:pPr>
            <a:r>
              <a:rPr lang="en-US" sz="2400">
                <a:highlight>
                  <a:srgbClr val="FFFFFF"/>
                </a:highlight>
                <a:latin typeface="Times New Roman"/>
                <a:ea typeface="Times New Roman"/>
                <a:cs typeface="Times New Roman"/>
                <a:sym typeface="Times New Roman"/>
              </a:rPr>
              <a:t>Column</a:t>
            </a:r>
          </a:p>
          <a:p>
            <a:pPr marL="742950" lvl="1" indent="-374650" algn="l" rtl="0">
              <a:lnSpc>
                <a:spcPct val="115000"/>
              </a:lnSpc>
              <a:spcBef>
                <a:spcPts val="0"/>
              </a:spcBef>
              <a:spcAft>
                <a:spcPts val="0"/>
              </a:spcAft>
              <a:buClr>
                <a:schemeClr val="dk1"/>
              </a:buClr>
              <a:buSzPts val="3200"/>
              <a:buFont typeface="Times New Roman"/>
              <a:buChar char="▪"/>
            </a:pPr>
            <a:r>
              <a:rPr lang="en-US" sz="2400">
                <a:highlight>
                  <a:srgbClr val="FFFFFF"/>
                </a:highlight>
                <a:latin typeface="Times New Roman"/>
                <a:ea typeface="Times New Roman"/>
                <a:cs typeface="Times New Roman"/>
                <a:sym typeface="Times New Roman"/>
              </a:rPr>
              <a:t>Super column.</a:t>
            </a:r>
          </a:p>
          <a:p>
            <a:pPr marL="742950" lvl="1" indent="-374650" algn="l" rtl="0">
              <a:lnSpc>
                <a:spcPct val="115000"/>
              </a:lnSpc>
              <a:spcBef>
                <a:spcPts val="0"/>
              </a:spcBef>
              <a:spcAft>
                <a:spcPts val="0"/>
              </a:spcAft>
              <a:buClr>
                <a:schemeClr val="dk1"/>
              </a:buClr>
              <a:buSzPts val="3200"/>
              <a:buFont typeface="Times New Roman"/>
              <a:buChar char="▪"/>
            </a:pPr>
            <a:r>
              <a:rPr lang="en-US" sz="2400">
                <a:highlight>
                  <a:srgbClr val="FFFFFF"/>
                </a:highlight>
                <a:latin typeface="Times New Roman"/>
                <a:ea typeface="Times New Roman"/>
                <a:cs typeface="Times New Roman"/>
                <a:sym typeface="Times New Roman"/>
              </a:rPr>
              <a:t>Column Family.</a:t>
            </a:r>
          </a:p>
          <a:p>
            <a:pPr marL="742950" lvl="1" indent="-374650" algn="l" rtl="0">
              <a:lnSpc>
                <a:spcPct val="115000"/>
              </a:lnSpc>
              <a:spcBef>
                <a:spcPts val="0"/>
              </a:spcBef>
              <a:spcAft>
                <a:spcPts val="0"/>
              </a:spcAft>
              <a:buClr>
                <a:schemeClr val="dk1"/>
              </a:buClr>
              <a:buSzPts val="3200"/>
              <a:buFont typeface="Times New Roman"/>
              <a:buChar char="▪"/>
            </a:pPr>
            <a:r>
              <a:rPr lang="en-US" sz="2400">
                <a:highlight>
                  <a:srgbClr val="FFFFFF"/>
                </a:highlight>
                <a:latin typeface="Times New Roman"/>
                <a:ea typeface="Times New Roman"/>
                <a:cs typeface="Times New Roman"/>
                <a:sym typeface="Times New Roman"/>
              </a:rPr>
              <a:t>Super Column Family</a:t>
            </a:r>
          </a:p>
          <a:p>
            <a:pPr marL="742950" lvl="1" indent="-374650" algn="l" rtl="0">
              <a:lnSpc>
                <a:spcPct val="115000"/>
              </a:lnSpc>
              <a:spcBef>
                <a:spcPts val="0"/>
              </a:spcBef>
              <a:spcAft>
                <a:spcPts val="0"/>
              </a:spcAft>
              <a:buClr>
                <a:schemeClr val="dk1"/>
              </a:buClr>
              <a:buSzPts val="3200"/>
              <a:buFont typeface="Times New Roman"/>
              <a:buChar char="▪"/>
            </a:pPr>
            <a:endParaRPr lang="en-US" sz="3200">
              <a:highlight>
                <a:srgbClr val="FFFFFF"/>
              </a:highlight>
              <a:latin typeface="Times New Roman"/>
              <a:ea typeface="Times New Roman"/>
              <a:cs typeface="Times New Roman"/>
              <a:sym typeface="Times New Roman"/>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9" name="Google Shape;369;p50"/>
          <p:cNvSpPr txBox="1">
            <a:spLocks noGrp="1"/>
          </p:cNvSpPr>
          <p:nvPr>
            <p:ph type="title"/>
          </p:nvPr>
        </p:nvSpPr>
        <p:spPr>
          <a:xfrm>
            <a:off x="533400" y="457200"/>
            <a:ext cx="7391400" cy="563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Verdana"/>
              <a:buNone/>
            </a:pPr>
            <a:r>
              <a:rPr lang="en-US"/>
              <a:t>Graph databases</a:t>
            </a:r>
            <a:endParaRPr/>
          </a:p>
        </p:txBody>
      </p:sp>
      <p:sp>
        <p:nvSpPr>
          <p:cNvPr id="370" name="Google Shape;370;p50"/>
          <p:cNvSpPr txBox="1">
            <a:spLocks noGrp="1"/>
          </p:cNvSpPr>
          <p:nvPr>
            <p:ph type="body" idx="1"/>
          </p:nvPr>
        </p:nvSpPr>
        <p:spPr>
          <a:xfrm>
            <a:off x="176462" y="1467000"/>
            <a:ext cx="8967538" cy="5391000"/>
          </a:xfrm>
          <a:prstGeom prst="rect">
            <a:avLst/>
          </a:prstGeom>
          <a:noFill/>
          <a:ln>
            <a:noFill/>
          </a:ln>
        </p:spPr>
        <p:txBody>
          <a:bodyPr spcFirstLastPara="1" wrap="square" lIns="91425" tIns="45700" rIns="91425" bIns="45700" anchor="t" anchorCtr="0">
            <a:noAutofit/>
          </a:bodyPr>
          <a:lstStyle/>
          <a:p>
            <a:pPr marL="342900" lvl="0" indent="-431800" rtl="0">
              <a:lnSpc>
                <a:spcPct val="115000"/>
              </a:lnSpc>
              <a:spcBef>
                <a:spcPts val="0"/>
              </a:spcBef>
              <a:spcAft>
                <a:spcPts val="0"/>
              </a:spcAft>
              <a:buClr>
                <a:schemeClr val="dk1"/>
              </a:buClr>
              <a:buSzPts val="3200"/>
              <a:buFont typeface="Times New Roman"/>
              <a:buChar char="❖"/>
            </a:pPr>
            <a:r>
              <a:rPr lang="en-US">
                <a:highlight>
                  <a:srgbClr val="FFFFFF"/>
                </a:highlight>
                <a:latin typeface="Times New Roman"/>
                <a:ea typeface="Times New Roman"/>
                <a:cs typeface="Times New Roman"/>
                <a:sym typeface="Times New Roman"/>
              </a:rPr>
              <a:t>Cơ sở dữ liệu đồ thị sử dụng các cấu trúc đồ thị với các nút (nodes), các mối quan hệ (relationships), các thuộc tính (properties) để  mô tả và lưu trữ dữ liệu.</a:t>
            </a:r>
            <a:endParaRPr>
              <a:highlight>
                <a:srgbClr val="FFFFFF"/>
              </a:highlight>
              <a:latin typeface="Times New Roman"/>
              <a:ea typeface="Times New Roman"/>
              <a:cs typeface="Times New Roman"/>
              <a:sym typeface="Times New Roman"/>
            </a:endParaRPr>
          </a:p>
        </p:txBody>
      </p:sp>
      <p:pic>
        <p:nvPicPr>
          <p:cNvPr id="4" name="Google Shape;363;p49">
            <a:extLst>
              <a:ext uri="{FF2B5EF4-FFF2-40B4-BE49-F238E27FC236}">
                <a16:creationId xmlns:a16="http://schemas.microsoft.com/office/drawing/2014/main" id="{B9245EEC-ABF4-457A-BEBD-DFB2FAF36014}"/>
              </a:ext>
            </a:extLst>
          </p:cNvPr>
          <p:cNvPicPr preferRelativeResize="0"/>
          <p:nvPr/>
        </p:nvPicPr>
        <p:blipFill>
          <a:blip r:embed="rId3">
            <a:alphaModFix/>
          </a:blip>
          <a:stretch>
            <a:fillRect/>
          </a:stretch>
        </p:blipFill>
        <p:spPr>
          <a:xfrm>
            <a:off x="3112168" y="3217502"/>
            <a:ext cx="3705727" cy="3504139"/>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9" name="Google Shape;369;p50"/>
          <p:cNvSpPr txBox="1">
            <a:spLocks noGrp="1"/>
          </p:cNvSpPr>
          <p:nvPr>
            <p:ph type="title"/>
          </p:nvPr>
        </p:nvSpPr>
        <p:spPr>
          <a:xfrm>
            <a:off x="533400" y="457200"/>
            <a:ext cx="7391400" cy="563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Verdana"/>
              <a:buNone/>
            </a:pPr>
            <a:r>
              <a:rPr lang="en-US"/>
              <a:t>Graph databases</a:t>
            </a:r>
            <a:endParaRPr/>
          </a:p>
        </p:txBody>
      </p:sp>
      <p:sp>
        <p:nvSpPr>
          <p:cNvPr id="370" name="Google Shape;370;p50"/>
          <p:cNvSpPr txBox="1">
            <a:spLocks noGrp="1"/>
          </p:cNvSpPr>
          <p:nvPr>
            <p:ph type="body" idx="1"/>
          </p:nvPr>
        </p:nvSpPr>
        <p:spPr>
          <a:xfrm>
            <a:off x="457200" y="1755755"/>
            <a:ext cx="8229600" cy="5391000"/>
          </a:xfrm>
          <a:prstGeom prst="rect">
            <a:avLst/>
          </a:prstGeom>
          <a:noFill/>
          <a:ln>
            <a:noFill/>
          </a:ln>
        </p:spPr>
        <p:txBody>
          <a:bodyPr spcFirstLastPara="1" wrap="square" lIns="91425" tIns="45700" rIns="91425" bIns="45700" anchor="t" anchorCtr="0">
            <a:noAutofit/>
          </a:bodyPr>
          <a:lstStyle/>
          <a:p>
            <a:pPr lvl="0" indent="-457200" algn="l" rtl="0">
              <a:lnSpc>
                <a:spcPct val="115000"/>
              </a:lnSpc>
              <a:spcBef>
                <a:spcPts val="0"/>
              </a:spcBef>
              <a:spcAft>
                <a:spcPts val="0"/>
              </a:spcAft>
              <a:buClr>
                <a:schemeClr val="dk1"/>
              </a:buClr>
              <a:buSzPts val="3200"/>
              <a:buFont typeface="Wingdings" panose="05000000000000000000" pitchFamily="2" charset="2"/>
              <a:buChar char="v"/>
            </a:pPr>
            <a:r>
              <a:rPr lang="en-US">
                <a:latin typeface="Times New Roman" panose="02020603050405020304" pitchFamily="18" charset="0"/>
                <a:cs typeface="Times New Roman" panose="02020603050405020304" pitchFamily="18" charset="0"/>
                <a:sym typeface="Times New Roman"/>
              </a:rPr>
              <a:t>Graph Database thường được sử dụng để giải quyết các vấn đề về mạng.</a:t>
            </a:r>
            <a:endParaRPr>
              <a:latin typeface="Times New Roman" panose="02020603050405020304" pitchFamily="18" charset="0"/>
              <a:cs typeface="Times New Roman" panose="02020603050405020304" pitchFamily="18" charset="0"/>
              <a:sym typeface="Times New Roman"/>
            </a:endParaRPr>
          </a:p>
          <a:p>
            <a:pPr marL="825500" lvl="1" indent="-457200" algn="l" rtl="0">
              <a:lnSpc>
                <a:spcPct val="115000"/>
              </a:lnSpc>
              <a:spcBef>
                <a:spcPts val="0"/>
              </a:spcBef>
              <a:spcAft>
                <a:spcPts val="0"/>
              </a:spcAft>
              <a:buClr>
                <a:schemeClr val="dk1"/>
              </a:buClr>
              <a:buSzPts val="3200"/>
              <a:buFont typeface="Wingdings" panose="05000000000000000000" pitchFamily="2" charset="2"/>
              <a:buChar char="§"/>
            </a:pPr>
            <a:r>
              <a:rPr lang="en-US" sz="3200">
                <a:latin typeface="Times New Roman" panose="02020603050405020304" pitchFamily="18" charset="0"/>
                <a:cs typeface="Times New Roman" panose="02020603050405020304" pitchFamily="18" charset="0"/>
                <a:sym typeface="Times New Roman"/>
              </a:rPr>
              <a:t>Ví dụ: Graph database sử dụng trong mạng xã hội để làm những việc như: kết bạn, bạn của bạn, …</a:t>
            </a:r>
          </a:p>
          <a:p>
            <a:pPr indent="-457200">
              <a:lnSpc>
                <a:spcPct val="115000"/>
              </a:lnSpc>
              <a:spcBef>
                <a:spcPts val="0"/>
              </a:spcBef>
              <a:buClr>
                <a:schemeClr val="dk1"/>
              </a:buClr>
              <a:buSzPts val="3200"/>
              <a:buFont typeface="Wingdings" panose="05000000000000000000" pitchFamily="2" charset="2"/>
              <a:buChar char="v"/>
            </a:pPr>
            <a:r>
              <a:rPr lang="en-US">
                <a:latin typeface="Times New Roman" panose="02020603050405020304" pitchFamily="18" charset="0"/>
                <a:cs typeface="Times New Roman" panose="02020603050405020304" pitchFamily="18" charset="0"/>
                <a:sym typeface="Times New Roman"/>
              </a:rPr>
              <a:t>Database thông dụng: Neo4J, Sones, Core Data, …</a:t>
            </a:r>
            <a:endParaRPr lang="vi-VN">
              <a:latin typeface="Times New Roman" panose="02020603050405020304" pitchFamily="18" charset="0"/>
              <a:cs typeface="Times New Roman" panose="02020603050405020304" pitchFamily="18" charset="0"/>
              <a:sym typeface="Times New Roman"/>
            </a:endParaRPr>
          </a:p>
          <a:p>
            <a:pPr marL="368300" lvl="1" indent="0">
              <a:lnSpc>
                <a:spcPct val="115000"/>
              </a:lnSpc>
              <a:spcBef>
                <a:spcPts val="0"/>
              </a:spcBef>
              <a:buClr>
                <a:schemeClr val="dk1"/>
              </a:buClr>
              <a:buSzPts val="3200"/>
              <a:buNone/>
            </a:pPr>
            <a:endParaRPr lang="en-US">
              <a:sym typeface="Times New Roman"/>
            </a:endParaRPr>
          </a:p>
          <a:p>
            <a:pPr marL="368300" lvl="1" indent="0" algn="l" rtl="0">
              <a:lnSpc>
                <a:spcPct val="115000"/>
              </a:lnSpc>
              <a:spcBef>
                <a:spcPts val="0"/>
              </a:spcBef>
              <a:spcAft>
                <a:spcPts val="0"/>
              </a:spcAft>
              <a:buClr>
                <a:schemeClr val="dk1"/>
              </a:buClr>
              <a:buSzPts val="3200"/>
              <a:buNone/>
            </a:pPr>
            <a:endParaRPr>
              <a:sym typeface="Times New Roman"/>
            </a:endParaRPr>
          </a:p>
        </p:txBody>
      </p:sp>
    </p:spTree>
    <p:extLst>
      <p:ext uri="{BB962C8B-B14F-4D97-AF65-F5344CB8AC3E}">
        <p14:creationId xmlns:p14="http://schemas.microsoft.com/office/powerpoint/2010/main" val="13889670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3" name="Google Shape;383;p52"/>
          <p:cNvSpPr txBox="1">
            <a:spLocks noGrp="1"/>
          </p:cNvSpPr>
          <p:nvPr>
            <p:ph type="title"/>
          </p:nvPr>
        </p:nvSpPr>
        <p:spPr>
          <a:xfrm>
            <a:off x="533400" y="457200"/>
            <a:ext cx="7391400" cy="563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Verdana"/>
              <a:buNone/>
            </a:pPr>
            <a:r>
              <a:rPr lang="en-US" sz="2600"/>
              <a:t>Cách chuyển đổi SQL sang 4 loại NoSQL</a:t>
            </a:r>
            <a:endParaRPr sz="2600"/>
          </a:p>
        </p:txBody>
      </p:sp>
      <p:sp>
        <p:nvSpPr>
          <p:cNvPr id="384" name="Google Shape;384;p52"/>
          <p:cNvSpPr txBox="1">
            <a:spLocks noGrp="1"/>
          </p:cNvSpPr>
          <p:nvPr>
            <p:ph type="body" idx="1"/>
          </p:nvPr>
        </p:nvSpPr>
        <p:spPr>
          <a:xfrm>
            <a:off x="457200" y="1466999"/>
            <a:ext cx="8229600" cy="5391000"/>
          </a:xfrm>
          <a:prstGeom prst="rect">
            <a:avLst/>
          </a:prstGeom>
          <a:noFill/>
          <a:ln>
            <a:noFill/>
          </a:ln>
        </p:spPr>
        <p:txBody>
          <a:bodyPr spcFirstLastPara="1" wrap="square" lIns="91425" tIns="45700" rIns="91425" bIns="45700" anchor="t" anchorCtr="0">
            <a:noAutofit/>
          </a:bodyPr>
          <a:lstStyle/>
          <a:p>
            <a:pPr marL="342900" lvl="0" indent="-431800" algn="l" rtl="0">
              <a:lnSpc>
                <a:spcPct val="150000"/>
              </a:lnSpc>
              <a:spcBef>
                <a:spcPts val="0"/>
              </a:spcBef>
              <a:spcAft>
                <a:spcPts val="0"/>
              </a:spcAft>
              <a:buClr>
                <a:schemeClr val="dk1"/>
              </a:buClr>
              <a:buSzPts val="3200"/>
              <a:buFont typeface="Times New Roman"/>
              <a:buChar char="❖"/>
            </a:pPr>
            <a:r>
              <a:rPr lang="en-US" dirty="0" err="1">
                <a:latin typeface="Times New Roman"/>
                <a:ea typeface="Times New Roman"/>
                <a:cs typeface="Times New Roman"/>
                <a:sym typeface="Times New Roman"/>
              </a:rPr>
              <a:t>Chuyển</a:t>
            </a:r>
            <a:r>
              <a:rPr lang="en-US" dirty="0">
                <a:latin typeface="Times New Roman"/>
                <a:ea typeface="Times New Roman"/>
                <a:cs typeface="Times New Roman"/>
                <a:sym typeface="Times New Roman"/>
              </a:rPr>
              <a:t> SQL </a:t>
            </a:r>
            <a:r>
              <a:rPr lang="en-US" dirty="0" err="1">
                <a:latin typeface="Times New Roman"/>
                <a:ea typeface="Times New Roman"/>
                <a:cs typeface="Times New Roman"/>
                <a:sym typeface="Times New Roman"/>
              </a:rPr>
              <a:t>thành</a:t>
            </a:r>
            <a:r>
              <a:rPr lang="en-US" dirty="0">
                <a:latin typeface="Times New Roman"/>
                <a:ea typeface="Times New Roman"/>
                <a:cs typeface="Times New Roman"/>
                <a:sym typeface="Times New Roman"/>
              </a:rPr>
              <a:t> </a:t>
            </a:r>
            <a:r>
              <a:rPr lang="en-US" dirty="0">
                <a:highlight>
                  <a:srgbClr val="FFFFFF"/>
                </a:highlight>
                <a:latin typeface="Times New Roman"/>
                <a:ea typeface="Times New Roman"/>
                <a:cs typeface="Times New Roman"/>
                <a:sym typeface="Times New Roman"/>
              </a:rPr>
              <a:t>Key-value stores</a:t>
            </a:r>
            <a:endParaRPr dirty="0">
              <a:latin typeface="Times New Roman"/>
              <a:ea typeface="Times New Roman"/>
              <a:cs typeface="Times New Roman"/>
              <a:sym typeface="Times New Roman"/>
            </a:endParaRPr>
          </a:p>
          <a:p>
            <a:pPr marL="342900" lvl="0" indent="-431800" algn="l" rtl="0">
              <a:lnSpc>
                <a:spcPct val="150000"/>
              </a:lnSpc>
              <a:spcBef>
                <a:spcPts val="0"/>
              </a:spcBef>
              <a:spcAft>
                <a:spcPts val="0"/>
              </a:spcAft>
              <a:buClr>
                <a:schemeClr val="dk1"/>
              </a:buClr>
              <a:buSzPts val="3200"/>
              <a:buFont typeface="Times New Roman"/>
              <a:buChar char="❖"/>
            </a:pPr>
            <a:r>
              <a:rPr lang="en-US" dirty="0" err="1">
                <a:latin typeface="Times New Roman"/>
                <a:ea typeface="Times New Roman"/>
                <a:cs typeface="Times New Roman"/>
                <a:sym typeface="Times New Roman"/>
              </a:rPr>
              <a:t>Chuyển</a:t>
            </a:r>
            <a:r>
              <a:rPr lang="en-US" dirty="0">
                <a:latin typeface="Times New Roman"/>
                <a:ea typeface="Times New Roman"/>
                <a:cs typeface="Times New Roman"/>
                <a:sym typeface="Times New Roman"/>
              </a:rPr>
              <a:t> SQL </a:t>
            </a:r>
            <a:r>
              <a:rPr lang="en-US" dirty="0" err="1">
                <a:latin typeface="Times New Roman"/>
                <a:ea typeface="Times New Roman"/>
                <a:cs typeface="Times New Roman"/>
                <a:sym typeface="Times New Roman"/>
              </a:rPr>
              <a:t>thành</a:t>
            </a:r>
            <a:r>
              <a:rPr lang="en-US" dirty="0">
                <a:latin typeface="Times New Roman"/>
                <a:ea typeface="Times New Roman"/>
                <a:cs typeface="Times New Roman"/>
                <a:sym typeface="Times New Roman"/>
              </a:rPr>
              <a:t> </a:t>
            </a:r>
            <a:r>
              <a:rPr lang="en-US" dirty="0">
                <a:highlight>
                  <a:srgbClr val="FFFFFF"/>
                </a:highlight>
                <a:latin typeface="Times New Roman"/>
                <a:ea typeface="Times New Roman"/>
                <a:cs typeface="Times New Roman"/>
                <a:sym typeface="Times New Roman"/>
              </a:rPr>
              <a:t>Document Oriented databases</a:t>
            </a:r>
            <a:endParaRPr dirty="0">
              <a:highlight>
                <a:srgbClr val="FFFFFF"/>
              </a:highlight>
              <a:latin typeface="Times New Roman"/>
              <a:ea typeface="Times New Roman"/>
              <a:cs typeface="Times New Roman"/>
              <a:sym typeface="Times New Roman"/>
            </a:endParaRPr>
          </a:p>
          <a:p>
            <a:pPr marL="342900" lvl="0" indent="-431800" algn="l" rtl="0">
              <a:lnSpc>
                <a:spcPct val="150000"/>
              </a:lnSpc>
              <a:spcBef>
                <a:spcPts val="0"/>
              </a:spcBef>
              <a:spcAft>
                <a:spcPts val="0"/>
              </a:spcAft>
              <a:buClr>
                <a:schemeClr val="dk1"/>
              </a:buClr>
              <a:buSzPts val="3200"/>
              <a:buFont typeface="Times New Roman"/>
              <a:buChar char="❖"/>
            </a:pPr>
            <a:r>
              <a:rPr lang="en-US" dirty="0">
                <a:latin typeface="Times New Roman"/>
                <a:ea typeface="Times New Roman"/>
                <a:cs typeface="Times New Roman"/>
                <a:sym typeface="Times New Roman"/>
              </a:rPr>
              <a:t>SQL to </a:t>
            </a:r>
            <a:r>
              <a:rPr lang="en-US" dirty="0">
                <a:highlight>
                  <a:srgbClr val="FFFFFF"/>
                </a:highlight>
                <a:latin typeface="Times New Roman"/>
                <a:ea typeface="Times New Roman"/>
                <a:cs typeface="Times New Roman"/>
                <a:sym typeface="Times New Roman"/>
              </a:rPr>
              <a:t>Column-oriented databases</a:t>
            </a:r>
            <a:endParaRPr dirty="0">
              <a:highlight>
                <a:srgbClr val="FFFFFF"/>
              </a:highlight>
              <a:latin typeface="Times New Roman"/>
              <a:ea typeface="Times New Roman"/>
              <a:cs typeface="Times New Roman"/>
              <a:sym typeface="Times New Roman"/>
            </a:endParaRPr>
          </a:p>
          <a:p>
            <a:pPr marL="342900" lvl="0" indent="-431800" algn="l" rtl="0">
              <a:lnSpc>
                <a:spcPct val="150000"/>
              </a:lnSpc>
              <a:spcBef>
                <a:spcPts val="0"/>
              </a:spcBef>
              <a:spcAft>
                <a:spcPts val="0"/>
              </a:spcAft>
              <a:buClr>
                <a:schemeClr val="dk1"/>
              </a:buClr>
              <a:buSzPts val="3200"/>
              <a:buFont typeface="Times New Roman"/>
              <a:buChar char="❖"/>
            </a:pPr>
            <a:r>
              <a:rPr lang="en-US" dirty="0" err="1">
                <a:latin typeface="Times New Roman"/>
                <a:ea typeface="Times New Roman"/>
                <a:cs typeface="Times New Roman"/>
                <a:sym typeface="Times New Roman"/>
              </a:rPr>
              <a:t>Chuyển</a:t>
            </a:r>
            <a:r>
              <a:rPr lang="en-US" dirty="0">
                <a:latin typeface="Times New Roman"/>
                <a:ea typeface="Times New Roman"/>
                <a:cs typeface="Times New Roman"/>
                <a:sym typeface="Times New Roman"/>
              </a:rPr>
              <a:t> SQL </a:t>
            </a:r>
            <a:r>
              <a:rPr lang="en-US" dirty="0" err="1">
                <a:latin typeface="Times New Roman"/>
                <a:ea typeface="Times New Roman"/>
                <a:cs typeface="Times New Roman"/>
                <a:sym typeface="Times New Roman"/>
              </a:rPr>
              <a:t>thành</a:t>
            </a:r>
            <a:r>
              <a:rPr lang="en-US" dirty="0">
                <a:latin typeface="Times New Roman"/>
                <a:ea typeface="Times New Roman"/>
                <a:cs typeface="Times New Roman"/>
                <a:sym typeface="Times New Roman"/>
              </a:rPr>
              <a:t> </a:t>
            </a:r>
            <a:r>
              <a:rPr lang="en-US" dirty="0">
                <a:highlight>
                  <a:srgbClr val="FFFFFF"/>
                </a:highlight>
                <a:latin typeface="Times New Roman"/>
                <a:ea typeface="Times New Roman"/>
                <a:cs typeface="Times New Roman"/>
                <a:sym typeface="Times New Roman"/>
              </a:rPr>
              <a:t>Graph databases</a:t>
            </a:r>
            <a:endParaRPr dirty="0">
              <a:highlight>
                <a:srgbClr val="FFFFFF"/>
              </a:highlight>
              <a:latin typeface="Times New Roman"/>
              <a:ea typeface="Times New Roman"/>
              <a:cs typeface="Times New Roman"/>
              <a:sym typeface="Times New Roman"/>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90" name="Google Shape;390;p53"/>
          <p:cNvSpPr txBox="1">
            <a:spLocks noGrp="1"/>
          </p:cNvSpPr>
          <p:nvPr>
            <p:ph type="title"/>
          </p:nvPr>
        </p:nvSpPr>
        <p:spPr>
          <a:xfrm>
            <a:off x="533400" y="457200"/>
            <a:ext cx="7391400" cy="563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Verdana"/>
              <a:buNone/>
            </a:pPr>
            <a:r>
              <a:rPr lang="en-US" sz="2600"/>
              <a:t>Chuyển SQL thành Key-value stores</a:t>
            </a:r>
            <a:endParaRPr sz="2600"/>
          </a:p>
        </p:txBody>
      </p:sp>
      <p:sp>
        <p:nvSpPr>
          <p:cNvPr id="391" name="Google Shape;391;p53"/>
          <p:cNvSpPr txBox="1">
            <a:spLocks noGrp="1"/>
          </p:cNvSpPr>
          <p:nvPr>
            <p:ph type="body" idx="1"/>
          </p:nvPr>
        </p:nvSpPr>
        <p:spPr>
          <a:xfrm>
            <a:off x="457200" y="1466999"/>
            <a:ext cx="8229600" cy="5391000"/>
          </a:xfrm>
          <a:prstGeom prst="rect">
            <a:avLst/>
          </a:prstGeom>
          <a:noFill/>
          <a:ln>
            <a:noFill/>
          </a:ln>
        </p:spPr>
        <p:txBody>
          <a:bodyPr spcFirstLastPara="1" wrap="square" lIns="91425" tIns="45700" rIns="91425" bIns="45700" anchor="t" anchorCtr="0">
            <a:noAutofit/>
          </a:bodyPr>
          <a:lstStyle/>
          <a:p>
            <a:pPr marL="342900" lvl="0" indent="-431800" algn="l" rtl="0">
              <a:lnSpc>
                <a:spcPct val="115000"/>
              </a:lnSpc>
              <a:spcBef>
                <a:spcPts val="0"/>
              </a:spcBef>
              <a:spcAft>
                <a:spcPts val="0"/>
              </a:spcAft>
              <a:buClr>
                <a:schemeClr val="dk1"/>
              </a:buClr>
              <a:buSzPts val="3200"/>
              <a:buFont typeface="Times New Roman"/>
              <a:buChar char="❖"/>
            </a:pPr>
            <a:r>
              <a:rPr lang="en-US">
                <a:highlight>
                  <a:srgbClr val="FFFFFF"/>
                </a:highlight>
                <a:latin typeface="Times New Roman"/>
                <a:ea typeface="Times New Roman"/>
                <a:cs typeface="Times New Roman"/>
                <a:sym typeface="Times New Roman"/>
              </a:rPr>
              <a:t>Ta có bảng employee dạng SQL :</a:t>
            </a:r>
            <a:endParaRPr>
              <a:highlight>
                <a:srgbClr val="FFFFFF"/>
              </a:highlight>
              <a:latin typeface="Times New Roman"/>
              <a:ea typeface="Times New Roman"/>
              <a:cs typeface="Times New Roman"/>
              <a:sym typeface="Times New Roman"/>
            </a:endParaRPr>
          </a:p>
          <a:p>
            <a:pPr marL="342900" lvl="0" indent="0" algn="l" rtl="0">
              <a:lnSpc>
                <a:spcPct val="115000"/>
              </a:lnSpc>
              <a:spcBef>
                <a:spcPts val="0"/>
              </a:spcBef>
              <a:spcAft>
                <a:spcPts val="0"/>
              </a:spcAft>
              <a:buNone/>
            </a:pPr>
            <a:endParaRPr>
              <a:highlight>
                <a:srgbClr val="FFFFFF"/>
              </a:highlight>
              <a:latin typeface="Times New Roman"/>
              <a:ea typeface="Times New Roman"/>
              <a:cs typeface="Times New Roman"/>
              <a:sym typeface="Times New Roman"/>
            </a:endParaRPr>
          </a:p>
          <a:p>
            <a:pPr marL="342900" lvl="0" indent="0" algn="l" rtl="0">
              <a:lnSpc>
                <a:spcPct val="115000"/>
              </a:lnSpc>
              <a:spcBef>
                <a:spcPts val="0"/>
              </a:spcBef>
              <a:spcAft>
                <a:spcPts val="0"/>
              </a:spcAft>
              <a:buNone/>
            </a:pPr>
            <a:endParaRPr>
              <a:highlight>
                <a:srgbClr val="FFFFFF"/>
              </a:highlight>
              <a:latin typeface="Times New Roman"/>
              <a:ea typeface="Times New Roman"/>
              <a:cs typeface="Times New Roman"/>
              <a:sym typeface="Times New Roman"/>
            </a:endParaRPr>
          </a:p>
          <a:p>
            <a:pPr marL="342900" lvl="0" indent="0" algn="l" rtl="0">
              <a:lnSpc>
                <a:spcPct val="115000"/>
              </a:lnSpc>
              <a:spcBef>
                <a:spcPts val="0"/>
              </a:spcBef>
              <a:spcAft>
                <a:spcPts val="0"/>
              </a:spcAft>
              <a:buNone/>
            </a:pPr>
            <a:endParaRPr>
              <a:highlight>
                <a:srgbClr val="FFFFFF"/>
              </a:highlight>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a:highlight>
                <a:srgbClr val="FFFFFF"/>
              </a:highlight>
              <a:latin typeface="Times New Roman"/>
              <a:ea typeface="Times New Roman"/>
              <a:cs typeface="Times New Roman"/>
              <a:sym typeface="Times New Roman"/>
            </a:endParaRPr>
          </a:p>
          <a:p>
            <a:pPr marL="342900" lvl="0" indent="0" algn="l" rtl="0">
              <a:lnSpc>
                <a:spcPct val="115000"/>
              </a:lnSpc>
              <a:spcBef>
                <a:spcPts val="0"/>
              </a:spcBef>
              <a:spcAft>
                <a:spcPts val="0"/>
              </a:spcAft>
              <a:buNone/>
            </a:pPr>
            <a:endParaRPr>
              <a:highlight>
                <a:srgbClr val="FFFFFF"/>
              </a:highlight>
              <a:latin typeface="Times New Roman"/>
              <a:ea typeface="Times New Roman"/>
              <a:cs typeface="Times New Roman"/>
              <a:sym typeface="Times New Roman"/>
            </a:endParaRPr>
          </a:p>
          <a:p>
            <a:pPr marL="342900" lvl="0" indent="0" algn="l" rtl="0">
              <a:lnSpc>
                <a:spcPct val="115000"/>
              </a:lnSpc>
              <a:spcBef>
                <a:spcPts val="0"/>
              </a:spcBef>
              <a:spcAft>
                <a:spcPts val="0"/>
              </a:spcAft>
              <a:buNone/>
            </a:pPr>
            <a:endParaRPr>
              <a:highlight>
                <a:srgbClr val="FFFFFF"/>
              </a:highlight>
              <a:latin typeface="Times New Roman"/>
              <a:ea typeface="Times New Roman"/>
              <a:cs typeface="Times New Roman"/>
              <a:sym typeface="Times New Roman"/>
            </a:endParaRPr>
          </a:p>
          <a:p>
            <a:pPr marL="342900" lvl="0" indent="0" algn="l" rtl="0">
              <a:lnSpc>
                <a:spcPct val="115000"/>
              </a:lnSpc>
              <a:spcBef>
                <a:spcPts val="0"/>
              </a:spcBef>
              <a:spcAft>
                <a:spcPts val="0"/>
              </a:spcAft>
              <a:buNone/>
            </a:pPr>
            <a:endParaRPr>
              <a:highlight>
                <a:srgbClr val="FFFFFF"/>
              </a:highlight>
              <a:latin typeface="Times New Roman"/>
              <a:ea typeface="Times New Roman"/>
              <a:cs typeface="Times New Roman"/>
              <a:sym typeface="Times New Roman"/>
            </a:endParaRPr>
          </a:p>
          <a:p>
            <a:pPr marL="342900" lvl="0" indent="0" algn="l" rtl="0">
              <a:lnSpc>
                <a:spcPct val="115000"/>
              </a:lnSpc>
              <a:spcBef>
                <a:spcPts val="0"/>
              </a:spcBef>
              <a:spcAft>
                <a:spcPts val="0"/>
              </a:spcAft>
              <a:buNone/>
            </a:pPr>
            <a:endParaRPr>
              <a:highlight>
                <a:srgbClr val="FFFFFF"/>
              </a:highlight>
              <a:latin typeface="Times New Roman"/>
              <a:ea typeface="Times New Roman"/>
              <a:cs typeface="Times New Roman"/>
              <a:sym typeface="Times New Roman"/>
            </a:endParaRPr>
          </a:p>
          <a:p>
            <a:pPr marL="342900" lvl="0" indent="0" algn="l" rtl="0">
              <a:lnSpc>
                <a:spcPct val="115000"/>
              </a:lnSpc>
              <a:spcBef>
                <a:spcPts val="0"/>
              </a:spcBef>
              <a:spcAft>
                <a:spcPts val="0"/>
              </a:spcAft>
              <a:buNone/>
            </a:pPr>
            <a:endParaRPr>
              <a:highlight>
                <a:srgbClr val="FFFFFF"/>
              </a:highlight>
              <a:latin typeface="Times New Roman"/>
              <a:ea typeface="Times New Roman"/>
              <a:cs typeface="Times New Roman"/>
              <a:sym typeface="Times New Roman"/>
            </a:endParaRPr>
          </a:p>
        </p:txBody>
      </p:sp>
      <p:pic>
        <p:nvPicPr>
          <p:cNvPr id="392" name="Google Shape;392;p53"/>
          <p:cNvPicPr preferRelativeResize="0"/>
          <p:nvPr/>
        </p:nvPicPr>
        <p:blipFill>
          <a:blip r:embed="rId3">
            <a:alphaModFix/>
          </a:blip>
          <a:stretch>
            <a:fillRect/>
          </a:stretch>
        </p:blipFill>
        <p:spPr>
          <a:xfrm>
            <a:off x="605589" y="2188655"/>
            <a:ext cx="7932821" cy="248069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3" name="Google Shape;143;p18"/>
          <p:cNvSpPr txBox="1">
            <a:spLocks noGrp="1"/>
          </p:cNvSpPr>
          <p:nvPr>
            <p:ph type="title"/>
          </p:nvPr>
        </p:nvSpPr>
        <p:spPr>
          <a:xfrm>
            <a:off x="533400" y="457200"/>
            <a:ext cx="7391400" cy="563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Verdana"/>
              <a:buNone/>
            </a:pPr>
            <a:r>
              <a:rPr lang="en-US"/>
              <a:t>Giới thiệu Big Data</a:t>
            </a:r>
            <a:endParaRPr/>
          </a:p>
        </p:txBody>
      </p:sp>
      <p:pic>
        <p:nvPicPr>
          <p:cNvPr id="144" name="Google Shape;144;p18"/>
          <p:cNvPicPr preferRelativeResize="0"/>
          <p:nvPr/>
        </p:nvPicPr>
        <p:blipFill>
          <a:blip r:embed="rId3">
            <a:alphaModFix/>
          </a:blip>
          <a:stretch>
            <a:fillRect/>
          </a:stretch>
        </p:blipFill>
        <p:spPr>
          <a:xfrm>
            <a:off x="1317675" y="1501750"/>
            <a:ext cx="6689709" cy="502252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8" name="Google Shape;398;p54"/>
          <p:cNvSpPr txBox="1">
            <a:spLocks noGrp="1"/>
          </p:cNvSpPr>
          <p:nvPr>
            <p:ph type="title"/>
          </p:nvPr>
        </p:nvSpPr>
        <p:spPr>
          <a:xfrm>
            <a:off x="533400" y="457200"/>
            <a:ext cx="7391400" cy="563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Verdana"/>
              <a:buNone/>
            </a:pPr>
            <a:r>
              <a:rPr lang="en-US" sz="2600"/>
              <a:t>Chuyển SQL thành Key-value stores</a:t>
            </a:r>
            <a:endParaRPr sz="2600"/>
          </a:p>
        </p:txBody>
      </p:sp>
      <p:sp>
        <p:nvSpPr>
          <p:cNvPr id="399" name="Google Shape;399;p54"/>
          <p:cNvSpPr txBox="1">
            <a:spLocks noGrp="1"/>
          </p:cNvSpPr>
          <p:nvPr>
            <p:ph type="body" idx="1"/>
          </p:nvPr>
        </p:nvSpPr>
        <p:spPr>
          <a:xfrm>
            <a:off x="457200" y="1466999"/>
            <a:ext cx="8229600" cy="5391000"/>
          </a:xfrm>
          <a:prstGeom prst="rect">
            <a:avLst/>
          </a:prstGeom>
          <a:noFill/>
          <a:ln>
            <a:noFill/>
          </a:ln>
        </p:spPr>
        <p:txBody>
          <a:bodyPr spcFirstLastPara="1" wrap="square" lIns="91425" tIns="45700" rIns="91425" bIns="45700" anchor="t" anchorCtr="0">
            <a:noAutofit/>
          </a:bodyPr>
          <a:lstStyle/>
          <a:p>
            <a:pPr marL="342900" lvl="0" indent="-431800" algn="l" rtl="0">
              <a:lnSpc>
                <a:spcPct val="115000"/>
              </a:lnSpc>
              <a:spcBef>
                <a:spcPts val="0"/>
              </a:spcBef>
              <a:spcAft>
                <a:spcPts val="0"/>
              </a:spcAft>
              <a:buClr>
                <a:schemeClr val="dk1"/>
              </a:buClr>
              <a:buSzPts val="3200"/>
              <a:buFont typeface="Times New Roman"/>
              <a:buChar char="❖"/>
            </a:pPr>
            <a:r>
              <a:rPr lang="en-US">
                <a:highlight>
                  <a:srgbClr val="FFFFFF"/>
                </a:highlight>
                <a:latin typeface="Times New Roman"/>
                <a:ea typeface="Times New Roman"/>
                <a:cs typeface="Times New Roman"/>
                <a:sym typeface="Times New Roman"/>
              </a:rPr>
              <a:t>Khi xác định khóa, có ba thành phần chính cần xác định :</a:t>
            </a:r>
            <a:endParaRPr>
              <a:highlight>
                <a:srgbClr val="FFFFFF"/>
              </a:highlight>
              <a:latin typeface="Times New Roman"/>
              <a:ea typeface="Times New Roman"/>
              <a:cs typeface="Times New Roman"/>
              <a:sym typeface="Times New Roman"/>
            </a:endParaRPr>
          </a:p>
          <a:p>
            <a:pPr marL="742950" lvl="1" indent="-374650" algn="l" rtl="0">
              <a:lnSpc>
                <a:spcPct val="115000"/>
              </a:lnSpc>
              <a:spcBef>
                <a:spcPts val="0"/>
              </a:spcBef>
              <a:spcAft>
                <a:spcPts val="0"/>
              </a:spcAft>
              <a:buClr>
                <a:schemeClr val="dk1"/>
              </a:buClr>
              <a:buSzPts val="3200"/>
              <a:buFont typeface="Times New Roman"/>
              <a:buChar char="▪"/>
            </a:pPr>
            <a:r>
              <a:rPr lang="en-US" sz="3200">
                <a:highlight>
                  <a:srgbClr val="FFFFFF"/>
                </a:highlight>
                <a:latin typeface="Times New Roman"/>
                <a:ea typeface="Times New Roman"/>
                <a:cs typeface="Times New Roman"/>
                <a:sym typeface="Times New Roman"/>
              </a:rPr>
              <a:t>Tiền tố(</a:t>
            </a:r>
            <a:r>
              <a:rPr lang="en-US" sz="3200" i="1">
                <a:highlight>
                  <a:srgbClr val="FFFFFF"/>
                </a:highlight>
                <a:latin typeface="Times New Roman"/>
                <a:ea typeface="Times New Roman"/>
                <a:cs typeface="Times New Roman"/>
                <a:sym typeface="Times New Roman"/>
              </a:rPr>
              <a:t>prefix</a:t>
            </a:r>
            <a:r>
              <a:rPr lang="en-US" sz="3200">
                <a:highlight>
                  <a:srgbClr val="FFFFFF"/>
                </a:highlight>
                <a:latin typeface="Times New Roman"/>
                <a:ea typeface="Times New Roman"/>
                <a:cs typeface="Times New Roman"/>
                <a:sym typeface="Times New Roman"/>
              </a:rPr>
              <a:t>) : Tiền tố được sử dụng để mô tả thực thể →  employee.</a:t>
            </a:r>
            <a:endParaRPr sz="3200">
              <a:highlight>
                <a:srgbClr val="FFFFFF"/>
              </a:highlight>
              <a:latin typeface="Times New Roman"/>
              <a:ea typeface="Times New Roman"/>
              <a:cs typeface="Times New Roman"/>
              <a:sym typeface="Times New Roman"/>
            </a:endParaRPr>
          </a:p>
          <a:p>
            <a:pPr marL="742950" lvl="1" indent="-374650" algn="l" rtl="0">
              <a:lnSpc>
                <a:spcPct val="115000"/>
              </a:lnSpc>
              <a:spcBef>
                <a:spcPts val="0"/>
              </a:spcBef>
              <a:spcAft>
                <a:spcPts val="0"/>
              </a:spcAft>
              <a:buClr>
                <a:schemeClr val="dk1"/>
              </a:buClr>
              <a:buSzPts val="3200"/>
              <a:buFont typeface="Times New Roman"/>
              <a:buChar char="▪"/>
            </a:pPr>
            <a:r>
              <a:rPr lang="en-US" sz="3200">
                <a:highlight>
                  <a:srgbClr val="FFFFFF"/>
                </a:highlight>
                <a:latin typeface="Times New Roman"/>
                <a:ea typeface="Times New Roman"/>
                <a:cs typeface="Times New Roman"/>
                <a:sym typeface="Times New Roman"/>
              </a:rPr>
              <a:t>Số nhận dạng (</a:t>
            </a:r>
            <a:r>
              <a:rPr lang="en-US" sz="3200" i="1">
                <a:highlight>
                  <a:srgbClr val="FFFFFF"/>
                </a:highlight>
                <a:latin typeface="Times New Roman"/>
                <a:ea typeface="Times New Roman"/>
                <a:cs typeface="Times New Roman"/>
                <a:sym typeface="Times New Roman"/>
              </a:rPr>
              <a:t>identifiers</a:t>
            </a:r>
            <a:r>
              <a:rPr lang="en-US" sz="3200">
                <a:highlight>
                  <a:srgbClr val="FFFFFF"/>
                </a:highlight>
                <a:latin typeface="Times New Roman"/>
                <a:ea typeface="Times New Roman"/>
                <a:cs typeface="Times New Roman"/>
                <a:sym typeface="Times New Roman"/>
              </a:rPr>
              <a:t>) : khoá chính →  employee_id.</a:t>
            </a:r>
            <a:endParaRPr sz="3200">
              <a:highlight>
                <a:srgbClr val="FFFFFF"/>
              </a:highlight>
              <a:latin typeface="Times New Roman"/>
              <a:ea typeface="Times New Roman"/>
              <a:cs typeface="Times New Roman"/>
              <a:sym typeface="Times New Roman"/>
            </a:endParaRPr>
          </a:p>
          <a:p>
            <a:pPr marL="742950" lvl="1" indent="-374650" algn="l" rtl="0">
              <a:lnSpc>
                <a:spcPct val="115000"/>
              </a:lnSpc>
              <a:spcBef>
                <a:spcPts val="0"/>
              </a:spcBef>
              <a:spcAft>
                <a:spcPts val="0"/>
              </a:spcAft>
              <a:buClr>
                <a:schemeClr val="dk1"/>
              </a:buClr>
              <a:buSzPts val="3200"/>
              <a:buFont typeface="Times New Roman"/>
              <a:buChar char="▪"/>
            </a:pPr>
            <a:r>
              <a:rPr lang="en-US" sz="3200">
                <a:highlight>
                  <a:srgbClr val="FFFFFF"/>
                </a:highlight>
                <a:latin typeface="Times New Roman"/>
                <a:ea typeface="Times New Roman"/>
                <a:cs typeface="Times New Roman"/>
                <a:sym typeface="Times New Roman"/>
              </a:rPr>
              <a:t>Hậu tố (</a:t>
            </a:r>
            <a:r>
              <a:rPr lang="en-US" sz="3200" i="1">
                <a:highlight>
                  <a:srgbClr val="FFFFFF"/>
                </a:highlight>
                <a:latin typeface="Times New Roman"/>
                <a:ea typeface="Times New Roman"/>
                <a:cs typeface="Times New Roman"/>
                <a:sym typeface="Times New Roman"/>
              </a:rPr>
              <a:t>suffix</a:t>
            </a:r>
            <a:r>
              <a:rPr lang="en-US" sz="3200">
                <a:highlight>
                  <a:srgbClr val="FFFFFF"/>
                </a:highlight>
                <a:latin typeface="Times New Roman"/>
                <a:ea typeface="Times New Roman"/>
                <a:cs typeface="Times New Roman"/>
                <a:sym typeface="Times New Roman"/>
              </a:rPr>
              <a:t>) : Các thuộc tính không phải khoá →  first_name , last_name , address.</a:t>
            </a:r>
            <a:endParaRPr sz="3200">
              <a:highlight>
                <a:srgbClr val="FFFFFF"/>
              </a:highlight>
              <a:latin typeface="Times New Roman"/>
              <a:ea typeface="Times New Roman"/>
              <a:cs typeface="Times New Roman"/>
              <a:sym typeface="Times New Roman"/>
            </a:endParaRPr>
          </a:p>
          <a:p>
            <a:pPr marL="342900" lvl="0" indent="0" algn="l" rtl="0">
              <a:lnSpc>
                <a:spcPct val="115000"/>
              </a:lnSpc>
              <a:spcBef>
                <a:spcPts val="0"/>
              </a:spcBef>
              <a:spcAft>
                <a:spcPts val="0"/>
              </a:spcAft>
              <a:buNone/>
            </a:pPr>
            <a:endParaRPr>
              <a:highlight>
                <a:srgbClr val="FFFFFF"/>
              </a:highlight>
              <a:latin typeface="Times New Roman"/>
              <a:ea typeface="Times New Roman"/>
              <a:cs typeface="Times New Roman"/>
              <a:sym typeface="Times New Roman"/>
            </a:endParaRPr>
          </a:p>
          <a:p>
            <a:pPr marL="342900" lvl="0" indent="0" algn="l" rtl="0">
              <a:lnSpc>
                <a:spcPct val="115000"/>
              </a:lnSpc>
              <a:spcBef>
                <a:spcPts val="0"/>
              </a:spcBef>
              <a:spcAft>
                <a:spcPts val="0"/>
              </a:spcAft>
              <a:buNone/>
            </a:pPr>
            <a:endParaRPr>
              <a:highlight>
                <a:srgbClr val="FFFFFF"/>
              </a:highlight>
              <a:latin typeface="Times New Roman"/>
              <a:ea typeface="Times New Roman"/>
              <a:cs typeface="Times New Roman"/>
              <a:sym typeface="Times New Roman"/>
            </a:endParaRPr>
          </a:p>
          <a:p>
            <a:pPr marL="342900" lvl="0" indent="0" algn="l" rtl="0">
              <a:lnSpc>
                <a:spcPct val="115000"/>
              </a:lnSpc>
              <a:spcBef>
                <a:spcPts val="0"/>
              </a:spcBef>
              <a:spcAft>
                <a:spcPts val="0"/>
              </a:spcAft>
              <a:buNone/>
            </a:pPr>
            <a:endParaRPr>
              <a:highlight>
                <a:srgbClr val="FFFFFF"/>
              </a:highlight>
              <a:latin typeface="Times New Roman"/>
              <a:ea typeface="Times New Roman"/>
              <a:cs typeface="Times New Roman"/>
              <a:sym typeface="Times New Roman"/>
            </a:endParaRPr>
          </a:p>
          <a:p>
            <a:pPr marL="342900" lvl="0" indent="0" algn="l" rtl="0">
              <a:lnSpc>
                <a:spcPct val="115000"/>
              </a:lnSpc>
              <a:spcBef>
                <a:spcPts val="0"/>
              </a:spcBef>
              <a:spcAft>
                <a:spcPts val="0"/>
              </a:spcAft>
              <a:buNone/>
            </a:pPr>
            <a:endParaRPr>
              <a:highlight>
                <a:srgbClr val="FFFFFF"/>
              </a:highlight>
              <a:latin typeface="Times New Roman"/>
              <a:ea typeface="Times New Roman"/>
              <a:cs typeface="Times New Roman"/>
              <a:sym typeface="Times New Roman"/>
            </a:endParaRPr>
          </a:p>
          <a:p>
            <a:pPr marL="342900" lvl="0" indent="0" algn="l" rtl="0">
              <a:lnSpc>
                <a:spcPct val="115000"/>
              </a:lnSpc>
              <a:spcBef>
                <a:spcPts val="0"/>
              </a:spcBef>
              <a:spcAft>
                <a:spcPts val="0"/>
              </a:spcAft>
              <a:buNone/>
            </a:pPr>
            <a:endParaRPr>
              <a:highlight>
                <a:srgbClr val="FFFFFF"/>
              </a:highlight>
              <a:latin typeface="Times New Roman"/>
              <a:ea typeface="Times New Roman"/>
              <a:cs typeface="Times New Roman"/>
              <a:sym typeface="Times New Roman"/>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5" name="Google Shape;405;p55"/>
          <p:cNvSpPr txBox="1">
            <a:spLocks noGrp="1"/>
          </p:cNvSpPr>
          <p:nvPr>
            <p:ph type="title"/>
          </p:nvPr>
        </p:nvSpPr>
        <p:spPr>
          <a:xfrm>
            <a:off x="533400" y="457200"/>
            <a:ext cx="7391400" cy="563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Verdana"/>
              <a:buNone/>
            </a:pPr>
            <a:r>
              <a:rPr lang="en-US" sz="2600"/>
              <a:t>Chuyển SQL thành Key-value stores</a:t>
            </a:r>
            <a:endParaRPr sz="2600"/>
          </a:p>
        </p:txBody>
      </p:sp>
      <p:sp>
        <p:nvSpPr>
          <p:cNvPr id="406" name="Google Shape;406;p55"/>
          <p:cNvSpPr txBox="1">
            <a:spLocks noGrp="1"/>
          </p:cNvSpPr>
          <p:nvPr>
            <p:ph type="body" idx="1"/>
          </p:nvPr>
        </p:nvSpPr>
        <p:spPr>
          <a:xfrm>
            <a:off x="457200" y="1466999"/>
            <a:ext cx="8229600" cy="5391000"/>
          </a:xfrm>
          <a:prstGeom prst="rect">
            <a:avLst/>
          </a:prstGeom>
          <a:noFill/>
          <a:ln>
            <a:noFill/>
          </a:ln>
        </p:spPr>
        <p:txBody>
          <a:bodyPr spcFirstLastPara="1" wrap="square" lIns="91425" tIns="45700" rIns="91425" bIns="45700" anchor="t" anchorCtr="0">
            <a:noAutofit/>
          </a:bodyPr>
          <a:lstStyle/>
          <a:p>
            <a:pPr marL="342900" marR="0" lvl="0" indent="-431800" algn="l" rtl="0">
              <a:lnSpc>
                <a:spcPct val="115000"/>
              </a:lnSpc>
              <a:spcBef>
                <a:spcPts val="0"/>
              </a:spcBef>
              <a:spcAft>
                <a:spcPts val="0"/>
              </a:spcAft>
              <a:buClr>
                <a:schemeClr val="dk1"/>
              </a:buClr>
              <a:buSzPts val="3200"/>
              <a:buFont typeface="Times New Roman"/>
              <a:buChar char="❖"/>
            </a:pPr>
            <a:r>
              <a:rPr lang="en-US">
                <a:highlight>
                  <a:srgbClr val="FFFFFF"/>
                </a:highlight>
                <a:latin typeface="Times New Roman"/>
                <a:ea typeface="Times New Roman"/>
                <a:cs typeface="Times New Roman"/>
                <a:sym typeface="Times New Roman"/>
              </a:rPr>
              <a:t>Bất kỳ bảng dạng SQL nào cũng có thể được biểu diễn trong lược đồ key -value  như sau:</a:t>
            </a:r>
            <a:endParaRPr>
              <a:highlight>
                <a:srgbClr val="FFFFFF"/>
              </a:highlight>
              <a:latin typeface="Times New Roman"/>
              <a:ea typeface="Times New Roman"/>
              <a:cs typeface="Times New Roman"/>
              <a:sym typeface="Times New Roman"/>
            </a:endParaRPr>
          </a:p>
          <a:p>
            <a:pPr marL="342900" marR="0" lvl="0" indent="0" algn="l" rtl="0">
              <a:lnSpc>
                <a:spcPct val="115000"/>
              </a:lnSpc>
              <a:spcBef>
                <a:spcPts val="0"/>
              </a:spcBef>
              <a:spcAft>
                <a:spcPts val="0"/>
              </a:spcAft>
              <a:buNone/>
            </a:pPr>
            <a:r>
              <a:rPr lang="en-US">
                <a:highlight>
                  <a:srgbClr val="FFFFFF"/>
                </a:highlight>
                <a:latin typeface="Times New Roman"/>
                <a:ea typeface="Times New Roman"/>
                <a:cs typeface="Times New Roman"/>
                <a:sym typeface="Times New Roman"/>
              </a:rPr>
              <a:t>	</a:t>
            </a:r>
            <a:endParaRPr>
              <a:highlight>
                <a:srgbClr val="FFFFFF"/>
              </a:highlight>
              <a:latin typeface="Times New Roman"/>
              <a:ea typeface="Times New Roman"/>
              <a:cs typeface="Times New Roman"/>
              <a:sym typeface="Times New Roman"/>
            </a:endParaRPr>
          </a:p>
          <a:p>
            <a:pPr marL="342900" lvl="0" indent="0" algn="l" rtl="0">
              <a:lnSpc>
                <a:spcPct val="115000"/>
              </a:lnSpc>
              <a:spcBef>
                <a:spcPts val="0"/>
              </a:spcBef>
              <a:spcAft>
                <a:spcPts val="0"/>
              </a:spcAft>
              <a:buNone/>
            </a:pPr>
            <a:endParaRPr>
              <a:highlight>
                <a:srgbClr val="FFFFFF"/>
              </a:highlight>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a:highlight>
                <a:srgbClr val="FFFFFF"/>
              </a:highlight>
              <a:latin typeface="Times New Roman"/>
              <a:ea typeface="Times New Roman"/>
              <a:cs typeface="Times New Roman"/>
              <a:sym typeface="Times New Roman"/>
            </a:endParaRPr>
          </a:p>
          <a:p>
            <a:pPr marL="457200" lvl="0" indent="-431800" algn="l" rtl="0">
              <a:lnSpc>
                <a:spcPct val="115000"/>
              </a:lnSpc>
              <a:spcBef>
                <a:spcPts val="0"/>
              </a:spcBef>
              <a:spcAft>
                <a:spcPts val="0"/>
              </a:spcAft>
              <a:buClr>
                <a:schemeClr val="dk1"/>
              </a:buClr>
              <a:buSzPts val="3200"/>
              <a:buFont typeface="Times New Roman"/>
              <a:buChar char="❖"/>
            </a:pPr>
            <a:r>
              <a:rPr lang="en-US">
                <a:highlight>
                  <a:srgbClr val="FFFFFF"/>
                </a:highlight>
                <a:latin typeface="Times New Roman"/>
                <a:ea typeface="Times New Roman"/>
                <a:cs typeface="Times New Roman"/>
                <a:sym typeface="Times New Roman"/>
              </a:rPr>
              <a:t>Đối với bảng employee:</a:t>
            </a:r>
            <a:endParaRPr>
              <a:highlight>
                <a:srgbClr val="FFFFFF"/>
              </a:highlight>
              <a:latin typeface="Times New Roman"/>
              <a:ea typeface="Times New Roman"/>
              <a:cs typeface="Times New Roman"/>
              <a:sym typeface="Times New Roman"/>
            </a:endParaRPr>
          </a:p>
          <a:p>
            <a:pPr marL="457200" lvl="0" indent="0" algn="l" rtl="0">
              <a:lnSpc>
                <a:spcPct val="115000"/>
              </a:lnSpc>
              <a:spcBef>
                <a:spcPts val="0"/>
              </a:spcBef>
              <a:spcAft>
                <a:spcPts val="0"/>
              </a:spcAft>
              <a:buNone/>
            </a:pPr>
            <a:r>
              <a:rPr lang="en-US">
                <a:highlight>
                  <a:srgbClr val="FFFFFF"/>
                </a:highlight>
                <a:latin typeface="Times New Roman"/>
                <a:ea typeface="Times New Roman"/>
                <a:cs typeface="Times New Roman"/>
                <a:sym typeface="Times New Roman"/>
              </a:rPr>
              <a:t>	</a:t>
            </a:r>
            <a:r>
              <a:rPr lang="en-US" sz="2400" b="1">
                <a:solidFill>
                  <a:srgbClr val="000000"/>
                </a:solidFill>
                <a:highlight>
                  <a:srgbClr val="FFFFFF"/>
                </a:highlight>
                <a:latin typeface="Times New Roman"/>
                <a:ea typeface="Times New Roman"/>
                <a:cs typeface="Times New Roman"/>
                <a:sym typeface="Times New Roman"/>
              </a:rPr>
              <a:t>employee:$employee_id:$attribute_name = $value</a:t>
            </a:r>
            <a:endParaRPr sz="2400" b="1">
              <a:solidFill>
                <a:srgbClr val="000000"/>
              </a:solidFill>
              <a:highlight>
                <a:srgbClr val="FFFFFF"/>
              </a:highlight>
              <a:latin typeface="Times New Roman"/>
              <a:ea typeface="Times New Roman"/>
              <a:cs typeface="Times New Roman"/>
              <a:sym typeface="Times New Roman"/>
            </a:endParaRPr>
          </a:p>
          <a:p>
            <a:pPr marL="457200" lvl="0" indent="0" algn="l" rtl="0">
              <a:lnSpc>
                <a:spcPct val="115000"/>
              </a:lnSpc>
              <a:spcBef>
                <a:spcPts val="0"/>
              </a:spcBef>
              <a:spcAft>
                <a:spcPts val="0"/>
              </a:spcAft>
              <a:buNone/>
            </a:pPr>
            <a:endParaRPr>
              <a:highlight>
                <a:srgbClr val="FFFFFF"/>
              </a:highlight>
              <a:latin typeface="Times New Roman"/>
              <a:ea typeface="Times New Roman"/>
              <a:cs typeface="Times New Roman"/>
              <a:sym typeface="Times New Roman"/>
            </a:endParaRPr>
          </a:p>
          <a:p>
            <a:pPr marL="342900" lvl="0" indent="0" algn="l" rtl="0">
              <a:lnSpc>
                <a:spcPct val="115000"/>
              </a:lnSpc>
              <a:spcBef>
                <a:spcPts val="0"/>
              </a:spcBef>
              <a:spcAft>
                <a:spcPts val="0"/>
              </a:spcAft>
              <a:buNone/>
            </a:pPr>
            <a:endParaRPr>
              <a:highlight>
                <a:srgbClr val="FFFFFF"/>
              </a:highlight>
              <a:latin typeface="Times New Roman"/>
              <a:ea typeface="Times New Roman"/>
              <a:cs typeface="Times New Roman"/>
              <a:sym typeface="Times New Roman"/>
            </a:endParaRPr>
          </a:p>
        </p:txBody>
      </p:sp>
      <p:pic>
        <p:nvPicPr>
          <p:cNvPr id="407" name="Google Shape;407;p55"/>
          <p:cNvPicPr preferRelativeResize="0"/>
          <p:nvPr/>
        </p:nvPicPr>
        <p:blipFill>
          <a:blip r:embed="rId3">
            <a:alphaModFix/>
          </a:blip>
          <a:stretch>
            <a:fillRect/>
          </a:stretch>
        </p:blipFill>
        <p:spPr>
          <a:xfrm>
            <a:off x="457200" y="2898746"/>
            <a:ext cx="8305800" cy="1060508"/>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3" name="Google Shape;413;p56"/>
          <p:cNvSpPr txBox="1">
            <a:spLocks noGrp="1"/>
          </p:cNvSpPr>
          <p:nvPr>
            <p:ph type="title"/>
          </p:nvPr>
        </p:nvSpPr>
        <p:spPr>
          <a:xfrm>
            <a:off x="533400" y="457200"/>
            <a:ext cx="7391400" cy="563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Verdana"/>
              <a:buNone/>
            </a:pPr>
            <a:r>
              <a:rPr lang="en-US" sz="2600"/>
              <a:t>Chuyển SQL thành Key-value stores</a:t>
            </a:r>
            <a:endParaRPr sz="2600"/>
          </a:p>
        </p:txBody>
      </p:sp>
      <p:sp>
        <p:nvSpPr>
          <p:cNvPr id="414" name="Google Shape;414;p56"/>
          <p:cNvSpPr txBox="1">
            <a:spLocks noGrp="1"/>
          </p:cNvSpPr>
          <p:nvPr>
            <p:ph type="body" idx="1"/>
          </p:nvPr>
        </p:nvSpPr>
        <p:spPr>
          <a:xfrm>
            <a:off x="457200" y="1466999"/>
            <a:ext cx="8229600" cy="5391000"/>
          </a:xfrm>
          <a:prstGeom prst="rect">
            <a:avLst/>
          </a:prstGeom>
          <a:noFill/>
          <a:ln>
            <a:noFill/>
          </a:ln>
        </p:spPr>
        <p:txBody>
          <a:bodyPr spcFirstLastPara="1" wrap="square" lIns="91425" tIns="45700" rIns="91425" bIns="45700" anchor="t" anchorCtr="0">
            <a:noAutofit/>
          </a:bodyPr>
          <a:lstStyle/>
          <a:p>
            <a:pPr marL="342900" marR="0" lvl="0" indent="-431800" algn="l" rtl="0">
              <a:lnSpc>
                <a:spcPct val="115000"/>
              </a:lnSpc>
              <a:spcBef>
                <a:spcPts val="0"/>
              </a:spcBef>
              <a:spcAft>
                <a:spcPts val="0"/>
              </a:spcAft>
              <a:buClr>
                <a:schemeClr val="dk1"/>
              </a:buClr>
              <a:buSzPts val="3200"/>
              <a:buFont typeface="Times New Roman"/>
              <a:buChar char="❖"/>
            </a:pPr>
            <a:r>
              <a:rPr lang="en-US">
                <a:highlight>
                  <a:srgbClr val="FFFFFF"/>
                </a:highlight>
                <a:latin typeface="Times New Roman"/>
                <a:ea typeface="Times New Roman"/>
                <a:cs typeface="Times New Roman"/>
                <a:sym typeface="Times New Roman"/>
              </a:rPr>
              <a:t>Kết quả :</a:t>
            </a:r>
            <a:endParaRPr b="1">
              <a:highlight>
                <a:srgbClr val="FFFFFF"/>
              </a:highlight>
              <a:latin typeface="Times New Roman"/>
              <a:ea typeface="Times New Roman"/>
              <a:cs typeface="Times New Roman"/>
              <a:sym typeface="Times New Roman"/>
            </a:endParaRPr>
          </a:p>
          <a:p>
            <a:pPr marL="1714500" marR="0" lvl="0" indent="0" algn="l" rtl="0">
              <a:lnSpc>
                <a:spcPct val="115000"/>
              </a:lnSpc>
              <a:spcBef>
                <a:spcPts val="0"/>
              </a:spcBef>
              <a:spcAft>
                <a:spcPts val="0"/>
              </a:spcAft>
              <a:buClr>
                <a:srgbClr val="000000"/>
              </a:buClr>
              <a:buSzPts val="1100"/>
              <a:buFont typeface="Arial"/>
              <a:buNone/>
            </a:pPr>
            <a:r>
              <a:rPr lang="en-US" sz="2400" b="1">
                <a:solidFill>
                  <a:srgbClr val="000000"/>
                </a:solidFill>
                <a:highlight>
                  <a:srgbClr val="FFFFFF"/>
                </a:highlight>
                <a:latin typeface="Times New Roman"/>
                <a:ea typeface="Times New Roman"/>
                <a:cs typeface="Times New Roman"/>
                <a:sym typeface="Times New Roman"/>
              </a:rPr>
              <a:t>employee:1:first_name = "John"</a:t>
            </a:r>
            <a:endParaRPr sz="2400" b="1">
              <a:solidFill>
                <a:srgbClr val="000000"/>
              </a:solidFill>
              <a:highlight>
                <a:srgbClr val="FFFFFF"/>
              </a:highlight>
              <a:latin typeface="Times New Roman"/>
              <a:ea typeface="Times New Roman"/>
              <a:cs typeface="Times New Roman"/>
              <a:sym typeface="Times New Roman"/>
            </a:endParaRPr>
          </a:p>
          <a:p>
            <a:pPr marL="1714500" marR="0" lvl="0" indent="0" algn="l" rtl="0">
              <a:lnSpc>
                <a:spcPct val="115000"/>
              </a:lnSpc>
              <a:spcBef>
                <a:spcPts val="0"/>
              </a:spcBef>
              <a:spcAft>
                <a:spcPts val="0"/>
              </a:spcAft>
              <a:buClr>
                <a:srgbClr val="000000"/>
              </a:buClr>
              <a:buSzPts val="1100"/>
              <a:buFont typeface="Arial"/>
              <a:buNone/>
            </a:pPr>
            <a:r>
              <a:rPr lang="en-US" sz="2400" b="1">
                <a:solidFill>
                  <a:srgbClr val="000000"/>
                </a:solidFill>
                <a:highlight>
                  <a:srgbClr val="FFFFFF"/>
                </a:highlight>
                <a:latin typeface="Times New Roman"/>
                <a:ea typeface="Times New Roman"/>
                <a:cs typeface="Times New Roman"/>
                <a:sym typeface="Times New Roman"/>
              </a:rPr>
              <a:t>employee:1:last_name = "Doe"</a:t>
            </a:r>
            <a:endParaRPr sz="2400" b="1">
              <a:solidFill>
                <a:srgbClr val="000000"/>
              </a:solidFill>
              <a:highlight>
                <a:srgbClr val="FFFFFF"/>
              </a:highlight>
              <a:latin typeface="Times New Roman"/>
              <a:ea typeface="Times New Roman"/>
              <a:cs typeface="Times New Roman"/>
              <a:sym typeface="Times New Roman"/>
            </a:endParaRPr>
          </a:p>
          <a:p>
            <a:pPr marL="1714500" marR="0" lvl="0" indent="0" algn="l" rtl="0">
              <a:lnSpc>
                <a:spcPct val="115000"/>
              </a:lnSpc>
              <a:spcBef>
                <a:spcPts val="0"/>
              </a:spcBef>
              <a:spcAft>
                <a:spcPts val="0"/>
              </a:spcAft>
              <a:buClr>
                <a:srgbClr val="000000"/>
              </a:buClr>
              <a:buSzPts val="1100"/>
              <a:buFont typeface="Arial"/>
              <a:buNone/>
            </a:pPr>
            <a:r>
              <a:rPr lang="en-US" sz="2400" b="1">
                <a:solidFill>
                  <a:srgbClr val="000000"/>
                </a:solidFill>
                <a:highlight>
                  <a:srgbClr val="FFFFFF"/>
                </a:highlight>
                <a:latin typeface="Times New Roman"/>
                <a:ea typeface="Times New Roman"/>
                <a:cs typeface="Times New Roman"/>
                <a:sym typeface="Times New Roman"/>
              </a:rPr>
              <a:t>employee:1:address = "New York"</a:t>
            </a:r>
            <a:endParaRPr sz="2400" b="1">
              <a:solidFill>
                <a:srgbClr val="000000"/>
              </a:solidFill>
              <a:highlight>
                <a:srgbClr val="FFFFFF"/>
              </a:highlight>
              <a:latin typeface="Times New Roman"/>
              <a:ea typeface="Times New Roman"/>
              <a:cs typeface="Times New Roman"/>
              <a:sym typeface="Times New Roman"/>
            </a:endParaRPr>
          </a:p>
          <a:p>
            <a:pPr marL="1714500" marR="0" lvl="0" indent="0" algn="l" rtl="0">
              <a:lnSpc>
                <a:spcPct val="115000"/>
              </a:lnSpc>
              <a:spcBef>
                <a:spcPts val="0"/>
              </a:spcBef>
              <a:spcAft>
                <a:spcPts val="0"/>
              </a:spcAft>
              <a:buClr>
                <a:srgbClr val="000000"/>
              </a:buClr>
              <a:buSzPts val="1100"/>
              <a:buFont typeface="Arial"/>
              <a:buNone/>
            </a:pPr>
            <a:r>
              <a:rPr lang="en-US" sz="2400" b="1">
                <a:solidFill>
                  <a:srgbClr val="000000"/>
                </a:solidFill>
                <a:highlight>
                  <a:srgbClr val="FFFFFF"/>
                </a:highlight>
                <a:latin typeface="Times New Roman"/>
                <a:ea typeface="Times New Roman"/>
                <a:cs typeface="Times New Roman"/>
                <a:sym typeface="Times New Roman"/>
              </a:rPr>
              <a:t>employee:2:first_name = "Benjamin"</a:t>
            </a:r>
            <a:endParaRPr sz="2400" b="1">
              <a:solidFill>
                <a:srgbClr val="000000"/>
              </a:solidFill>
              <a:highlight>
                <a:srgbClr val="FFFFFF"/>
              </a:highlight>
              <a:latin typeface="Times New Roman"/>
              <a:ea typeface="Times New Roman"/>
              <a:cs typeface="Times New Roman"/>
              <a:sym typeface="Times New Roman"/>
            </a:endParaRPr>
          </a:p>
          <a:p>
            <a:pPr marL="1714500" marR="0" lvl="0" indent="0" algn="l" rtl="0">
              <a:lnSpc>
                <a:spcPct val="115000"/>
              </a:lnSpc>
              <a:spcBef>
                <a:spcPts val="0"/>
              </a:spcBef>
              <a:spcAft>
                <a:spcPts val="0"/>
              </a:spcAft>
              <a:buClr>
                <a:srgbClr val="000000"/>
              </a:buClr>
              <a:buSzPts val="1100"/>
              <a:buFont typeface="Arial"/>
              <a:buNone/>
            </a:pPr>
            <a:r>
              <a:rPr lang="en-US" sz="2400" b="1">
                <a:solidFill>
                  <a:srgbClr val="000000"/>
                </a:solidFill>
                <a:highlight>
                  <a:srgbClr val="FFFFFF"/>
                </a:highlight>
                <a:latin typeface="Times New Roman"/>
                <a:ea typeface="Times New Roman"/>
                <a:cs typeface="Times New Roman"/>
                <a:sym typeface="Times New Roman"/>
              </a:rPr>
              <a:t>employee:2:last_name = "Button"</a:t>
            </a:r>
            <a:endParaRPr sz="2400" b="1">
              <a:solidFill>
                <a:srgbClr val="000000"/>
              </a:solidFill>
              <a:highlight>
                <a:srgbClr val="FFFFFF"/>
              </a:highlight>
              <a:latin typeface="Times New Roman"/>
              <a:ea typeface="Times New Roman"/>
              <a:cs typeface="Times New Roman"/>
              <a:sym typeface="Times New Roman"/>
            </a:endParaRPr>
          </a:p>
          <a:p>
            <a:pPr marL="1714500" marR="0" lvl="0" indent="0" algn="l" rtl="0">
              <a:lnSpc>
                <a:spcPct val="115000"/>
              </a:lnSpc>
              <a:spcBef>
                <a:spcPts val="0"/>
              </a:spcBef>
              <a:spcAft>
                <a:spcPts val="0"/>
              </a:spcAft>
              <a:buClr>
                <a:srgbClr val="000000"/>
              </a:buClr>
              <a:buSzPts val="1100"/>
              <a:buFont typeface="Arial"/>
              <a:buNone/>
            </a:pPr>
            <a:r>
              <a:rPr lang="en-US" sz="2400" b="1">
                <a:solidFill>
                  <a:srgbClr val="000000"/>
                </a:solidFill>
                <a:highlight>
                  <a:srgbClr val="FFFFFF"/>
                </a:highlight>
                <a:latin typeface="Times New Roman"/>
                <a:ea typeface="Times New Roman"/>
                <a:cs typeface="Times New Roman"/>
                <a:sym typeface="Times New Roman"/>
              </a:rPr>
              <a:t>employee:2:address = "Chicago"</a:t>
            </a:r>
            <a:endParaRPr sz="2400" b="1">
              <a:solidFill>
                <a:srgbClr val="000000"/>
              </a:solidFill>
              <a:highlight>
                <a:srgbClr val="FFFFFF"/>
              </a:highlight>
              <a:latin typeface="Times New Roman"/>
              <a:ea typeface="Times New Roman"/>
              <a:cs typeface="Times New Roman"/>
              <a:sym typeface="Times New Roman"/>
            </a:endParaRPr>
          </a:p>
          <a:p>
            <a:pPr marL="1714500" marR="0" lvl="0" indent="0" algn="l" rtl="0">
              <a:lnSpc>
                <a:spcPct val="115000"/>
              </a:lnSpc>
              <a:spcBef>
                <a:spcPts val="0"/>
              </a:spcBef>
              <a:spcAft>
                <a:spcPts val="0"/>
              </a:spcAft>
              <a:buClr>
                <a:srgbClr val="000000"/>
              </a:buClr>
              <a:buSzPts val="1100"/>
              <a:buFont typeface="Arial"/>
              <a:buNone/>
            </a:pPr>
            <a:r>
              <a:rPr lang="en-US" sz="2400" b="1">
                <a:solidFill>
                  <a:srgbClr val="000000"/>
                </a:solidFill>
                <a:highlight>
                  <a:srgbClr val="FFFFFF"/>
                </a:highlight>
                <a:latin typeface="Times New Roman"/>
                <a:ea typeface="Times New Roman"/>
                <a:cs typeface="Times New Roman"/>
                <a:sym typeface="Times New Roman"/>
              </a:rPr>
              <a:t>employee:3:first_name = "Mycroft"</a:t>
            </a:r>
            <a:endParaRPr sz="2400" b="1">
              <a:solidFill>
                <a:srgbClr val="000000"/>
              </a:solidFill>
              <a:highlight>
                <a:srgbClr val="FFFFFF"/>
              </a:highlight>
              <a:latin typeface="Times New Roman"/>
              <a:ea typeface="Times New Roman"/>
              <a:cs typeface="Times New Roman"/>
              <a:sym typeface="Times New Roman"/>
            </a:endParaRPr>
          </a:p>
          <a:p>
            <a:pPr marL="1714500" marR="0" lvl="0" indent="0" algn="l" rtl="0">
              <a:lnSpc>
                <a:spcPct val="115000"/>
              </a:lnSpc>
              <a:spcBef>
                <a:spcPts val="0"/>
              </a:spcBef>
              <a:spcAft>
                <a:spcPts val="0"/>
              </a:spcAft>
              <a:buClr>
                <a:srgbClr val="000000"/>
              </a:buClr>
              <a:buSzPts val="1100"/>
              <a:buFont typeface="Arial"/>
              <a:buNone/>
            </a:pPr>
            <a:r>
              <a:rPr lang="en-US" sz="2400" b="1">
                <a:solidFill>
                  <a:srgbClr val="000000"/>
                </a:solidFill>
                <a:highlight>
                  <a:srgbClr val="FFFFFF"/>
                </a:highlight>
                <a:latin typeface="Times New Roman"/>
                <a:ea typeface="Times New Roman"/>
                <a:cs typeface="Times New Roman"/>
                <a:sym typeface="Times New Roman"/>
              </a:rPr>
              <a:t>employee:3:last_name = "Holmes"</a:t>
            </a:r>
            <a:endParaRPr sz="2400" b="1">
              <a:solidFill>
                <a:srgbClr val="000000"/>
              </a:solidFill>
              <a:highlight>
                <a:srgbClr val="FFFFFF"/>
              </a:highlight>
              <a:latin typeface="Times New Roman"/>
              <a:ea typeface="Times New Roman"/>
              <a:cs typeface="Times New Roman"/>
              <a:sym typeface="Times New Roman"/>
            </a:endParaRPr>
          </a:p>
          <a:p>
            <a:pPr marL="1714500" marR="0" lvl="0" indent="0" algn="l" rtl="0">
              <a:lnSpc>
                <a:spcPct val="115000"/>
              </a:lnSpc>
              <a:spcBef>
                <a:spcPts val="0"/>
              </a:spcBef>
              <a:spcAft>
                <a:spcPts val="0"/>
              </a:spcAft>
              <a:buClr>
                <a:srgbClr val="000000"/>
              </a:buClr>
              <a:buSzPts val="1100"/>
              <a:buFont typeface="Arial"/>
              <a:buNone/>
            </a:pPr>
            <a:r>
              <a:rPr lang="en-US" sz="2400" b="1">
                <a:solidFill>
                  <a:srgbClr val="000000"/>
                </a:solidFill>
                <a:highlight>
                  <a:srgbClr val="FFFFFF"/>
                </a:highlight>
                <a:latin typeface="Times New Roman"/>
                <a:ea typeface="Times New Roman"/>
                <a:cs typeface="Times New Roman"/>
                <a:sym typeface="Times New Roman"/>
              </a:rPr>
              <a:t>employee:3:address = "London”</a:t>
            </a:r>
            <a:endParaRPr sz="2400" b="1">
              <a:solidFill>
                <a:srgbClr val="000000"/>
              </a:solidFill>
              <a:highlight>
                <a:srgbClr val="FFFFFF"/>
              </a:highlight>
              <a:latin typeface="Times New Roman"/>
              <a:ea typeface="Times New Roman"/>
              <a:cs typeface="Times New Roman"/>
              <a:sym typeface="Times New Roman"/>
            </a:endParaRPr>
          </a:p>
          <a:p>
            <a:pPr marL="342900" marR="0" lvl="0" indent="0" algn="l" rtl="0">
              <a:lnSpc>
                <a:spcPct val="115000"/>
              </a:lnSpc>
              <a:spcBef>
                <a:spcPts val="0"/>
              </a:spcBef>
              <a:spcAft>
                <a:spcPts val="0"/>
              </a:spcAft>
              <a:buNone/>
            </a:pPr>
            <a:endParaRPr b="1">
              <a:highlight>
                <a:srgbClr val="FFFFFF"/>
              </a:highlight>
              <a:latin typeface="Times New Roman"/>
              <a:ea typeface="Times New Roman"/>
              <a:cs typeface="Times New Roman"/>
              <a:sym typeface="Times New Roman"/>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20" name="Google Shape;420;p57"/>
          <p:cNvSpPr txBox="1">
            <a:spLocks noGrp="1"/>
          </p:cNvSpPr>
          <p:nvPr>
            <p:ph type="title"/>
          </p:nvPr>
        </p:nvSpPr>
        <p:spPr>
          <a:xfrm>
            <a:off x="533400" y="457200"/>
            <a:ext cx="7391400" cy="563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Verdana"/>
              <a:buNone/>
            </a:pPr>
            <a:r>
              <a:rPr lang="en-US" sz="2600"/>
              <a:t>Chuyển SQL thành Key-value stores</a:t>
            </a:r>
            <a:endParaRPr sz="2600"/>
          </a:p>
        </p:txBody>
      </p:sp>
      <p:sp>
        <p:nvSpPr>
          <p:cNvPr id="421" name="Google Shape;421;p57"/>
          <p:cNvSpPr txBox="1">
            <a:spLocks noGrp="1"/>
          </p:cNvSpPr>
          <p:nvPr>
            <p:ph type="body" idx="1"/>
          </p:nvPr>
        </p:nvSpPr>
        <p:spPr>
          <a:xfrm>
            <a:off x="457200" y="1466999"/>
            <a:ext cx="8229600" cy="5391000"/>
          </a:xfrm>
          <a:prstGeom prst="rect">
            <a:avLst/>
          </a:prstGeom>
          <a:noFill/>
          <a:ln>
            <a:noFill/>
          </a:ln>
        </p:spPr>
        <p:txBody>
          <a:bodyPr spcFirstLastPara="1" wrap="square" lIns="91425" tIns="45700" rIns="91425" bIns="45700" anchor="t" anchorCtr="0">
            <a:noAutofit/>
          </a:bodyPr>
          <a:lstStyle/>
          <a:p>
            <a:pPr marL="342900" marR="0" lvl="0" indent="-431800" algn="l" rtl="0">
              <a:lnSpc>
                <a:spcPct val="115000"/>
              </a:lnSpc>
              <a:spcBef>
                <a:spcPts val="0"/>
              </a:spcBef>
              <a:spcAft>
                <a:spcPts val="0"/>
              </a:spcAft>
              <a:buClr>
                <a:schemeClr val="dk1"/>
              </a:buClr>
              <a:buSzPts val="3200"/>
              <a:buFont typeface="Times New Roman"/>
              <a:buChar char="❖"/>
            </a:pPr>
            <a:r>
              <a:rPr lang="en-US">
                <a:highlight>
                  <a:srgbClr val="FFFFFF"/>
                </a:highlight>
                <a:latin typeface="Times New Roman"/>
                <a:ea typeface="Times New Roman"/>
                <a:cs typeface="Times New Roman"/>
                <a:sym typeface="Times New Roman"/>
              </a:rPr>
              <a:t>Trường hợp bảng có </a:t>
            </a:r>
            <a:r>
              <a:rPr lang="en-US" i="1">
                <a:highlight>
                  <a:srgbClr val="FFFFFF"/>
                </a:highlight>
                <a:latin typeface="Times New Roman"/>
                <a:ea typeface="Times New Roman"/>
                <a:cs typeface="Times New Roman"/>
                <a:sym typeface="Times New Roman"/>
              </a:rPr>
              <a:t>khoá ngoại</a:t>
            </a:r>
            <a:r>
              <a:rPr lang="en-US">
                <a:highlight>
                  <a:srgbClr val="FFFFFF"/>
                </a:highlight>
                <a:latin typeface="Times New Roman"/>
                <a:ea typeface="Times New Roman"/>
                <a:cs typeface="Times New Roman"/>
                <a:sym typeface="Times New Roman"/>
              </a:rPr>
              <a:t> với bảng payment:</a:t>
            </a:r>
            <a:endParaRPr>
              <a:highlight>
                <a:srgbClr val="FFFFFF"/>
              </a:highlight>
              <a:latin typeface="Times New Roman"/>
              <a:ea typeface="Times New Roman"/>
              <a:cs typeface="Times New Roman"/>
              <a:sym typeface="Times New Roman"/>
            </a:endParaRPr>
          </a:p>
          <a:p>
            <a:pPr marL="0" marR="0" lvl="0" indent="0" algn="l" rtl="0">
              <a:lnSpc>
                <a:spcPct val="115000"/>
              </a:lnSpc>
              <a:spcBef>
                <a:spcPts val="0"/>
              </a:spcBef>
              <a:spcAft>
                <a:spcPts val="0"/>
              </a:spcAft>
              <a:buNone/>
            </a:pPr>
            <a:endParaRPr b="1">
              <a:highlight>
                <a:srgbClr val="FFFFFF"/>
              </a:highlight>
              <a:latin typeface="Times New Roman"/>
              <a:ea typeface="Times New Roman"/>
              <a:cs typeface="Times New Roman"/>
              <a:sym typeface="Times New Roman"/>
            </a:endParaRPr>
          </a:p>
        </p:txBody>
      </p:sp>
      <p:pic>
        <p:nvPicPr>
          <p:cNvPr id="422" name="Google Shape;422;p57"/>
          <p:cNvPicPr preferRelativeResize="0"/>
          <p:nvPr/>
        </p:nvPicPr>
        <p:blipFill>
          <a:blip r:embed="rId3">
            <a:alphaModFix/>
          </a:blip>
          <a:stretch>
            <a:fillRect/>
          </a:stretch>
        </p:blipFill>
        <p:spPr>
          <a:xfrm>
            <a:off x="533400" y="3014725"/>
            <a:ext cx="8229600" cy="3065233"/>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8" name="Google Shape;428;p58"/>
          <p:cNvSpPr txBox="1">
            <a:spLocks noGrp="1"/>
          </p:cNvSpPr>
          <p:nvPr>
            <p:ph type="title"/>
          </p:nvPr>
        </p:nvSpPr>
        <p:spPr>
          <a:xfrm>
            <a:off x="533400" y="457200"/>
            <a:ext cx="7391400" cy="563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Verdana"/>
              <a:buNone/>
            </a:pPr>
            <a:r>
              <a:rPr lang="en-US" sz="2600"/>
              <a:t>Chuyển SQL thành Key-value stores</a:t>
            </a:r>
            <a:endParaRPr sz="2600"/>
          </a:p>
        </p:txBody>
      </p:sp>
      <p:sp>
        <p:nvSpPr>
          <p:cNvPr id="429" name="Google Shape;429;p58"/>
          <p:cNvSpPr txBox="1">
            <a:spLocks noGrp="1"/>
          </p:cNvSpPr>
          <p:nvPr>
            <p:ph type="body" idx="1"/>
          </p:nvPr>
        </p:nvSpPr>
        <p:spPr>
          <a:xfrm>
            <a:off x="457200" y="1242409"/>
            <a:ext cx="8229600" cy="5391000"/>
          </a:xfrm>
          <a:prstGeom prst="rect">
            <a:avLst/>
          </a:prstGeom>
          <a:noFill/>
          <a:ln>
            <a:noFill/>
          </a:ln>
        </p:spPr>
        <p:txBody>
          <a:bodyPr spcFirstLastPara="1" wrap="square" lIns="91425" tIns="45700" rIns="91425" bIns="45700" anchor="t" anchorCtr="0">
            <a:noAutofit/>
          </a:bodyPr>
          <a:lstStyle/>
          <a:p>
            <a:pPr marL="342900" marR="0" lvl="0" indent="-431800" algn="l" rtl="0">
              <a:lnSpc>
                <a:spcPct val="115000"/>
              </a:lnSpc>
              <a:spcBef>
                <a:spcPts val="0"/>
              </a:spcBef>
              <a:spcAft>
                <a:spcPts val="0"/>
              </a:spcAft>
              <a:buClr>
                <a:schemeClr val="dk1"/>
              </a:buClr>
              <a:buSzPts val="3200"/>
              <a:buFont typeface="Times New Roman"/>
              <a:buChar char="❖"/>
            </a:pPr>
            <a:r>
              <a:rPr lang="en-US" sz="2400">
                <a:highlight>
                  <a:srgbClr val="FFFFFF"/>
                </a:highlight>
                <a:latin typeface="Times New Roman"/>
                <a:ea typeface="Times New Roman"/>
                <a:cs typeface="Times New Roman"/>
                <a:sym typeface="Times New Roman"/>
              </a:rPr>
              <a:t>Chúng ta có thể định nghĩa như sau :</a:t>
            </a:r>
            <a:endParaRPr sz="2400">
              <a:highlight>
                <a:srgbClr val="FFFFFF"/>
              </a:highlight>
              <a:latin typeface="Times New Roman"/>
              <a:ea typeface="Times New Roman"/>
              <a:cs typeface="Times New Roman"/>
              <a:sym typeface="Times New Roman"/>
            </a:endParaRPr>
          </a:p>
          <a:p>
            <a:pPr marL="342900" marR="0" lvl="0" indent="0" algn="l" rtl="0">
              <a:lnSpc>
                <a:spcPct val="115000"/>
              </a:lnSpc>
              <a:spcBef>
                <a:spcPts val="0"/>
              </a:spcBef>
              <a:spcAft>
                <a:spcPts val="0"/>
              </a:spcAft>
              <a:buNone/>
            </a:pPr>
            <a:r>
              <a:rPr lang="en-US" sz="2200" b="1">
                <a:solidFill>
                  <a:srgbClr val="000000"/>
                </a:solidFill>
                <a:highlight>
                  <a:srgbClr val="FFFFFF"/>
                </a:highlight>
                <a:latin typeface="Times New Roman"/>
                <a:ea typeface="Times New Roman"/>
                <a:cs typeface="Times New Roman"/>
                <a:sym typeface="Times New Roman"/>
              </a:rPr>
              <a:t>payment:$payment_id:$employee_id:$attribute_name = $value</a:t>
            </a:r>
            <a:endParaRPr sz="2200">
              <a:solidFill>
                <a:srgbClr val="000000"/>
              </a:solidFill>
              <a:highlight>
                <a:srgbClr val="FFFFFF"/>
              </a:highlight>
              <a:latin typeface="Times New Roman"/>
              <a:ea typeface="Times New Roman"/>
              <a:cs typeface="Times New Roman"/>
              <a:sym typeface="Times New Roman"/>
            </a:endParaRPr>
          </a:p>
          <a:p>
            <a:pPr marL="457200" marR="0" lvl="0" indent="-431800" algn="l" rtl="0">
              <a:lnSpc>
                <a:spcPct val="115000"/>
              </a:lnSpc>
              <a:spcBef>
                <a:spcPts val="0"/>
              </a:spcBef>
              <a:spcAft>
                <a:spcPts val="0"/>
              </a:spcAft>
              <a:buClr>
                <a:schemeClr val="dk1"/>
              </a:buClr>
              <a:buSzPts val="3200"/>
              <a:buFont typeface="Times New Roman"/>
              <a:buChar char="❖"/>
            </a:pPr>
            <a:r>
              <a:rPr lang="en-US" sz="2400">
                <a:highlight>
                  <a:srgbClr val="FFFFFF"/>
                </a:highlight>
                <a:latin typeface="Times New Roman"/>
                <a:ea typeface="Times New Roman"/>
                <a:cs typeface="Times New Roman"/>
                <a:sym typeface="Times New Roman"/>
              </a:rPr>
              <a:t>Kết quả : </a:t>
            </a:r>
            <a:endParaRPr sz="2400">
              <a:highlight>
                <a:srgbClr val="FFFFFF"/>
              </a:highlight>
              <a:latin typeface="Times New Roman"/>
              <a:ea typeface="Times New Roman"/>
              <a:cs typeface="Times New Roman"/>
              <a:sym typeface="Times New Roman"/>
            </a:endParaRPr>
          </a:p>
          <a:p>
            <a:pPr marL="2286000" marR="0" lvl="0" indent="0" algn="l" rtl="0">
              <a:lnSpc>
                <a:spcPct val="115000"/>
              </a:lnSpc>
              <a:spcBef>
                <a:spcPts val="0"/>
              </a:spcBef>
              <a:spcAft>
                <a:spcPts val="0"/>
              </a:spcAft>
              <a:buClr>
                <a:srgbClr val="000000"/>
              </a:buClr>
              <a:buSzPts val="1100"/>
              <a:buFont typeface="Arial"/>
              <a:buNone/>
            </a:pPr>
            <a:r>
              <a:rPr lang="en-US" sz="2000" b="1">
                <a:solidFill>
                  <a:srgbClr val="000000"/>
                </a:solidFill>
                <a:highlight>
                  <a:srgbClr val="FFFFFF"/>
                </a:highlight>
                <a:latin typeface="Times New Roman"/>
                <a:ea typeface="Times New Roman"/>
                <a:cs typeface="Times New Roman"/>
                <a:sym typeface="Times New Roman"/>
              </a:rPr>
              <a:t>payment:1:1:amount = "50000"</a:t>
            </a:r>
            <a:endParaRPr sz="2000" b="1">
              <a:solidFill>
                <a:srgbClr val="000000"/>
              </a:solidFill>
              <a:highlight>
                <a:srgbClr val="FFFFFF"/>
              </a:highlight>
              <a:latin typeface="Times New Roman"/>
              <a:ea typeface="Times New Roman"/>
              <a:cs typeface="Times New Roman"/>
              <a:sym typeface="Times New Roman"/>
            </a:endParaRPr>
          </a:p>
          <a:p>
            <a:pPr marL="2286000" marR="0" lvl="0" indent="0" algn="l" rtl="0">
              <a:lnSpc>
                <a:spcPct val="115000"/>
              </a:lnSpc>
              <a:spcBef>
                <a:spcPts val="0"/>
              </a:spcBef>
              <a:spcAft>
                <a:spcPts val="0"/>
              </a:spcAft>
              <a:buClr>
                <a:srgbClr val="000000"/>
              </a:buClr>
              <a:buSzPts val="1100"/>
              <a:buFont typeface="Arial"/>
              <a:buNone/>
            </a:pPr>
            <a:r>
              <a:rPr lang="en-US" sz="2000" b="1">
                <a:solidFill>
                  <a:srgbClr val="000000"/>
                </a:solidFill>
                <a:highlight>
                  <a:srgbClr val="FFFFFF"/>
                </a:highlight>
                <a:latin typeface="Times New Roman"/>
                <a:ea typeface="Times New Roman"/>
                <a:cs typeface="Times New Roman"/>
                <a:sym typeface="Times New Roman"/>
              </a:rPr>
              <a:t>payment:1:1:date = "01/12/2017"</a:t>
            </a:r>
            <a:endParaRPr sz="2000" b="1">
              <a:solidFill>
                <a:srgbClr val="000000"/>
              </a:solidFill>
              <a:highlight>
                <a:srgbClr val="FFFFFF"/>
              </a:highlight>
              <a:latin typeface="Times New Roman"/>
              <a:ea typeface="Times New Roman"/>
              <a:cs typeface="Times New Roman"/>
              <a:sym typeface="Times New Roman"/>
            </a:endParaRPr>
          </a:p>
          <a:p>
            <a:pPr marL="2286000" marR="0" lvl="0" indent="0" algn="l" rtl="0">
              <a:lnSpc>
                <a:spcPct val="115000"/>
              </a:lnSpc>
              <a:spcBef>
                <a:spcPts val="0"/>
              </a:spcBef>
              <a:spcAft>
                <a:spcPts val="0"/>
              </a:spcAft>
              <a:buClr>
                <a:srgbClr val="000000"/>
              </a:buClr>
              <a:buSzPts val="1100"/>
              <a:buFont typeface="Arial"/>
              <a:buNone/>
            </a:pPr>
            <a:r>
              <a:rPr lang="en-US" sz="2000" b="1">
                <a:solidFill>
                  <a:srgbClr val="000000"/>
                </a:solidFill>
                <a:highlight>
                  <a:srgbClr val="FFFFFF"/>
                </a:highlight>
                <a:latin typeface="Times New Roman"/>
                <a:ea typeface="Times New Roman"/>
                <a:cs typeface="Times New Roman"/>
                <a:sym typeface="Times New Roman"/>
              </a:rPr>
              <a:t>payment:2:1:amount = "20000"</a:t>
            </a:r>
            <a:endParaRPr sz="2000" b="1">
              <a:solidFill>
                <a:srgbClr val="000000"/>
              </a:solidFill>
              <a:highlight>
                <a:srgbClr val="FFFFFF"/>
              </a:highlight>
              <a:latin typeface="Times New Roman"/>
              <a:ea typeface="Times New Roman"/>
              <a:cs typeface="Times New Roman"/>
              <a:sym typeface="Times New Roman"/>
            </a:endParaRPr>
          </a:p>
          <a:p>
            <a:pPr marL="2286000" marR="0" lvl="0" indent="0" algn="l" rtl="0">
              <a:lnSpc>
                <a:spcPct val="115000"/>
              </a:lnSpc>
              <a:spcBef>
                <a:spcPts val="0"/>
              </a:spcBef>
              <a:spcAft>
                <a:spcPts val="0"/>
              </a:spcAft>
              <a:buClr>
                <a:srgbClr val="000000"/>
              </a:buClr>
              <a:buSzPts val="1100"/>
              <a:buFont typeface="Arial"/>
              <a:buNone/>
            </a:pPr>
            <a:r>
              <a:rPr lang="en-US" sz="2000" b="1">
                <a:solidFill>
                  <a:srgbClr val="000000"/>
                </a:solidFill>
                <a:highlight>
                  <a:srgbClr val="FFFFFF"/>
                </a:highlight>
                <a:latin typeface="Times New Roman"/>
                <a:ea typeface="Times New Roman"/>
                <a:cs typeface="Times New Roman"/>
                <a:sym typeface="Times New Roman"/>
              </a:rPr>
              <a:t>payment:2:1:date = "01/13/2017"</a:t>
            </a:r>
            <a:endParaRPr sz="2000" b="1">
              <a:solidFill>
                <a:srgbClr val="000000"/>
              </a:solidFill>
              <a:highlight>
                <a:srgbClr val="FFFFFF"/>
              </a:highlight>
              <a:latin typeface="Times New Roman"/>
              <a:ea typeface="Times New Roman"/>
              <a:cs typeface="Times New Roman"/>
              <a:sym typeface="Times New Roman"/>
            </a:endParaRPr>
          </a:p>
          <a:p>
            <a:pPr marL="2286000" marR="0" lvl="0" indent="0" algn="l" rtl="0">
              <a:lnSpc>
                <a:spcPct val="115000"/>
              </a:lnSpc>
              <a:spcBef>
                <a:spcPts val="0"/>
              </a:spcBef>
              <a:spcAft>
                <a:spcPts val="0"/>
              </a:spcAft>
              <a:buClr>
                <a:srgbClr val="000000"/>
              </a:buClr>
              <a:buSzPts val="1100"/>
              <a:buFont typeface="Arial"/>
              <a:buNone/>
            </a:pPr>
            <a:r>
              <a:rPr lang="en-US" sz="2000" b="1">
                <a:solidFill>
                  <a:srgbClr val="000000"/>
                </a:solidFill>
                <a:highlight>
                  <a:srgbClr val="FFFFFF"/>
                </a:highlight>
                <a:latin typeface="Times New Roman"/>
                <a:ea typeface="Times New Roman"/>
                <a:cs typeface="Times New Roman"/>
                <a:sym typeface="Times New Roman"/>
              </a:rPr>
              <a:t>payment:3:2:amount = "75000"</a:t>
            </a:r>
            <a:endParaRPr sz="2000" b="1">
              <a:solidFill>
                <a:srgbClr val="000000"/>
              </a:solidFill>
              <a:highlight>
                <a:srgbClr val="FFFFFF"/>
              </a:highlight>
              <a:latin typeface="Times New Roman"/>
              <a:ea typeface="Times New Roman"/>
              <a:cs typeface="Times New Roman"/>
              <a:sym typeface="Times New Roman"/>
            </a:endParaRPr>
          </a:p>
          <a:p>
            <a:pPr marL="2286000" marR="0" lvl="0" indent="0" algn="l" rtl="0">
              <a:lnSpc>
                <a:spcPct val="115000"/>
              </a:lnSpc>
              <a:spcBef>
                <a:spcPts val="0"/>
              </a:spcBef>
              <a:spcAft>
                <a:spcPts val="0"/>
              </a:spcAft>
              <a:buClr>
                <a:srgbClr val="000000"/>
              </a:buClr>
              <a:buSzPts val="1100"/>
              <a:buFont typeface="Arial"/>
              <a:buNone/>
            </a:pPr>
            <a:r>
              <a:rPr lang="en-US" sz="2000" b="1">
                <a:solidFill>
                  <a:srgbClr val="000000"/>
                </a:solidFill>
                <a:highlight>
                  <a:srgbClr val="FFFFFF"/>
                </a:highlight>
                <a:latin typeface="Times New Roman"/>
                <a:ea typeface="Times New Roman"/>
                <a:cs typeface="Times New Roman"/>
                <a:sym typeface="Times New Roman"/>
              </a:rPr>
              <a:t>payment:3:2:date = "01/14/2017"</a:t>
            </a:r>
            <a:endParaRPr sz="2000" b="1">
              <a:solidFill>
                <a:srgbClr val="000000"/>
              </a:solidFill>
              <a:highlight>
                <a:srgbClr val="FFFFFF"/>
              </a:highlight>
              <a:latin typeface="Times New Roman"/>
              <a:ea typeface="Times New Roman"/>
              <a:cs typeface="Times New Roman"/>
              <a:sym typeface="Times New Roman"/>
            </a:endParaRPr>
          </a:p>
          <a:p>
            <a:pPr marL="2286000" marR="0" lvl="0" indent="0" algn="l" rtl="0">
              <a:lnSpc>
                <a:spcPct val="115000"/>
              </a:lnSpc>
              <a:spcBef>
                <a:spcPts val="0"/>
              </a:spcBef>
              <a:spcAft>
                <a:spcPts val="0"/>
              </a:spcAft>
              <a:buClr>
                <a:srgbClr val="000000"/>
              </a:buClr>
              <a:buSzPts val="1100"/>
              <a:buFont typeface="Arial"/>
              <a:buNone/>
            </a:pPr>
            <a:r>
              <a:rPr lang="en-US" sz="2000" b="1">
                <a:solidFill>
                  <a:srgbClr val="000000"/>
                </a:solidFill>
                <a:highlight>
                  <a:srgbClr val="FFFFFF"/>
                </a:highlight>
                <a:latin typeface="Times New Roman"/>
                <a:ea typeface="Times New Roman"/>
                <a:cs typeface="Times New Roman"/>
                <a:sym typeface="Times New Roman"/>
              </a:rPr>
              <a:t>payment:4:3:amount = "40000"</a:t>
            </a:r>
            <a:endParaRPr sz="2000" b="1">
              <a:solidFill>
                <a:srgbClr val="000000"/>
              </a:solidFill>
              <a:highlight>
                <a:srgbClr val="FFFFFF"/>
              </a:highlight>
              <a:latin typeface="Times New Roman"/>
              <a:ea typeface="Times New Roman"/>
              <a:cs typeface="Times New Roman"/>
              <a:sym typeface="Times New Roman"/>
            </a:endParaRPr>
          </a:p>
          <a:p>
            <a:pPr marL="2286000" marR="0" lvl="0" indent="0" algn="l" rtl="0">
              <a:lnSpc>
                <a:spcPct val="115000"/>
              </a:lnSpc>
              <a:spcBef>
                <a:spcPts val="0"/>
              </a:spcBef>
              <a:spcAft>
                <a:spcPts val="0"/>
              </a:spcAft>
              <a:buClr>
                <a:srgbClr val="000000"/>
              </a:buClr>
              <a:buSzPts val="1100"/>
              <a:buFont typeface="Arial"/>
              <a:buNone/>
            </a:pPr>
            <a:r>
              <a:rPr lang="en-US" sz="2000" b="1">
                <a:solidFill>
                  <a:srgbClr val="000000"/>
                </a:solidFill>
                <a:highlight>
                  <a:srgbClr val="FFFFFF"/>
                </a:highlight>
                <a:latin typeface="Times New Roman"/>
                <a:ea typeface="Times New Roman"/>
                <a:cs typeface="Times New Roman"/>
                <a:sym typeface="Times New Roman"/>
              </a:rPr>
              <a:t>payment:4:3:date = "01/15/2017"</a:t>
            </a:r>
            <a:endParaRPr sz="2000" b="1">
              <a:solidFill>
                <a:srgbClr val="000000"/>
              </a:solidFill>
              <a:highlight>
                <a:srgbClr val="FFFFFF"/>
              </a:highlight>
              <a:latin typeface="Times New Roman"/>
              <a:ea typeface="Times New Roman"/>
              <a:cs typeface="Times New Roman"/>
              <a:sym typeface="Times New Roman"/>
            </a:endParaRPr>
          </a:p>
          <a:p>
            <a:pPr marL="2286000" marR="0" lvl="0" indent="0" algn="l" rtl="0">
              <a:lnSpc>
                <a:spcPct val="115000"/>
              </a:lnSpc>
              <a:spcBef>
                <a:spcPts val="0"/>
              </a:spcBef>
              <a:spcAft>
                <a:spcPts val="0"/>
              </a:spcAft>
              <a:buClr>
                <a:srgbClr val="000000"/>
              </a:buClr>
              <a:buSzPts val="1100"/>
              <a:buFont typeface="Arial"/>
              <a:buNone/>
            </a:pPr>
            <a:r>
              <a:rPr lang="en-US" sz="2000" b="1">
                <a:solidFill>
                  <a:srgbClr val="000000"/>
                </a:solidFill>
                <a:highlight>
                  <a:srgbClr val="FFFFFF"/>
                </a:highlight>
                <a:latin typeface="Times New Roman"/>
                <a:ea typeface="Times New Roman"/>
                <a:cs typeface="Times New Roman"/>
                <a:sym typeface="Times New Roman"/>
              </a:rPr>
              <a:t>payment:5:3:amount = "20000"</a:t>
            </a:r>
            <a:endParaRPr sz="2000" b="1">
              <a:solidFill>
                <a:srgbClr val="000000"/>
              </a:solidFill>
              <a:highlight>
                <a:srgbClr val="FFFFFF"/>
              </a:highlight>
              <a:latin typeface="Times New Roman"/>
              <a:ea typeface="Times New Roman"/>
              <a:cs typeface="Times New Roman"/>
              <a:sym typeface="Times New Roman"/>
            </a:endParaRPr>
          </a:p>
          <a:p>
            <a:pPr marL="2286000" marR="0" lvl="0" indent="0" algn="l" rtl="0">
              <a:lnSpc>
                <a:spcPct val="115000"/>
              </a:lnSpc>
              <a:spcBef>
                <a:spcPts val="0"/>
              </a:spcBef>
              <a:spcAft>
                <a:spcPts val="0"/>
              </a:spcAft>
              <a:buClr>
                <a:srgbClr val="000000"/>
              </a:buClr>
              <a:buSzPts val="1100"/>
              <a:buFont typeface="Arial"/>
              <a:buNone/>
            </a:pPr>
            <a:r>
              <a:rPr lang="en-US" sz="2000" b="1">
                <a:solidFill>
                  <a:srgbClr val="000000"/>
                </a:solidFill>
                <a:highlight>
                  <a:srgbClr val="FFFFFF"/>
                </a:highlight>
                <a:latin typeface="Times New Roman"/>
                <a:ea typeface="Times New Roman"/>
                <a:cs typeface="Times New Roman"/>
                <a:sym typeface="Times New Roman"/>
              </a:rPr>
              <a:t>payment:5:3:date = "01/17/2017"</a:t>
            </a:r>
            <a:endParaRPr sz="2000" b="1">
              <a:solidFill>
                <a:srgbClr val="000000"/>
              </a:solidFill>
              <a:highlight>
                <a:srgbClr val="FFFFFF"/>
              </a:highlight>
              <a:latin typeface="Times New Roman"/>
              <a:ea typeface="Times New Roman"/>
              <a:cs typeface="Times New Roman"/>
              <a:sym typeface="Times New Roman"/>
            </a:endParaRPr>
          </a:p>
          <a:p>
            <a:pPr marL="2286000" marR="0" lvl="0" indent="0" algn="l" rtl="0">
              <a:lnSpc>
                <a:spcPct val="115000"/>
              </a:lnSpc>
              <a:spcBef>
                <a:spcPts val="0"/>
              </a:spcBef>
              <a:spcAft>
                <a:spcPts val="0"/>
              </a:spcAft>
              <a:buClr>
                <a:srgbClr val="000000"/>
              </a:buClr>
              <a:buSzPts val="1100"/>
              <a:buFont typeface="Arial"/>
              <a:buNone/>
            </a:pPr>
            <a:r>
              <a:rPr lang="en-US" sz="2000" b="1">
                <a:solidFill>
                  <a:srgbClr val="000000"/>
                </a:solidFill>
                <a:highlight>
                  <a:srgbClr val="FFFFFF"/>
                </a:highlight>
                <a:latin typeface="Times New Roman"/>
                <a:ea typeface="Times New Roman"/>
                <a:cs typeface="Times New Roman"/>
                <a:sym typeface="Times New Roman"/>
              </a:rPr>
              <a:t>payment:6:3:amount = "25000"</a:t>
            </a:r>
            <a:endParaRPr sz="2000" b="1">
              <a:solidFill>
                <a:srgbClr val="000000"/>
              </a:solidFill>
              <a:highlight>
                <a:srgbClr val="FFFFFF"/>
              </a:highlight>
              <a:latin typeface="Times New Roman"/>
              <a:ea typeface="Times New Roman"/>
              <a:cs typeface="Times New Roman"/>
              <a:sym typeface="Times New Roman"/>
            </a:endParaRPr>
          </a:p>
          <a:p>
            <a:pPr marL="2286000" marR="0" lvl="0" indent="0" algn="l" rtl="0">
              <a:lnSpc>
                <a:spcPct val="115000"/>
              </a:lnSpc>
              <a:spcBef>
                <a:spcPts val="0"/>
              </a:spcBef>
              <a:spcAft>
                <a:spcPts val="0"/>
              </a:spcAft>
              <a:buClr>
                <a:srgbClr val="000000"/>
              </a:buClr>
              <a:buSzPts val="1100"/>
              <a:buFont typeface="Arial"/>
              <a:buNone/>
            </a:pPr>
            <a:r>
              <a:rPr lang="en-US" sz="2000" b="1">
                <a:solidFill>
                  <a:srgbClr val="000000"/>
                </a:solidFill>
                <a:highlight>
                  <a:srgbClr val="FFFFFF"/>
                </a:highlight>
                <a:latin typeface="Times New Roman"/>
                <a:ea typeface="Times New Roman"/>
                <a:cs typeface="Times New Roman"/>
                <a:sym typeface="Times New Roman"/>
              </a:rPr>
              <a:t>payment:6:3:date = "01/18/2017"</a:t>
            </a:r>
            <a:endParaRPr sz="2000" b="1">
              <a:solidFill>
                <a:srgbClr val="000000"/>
              </a:solidFill>
              <a:highlight>
                <a:srgbClr val="FFFFFF"/>
              </a:highlight>
              <a:latin typeface="Times New Roman"/>
              <a:ea typeface="Times New Roman"/>
              <a:cs typeface="Times New Roman"/>
              <a:sym typeface="Times New Roman"/>
            </a:endParaRPr>
          </a:p>
          <a:p>
            <a:pPr marL="457200" marR="0" lvl="0" indent="0" algn="l" rtl="0">
              <a:lnSpc>
                <a:spcPct val="115000"/>
              </a:lnSpc>
              <a:spcBef>
                <a:spcPts val="0"/>
              </a:spcBef>
              <a:spcAft>
                <a:spcPts val="0"/>
              </a:spcAft>
              <a:buNone/>
            </a:pPr>
            <a:endParaRPr sz="2200" b="1">
              <a:solidFill>
                <a:srgbClr val="000000"/>
              </a:solidFill>
              <a:highlight>
                <a:srgbClr val="FFFFFF"/>
              </a:highlight>
              <a:latin typeface="Times New Roman"/>
              <a:ea typeface="Times New Roman"/>
              <a:cs typeface="Times New Roman"/>
              <a:sym typeface="Times New Roman"/>
            </a:endParaRPr>
          </a:p>
          <a:p>
            <a:pPr marL="342900" marR="0" lvl="0" indent="0" algn="l" rtl="0">
              <a:lnSpc>
                <a:spcPct val="115000"/>
              </a:lnSpc>
              <a:spcBef>
                <a:spcPts val="0"/>
              </a:spcBef>
              <a:spcAft>
                <a:spcPts val="0"/>
              </a:spcAft>
              <a:buNone/>
            </a:pPr>
            <a:endParaRPr>
              <a:highlight>
                <a:srgbClr val="FFFFFF"/>
              </a:highlight>
              <a:latin typeface="Times New Roman"/>
              <a:ea typeface="Times New Roman"/>
              <a:cs typeface="Times New Roman"/>
              <a:sym typeface="Times New Roman"/>
            </a:endParaRPr>
          </a:p>
          <a:p>
            <a:pPr marL="0" marR="0" lvl="0" indent="0" algn="l" rtl="0">
              <a:lnSpc>
                <a:spcPct val="115000"/>
              </a:lnSpc>
              <a:spcBef>
                <a:spcPts val="0"/>
              </a:spcBef>
              <a:spcAft>
                <a:spcPts val="0"/>
              </a:spcAft>
              <a:buNone/>
            </a:pPr>
            <a:endParaRPr b="1">
              <a:highlight>
                <a:srgbClr val="FFFFFF"/>
              </a:highlight>
              <a:latin typeface="Times New Roman"/>
              <a:ea typeface="Times New Roman"/>
              <a:cs typeface="Times New Roman"/>
              <a:sym typeface="Times New Roman"/>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5" name="Google Shape;435;p59"/>
          <p:cNvSpPr txBox="1">
            <a:spLocks noGrp="1"/>
          </p:cNvSpPr>
          <p:nvPr>
            <p:ph type="title"/>
          </p:nvPr>
        </p:nvSpPr>
        <p:spPr>
          <a:xfrm>
            <a:off x="533400" y="457200"/>
            <a:ext cx="7391400" cy="563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Verdana"/>
              <a:buNone/>
            </a:pPr>
            <a:r>
              <a:rPr lang="en-US" sz="2400"/>
              <a:t>Chuyển SQL thành Document Oriented databases</a:t>
            </a:r>
            <a:endParaRPr sz="2400"/>
          </a:p>
        </p:txBody>
      </p:sp>
      <p:sp>
        <p:nvSpPr>
          <p:cNvPr id="436" name="Google Shape;436;p59"/>
          <p:cNvSpPr txBox="1">
            <a:spLocks noGrp="1"/>
          </p:cNvSpPr>
          <p:nvPr>
            <p:ph type="body" idx="1"/>
          </p:nvPr>
        </p:nvSpPr>
        <p:spPr>
          <a:xfrm>
            <a:off x="457200" y="1466999"/>
            <a:ext cx="8229600" cy="5391000"/>
          </a:xfrm>
          <a:prstGeom prst="rect">
            <a:avLst/>
          </a:prstGeom>
          <a:noFill/>
          <a:ln>
            <a:noFill/>
          </a:ln>
        </p:spPr>
        <p:txBody>
          <a:bodyPr spcFirstLastPara="1" wrap="square" lIns="91425" tIns="45700" rIns="91425" bIns="45700" anchor="t" anchorCtr="0">
            <a:noAutofit/>
          </a:bodyPr>
          <a:lstStyle/>
          <a:p>
            <a:pPr marL="342900" lvl="0" indent="-431800" algn="l" rtl="0">
              <a:lnSpc>
                <a:spcPct val="115000"/>
              </a:lnSpc>
              <a:spcBef>
                <a:spcPts val="0"/>
              </a:spcBef>
              <a:spcAft>
                <a:spcPts val="0"/>
              </a:spcAft>
              <a:buClr>
                <a:schemeClr val="dk1"/>
              </a:buClr>
              <a:buSzPts val="3200"/>
              <a:buFont typeface="Times New Roman"/>
              <a:buChar char="❖"/>
            </a:pPr>
            <a:r>
              <a:rPr lang="en-US">
                <a:highlight>
                  <a:srgbClr val="FFFFFF"/>
                </a:highlight>
                <a:latin typeface="Times New Roman"/>
                <a:ea typeface="Times New Roman"/>
                <a:cs typeface="Times New Roman"/>
                <a:sym typeface="Times New Roman"/>
              </a:rPr>
              <a:t>Sử dụng MongoDB làm trường hợp cụ thể cho NoSQL.</a:t>
            </a:r>
            <a:endParaRPr>
              <a:highlight>
                <a:srgbClr val="FFFFFF"/>
              </a:highlight>
              <a:latin typeface="Times New Roman"/>
              <a:ea typeface="Times New Roman"/>
              <a:cs typeface="Times New Roman"/>
              <a:sym typeface="Times New Roman"/>
            </a:endParaRPr>
          </a:p>
          <a:p>
            <a:pPr marL="342900" lvl="0" indent="-431800" algn="l" rtl="0">
              <a:lnSpc>
                <a:spcPct val="115000"/>
              </a:lnSpc>
              <a:spcBef>
                <a:spcPts val="0"/>
              </a:spcBef>
              <a:spcAft>
                <a:spcPts val="0"/>
              </a:spcAft>
              <a:buClr>
                <a:schemeClr val="dk1"/>
              </a:buClr>
              <a:buSzPts val="3200"/>
              <a:buFont typeface="Times New Roman"/>
              <a:buChar char="❖"/>
            </a:pPr>
            <a:r>
              <a:rPr lang="en-US">
                <a:highlight>
                  <a:srgbClr val="FFFFFF"/>
                </a:highlight>
                <a:latin typeface="Times New Roman"/>
                <a:ea typeface="Times New Roman"/>
                <a:cs typeface="Times New Roman"/>
                <a:sym typeface="Times New Roman"/>
              </a:rPr>
              <a:t>Chuyển đổi các định nghĩa chính của SQL sang MongoDB.</a:t>
            </a:r>
            <a:endParaRPr>
              <a:highlight>
                <a:srgbClr val="FFFFFF"/>
              </a:highlight>
              <a:latin typeface="Times New Roman"/>
              <a:ea typeface="Times New Roman"/>
              <a:cs typeface="Times New Roman"/>
              <a:sym typeface="Times New Roman"/>
            </a:endParaRPr>
          </a:p>
          <a:p>
            <a:pPr marL="342900" lvl="0" indent="0" algn="l" rtl="0">
              <a:lnSpc>
                <a:spcPct val="115000"/>
              </a:lnSpc>
              <a:spcBef>
                <a:spcPts val="0"/>
              </a:spcBef>
              <a:spcAft>
                <a:spcPts val="0"/>
              </a:spcAft>
              <a:buNone/>
            </a:pPr>
            <a:endParaRPr sz="1400">
              <a:solidFill>
                <a:srgbClr val="000000"/>
              </a:solidFill>
              <a:highlight>
                <a:srgbClr val="FFFFFF"/>
              </a:highlight>
              <a:latin typeface="Times New Roman"/>
              <a:ea typeface="Times New Roman"/>
              <a:cs typeface="Times New Roman"/>
              <a:sym typeface="Times New Roman"/>
            </a:endParaRPr>
          </a:p>
          <a:p>
            <a:pPr marL="342900" lvl="0" indent="0" algn="l" rtl="0">
              <a:lnSpc>
                <a:spcPct val="115000"/>
              </a:lnSpc>
              <a:spcBef>
                <a:spcPts val="0"/>
              </a:spcBef>
              <a:spcAft>
                <a:spcPts val="0"/>
              </a:spcAft>
              <a:buNone/>
            </a:pPr>
            <a:endParaRPr>
              <a:highlight>
                <a:srgbClr val="FFFFFF"/>
              </a:highlight>
              <a:latin typeface="Times New Roman"/>
              <a:ea typeface="Times New Roman"/>
              <a:cs typeface="Times New Roman"/>
              <a:sym typeface="Times New Roman"/>
            </a:endParaRPr>
          </a:p>
        </p:txBody>
      </p:sp>
      <p:pic>
        <p:nvPicPr>
          <p:cNvPr id="437" name="Google Shape;437;p59"/>
          <p:cNvPicPr preferRelativeResize="0"/>
          <p:nvPr/>
        </p:nvPicPr>
        <p:blipFill>
          <a:blip r:embed="rId3">
            <a:alphaModFix/>
          </a:blip>
          <a:stretch>
            <a:fillRect/>
          </a:stretch>
        </p:blipFill>
        <p:spPr>
          <a:xfrm>
            <a:off x="2189775" y="3752975"/>
            <a:ext cx="4764450" cy="3105025"/>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3" name="Google Shape;443;p60"/>
          <p:cNvSpPr txBox="1">
            <a:spLocks noGrp="1"/>
          </p:cNvSpPr>
          <p:nvPr>
            <p:ph type="title"/>
          </p:nvPr>
        </p:nvSpPr>
        <p:spPr>
          <a:xfrm>
            <a:off x="533400" y="457200"/>
            <a:ext cx="7391400" cy="563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Verdana"/>
              <a:buNone/>
            </a:pPr>
            <a:r>
              <a:rPr lang="en-US" sz="2400"/>
              <a:t>Chuyển SQL thành Document Oriented databases</a:t>
            </a:r>
            <a:endParaRPr sz="2400"/>
          </a:p>
        </p:txBody>
      </p:sp>
      <p:sp>
        <p:nvSpPr>
          <p:cNvPr id="444" name="Google Shape;444;p60"/>
          <p:cNvSpPr txBox="1">
            <a:spLocks noGrp="1"/>
          </p:cNvSpPr>
          <p:nvPr>
            <p:ph type="body" idx="1"/>
          </p:nvPr>
        </p:nvSpPr>
        <p:spPr>
          <a:xfrm>
            <a:off x="457200" y="1146157"/>
            <a:ext cx="8229600" cy="5391000"/>
          </a:xfrm>
          <a:prstGeom prst="rect">
            <a:avLst/>
          </a:prstGeom>
          <a:noFill/>
          <a:ln>
            <a:noFill/>
          </a:ln>
        </p:spPr>
        <p:txBody>
          <a:bodyPr spcFirstLastPara="1" wrap="square" lIns="91425" tIns="45700" rIns="91425" bIns="45700" anchor="t" anchorCtr="0">
            <a:noAutofit/>
          </a:bodyPr>
          <a:lstStyle/>
          <a:p>
            <a:pPr marL="342900" lvl="0" indent="-431800" algn="l" rtl="0">
              <a:lnSpc>
                <a:spcPct val="115000"/>
              </a:lnSpc>
              <a:spcBef>
                <a:spcPts val="0"/>
              </a:spcBef>
              <a:spcAft>
                <a:spcPts val="0"/>
              </a:spcAft>
              <a:buClr>
                <a:schemeClr val="dk1"/>
              </a:buClr>
              <a:buSzPts val="3200"/>
              <a:buFont typeface="Times New Roman"/>
              <a:buChar char="❖"/>
            </a:pPr>
            <a:r>
              <a:rPr lang="en-US" sz="2400">
                <a:highlight>
                  <a:srgbClr val="FFFFFF"/>
                </a:highlight>
                <a:latin typeface="Times New Roman"/>
                <a:ea typeface="Times New Roman"/>
                <a:cs typeface="Times New Roman"/>
                <a:sym typeface="Times New Roman"/>
              </a:rPr>
              <a:t>Ta có 2 bảng quan hệ dạng SQL nh</a:t>
            </a:r>
            <a:r>
              <a:rPr lang="vi-VN" sz="2400">
                <a:highlight>
                  <a:srgbClr val="FFFFFF"/>
                </a:highlight>
                <a:latin typeface="Times New Roman"/>
                <a:ea typeface="Times New Roman"/>
                <a:cs typeface="Times New Roman"/>
                <a:sym typeface="Times New Roman"/>
              </a:rPr>
              <a:t>ư</a:t>
            </a:r>
            <a:r>
              <a:rPr lang="en-US" sz="2400">
                <a:highlight>
                  <a:srgbClr val="FFFFFF"/>
                </a:highlight>
                <a:latin typeface="Times New Roman"/>
                <a:ea typeface="Times New Roman"/>
                <a:cs typeface="Times New Roman"/>
                <a:sym typeface="Times New Roman"/>
              </a:rPr>
              <a:t> sau</a:t>
            </a:r>
            <a:endParaRPr sz="2400">
              <a:highlight>
                <a:srgbClr val="FFFFFF"/>
              </a:highlight>
              <a:latin typeface="Times New Roman"/>
              <a:ea typeface="Times New Roman"/>
              <a:cs typeface="Times New Roman"/>
              <a:sym typeface="Times New Roman"/>
            </a:endParaRPr>
          </a:p>
        </p:txBody>
      </p:sp>
      <p:pic>
        <p:nvPicPr>
          <p:cNvPr id="2" name="Picture 1">
            <a:extLst>
              <a:ext uri="{FF2B5EF4-FFF2-40B4-BE49-F238E27FC236}">
                <a16:creationId xmlns:a16="http://schemas.microsoft.com/office/drawing/2014/main" id="{C977BEB9-C832-4947-859B-D7511499AF8D}"/>
              </a:ext>
            </a:extLst>
          </p:cNvPr>
          <p:cNvPicPr>
            <a:picLocks noChangeAspect="1"/>
          </p:cNvPicPr>
          <p:nvPr/>
        </p:nvPicPr>
        <p:blipFill>
          <a:blip r:embed="rId3"/>
          <a:stretch>
            <a:fillRect/>
          </a:stretch>
        </p:blipFill>
        <p:spPr>
          <a:xfrm>
            <a:off x="153048" y="1559243"/>
            <a:ext cx="8584537" cy="5103172"/>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3" name="Google Shape;443;p60"/>
          <p:cNvSpPr txBox="1">
            <a:spLocks noGrp="1"/>
          </p:cNvSpPr>
          <p:nvPr>
            <p:ph type="title"/>
          </p:nvPr>
        </p:nvSpPr>
        <p:spPr>
          <a:xfrm>
            <a:off x="533400" y="457200"/>
            <a:ext cx="7391400" cy="563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Verdana"/>
              <a:buNone/>
            </a:pPr>
            <a:r>
              <a:rPr lang="en-US" sz="2400"/>
              <a:t>Chuyển SQL thành Document Oriented databases</a:t>
            </a:r>
            <a:endParaRPr sz="2400"/>
          </a:p>
        </p:txBody>
      </p:sp>
      <p:sp>
        <p:nvSpPr>
          <p:cNvPr id="444" name="Google Shape;444;p60"/>
          <p:cNvSpPr txBox="1">
            <a:spLocks noGrp="1"/>
          </p:cNvSpPr>
          <p:nvPr>
            <p:ph type="body" idx="1"/>
          </p:nvPr>
        </p:nvSpPr>
        <p:spPr>
          <a:xfrm>
            <a:off x="457200" y="1146157"/>
            <a:ext cx="8229600" cy="5391000"/>
          </a:xfrm>
          <a:prstGeom prst="rect">
            <a:avLst/>
          </a:prstGeom>
          <a:noFill/>
          <a:ln>
            <a:noFill/>
          </a:ln>
        </p:spPr>
        <p:txBody>
          <a:bodyPr spcFirstLastPara="1" wrap="square" lIns="91425" tIns="45700" rIns="91425" bIns="45700" anchor="t" anchorCtr="0">
            <a:noAutofit/>
          </a:bodyPr>
          <a:lstStyle/>
          <a:p>
            <a:pPr marL="342900" lvl="0" indent="-431800" algn="l" rtl="0">
              <a:lnSpc>
                <a:spcPct val="115000"/>
              </a:lnSpc>
              <a:spcBef>
                <a:spcPts val="0"/>
              </a:spcBef>
              <a:spcAft>
                <a:spcPts val="0"/>
              </a:spcAft>
              <a:buClr>
                <a:schemeClr val="dk1"/>
              </a:buClr>
              <a:buSzPts val="3200"/>
              <a:buFont typeface="Times New Roman"/>
              <a:buChar char="❖"/>
            </a:pPr>
            <a:r>
              <a:rPr lang="en-US" sz="2400">
                <a:highlight>
                  <a:srgbClr val="FFFFFF"/>
                </a:highlight>
                <a:latin typeface="Times New Roman"/>
                <a:ea typeface="Times New Roman"/>
                <a:cs typeface="Times New Roman"/>
                <a:sym typeface="Times New Roman"/>
              </a:rPr>
              <a:t>Chuyển 1 row trong SQL thành 1 document trong MongoDB.</a:t>
            </a:r>
            <a:endParaRPr sz="2400">
              <a:highlight>
                <a:srgbClr val="FFFFFF"/>
              </a:highlight>
              <a:latin typeface="Times New Roman"/>
              <a:ea typeface="Times New Roman"/>
              <a:cs typeface="Times New Roman"/>
              <a:sym typeface="Times New Roman"/>
            </a:endParaRPr>
          </a:p>
        </p:txBody>
      </p:sp>
      <p:pic>
        <p:nvPicPr>
          <p:cNvPr id="4" name="Picture 3">
            <a:extLst>
              <a:ext uri="{FF2B5EF4-FFF2-40B4-BE49-F238E27FC236}">
                <a16:creationId xmlns:a16="http://schemas.microsoft.com/office/drawing/2014/main" id="{DDB4E504-D39D-47AC-A0DB-ACA0D38CC49D}"/>
              </a:ext>
            </a:extLst>
          </p:cNvPr>
          <p:cNvPicPr>
            <a:picLocks noChangeAspect="1"/>
          </p:cNvPicPr>
          <p:nvPr/>
        </p:nvPicPr>
        <p:blipFill>
          <a:blip r:embed="rId3"/>
          <a:stretch>
            <a:fillRect/>
          </a:stretch>
        </p:blipFill>
        <p:spPr>
          <a:xfrm>
            <a:off x="2095500" y="1826221"/>
            <a:ext cx="4953000" cy="4848225"/>
          </a:xfrm>
          <a:prstGeom prst="rect">
            <a:avLst/>
          </a:prstGeom>
        </p:spPr>
      </p:pic>
    </p:spTree>
    <p:extLst>
      <p:ext uri="{BB962C8B-B14F-4D97-AF65-F5344CB8AC3E}">
        <p14:creationId xmlns:p14="http://schemas.microsoft.com/office/powerpoint/2010/main" val="3836037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8" name="Google Shape;458;p62"/>
          <p:cNvSpPr txBox="1">
            <a:spLocks noGrp="1"/>
          </p:cNvSpPr>
          <p:nvPr>
            <p:ph type="title"/>
          </p:nvPr>
        </p:nvSpPr>
        <p:spPr>
          <a:xfrm>
            <a:off x="533400" y="457200"/>
            <a:ext cx="7391400" cy="563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Verdana"/>
              <a:buNone/>
            </a:pPr>
            <a:r>
              <a:rPr lang="en-US" sz="2400"/>
              <a:t>Chuyển SQL thành Column-oriented databases</a:t>
            </a:r>
            <a:endParaRPr sz="2400"/>
          </a:p>
        </p:txBody>
      </p:sp>
      <p:sp>
        <p:nvSpPr>
          <p:cNvPr id="459" name="Google Shape;459;p62"/>
          <p:cNvSpPr txBox="1">
            <a:spLocks noGrp="1"/>
          </p:cNvSpPr>
          <p:nvPr>
            <p:ph type="body" idx="1"/>
          </p:nvPr>
        </p:nvSpPr>
        <p:spPr>
          <a:xfrm>
            <a:off x="457199" y="1226368"/>
            <a:ext cx="8229600" cy="1086000"/>
          </a:xfrm>
          <a:prstGeom prst="rect">
            <a:avLst/>
          </a:prstGeom>
          <a:noFill/>
          <a:ln>
            <a:noFill/>
          </a:ln>
        </p:spPr>
        <p:txBody>
          <a:bodyPr spcFirstLastPara="1" wrap="square" lIns="91425" tIns="45700" rIns="91425" bIns="45700" anchor="t" anchorCtr="0">
            <a:noAutofit/>
          </a:bodyPr>
          <a:lstStyle/>
          <a:p>
            <a:pPr marL="342900" lvl="0" indent="-431800" algn="l" rtl="0">
              <a:lnSpc>
                <a:spcPct val="115000"/>
              </a:lnSpc>
              <a:spcBef>
                <a:spcPts val="0"/>
              </a:spcBef>
              <a:spcAft>
                <a:spcPts val="0"/>
              </a:spcAft>
              <a:buClr>
                <a:schemeClr val="dk1"/>
              </a:buClr>
              <a:buSzPts val="3200"/>
              <a:buFont typeface="Times New Roman"/>
              <a:buChar char="❖"/>
            </a:pPr>
            <a:r>
              <a:rPr lang="en-US" sz="2400">
                <a:highlight>
                  <a:srgbClr val="FFFFFF"/>
                </a:highlight>
                <a:latin typeface="Times New Roman"/>
                <a:ea typeface="Times New Roman"/>
                <a:cs typeface="Times New Roman"/>
                <a:sym typeface="Times New Roman"/>
              </a:rPr>
              <a:t>Ta có các bảng dạng SQL nh</a:t>
            </a:r>
            <a:r>
              <a:rPr lang="vi-VN" sz="2400">
                <a:highlight>
                  <a:srgbClr val="FFFFFF"/>
                </a:highlight>
                <a:latin typeface="Times New Roman"/>
                <a:ea typeface="Times New Roman"/>
                <a:cs typeface="Times New Roman"/>
                <a:sym typeface="Times New Roman"/>
              </a:rPr>
              <a:t>ư</a:t>
            </a:r>
            <a:r>
              <a:rPr lang="en-US" sz="2400">
                <a:highlight>
                  <a:srgbClr val="FFFFFF"/>
                </a:highlight>
                <a:latin typeface="Times New Roman"/>
                <a:ea typeface="Times New Roman"/>
                <a:cs typeface="Times New Roman"/>
                <a:sym typeface="Times New Roman"/>
              </a:rPr>
              <a:t> sau</a:t>
            </a:r>
            <a:endParaRPr sz="2400">
              <a:highlight>
                <a:srgbClr val="FFFFFF"/>
              </a:highlight>
              <a:latin typeface="Times New Roman"/>
              <a:ea typeface="Times New Roman"/>
              <a:cs typeface="Times New Roman"/>
              <a:sym typeface="Times New Roman"/>
            </a:endParaRPr>
          </a:p>
        </p:txBody>
      </p:sp>
      <p:pic>
        <p:nvPicPr>
          <p:cNvPr id="2" name="Picture 1">
            <a:extLst>
              <a:ext uri="{FF2B5EF4-FFF2-40B4-BE49-F238E27FC236}">
                <a16:creationId xmlns:a16="http://schemas.microsoft.com/office/drawing/2014/main" id="{80FF5FF1-0CB7-41F1-8E12-BA709A713F54}"/>
              </a:ext>
            </a:extLst>
          </p:cNvPr>
          <p:cNvPicPr>
            <a:picLocks noChangeAspect="1"/>
          </p:cNvPicPr>
          <p:nvPr/>
        </p:nvPicPr>
        <p:blipFill>
          <a:blip r:embed="rId3"/>
          <a:stretch>
            <a:fillRect/>
          </a:stretch>
        </p:blipFill>
        <p:spPr>
          <a:xfrm>
            <a:off x="711792" y="1892968"/>
            <a:ext cx="7720416" cy="4679397"/>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8" name="Google Shape;458;p62"/>
          <p:cNvSpPr txBox="1">
            <a:spLocks noGrp="1"/>
          </p:cNvSpPr>
          <p:nvPr>
            <p:ph type="title"/>
          </p:nvPr>
        </p:nvSpPr>
        <p:spPr>
          <a:xfrm>
            <a:off x="533400" y="457200"/>
            <a:ext cx="7391400" cy="563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Verdana"/>
              <a:buNone/>
            </a:pPr>
            <a:r>
              <a:rPr lang="en-US" sz="2400"/>
              <a:t>Chuyển SQL thành Column-oriented databases</a:t>
            </a:r>
            <a:endParaRPr sz="2400"/>
          </a:p>
        </p:txBody>
      </p:sp>
      <p:sp>
        <p:nvSpPr>
          <p:cNvPr id="459" name="Google Shape;459;p62"/>
          <p:cNvSpPr txBox="1">
            <a:spLocks noGrp="1"/>
          </p:cNvSpPr>
          <p:nvPr>
            <p:ph type="body" idx="1"/>
          </p:nvPr>
        </p:nvSpPr>
        <p:spPr>
          <a:xfrm>
            <a:off x="457199" y="1226368"/>
            <a:ext cx="8229600" cy="1086000"/>
          </a:xfrm>
          <a:prstGeom prst="rect">
            <a:avLst/>
          </a:prstGeom>
          <a:noFill/>
          <a:ln>
            <a:noFill/>
          </a:ln>
        </p:spPr>
        <p:txBody>
          <a:bodyPr spcFirstLastPara="1" wrap="square" lIns="91425" tIns="45700" rIns="91425" bIns="45700" anchor="t" anchorCtr="0">
            <a:noAutofit/>
          </a:bodyPr>
          <a:lstStyle/>
          <a:p>
            <a:pPr marL="342900" lvl="0" indent="-431800" algn="l" rtl="0">
              <a:lnSpc>
                <a:spcPct val="115000"/>
              </a:lnSpc>
              <a:spcBef>
                <a:spcPts val="0"/>
              </a:spcBef>
              <a:spcAft>
                <a:spcPts val="0"/>
              </a:spcAft>
              <a:buClr>
                <a:schemeClr val="dk1"/>
              </a:buClr>
              <a:buSzPts val="3200"/>
              <a:buFont typeface="Times New Roman"/>
              <a:buChar char="❖"/>
            </a:pPr>
            <a:r>
              <a:rPr lang="en-US" sz="2400">
                <a:highlight>
                  <a:srgbClr val="FFFFFF"/>
                </a:highlight>
                <a:latin typeface="Times New Roman"/>
                <a:ea typeface="Times New Roman"/>
                <a:cs typeface="Times New Roman"/>
                <a:sym typeface="Times New Roman"/>
              </a:rPr>
              <a:t>Option 1:  </a:t>
            </a:r>
            <a:endParaRPr sz="2400">
              <a:highlight>
                <a:srgbClr val="FFFFFF"/>
              </a:highlight>
              <a:latin typeface="Times New Roman"/>
              <a:ea typeface="Times New Roman"/>
              <a:cs typeface="Times New Roman"/>
              <a:sym typeface="Times New Roman"/>
            </a:endParaRPr>
          </a:p>
        </p:txBody>
      </p:sp>
      <p:pic>
        <p:nvPicPr>
          <p:cNvPr id="3" name="Picture 2">
            <a:extLst>
              <a:ext uri="{FF2B5EF4-FFF2-40B4-BE49-F238E27FC236}">
                <a16:creationId xmlns:a16="http://schemas.microsoft.com/office/drawing/2014/main" id="{15A2185E-0277-4890-B149-3EC5AEC8EF6F}"/>
              </a:ext>
            </a:extLst>
          </p:cNvPr>
          <p:cNvPicPr>
            <a:picLocks noChangeAspect="1"/>
          </p:cNvPicPr>
          <p:nvPr/>
        </p:nvPicPr>
        <p:blipFill>
          <a:blip r:embed="rId3"/>
          <a:stretch>
            <a:fillRect/>
          </a:stretch>
        </p:blipFill>
        <p:spPr>
          <a:xfrm>
            <a:off x="577123" y="1993956"/>
            <a:ext cx="8109676" cy="4118085"/>
          </a:xfrm>
          <a:prstGeom prst="rect">
            <a:avLst/>
          </a:prstGeom>
        </p:spPr>
      </p:pic>
    </p:spTree>
    <p:extLst>
      <p:ext uri="{BB962C8B-B14F-4D97-AF65-F5344CB8AC3E}">
        <p14:creationId xmlns:p14="http://schemas.microsoft.com/office/powerpoint/2010/main" val="3214767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50" name="Google Shape;150;p19"/>
          <p:cNvSpPr txBox="1">
            <a:spLocks noGrp="1"/>
          </p:cNvSpPr>
          <p:nvPr>
            <p:ph type="title"/>
          </p:nvPr>
        </p:nvSpPr>
        <p:spPr>
          <a:xfrm>
            <a:off x="533400" y="457200"/>
            <a:ext cx="7391400" cy="563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Verdana"/>
              <a:buNone/>
            </a:pPr>
            <a:r>
              <a:rPr lang="en-US"/>
              <a:t>Nguồn gốc của Big Data</a:t>
            </a:r>
            <a:endParaRPr/>
          </a:p>
        </p:txBody>
      </p:sp>
      <p:pic>
        <p:nvPicPr>
          <p:cNvPr id="151" name="Google Shape;151;p19"/>
          <p:cNvPicPr preferRelativeResize="0"/>
          <p:nvPr/>
        </p:nvPicPr>
        <p:blipFill>
          <a:blip r:embed="rId3">
            <a:alphaModFix/>
          </a:blip>
          <a:stretch>
            <a:fillRect/>
          </a:stretch>
        </p:blipFill>
        <p:spPr>
          <a:xfrm>
            <a:off x="1151350" y="1473675"/>
            <a:ext cx="6357425" cy="4924425"/>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8" name="Google Shape;458;p62"/>
          <p:cNvSpPr txBox="1">
            <a:spLocks noGrp="1"/>
          </p:cNvSpPr>
          <p:nvPr>
            <p:ph type="title"/>
          </p:nvPr>
        </p:nvSpPr>
        <p:spPr>
          <a:xfrm>
            <a:off x="533400" y="457200"/>
            <a:ext cx="7391400" cy="563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Verdana"/>
              <a:buNone/>
            </a:pPr>
            <a:r>
              <a:rPr lang="en-US" sz="2400"/>
              <a:t>Chuyển SQL thành Column-oriented databases</a:t>
            </a:r>
            <a:endParaRPr sz="2400"/>
          </a:p>
        </p:txBody>
      </p:sp>
      <p:sp>
        <p:nvSpPr>
          <p:cNvPr id="459" name="Google Shape;459;p62"/>
          <p:cNvSpPr txBox="1">
            <a:spLocks noGrp="1"/>
          </p:cNvSpPr>
          <p:nvPr>
            <p:ph type="body" idx="1"/>
          </p:nvPr>
        </p:nvSpPr>
        <p:spPr>
          <a:xfrm>
            <a:off x="457199" y="1226368"/>
            <a:ext cx="8229600" cy="1086000"/>
          </a:xfrm>
          <a:prstGeom prst="rect">
            <a:avLst/>
          </a:prstGeom>
          <a:noFill/>
          <a:ln>
            <a:noFill/>
          </a:ln>
        </p:spPr>
        <p:txBody>
          <a:bodyPr spcFirstLastPara="1" wrap="square" lIns="91425" tIns="45700" rIns="91425" bIns="45700" anchor="t" anchorCtr="0">
            <a:noAutofit/>
          </a:bodyPr>
          <a:lstStyle/>
          <a:p>
            <a:pPr marL="342900" lvl="0" indent="-431800" algn="l" rtl="0">
              <a:lnSpc>
                <a:spcPct val="115000"/>
              </a:lnSpc>
              <a:spcBef>
                <a:spcPts val="0"/>
              </a:spcBef>
              <a:spcAft>
                <a:spcPts val="0"/>
              </a:spcAft>
              <a:buClr>
                <a:schemeClr val="dk1"/>
              </a:buClr>
              <a:buSzPts val="3200"/>
              <a:buFont typeface="Times New Roman"/>
              <a:buChar char="❖"/>
            </a:pPr>
            <a:r>
              <a:rPr lang="en-US" sz="2400">
                <a:highlight>
                  <a:srgbClr val="FFFFFF"/>
                </a:highlight>
                <a:latin typeface="Times New Roman"/>
                <a:ea typeface="Times New Roman"/>
                <a:cs typeface="Times New Roman"/>
                <a:sym typeface="Times New Roman"/>
              </a:rPr>
              <a:t>Option 2:  </a:t>
            </a:r>
            <a:endParaRPr sz="2400">
              <a:highlight>
                <a:srgbClr val="FFFFFF"/>
              </a:highlight>
              <a:latin typeface="Times New Roman"/>
              <a:ea typeface="Times New Roman"/>
              <a:cs typeface="Times New Roman"/>
              <a:sym typeface="Times New Roman"/>
            </a:endParaRPr>
          </a:p>
        </p:txBody>
      </p:sp>
      <p:pic>
        <p:nvPicPr>
          <p:cNvPr id="2" name="Picture 1">
            <a:extLst>
              <a:ext uri="{FF2B5EF4-FFF2-40B4-BE49-F238E27FC236}">
                <a16:creationId xmlns:a16="http://schemas.microsoft.com/office/drawing/2014/main" id="{5E733292-093D-4279-9FDF-136BB56F217C}"/>
              </a:ext>
            </a:extLst>
          </p:cNvPr>
          <p:cNvPicPr>
            <a:picLocks noChangeAspect="1"/>
          </p:cNvPicPr>
          <p:nvPr/>
        </p:nvPicPr>
        <p:blipFill>
          <a:blip r:embed="rId3"/>
          <a:stretch>
            <a:fillRect/>
          </a:stretch>
        </p:blipFill>
        <p:spPr>
          <a:xfrm>
            <a:off x="457199" y="1896227"/>
            <a:ext cx="8430021" cy="4263941"/>
          </a:xfrm>
          <a:prstGeom prst="rect">
            <a:avLst/>
          </a:prstGeom>
        </p:spPr>
      </p:pic>
    </p:spTree>
    <p:extLst>
      <p:ext uri="{BB962C8B-B14F-4D97-AF65-F5344CB8AC3E}">
        <p14:creationId xmlns:p14="http://schemas.microsoft.com/office/powerpoint/2010/main" val="35347047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8" name="Google Shape;458;p62"/>
          <p:cNvSpPr txBox="1">
            <a:spLocks noGrp="1"/>
          </p:cNvSpPr>
          <p:nvPr>
            <p:ph type="title"/>
          </p:nvPr>
        </p:nvSpPr>
        <p:spPr>
          <a:xfrm>
            <a:off x="533400" y="457200"/>
            <a:ext cx="7391400" cy="563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Verdana"/>
              <a:buNone/>
            </a:pPr>
            <a:r>
              <a:rPr lang="en-US" sz="2400"/>
              <a:t>Chuyển SQL thành Column-oriented databases</a:t>
            </a:r>
            <a:endParaRPr sz="2400"/>
          </a:p>
        </p:txBody>
      </p:sp>
      <p:sp>
        <p:nvSpPr>
          <p:cNvPr id="459" name="Google Shape;459;p62"/>
          <p:cNvSpPr txBox="1">
            <a:spLocks noGrp="1"/>
          </p:cNvSpPr>
          <p:nvPr>
            <p:ph type="body" idx="1"/>
          </p:nvPr>
        </p:nvSpPr>
        <p:spPr>
          <a:xfrm>
            <a:off x="457199" y="1226368"/>
            <a:ext cx="8229600" cy="1086000"/>
          </a:xfrm>
          <a:prstGeom prst="rect">
            <a:avLst/>
          </a:prstGeom>
          <a:noFill/>
          <a:ln>
            <a:noFill/>
          </a:ln>
        </p:spPr>
        <p:txBody>
          <a:bodyPr spcFirstLastPara="1" wrap="square" lIns="91425" tIns="45700" rIns="91425" bIns="45700" anchor="t" anchorCtr="0">
            <a:noAutofit/>
          </a:bodyPr>
          <a:lstStyle/>
          <a:p>
            <a:pPr marL="342900" lvl="0" indent="-431800" algn="l" rtl="0">
              <a:lnSpc>
                <a:spcPct val="115000"/>
              </a:lnSpc>
              <a:spcBef>
                <a:spcPts val="0"/>
              </a:spcBef>
              <a:spcAft>
                <a:spcPts val="0"/>
              </a:spcAft>
              <a:buClr>
                <a:schemeClr val="dk1"/>
              </a:buClr>
              <a:buSzPts val="3200"/>
              <a:buFont typeface="Times New Roman"/>
              <a:buChar char="❖"/>
            </a:pPr>
            <a:r>
              <a:rPr lang="en-US" sz="2400">
                <a:highlight>
                  <a:srgbClr val="FFFFFF"/>
                </a:highlight>
                <a:latin typeface="Times New Roman"/>
                <a:ea typeface="Times New Roman"/>
                <a:cs typeface="Times New Roman"/>
                <a:sym typeface="Times New Roman"/>
              </a:rPr>
              <a:t>Option 3:  </a:t>
            </a:r>
            <a:endParaRPr sz="2400">
              <a:highlight>
                <a:srgbClr val="FFFFFF"/>
              </a:highlight>
              <a:latin typeface="Times New Roman"/>
              <a:ea typeface="Times New Roman"/>
              <a:cs typeface="Times New Roman"/>
              <a:sym typeface="Times New Roman"/>
            </a:endParaRPr>
          </a:p>
        </p:txBody>
      </p:sp>
      <p:pic>
        <p:nvPicPr>
          <p:cNvPr id="3" name="Picture 2">
            <a:extLst>
              <a:ext uri="{FF2B5EF4-FFF2-40B4-BE49-F238E27FC236}">
                <a16:creationId xmlns:a16="http://schemas.microsoft.com/office/drawing/2014/main" id="{002D0B8F-CBEB-4CC6-B173-421868883184}"/>
              </a:ext>
            </a:extLst>
          </p:cNvPr>
          <p:cNvPicPr>
            <a:picLocks noChangeAspect="1"/>
          </p:cNvPicPr>
          <p:nvPr/>
        </p:nvPicPr>
        <p:blipFill>
          <a:blip r:embed="rId3"/>
          <a:stretch>
            <a:fillRect/>
          </a:stretch>
        </p:blipFill>
        <p:spPr>
          <a:xfrm>
            <a:off x="533400" y="1969419"/>
            <a:ext cx="8267246" cy="4126581"/>
          </a:xfrm>
          <a:prstGeom prst="rect">
            <a:avLst/>
          </a:prstGeom>
        </p:spPr>
      </p:pic>
    </p:spTree>
    <p:extLst>
      <p:ext uri="{BB962C8B-B14F-4D97-AF65-F5344CB8AC3E}">
        <p14:creationId xmlns:p14="http://schemas.microsoft.com/office/powerpoint/2010/main" val="12460359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8" name="Google Shape;458;p62"/>
          <p:cNvSpPr txBox="1">
            <a:spLocks noGrp="1"/>
          </p:cNvSpPr>
          <p:nvPr>
            <p:ph type="title"/>
          </p:nvPr>
        </p:nvSpPr>
        <p:spPr>
          <a:xfrm>
            <a:off x="533400" y="457200"/>
            <a:ext cx="7391400" cy="563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Verdana"/>
              <a:buNone/>
            </a:pPr>
            <a:r>
              <a:rPr lang="en-US" sz="2400"/>
              <a:t>Chuyển SQL thành Column-oriented databases</a:t>
            </a:r>
            <a:endParaRPr sz="2400"/>
          </a:p>
        </p:txBody>
      </p:sp>
      <p:sp>
        <p:nvSpPr>
          <p:cNvPr id="459" name="Google Shape;459;p62"/>
          <p:cNvSpPr txBox="1">
            <a:spLocks noGrp="1"/>
          </p:cNvSpPr>
          <p:nvPr>
            <p:ph type="body" idx="1"/>
          </p:nvPr>
        </p:nvSpPr>
        <p:spPr>
          <a:xfrm>
            <a:off x="457199" y="1226368"/>
            <a:ext cx="8229600" cy="1086000"/>
          </a:xfrm>
          <a:prstGeom prst="rect">
            <a:avLst/>
          </a:prstGeom>
          <a:noFill/>
          <a:ln>
            <a:noFill/>
          </a:ln>
        </p:spPr>
        <p:txBody>
          <a:bodyPr spcFirstLastPara="1" wrap="square" lIns="91425" tIns="45700" rIns="91425" bIns="45700" anchor="t" anchorCtr="0">
            <a:noAutofit/>
          </a:bodyPr>
          <a:lstStyle/>
          <a:p>
            <a:pPr marL="342900" lvl="0" indent="-431800" algn="l" rtl="0">
              <a:lnSpc>
                <a:spcPct val="115000"/>
              </a:lnSpc>
              <a:spcBef>
                <a:spcPts val="0"/>
              </a:spcBef>
              <a:spcAft>
                <a:spcPts val="0"/>
              </a:spcAft>
              <a:buClr>
                <a:schemeClr val="dk1"/>
              </a:buClr>
              <a:buSzPts val="3200"/>
              <a:buFont typeface="Times New Roman"/>
              <a:buChar char="❖"/>
            </a:pPr>
            <a:r>
              <a:rPr lang="en-US" sz="2400">
                <a:highlight>
                  <a:srgbClr val="FFFFFF"/>
                </a:highlight>
                <a:latin typeface="Times New Roman"/>
                <a:ea typeface="Times New Roman"/>
                <a:cs typeface="Times New Roman"/>
                <a:sym typeface="Times New Roman"/>
              </a:rPr>
              <a:t>Option 4:  </a:t>
            </a:r>
            <a:endParaRPr sz="2400">
              <a:highlight>
                <a:srgbClr val="FFFFFF"/>
              </a:highlight>
              <a:latin typeface="Times New Roman"/>
              <a:ea typeface="Times New Roman"/>
              <a:cs typeface="Times New Roman"/>
              <a:sym typeface="Times New Roman"/>
            </a:endParaRPr>
          </a:p>
        </p:txBody>
      </p:sp>
      <p:pic>
        <p:nvPicPr>
          <p:cNvPr id="1026" name="Picture 2" descr="https://www.ebayinc.com/assets/Uploads/Blog/2012/07/_resampled/ResizedImageWzQzOSwzNjRd/option4.png">
            <a:extLst>
              <a:ext uri="{FF2B5EF4-FFF2-40B4-BE49-F238E27FC236}">
                <a16:creationId xmlns:a16="http://schemas.microsoft.com/office/drawing/2014/main" id="{2FA99FB3-8A1F-41F2-8CB9-E64612F3BC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9350" y="1952123"/>
            <a:ext cx="5365300" cy="4448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5398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3" name="Google Shape;473;p64"/>
          <p:cNvSpPr txBox="1">
            <a:spLocks noGrp="1"/>
          </p:cNvSpPr>
          <p:nvPr>
            <p:ph type="title"/>
          </p:nvPr>
        </p:nvSpPr>
        <p:spPr>
          <a:xfrm>
            <a:off x="533400" y="457200"/>
            <a:ext cx="7391400" cy="563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Verdana"/>
              <a:buNone/>
            </a:pPr>
            <a:r>
              <a:rPr lang="en-US" sz="2400"/>
              <a:t>Chuyển SQL thành Graph databases</a:t>
            </a:r>
            <a:endParaRPr sz="2400"/>
          </a:p>
        </p:txBody>
      </p:sp>
      <p:sp>
        <p:nvSpPr>
          <p:cNvPr id="474" name="Google Shape;474;p64"/>
          <p:cNvSpPr txBox="1">
            <a:spLocks noGrp="1"/>
          </p:cNvSpPr>
          <p:nvPr>
            <p:ph type="body" idx="1"/>
          </p:nvPr>
        </p:nvSpPr>
        <p:spPr>
          <a:xfrm>
            <a:off x="457200" y="1223824"/>
            <a:ext cx="8229600" cy="5391000"/>
          </a:xfrm>
          <a:prstGeom prst="rect">
            <a:avLst/>
          </a:prstGeom>
          <a:noFill/>
          <a:ln>
            <a:noFill/>
          </a:ln>
        </p:spPr>
        <p:txBody>
          <a:bodyPr spcFirstLastPara="1" wrap="square" lIns="91425" tIns="45700" rIns="91425" bIns="45700" anchor="t" anchorCtr="0">
            <a:noAutofit/>
          </a:bodyPr>
          <a:lstStyle/>
          <a:p>
            <a:pPr marL="342900" lvl="0" indent="-381000" algn="l" rtl="0">
              <a:lnSpc>
                <a:spcPct val="115000"/>
              </a:lnSpc>
              <a:spcBef>
                <a:spcPts val="0"/>
              </a:spcBef>
              <a:spcAft>
                <a:spcPts val="0"/>
              </a:spcAft>
              <a:buClr>
                <a:schemeClr val="dk1"/>
              </a:buClr>
              <a:buSzPts val="2400"/>
              <a:buFont typeface="Times New Roman"/>
              <a:buChar char="❖"/>
            </a:pPr>
            <a:r>
              <a:rPr lang="en-US" sz="2400">
                <a:highlight>
                  <a:srgbClr val="FFFFFF"/>
                </a:highlight>
                <a:latin typeface="Times New Roman"/>
                <a:ea typeface="Times New Roman"/>
                <a:cs typeface="Times New Roman"/>
                <a:sym typeface="Times New Roman"/>
              </a:rPr>
              <a:t>Giả sử chúng ta có lược đồ ER như sau:</a:t>
            </a:r>
            <a:endParaRPr sz="2400">
              <a:highlight>
                <a:srgbClr val="FFFFFF"/>
              </a:highlight>
              <a:latin typeface="Times New Roman"/>
              <a:ea typeface="Times New Roman"/>
              <a:cs typeface="Times New Roman"/>
              <a:sym typeface="Times New Roman"/>
            </a:endParaRPr>
          </a:p>
        </p:txBody>
      </p:sp>
      <p:pic>
        <p:nvPicPr>
          <p:cNvPr id="475" name="Google Shape;475;p64"/>
          <p:cNvPicPr preferRelativeResize="0"/>
          <p:nvPr/>
        </p:nvPicPr>
        <p:blipFill rotWithShape="1">
          <a:blip r:embed="rId3">
            <a:alphaModFix/>
          </a:blip>
          <a:srcRect r="-10766"/>
          <a:stretch/>
        </p:blipFill>
        <p:spPr>
          <a:xfrm>
            <a:off x="1191625" y="1768200"/>
            <a:ext cx="7648374" cy="489585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1" name="Google Shape;481;p65"/>
          <p:cNvSpPr txBox="1">
            <a:spLocks noGrp="1"/>
          </p:cNvSpPr>
          <p:nvPr>
            <p:ph type="title"/>
          </p:nvPr>
        </p:nvSpPr>
        <p:spPr>
          <a:xfrm>
            <a:off x="533400" y="457200"/>
            <a:ext cx="7391400" cy="563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Verdana"/>
              <a:buNone/>
            </a:pPr>
            <a:r>
              <a:rPr lang="en-US" sz="2400"/>
              <a:t>Chuyển SQL thành Graph databases</a:t>
            </a:r>
            <a:endParaRPr sz="2400"/>
          </a:p>
        </p:txBody>
      </p:sp>
      <p:sp>
        <p:nvSpPr>
          <p:cNvPr id="482" name="Google Shape;482;p65"/>
          <p:cNvSpPr txBox="1">
            <a:spLocks noGrp="1"/>
          </p:cNvSpPr>
          <p:nvPr>
            <p:ph type="body" idx="1"/>
          </p:nvPr>
        </p:nvSpPr>
        <p:spPr>
          <a:xfrm>
            <a:off x="457200" y="1223824"/>
            <a:ext cx="8229600" cy="5391000"/>
          </a:xfrm>
          <a:prstGeom prst="rect">
            <a:avLst/>
          </a:prstGeom>
          <a:noFill/>
          <a:ln>
            <a:noFill/>
          </a:ln>
        </p:spPr>
        <p:txBody>
          <a:bodyPr spcFirstLastPara="1" wrap="square" lIns="91425" tIns="45700" rIns="91425" bIns="45700" anchor="t" anchorCtr="0">
            <a:noAutofit/>
          </a:bodyPr>
          <a:lstStyle/>
          <a:p>
            <a:pPr marL="342900" lvl="0" indent="-381000" algn="l" rtl="0">
              <a:lnSpc>
                <a:spcPct val="115000"/>
              </a:lnSpc>
              <a:spcBef>
                <a:spcPts val="0"/>
              </a:spcBef>
              <a:spcAft>
                <a:spcPts val="0"/>
              </a:spcAft>
              <a:buClr>
                <a:schemeClr val="dk1"/>
              </a:buClr>
              <a:buSzPts val="2400"/>
              <a:buFont typeface="Times New Roman"/>
              <a:buChar char="❖"/>
            </a:pPr>
            <a:r>
              <a:rPr lang="en-US" sz="2400">
                <a:latin typeface="Times New Roman"/>
                <a:ea typeface="Times New Roman"/>
                <a:cs typeface="Times New Roman"/>
                <a:sym typeface="Times New Roman"/>
              </a:rPr>
              <a:t>Sau đó chúng ta xác định các khoá ngoại của lược đồ</a:t>
            </a:r>
            <a:endParaRPr sz="2400">
              <a:latin typeface="Times New Roman"/>
              <a:ea typeface="Times New Roman"/>
              <a:cs typeface="Times New Roman"/>
              <a:sym typeface="Times New Roman"/>
            </a:endParaRPr>
          </a:p>
        </p:txBody>
      </p:sp>
      <p:pic>
        <p:nvPicPr>
          <p:cNvPr id="483" name="Google Shape;483;p65"/>
          <p:cNvPicPr preferRelativeResize="0"/>
          <p:nvPr/>
        </p:nvPicPr>
        <p:blipFill>
          <a:blip r:embed="rId3">
            <a:alphaModFix/>
          </a:blip>
          <a:stretch>
            <a:fillRect/>
          </a:stretch>
        </p:blipFill>
        <p:spPr>
          <a:xfrm>
            <a:off x="1179500" y="1686950"/>
            <a:ext cx="6952825" cy="5061625"/>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9" name="Google Shape;489;p66"/>
          <p:cNvSpPr txBox="1">
            <a:spLocks noGrp="1"/>
          </p:cNvSpPr>
          <p:nvPr>
            <p:ph type="title"/>
          </p:nvPr>
        </p:nvSpPr>
        <p:spPr>
          <a:xfrm>
            <a:off x="533400" y="457200"/>
            <a:ext cx="7391400" cy="563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Verdana"/>
              <a:buNone/>
            </a:pPr>
            <a:r>
              <a:rPr lang="en-US" sz="2400"/>
              <a:t>Chuyển SQL thành Graph databases</a:t>
            </a:r>
            <a:endParaRPr sz="2400"/>
          </a:p>
        </p:txBody>
      </p:sp>
      <p:sp>
        <p:nvSpPr>
          <p:cNvPr id="490" name="Google Shape;490;p66"/>
          <p:cNvSpPr txBox="1">
            <a:spLocks noGrp="1"/>
          </p:cNvSpPr>
          <p:nvPr>
            <p:ph type="body" idx="1"/>
          </p:nvPr>
        </p:nvSpPr>
        <p:spPr>
          <a:xfrm>
            <a:off x="457200" y="1223824"/>
            <a:ext cx="8229600" cy="5391000"/>
          </a:xfrm>
          <a:prstGeom prst="rect">
            <a:avLst/>
          </a:prstGeom>
          <a:noFill/>
          <a:ln>
            <a:noFill/>
          </a:ln>
        </p:spPr>
        <p:txBody>
          <a:bodyPr spcFirstLastPara="1" wrap="square" lIns="91425" tIns="45700" rIns="91425" bIns="45700" anchor="t" anchorCtr="0">
            <a:noAutofit/>
          </a:bodyPr>
          <a:lstStyle/>
          <a:p>
            <a:pPr marL="342900" lvl="0" indent="-381000" algn="l" rtl="0">
              <a:lnSpc>
                <a:spcPct val="115000"/>
              </a:lnSpc>
              <a:spcBef>
                <a:spcPts val="0"/>
              </a:spcBef>
              <a:spcAft>
                <a:spcPts val="0"/>
              </a:spcAft>
              <a:buClr>
                <a:schemeClr val="dk1"/>
              </a:buClr>
              <a:buSzPts val="2400"/>
              <a:buFont typeface="Times New Roman"/>
              <a:buChar char="❖"/>
            </a:pPr>
            <a:r>
              <a:rPr lang="en-US" sz="2400">
                <a:highlight>
                  <a:srgbClr val="FFFFFF"/>
                </a:highlight>
                <a:latin typeface="Times New Roman"/>
                <a:ea typeface="Times New Roman"/>
                <a:cs typeface="Times New Roman"/>
                <a:sym typeface="Times New Roman"/>
              </a:rPr>
              <a:t>Sau đó loại bỏ khóa ngoại và thay thế bằng mối quan hệ.</a:t>
            </a:r>
            <a:endParaRPr sz="2400">
              <a:latin typeface="Times New Roman"/>
              <a:ea typeface="Times New Roman"/>
              <a:cs typeface="Times New Roman"/>
              <a:sym typeface="Times New Roman"/>
            </a:endParaRPr>
          </a:p>
        </p:txBody>
      </p:sp>
      <p:pic>
        <p:nvPicPr>
          <p:cNvPr id="491" name="Google Shape;491;p66"/>
          <p:cNvPicPr preferRelativeResize="0"/>
          <p:nvPr/>
        </p:nvPicPr>
        <p:blipFill>
          <a:blip r:embed="rId3">
            <a:alphaModFix/>
          </a:blip>
          <a:stretch>
            <a:fillRect/>
          </a:stretch>
        </p:blipFill>
        <p:spPr>
          <a:xfrm>
            <a:off x="1201375" y="1697375"/>
            <a:ext cx="6896900" cy="5019675"/>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7" name="Google Shape;497;p67"/>
          <p:cNvSpPr txBox="1">
            <a:spLocks noGrp="1"/>
          </p:cNvSpPr>
          <p:nvPr>
            <p:ph type="title"/>
          </p:nvPr>
        </p:nvSpPr>
        <p:spPr>
          <a:xfrm>
            <a:off x="533400" y="457200"/>
            <a:ext cx="7391400" cy="563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Verdana"/>
              <a:buNone/>
            </a:pPr>
            <a:r>
              <a:rPr lang="en-US" sz="2400"/>
              <a:t>Chuyển SQL thành Graph databases</a:t>
            </a:r>
            <a:endParaRPr sz="2400"/>
          </a:p>
        </p:txBody>
      </p:sp>
      <p:sp>
        <p:nvSpPr>
          <p:cNvPr id="498" name="Google Shape;498;p67"/>
          <p:cNvSpPr txBox="1">
            <a:spLocks noGrp="1"/>
          </p:cNvSpPr>
          <p:nvPr>
            <p:ph type="body" idx="1"/>
          </p:nvPr>
        </p:nvSpPr>
        <p:spPr>
          <a:xfrm>
            <a:off x="457200" y="1223824"/>
            <a:ext cx="8229600" cy="5391000"/>
          </a:xfrm>
          <a:prstGeom prst="rect">
            <a:avLst/>
          </a:prstGeom>
          <a:noFill/>
          <a:ln>
            <a:noFill/>
          </a:ln>
        </p:spPr>
        <p:txBody>
          <a:bodyPr spcFirstLastPara="1" wrap="square" lIns="91425" tIns="45700" rIns="91425" bIns="45700" anchor="t" anchorCtr="0">
            <a:noAutofit/>
          </a:bodyPr>
          <a:lstStyle/>
          <a:p>
            <a:pPr marL="342900" lvl="0" indent="-381000" algn="l" rtl="0">
              <a:lnSpc>
                <a:spcPct val="115000"/>
              </a:lnSpc>
              <a:spcBef>
                <a:spcPts val="0"/>
              </a:spcBef>
              <a:spcAft>
                <a:spcPts val="0"/>
              </a:spcAft>
              <a:buClr>
                <a:schemeClr val="dk1"/>
              </a:buClr>
              <a:buSzPts val="2400"/>
              <a:buFont typeface="Times New Roman"/>
              <a:buChar char="❖"/>
            </a:pPr>
            <a:r>
              <a:rPr lang="en-US" sz="2400">
                <a:highlight>
                  <a:srgbClr val="FFFFFF"/>
                </a:highlight>
                <a:latin typeface="Times New Roman"/>
                <a:ea typeface="Times New Roman"/>
                <a:cs typeface="Times New Roman"/>
                <a:sym typeface="Times New Roman"/>
              </a:rPr>
              <a:t>Sau đó tìm bảng JOIN trong mối quan hệ nhiều - nhiều.</a:t>
            </a:r>
            <a:endParaRPr sz="2400">
              <a:latin typeface="Times New Roman"/>
              <a:ea typeface="Times New Roman"/>
              <a:cs typeface="Times New Roman"/>
              <a:sym typeface="Times New Roman"/>
            </a:endParaRPr>
          </a:p>
        </p:txBody>
      </p:sp>
      <p:pic>
        <p:nvPicPr>
          <p:cNvPr id="499" name="Google Shape;499;p67"/>
          <p:cNvPicPr preferRelativeResize="0"/>
          <p:nvPr/>
        </p:nvPicPr>
        <p:blipFill>
          <a:blip r:embed="rId3">
            <a:alphaModFix/>
          </a:blip>
          <a:stretch>
            <a:fillRect/>
          </a:stretch>
        </p:blipFill>
        <p:spPr>
          <a:xfrm>
            <a:off x="1398350" y="1661400"/>
            <a:ext cx="6736400" cy="5067300"/>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5" name="Google Shape;505;p68"/>
          <p:cNvSpPr txBox="1">
            <a:spLocks noGrp="1"/>
          </p:cNvSpPr>
          <p:nvPr>
            <p:ph type="title"/>
          </p:nvPr>
        </p:nvSpPr>
        <p:spPr>
          <a:xfrm>
            <a:off x="533400" y="457200"/>
            <a:ext cx="7391400" cy="563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Verdana"/>
              <a:buNone/>
            </a:pPr>
            <a:r>
              <a:rPr lang="en-US" sz="2400"/>
              <a:t>Chuyển SQL thành Graph databases</a:t>
            </a:r>
            <a:endParaRPr sz="2400"/>
          </a:p>
        </p:txBody>
      </p:sp>
      <p:sp>
        <p:nvSpPr>
          <p:cNvPr id="506" name="Google Shape;506;p68"/>
          <p:cNvSpPr txBox="1">
            <a:spLocks noGrp="1"/>
          </p:cNvSpPr>
          <p:nvPr>
            <p:ph type="body" idx="1"/>
          </p:nvPr>
        </p:nvSpPr>
        <p:spPr>
          <a:xfrm>
            <a:off x="457200" y="1223824"/>
            <a:ext cx="8229600" cy="5391000"/>
          </a:xfrm>
          <a:prstGeom prst="rect">
            <a:avLst/>
          </a:prstGeom>
          <a:noFill/>
          <a:ln>
            <a:noFill/>
          </a:ln>
        </p:spPr>
        <p:txBody>
          <a:bodyPr spcFirstLastPara="1" wrap="square" lIns="91425" tIns="45700" rIns="91425" bIns="45700" anchor="t" anchorCtr="0">
            <a:noAutofit/>
          </a:bodyPr>
          <a:lstStyle/>
          <a:p>
            <a:pPr marL="342900" lvl="0" indent="-381000" algn="l" rtl="0">
              <a:lnSpc>
                <a:spcPct val="115000"/>
              </a:lnSpc>
              <a:spcBef>
                <a:spcPts val="0"/>
              </a:spcBef>
              <a:spcAft>
                <a:spcPts val="0"/>
              </a:spcAft>
              <a:buClr>
                <a:schemeClr val="dk1"/>
              </a:buClr>
              <a:buSzPts val="2400"/>
              <a:buFont typeface="Times New Roman"/>
              <a:buChar char="❖"/>
            </a:pPr>
            <a:r>
              <a:rPr lang="en-US" sz="2400">
                <a:highlight>
                  <a:srgbClr val="FFFFFF"/>
                </a:highlight>
                <a:latin typeface="Times New Roman"/>
                <a:ea typeface="Times New Roman"/>
                <a:cs typeface="Times New Roman"/>
                <a:sym typeface="Times New Roman"/>
              </a:rPr>
              <a:t>Thay bảng EmployeeTerritories bằng quan hệ REPRESENTS</a:t>
            </a:r>
            <a:endParaRPr sz="2400">
              <a:latin typeface="Times New Roman"/>
              <a:ea typeface="Times New Roman"/>
              <a:cs typeface="Times New Roman"/>
              <a:sym typeface="Times New Roman"/>
            </a:endParaRPr>
          </a:p>
        </p:txBody>
      </p:sp>
      <p:pic>
        <p:nvPicPr>
          <p:cNvPr id="507" name="Google Shape;507;p68"/>
          <p:cNvPicPr preferRelativeResize="0"/>
          <p:nvPr/>
        </p:nvPicPr>
        <p:blipFill>
          <a:blip r:embed="rId3">
            <a:alphaModFix/>
          </a:blip>
          <a:stretch>
            <a:fillRect/>
          </a:stretch>
        </p:blipFill>
        <p:spPr>
          <a:xfrm>
            <a:off x="1252425" y="1702350"/>
            <a:ext cx="6870174" cy="5038525"/>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3" name="Google Shape;513;p69"/>
          <p:cNvSpPr txBox="1">
            <a:spLocks noGrp="1"/>
          </p:cNvSpPr>
          <p:nvPr>
            <p:ph type="title"/>
          </p:nvPr>
        </p:nvSpPr>
        <p:spPr>
          <a:xfrm>
            <a:off x="533400" y="457200"/>
            <a:ext cx="7391400" cy="563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Verdana"/>
              <a:buNone/>
            </a:pPr>
            <a:r>
              <a:rPr lang="en-US" sz="2400"/>
              <a:t>Chuyển SQL thành Graph databases</a:t>
            </a:r>
            <a:endParaRPr sz="2400"/>
          </a:p>
        </p:txBody>
      </p:sp>
      <p:sp>
        <p:nvSpPr>
          <p:cNvPr id="514" name="Google Shape;514;p69"/>
          <p:cNvSpPr txBox="1">
            <a:spLocks noGrp="1"/>
          </p:cNvSpPr>
          <p:nvPr>
            <p:ph type="body" idx="1"/>
          </p:nvPr>
        </p:nvSpPr>
        <p:spPr>
          <a:xfrm>
            <a:off x="457200" y="1223824"/>
            <a:ext cx="8229600" cy="5391000"/>
          </a:xfrm>
          <a:prstGeom prst="rect">
            <a:avLst/>
          </a:prstGeom>
          <a:noFill/>
          <a:ln>
            <a:noFill/>
          </a:ln>
        </p:spPr>
        <p:txBody>
          <a:bodyPr spcFirstLastPara="1" wrap="square" lIns="91425" tIns="45700" rIns="91425" bIns="45700" anchor="t" anchorCtr="0">
            <a:noAutofit/>
          </a:bodyPr>
          <a:lstStyle/>
          <a:p>
            <a:pPr marL="342900" lvl="0" indent="-381000" algn="l" rtl="0">
              <a:lnSpc>
                <a:spcPct val="115000"/>
              </a:lnSpc>
              <a:spcBef>
                <a:spcPts val="0"/>
              </a:spcBef>
              <a:spcAft>
                <a:spcPts val="0"/>
              </a:spcAft>
              <a:buClr>
                <a:schemeClr val="dk1"/>
              </a:buClr>
              <a:buSzPts val="2400"/>
              <a:buFont typeface="Times New Roman"/>
              <a:buChar char="❖"/>
            </a:pPr>
            <a:r>
              <a:rPr lang="en-US" sz="2400">
                <a:highlight>
                  <a:srgbClr val="FFFFFF"/>
                </a:highlight>
                <a:latin typeface="Times New Roman"/>
                <a:ea typeface="Times New Roman"/>
                <a:cs typeface="Times New Roman"/>
                <a:sym typeface="Times New Roman"/>
              </a:rPr>
              <a:t>Chuyển bảng OrderDetails thành quan hệ INCLUDES và quan hệ này sẽ chứa các thuộc tính từ bảng này.</a:t>
            </a:r>
            <a:endParaRPr sz="2400">
              <a:latin typeface="Times New Roman"/>
              <a:ea typeface="Times New Roman"/>
              <a:cs typeface="Times New Roman"/>
              <a:sym typeface="Times New Roman"/>
            </a:endParaRPr>
          </a:p>
        </p:txBody>
      </p:sp>
      <p:pic>
        <p:nvPicPr>
          <p:cNvPr id="515" name="Google Shape;515;p69"/>
          <p:cNvPicPr preferRelativeResize="0"/>
          <p:nvPr/>
        </p:nvPicPr>
        <p:blipFill>
          <a:blip r:embed="rId3">
            <a:alphaModFix/>
          </a:blip>
          <a:stretch>
            <a:fillRect/>
          </a:stretch>
        </p:blipFill>
        <p:spPr>
          <a:xfrm>
            <a:off x="1592900" y="2120775"/>
            <a:ext cx="6331900" cy="4656075"/>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1" name="Google Shape;521;p70"/>
          <p:cNvSpPr txBox="1">
            <a:spLocks noGrp="1"/>
          </p:cNvSpPr>
          <p:nvPr>
            <p:ph type="title"/>
          </p:nvPr>
        </p:nvSpPr>
        <p:spPr>
          <a:xfrm>
            <a:off x="533400" y="457200"/>
            <a:ext cx="7391400" cy="563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Verdana"/>
              <a:buNone/>
            </a:pPr>
            <a:r>
              <a:rPr lang="en-US" sz="2400"/>
              <a:t>Chuyển SQL thành Graph databases</a:t>
            </a:r>
            <a:endParaRPr sz="2400"/>
          </a:p>
        </p:txBody>
      </p:sp>
      <p:sp>
        <p:nvSpPr>
          <p:cNvPr id="522" name="Google Shape;522;p70"/>
          <p:cNvSpPr txBox="1">
            <a:spLocks noGrp="1"/>
          </p:cNvSpPr>
          <p:nvPr>
            <p:ph type="body" idx="1"/>
          </p:nvPr>
        </p:nvSpPr>
        <p:spPr>
          <a:xfrm>
            <a:off x="457200" y="1223824"/>
            <a:ext cx="8229600" cy="5391000"/>
          </a:xfrm>
          <a:prstGeom prst="rect">
            <a:avLst/>
          </a:prstGeom>
          <a:noFill/>
          <a:ln>
            <a:noFill/>
          </a:ln>
        </p:spPr>
        <p:txBody>
          <a:bodyPr spcFirstLastPara="1" wrap="square" lIns="91425" tIns="45700" rIns="91425" bIns="45700" anchor="t" anchorCtr="0">
            <a:noAutofit/>
          </a:bodyPr>
          <a:lstStyle/>
          <a:p>
            <a:pPr marL="342900" lvl="0" indent="-381000" algn="l" rtl="0">
              <a:lnSpc>
                <a:spcPct val="115000"/>
              </a:lnSpc>
              <a:spcBef>
                <a:spcPts val="0"/>
              </a:spcBef>
              <a:spcAft>
                <a:spcPts val="0"/>
              </a:spcAft>
              <a:buClr>
                <a:schemeClr val="dk1"/>
              </a:buClr>
              <a:buSzPts val="2400"/>
              <a:buFont typeface="Times New Roman"/>
              <a:buChar char="❖"/>
            </a:pPr>
            <a:r>
              <a:rPr lang="en-US" sz="2400">
                <a:highlight>
                  <a:srgbClr val="FFFFFF"/>
                </a:highlight>
                <a:latin typeface="Times New Roman"/>
                <a:ea typeface="Times New Roman"/>
                <a:cs typeface="Times New Roman"/>
                <a:sym typeface="Times New Roman"/>
              </a:rPr>
              <a:t>Ta thu được đồ thị từ lược đồ ER như sau:</a:t>
            </a:r>
            <a:endParaRPr sz="2400">
              <a:latin typeface="Times New Roman"/>
              <a:ea typeface="Times New Roman"/>
              <a:cs typeface="Times New Roman"/>
              <a:sym typeface="Times New Roman"/>
            </a:endParaRPr>
          </a:p>
        </p:txBody>
      </p:sp>
      <p:pic>
        <p:nvPicPr>
          <p:cNvPr id="523" name="Google Shape;523;p70"/>
          <p:cNvPicPr preferRelativeResize="0"/>
          <p:nvPr/>
        </p:nvPicPr>
        <p:blipFill>
          <a:blip r:embed="rId3">
            <a:alphaModFix/>
          </a:blip>
          <a:stretch>
            <a:fillRect/>
          </a:stretch>
        </p:blipFill>
        <p:spPr>
          <a:xfrm>
            <a:off x="1223825" y="1899525"/>
            <a:ext cx="6696350" cy="44964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7" name="Google Shape;157;p20"/>
          <p:cNvSpPr txBox="1">
            <a:spLocks noGrp="1"/>
          </p:cNvSpPr>
          <p:nvPr>
            <p:ph type="title"/>
          </p:nvPr>
        </p:nvSpPr>
        <p:spPr>
          <a:xfrm>
            <a:off x="533400" y="457200"/>
            <a:ext cx="7391400" cy="563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Verdana"/>
              <a:buNone/>
            </a:pPr>
            <a:r>
              <a:rPr lang="en-US"/>
              <a:t>Một số công ty tham gia Big Data</a:t>
            </a:r>
            <a:endParaRPr/>
          </a:p>
        </p:txBody>
      </p:sp>
      <p:pic>
        <p:nvPicPr>
          <p:cNvPr id="158" name="Google Shape;158;p20"/>
          <p:cNvPicPr preferRelativeResize="0"/>
          <p:nvPr/>
        </p:nvPicPr>
        <p:blipFill>
          <a:blip r:embed="rId3">
            <a:alphaModFix/>
          </a:blip>
          <a:stretch>
            <a:fillRect/>
          </a:stretch>
        </p:blipFill>
        <p:spPr>
          <a:xfrm>
            <a:off x="550650" y="1201400"/>
            <a:ext cx="8042701" cy="5656600"/>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9" name="Google Shape;529;p71"/>
          <p:cNvSpPr/>
          <p:nvPr/>
        </p:nvSpPr>
        <p:spPr>
          <a:xfrm>
            <a:off x="1042987" y="2492375"/>
            <a:ext cx="6697660" cy="1296987"/>
          </a:xfrm>
          <a:prstGeom prst="rect">
            <a:avLst/>
          </a:prstGeom>
        </p:spPr>
        <p:txBody>
          <a:bodyPr>
            <a:prstTxWarp prst="textPlain">
              <a:avLst/>
            </a:prstTxWarp>
          </a:bodyPr>
          <a:lstStyle/>
          <a:p>
            <a:pPr lvl="0" algn="l"/>
            <a:r>
              <a:rPr b="0" i="1">
                <a:ln w="28575" cap="flat" cmpd="sng">
                  <a:solidFill>
                    <a:schemeClr val="lt1"/>
                  </a:solidFill>
                  <a:prstDash val="solid"/>
                  <a:miter lim="800000"/>
                  <a:headEnd type="none" w="sm" len="sm"/>
                  <a:tailEnd type="none" w="sm" len="sm"/>
                </a:ln>
                <a:gradFill>
                  <a:gsLst>
                    <a:gs pos="0">
                      <a:schemeClr val="hlink"/>
                    </a:gs>
                    <a:gs pos="100000">
                      <a:schemeClr val="accent1"/>
                    </a:gs>
                  </a:gsLst>
                  <a:lin ang="0" scaled="0"/>
                </a:gradFill>
                <a:latin typeface="Arial"/>
              </a:rPr>
              <a:t>Thank You ! </a:t>
            </a:r>
          </a:p>
        </p:txBody>
      </p:sp>
      <p:sp>
        <p:nvSpPr>
          <p:cNvPr id="530" name="Google Shape;530;p71"/>
          <p:cNvSpPr/>
          <p:nvPr/>
        </p:nvSpPr>
        <p:spPr>
          <a:xfrm>
            <a:off x="1908175" y="4365625"/>
            <a:ext cx="5689593" cy="792163"/>
          </a:xfrm>
          <a:prstGeom prst="rect">
            <a:avLst/>
          </a:prstGeom>
        </p:spPr>
        <p:txBody>
          <a:bodyPr>
            <a:prstTxWarp prst="textPlain">
              <a:avLst/>
            </a:prstTxWarp>
          </a:bodyPr>
          <a:lstStyle/>
          <a:p>
            <a:pPr lvl="0" algn="l"/>
            <a:r>
              <a:rPr b="0" i="1">
                <a:ln w="28575" cap="flat" cmpd="sng">
                  <a:solidFill>
                    <a:schemeClr val="lt1"/>
                  </a:solidFill>
                  <a:prstDash val="solid"/>
                  <a:miter lim="800000"/>
                  <a:headEnd type="none" w="sm" len="sm"/>
                  <a:tailEnd type="none" w="sm" len="sm"/>
                </a:ln>
                <a:solidFill>
                  <a:srgbClr val="FF3300"/>
                </a:solidFill>
                <a:latin typeface="Arial"/>
              </a:rPr>
              <a:t>Any Questions ?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29"/>
                                        </p:tgtEl>
                                        <p:attrNameLst>
                                          <p:attrName>style.visibility</p:attrName>
                                        </p:attrNameLst>
                                      </p:cBhvr>
                                      <p:to>
                                        <p:strVal val="visible"/>
                                      </p:to>
                                    </p:set>
                                    <p:anim calcmode="lin" valueType="num">
                                      <p:cBhvr additive="base">
                                        <p:cTn id="7" dur="500"/>
                                        <p:tgtEl>
                                          <p:spTgt spid="529"/>
                                        </p:tgtEl>
                                        <p:attrNameLst>
                                          <p:attrName>ppt_w</p:attrName>
                                        </p:attrNameLst>
                                      </p:cBhvr>
                                      <p:tavLst>
                                        <p:tav tm="0">
                                          <p:val>
                                            <p:strVal val="0"/>
                                          </p:val>
                                        </p:tav>
                                        <p:tav tm="100000">
                                          <p:val>
                                            <p:strVal val="#ppt_w"/>
                                          </p:val>
                                        </p:tav>
                                      </p:tavLst>
                                    </p:anim>
                                    <p:anim calcmode="lin" valueType="num">
                                      <p:cBhvr additive="base">
                                        <p:cTn id="8" dur="500"/>
                                        <p:tgtEl>
                                          <p:spTgt spid="529"/>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530"/>
                                        </p:tgtEl>
                                        <p:attrNameLst>
                                          <p:attrName>style.visibility</p:attrName>
                                        </p:attrNameLst>
                                      </p:cBhvr>
                                      <p:to>
                                        <p:strVal val="visible"/>
                                      </p:to>
                                    </p:set>
                                    <p:anim calcmode="lin" valueType="num">
                                      <p:cBhvr additive="base">
                                        <p:cTn id="11" dur="500"/>
                                        <p:tgtEl>
                                          <p:spTgt spid="530"/>
                                        </p:tgtEl>
                                        <p:attrNameLst>
                                          <p:attrName>ppt_w</p:attrName>
                                        </p:attrNameLst>
                                      </p:cBhvr>
                                      <p:tavLst>
                                        <p:tav tm="0">
                                          <p:val>
                                            <p:strVal val="0"/>
                                          </p:val>
                                        </p:tav>
                                        <p:tav tm="100000">
                                          <p:val>
                                            <p:strVal val="#ppt_w"/>
                                          </p:val>
                                        </p:tav>
                                      </p:tavLst>
                                    </p:anim>
                                    <p:anim calcmode="lin" valueType="num">
                                      <p:cBhvr additive="base">
                                        <p:cTn id="12" dur="500"/>
                                        <p:tgtEl>
                                          <p:spTgt spid="53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4" name="Google Shape;164;p21"/>
          <p:cNvSpPr txBox="1">
            <a:spLocks noGrp="1"/>
          </p:cNvSpPr>
          <p:nvPr>
            <p:ph type="title"/>
          </p:nvPr>
        </p:nvSpPr>
        <p:spPr>
          <a:xfrm>
            <a:off x="533400" y="457200"/>
            <a:ext cx="7391400" cy="563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Verdana"/>
              <a:buNone/>
            </a:pPr>
            <a:r>
              <a:rPr lang="en-US"/>
              <a:t>Ứng dụng của Big Data</a:t>
            </a:r>
            <a:endParaRPr/>
          </a:p>
        </p:txBody>
      </p:sp>
      <p:sp>
        <p:nvSpPr>
          <p:cNvPr id="166" name="Google Shape;166;p21"/>
          <p:cNvSpPr txBox="1">
            <a:spLocks noGrp="1"/>
          </p:cNvSpPr>
          <p:nvPr>
            <p:ph type="body" idx="1"/>
          </p:nvPr>
        </p:nvSpPr>
        <p:spPr>
          <a:xfrm>
            <a:off x="457200" y="1366800"/>
            <a:ext cx="8249478" cy="5007300"/>
          </a:xfrm>
          <a:prstGeom prst="rect">
            <a:avLst/>
          </a:prstGeom>
          <a:noFill/>
          <a:ln>
            <a:noFill/>
          </a:ln>
        </p:spPr>
        <p:txBody>
          <a:bodyPr spcFirstLastPara="1" wrap="square" lIns="91425" tIns="45700" rIns="91425" bIns="45700" anchor="t" anchorCtr="0">
            <a:noAutofit/>
          </a:bodyPr>
          <a:lstStyle/>
          <a:p>
            <a:pPr marL="342900" lvl="0" indent="-431800" algn="l" rtl="0">
              <a:lnSpc>
                <a:spcPct val="115000"/>
              </a:lnSpc>
              <a:spcBef>
                <a:spcPts val="0"/>
              </a:spcBef>
              <a:spcAft>
                <a:spcPts val="0"/>
              </a:spcAft>
              <a:buSzPts val="3200"/>
              <a:buChar char="❖"/>
            </a:pPr>
            <a:r>
              <a:rPr lang="en-US" dirty="0"/>
              <a:t>Facebook : </a:t>
            </a:r>
            <a:r>
              <a:rPr lang="en-US" dirty="0" err="1"/>
              <a:t>Mạng</a:t>
            </a:r>
            <a:r>
              <a:rPr lang="en-US" dirty="0"/>
              <a:t> </a:t>
            </a:r>
            <a:r>
              <a:rPr lang="en-US" dirty="0" err="1"/>
              <a:t>xã</a:t>
            </a:r>
            <a:r>
              <a:rPr lang="en-US" dirty="0"/>
              <a:t> </a:t>
            </a:r>
            <a:r>
              <a:rPr lang="en-US" dirty="0" err="1"/>
              <a:t>hội</a:t>
            </a:r>
            <a:r>
              <a:rPr lang="en-US" dirty="0"/>
              <a:t> </a:t>
            </a:r>
            <a:endParaRPr dirty="0"/>
          </a:p>
          <a:p>
            <a:pPr marL="742950" lvl="1" indent="-285750" algn="l" rtl="0">
              <a:lnSpc>
                <a:spcPct val="115000"/>
              </a:lnSpc>
              <a:spcBef>
                <a:spcPts val="0"/>
              </a:spcBef>
              <a:spcAft>
                <a:spcPts val="0"/>
              </a:spcAft>
              <a:buSzPts val="1800"/>
              <a:buChar char="▪"/>
            </a:pPr>
            <a:r>
              <a:rPr lang="en-US" dirty="0" err="1"/>
              <a:t>Sắp</a:t>
            </a:r>
            <a:r>
              <a:rPr lang="en-US" dirty="0"/>
              <a:t> </a:t>
            </a:r>
            <a:r>
              <a:rPr lang="en-US" dirty="0" err="1"/>
              <a:t>xếp</a:t>
            </a:r>
            <a:r>
              <a:rPr lang="en-US" dirty="0"/>
              <a:t> </a:t>
            </a:r>
            <a:r>
              <a:rPr lang="en-US" dirty="0" err="1"/>
              <a:t>các</a:t>
            </a:r>
            <a:r>
              <a:rPr lang="en-US" dirty="0"/>
              <a:t> </a:t>
            </a:r>
            <a:r>
              <a:rPr lang="en-US" dirty="0" err="1"/>
              <a:t>bài</a:t>
            </a:r>
            <a:r>
              <a:rPr lang="en-US" dirty="0"/>
              <a:t> post.</a:t>
            </a:r>
            <a:endParaRPr dirty="0"/>
          </a:p>
          <a:p>
            <a:pPr marL="742950" lvl="1" indent="-285750" algn="l" rtl="0">
              <a:lnSpc>
                <a:spcPct val="115000"/>
              </a:lnSpc>
              <a:spcBef>
                <a:spcPts val="0"/>
              </a:spcBef>
              <a:spcAft>
                <a:spcPts val="0"/>
              </a:spcAft>
              <a:buSzPts val="1800"/>
              <a:buChar char="▪"/>
            </a:pPr>
            <a:r>
              <a:rPr lang="en-US" dirty="0" err="1"/>
              <a:t>Gợi</a:t>
            </a:r>
            <a:r>
              <a:rPr lang="en-US" dirty="0"/>
              <a:t> ý </a:t>
            </a:r>
            <a:r>
              <a:rPr lang="en-US" dirty="0" err="1"/>
              <a:t>kết</a:t>
            </a:r>
            <a:r>
              <a:rPr lang="en-US" dirty="0"/>
              <a:t> </a:t>
            </a:r>
            <a:r>
              <a:rPr lang="en-US" dirty="0" err="1"/>
              <a:t>bạn</a:t>
            </a:r>
            <a:r>
              <a:rPr lang="en-US" dirty="0"/>
              <a:t> , photo tagging.</a:t>
            </a:r>
            <a:endParaRPr dirty="0"/>
          </a:p>
          <a:p>
            <a:pPr marL="742950" lvl="1" indent="-285750" algn="l" rtl="0">
              <a:lnSpc>
                <a:spcPct val="115000"/>
              </a:lnSpc>
              <a:spcBef>
                <a:spcPts val="0"/>
              </a:spcBef>
              <a:spcAft>
                <a:spcPts val="0"/>
              </a:spcAft>
              <a:buSzPts val="1800"/>
              <a:buChar char="▪"/>
            </a:pPr>
            <a:r>
              <a:rPr lang="en-US" dirty="0" err="1"/>
              <a:t>Phân</a:t>
            </a:r>
            <a:r>
              <a:rPr lang="en-US" dirty="0"/>
              <a:t> </a:t>
            </a:r>
            <a:r>
              <a:rPr lang="en-US" dirty="0" err="1"/>
              <a:t>tích</a:t>
            </a:r>
            <a:r>
              <a:rPr lang="en-US" dirty="0"/>
              <a:t> </a:t>
            </a:r>
            <a:r>
              <a:rPr lang="en-US" dirty="0" err="1"/>
              <a:t>xu</a:t>
            </a:r>
            <a:r>
              <a:rPr lang="en-US" dirty="0"/>
              <a:t> </a:t>
            </a:r>
            <a:r>
              <a:rPr lang="en-US" dirty="0" err="1"/>
              <a:t>hướng</a:t>
            </a:r>
            <a:r>
              <a:rPr lang="en-US" dirty="0"/>
              <a:t> “Like” </a:t>
            </a:r>
            <a:r>
              <a:rPr lang="en-US" dirty="0" err="1"/>
              <a:t>của</a:t>
            </a:r>
            <a:r>
              <a:rPr lang="en-US" dirty="0"/>
              <a:t> user.</a:t>
            </a:r>
            <a:endParaRPr dirty="0"/>
          </a:p>
          <a:p>
            <a:pPr marL="742950" lvl="1" indent="-285750" algn="l" rtl="0">
              <a:lnSpc>
                <a:spcPct val="115000"/>
              </a:lnSpc>
              <a:spcBef>
                <a:spcPts val="0"/>
              </a:spcBef>
              <a:spcAft>
                <a:spcPts val="0"/>
              </a:spcAft>
              <a:buSzPts val="1800"/>
              <a:buChar char="▪"/>
            </a:pPr>
            <a:r>
              <a:rPr lang="en-US" dirty="0" err="1"/>
              <a:t>Lưu</a:t>
            </a:r>
            <a:r>
              <a:rPr lang="en-US" dirty="0"/>
              <a:t> </a:t>
            </a:r>
            <a:r>
              <a:rPr lang="en-US" dirty="0" err="1"/>
              <a:t>trữ</a:t>
            </a:r>
            <a:r>
              <a:rPr lang="en-US" dirty="0"/>
              <a:t> </a:t>
            </a:r>
            <a:r>
              <a:rPr lang="en-US" dirty="0" err="1"/>
              <a:t>dữ</a:t>
            </a:r>
            <a:r>
              <a:rPr lang="en-US" dirty="0"/>
              <a:t> </a:t>
            </a:r>
            <a:r>
              <a:rPr lang="en-US" dirty="0" err="1"/>
              <a:t>liệu</a:t>
            </a:r>
            <a:r>
              <a:rPr lang="en-US" dirty="0"/>
              <a:t> </a:t>
            </a:r>
            <a:r>
              <a:rPr lang="en-US" dirty="0" err="1"/>
              <a:t>về</a:t>
            </a:r>
            <a:r>
              <a:rPr lang="en-US" dirty="0"/>
              <a:t> </a:t>
            </a:r>
            <a:r>
              <a:rPr lang="en-US" dirty="0" err="1"/>
              <a:t>hình</a:t>
            </a:r>
            <a:r>
              <a:rPr lang="en-US" dirty="0"/>
              <a:t> </a:t>
            </a:r>
            <a:r>
              <a:rPr lang="en-US" dirty="0" err="1"/>
              <a:t>ảnh</a:t>
            </a:r>
            <a:r>
              <a:rPr lang="en-US" dirty="0"/>
              <a:t> , </a:t>
            </a:r>
            <a:r>
              <a:rPr lang="en-US" dirty="0" err="1"/>
              <a:t>bài</a:t>
            </a:r>
            <a:r>
              <a:rPr lang="en-US" dirty="0"/>
              <a:t> post, fan page </a:t>
            </a:r>
            <a:r>
              <a:rPr lang="en-US" dirty="0" err="1"/>
              <a:t>và</a:t>
            </a:r>
            <a:r>
              <a:rPr lang="en-US" dirty="0"/>
              <a:t> </a:t>
            </a:r>
            <a:r>
              <a:rPr lang="en-US" dirty="0" err="1"/>
              <a:t>các</a:t>
            </a:r>
            <a:r>
              <a:rPr lang="en-US" dirty="0"/>
              <a:t> </a:t>
            </a:r>
            <a:r>
              <a:rPr lang="en-US" dirty="0" err="1"/>
              <a:t>thống</a:t>
            </a:r>
            <a:r>
              <a:rPr lang="en-US" dirty="0"/>
              <a:t> </a:t>
            </a:r>
            <a:r>
              <a:rPr lang="en-US" dirty="0" err="1"/>
              <a:t>kê</a:t>
            </a:r>
            <a:r>
              <a:rPr lang="en-US" dirty="0"/>
              <a:t>.</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2" name="Google Shape;172;p22"/>
          <p:cNvSpPr txBox="1">
            <a:spLocks noGrp="1"/>
          </p:cNvSpPr>
          <p:nvPr>
            <p:ph type="title"/>
          </p:nvPr>
        </p:nvSpPr>
        <p:spPr>
          <a:xfrm>
            <a:off x="533400" y="457200"/>
            <a:ext cx="7391400" cy="563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Verdana"/>
              <a:buNone/>
            </a:pPr>
            <a:r>
              <a:rPr lang="en-US"/>
              <a:t>Ứng dụng của Big Data</a:t>
            </a:r>
            <a:endParaRPr/>
          </a:p>
        </p:txBody>
      </p:sp>
      <p:pic>
        <p:nvPicPr>
          <p:cNvPr id="173" name="Google Shape;173;p22"/>
          <p:cNvPicPr preferRelativeResize="0"/>
          <p:nvPr/>
        </p:nvPicPr>
        <p:blipFill>
          <a:blip r:embed="rId3">
            <a:alphaModFix/>
          </a:blip>
          <a:stretch>
            <a:fillRect/>
          </a:stretch>
        </p:blipFill>
        <p:spPr>
          <a:xfrm>
            <a:off x="1768725" y="1473650"/>
            <a:ext cx="6362825" cy="45624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9" name="Google Shape;179;p23"/>
          <p:cNvSpPr txBox="1">
            <a:spLocks noGrp="1"/>
          </p:cNvSpPr>
          <p:nvPr>
            <p:ph type="title"/>
          </p:nvPr>
        </p:nvSpPr>
        <p:spPr>
          <a:xfrm>
            <a:off x="533400" y="457200"/>
            <a:ext cx="7391400" cy="563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Verdana"/>
              <a:buNone/>
            </a:pPr>
            <a:r>
              <a:rPr lang="en-US"/>
              <a:t>Đặc trưng của Big Data - 5V</a:t>
            </a:r>
            <a:endParaRPr/>
          </a:p>
        </p:txBody>
      </p:sp>
      <p:sp>
        <p:nvSpPr>
          <p:cNvPr id="180" name="Google Shape;180;p23"/>
          <p:cNvSpPr txBox="1">
            <a:spLocks noGrp="1"/>
          </p:cNvSpPr>
          <p:nvPr>
            <p:ph type="body" idx="1"/>
          </p:nvPr>
        </p:nvSpPr>
        <p:spPr>
          <a:xfrm>
            <a:off x="457200" y="1366837"/>
            <a:ext cx="8229600" cy="4919700"/>
          </a:xfrm>
          <a:prstGeom prst="rect">
            <a:avLst/>
          </a:prstGeom>
          <a:noFill/>
          <a:ln>
            <a:noFill/>
          </a:ln>
        </p:spPr>
        <p:txBody>
          <a:bodyPr spcFirstLastPara="1" wrap="square" lIns="91425" tIns="45700" rIns="91425" bIns="45700" anchor="t" anchorCtr="0">
            <a:noAutofit/>
          </a:bodyPr>
          <a:lstStyle/>
          <a:p>
            <a:pPr marL="342900" lvl="0" indent="-342900" algn="l" rtl="0">
              <a:lnSpc>
                <a:spcPct val="150000"/>
              </a:lnSpc>
              <a:spcBef>
                <a:spcPts val="640"/>
              </a:spcBef>
              <a:spcAft>
                <a:spcPts val="0"/>
              </a:spcAft>
              <a:buClr>
                <a:schemeClr val="hlink"/>
              </a:buClr>
              <a:buSzPts val="3200"/>
              <a:buFont typeface="Noto Sans Symbols"/>
              <a:buChar char="❖"/>
            </a:pPr>
            <a:r>
              <a:rPr lang="en-US" dirty="0" err="1"/>
              <a:t>Khối</a:t>
            </a:r>
            <a:r>
              <a:rPr lang="en-US" dirty="0"/>
              <a:t> </a:t>
            </a:r>
            <a:r>
              <a:rPr lang="en-US" dirty="0" err="1"/>
              <a:t>lượng</a:t>
            </a:r>
            <a:r>
              <a:rPr lang="en-US" dirty="0"/>
              <a:t> </a:t>
            </a:r>
            <a:r>
              <a:rPr lang="en-US" dirty="0" err="1"/>
              <a:t>dữ</a:t>
            </a:r>
            <a:r>
              <a:rPr lang="en-US" dirty="0"/>
              <a:t> </a:t>
            </a:r>
            <a:r>
              <a:rPr lang="en-US" dirty="0" err="1"/>
              <a:t>liệu</a:t>
            </a:r>
            <a:r>
              <a:rPr lang="en-US" dirty="0"/>
              <a:t> (Volume)</a:t>
            </a:r>
            <a:endParaRPr dirty="0"/>
          </a:p>
          <a:p>
            <a:pPr marL="342900" lvl="0" indent="-342900" algn="l" rtl="0">
              <a:lnSpc>
                <a:spcPct val="150000"/>
              </a:lnSpc>
              <a:spcBef>
                <a:spcPts val="640"/>
              </a:spcBef>
              <a:spcAft>
                <a:spcPts val="0"/>
              </a:spcAft>
              <a:buClr>
                <a:schemeClr val="hlink"/>
              </a:buClr>
              <a:buSzPts val="3200"/>
              <a:buFont typeface="Noto Sans Symbols"/>
              <a:buChar char="❖"/>
            </a:pPr>
            <a:r>
              <a:rPr lang="en-US" dirty="0" err="1"/>
              <a:t>Tốc</a:t>
            </a:r>
            <a:r>
              <a:rPr lang="en-US" dirty="0"/>
              <a:t> </a:t>
            </a:r>
            <a:r>
              <a:rPr lang="en-US" dirty="0" err="1"/>
              <a:t>độ</a:t>
            </a:r>
            <a:r>
              <a:rPr lang="en-US" dirty="0"/>
              <a:t> </a:t>
            </a:r>
            <a:r>
              <a:rPr lang="en-US" dirty="0" err="1"/>
              <a:t>dữ</a:t>
            </a:r>
            <a:r>
              <a:rPr lang="en-US" dirty="0"/>
              <a:t> </a:t>
            </a:r>
            <a:r>
              <a:rPr lang="en-US" dirty="0" err="1"/>
              <a:t>liệu</a:t>
            </a:r>
            <a:r>
              <a:rPr lang="en-US" dirty="0"/>
              <a:t> (Velocity)</a:t>
            </a:r>
            <a:endParaRPr dirty="0"/>
          </a:p>
          <a:p>
            <a:pPr marL="342900" lvl="0" indent="-342900" algn="l" rtl="0">
              <a:lnSpc>
                <a:spcPct val="150000"/>
              </a:lnSpc>
              <a:spcBef>
                <a:spcPts val="640"/>
              </a:spcBef>
              <a:spcAft>
                <a:spcPts val="0"/>
              </a:spcAft>
              <a:buClr>
                <a:schemeClr val="hlink"/>
              </a:buClr>
              <a:buSzPts val="3200"/>
              <a:buFont typeface="Noto Sans Symbols"/>
              <a:buChar char="❖"/>
            </a:pPr>
            <a:r>
              <a:rPr lang="en-US" dirty="0" err="1"/>
              <a:t>Đa</a:t>
            </a:r>
            <a:r>
              <a:rPr lang="en-US" dirty="0"/>
              <a:t> </a:t>
            </a:r>
            <a:r>
              <a:rPr lang="en-US" dirty="0" err="1"/>
              <a:t>dạng</a:t>
            </a:r>
            <a:r>
              <a:rPr lang="en-US" dirty="0"/>
              <a:t> (Variety)</a:t>
            </a:r>
            <a:endParaRPr dirty="0"/>
          </a:p>
          <a:p>
            <a:pPr marL="342900" lvl="0" indent="-342900" algn="l" rtl="0">
              <a:lnSpc>
                <a:spcPct val="150000"/>
              </a:lnSpc>
              <a:spcBef>
                <a:spcPts val="640"/>
              </a:spcBef>
              <a:spcAft>
                <a:spcPts val="0"/>
              </a:spcAft>
              <a:buClr>
                <a:schemeClr val="hlink"/>
              </a:buClr>
              <a:buSzPts val="3200"/>
              <a:buFont typeface="Noto Sans Symbols"/>
              <a:buChar char="❖"/>
            </a:pPr>
            <a:r>
              <a:rPr lang="en-US" dirty="0" err="1"/>
              <a:t>Độ</a:t>
            </a:r>
            <a:r>
              <a:rPr lang="en-US" dirty="0"/>
              <a:t> tin </a:t>
            </a:r>
            <a:r>
              <a:rPr lang="en-US" dirty="0" err="1"/>
              <a:t>cậy</a:t>
            </a:r>
            <a:r>
              <a:rPr lang="en-US" dirty="0"/>
              <a:t> / </a:t>
            </a:r>
            <a:r>
              <a:rPr lang="en-US" dirty="0" err="1"/>
              <a:t>chính</a:t>
            </a:r>
            <a:r>
              <a:rPr lang="en-US" dirty="0"/>
              <a:t> </a:t>
            </a:r>
            <a:r>
              <a:rPr lang="en-US" dirty="0" err="1"/>
              <a:t>xác</a:t>
            </a:r>
            <a:r>
              <a:rPr lang="en-US" dirty="0"/>
              <a:t> (Veracity)</a:t>
            </a:r>
            <a:endParaRPr dirty="0"/>
          </a:p>
          <a:p>
            <a:pPr marL="342900" lvl="0" indent="-342900" algn="l" rtl="0">
              <a:lnSpc>
                <a:spcPct val="150000"/>
              </a:lnSpc>
              <a:spcBef>
                <a:spcPts val="640"/>
              </a:spcBef>
              <a:spcAft>
                <a:spcPts val="0"/>
              </a:spcAft>
              <a:buSzPts val="3200"/>
              <a:buChar char="❖"/>
            </a:pPr>
            <a:r>
              <a:rPr lang="en-US" dirty="0" err="1"/>
              <a:t>Giá</a:t>
            </a:r>
            <a:r>
              <a:rPr lang="en-US" dirty="0"/>
              <a:t> </a:t>
            </a:r>
            <a:r>
              <a:rPr lang="en-US" dirty="0" err="1"/>
              <a:t>trị</a:t>
            </a:r>
            <a:r>
              <a:rPr lang="en-US" dirty="0"/>
              <a:t> (Value)</a:t>
            </a:r>
            <a:endParaRPr dirty="0"/>
          </a:p>
        </p:txBody>
      </p:sp>
    </p:spTree>
  </p:cSld>
  <p:clrMapOvr>
    <a:masterClrMapping/>
  </p:clrMapOvr>
</p:sld>
</file>

<file path=ppt/theme/theme1.xml><?xml version="1.0" encoding="utf-8"?>
<a:theme xmlns:a="http://schemas.openxmlformats.org/drawingml/2006/main" name="3_Fortinbras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ample">
  <a:themeElements>
    <a:clrScheme name="sample 3">
      <a:dk1>
        <a:srgbClr val="2A4F86"/>
      </a:dk1>
      <a:lt1>
        <a:srgbClr val="FFFFFF"/>
      </a:lt1>
      <a:dk2>
        <a:srgbClr val="3E68D0"/>
      </a:dk2>
      <a:lt2>
        <a:srgbClr val="D3D9DD"/>
      </a:lt2>
      <a:accent1>
        <a:srgbClr val="6C89DA"/>
      </a:accent1>
      <a:accent2>
        <a:srgbClr val="8FAFE9"/>
      </a:accent2>
      <a:accent3>
        <a:srgbClr val="FFFFFF"/>
      </a:accent3>
      <a:accent4>
        <a:srgbClr val="224272"/>
      </a:accent4>
      <a:accent5>
        <a:srgbClr val="BAC4EA"/>
      </a:accent5>
      <a:accent6>
        <a:srgbClr val="819ED3"/>
      </a:accent6>
      <a:hlink>
        <a:srgbClr val="57ABA3"/>
      </a:hlink>
      <a:folHlink>
        <a:srgbClr val="85819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867</TotalTime>
  <Words>3953</Words>
  <Application>Microsoft Office PowerPoint</Application>
  <PresentationFormat>On-screen Show (4:3)</PresentationFormat>
  <Paragraphs>277</Paragraphs>
  <Slides>60</Slides>
  <Notes>60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60</vt:i4>
      </vt:variant>
    </vt:vector>
  </HeadingPairs>
  <TitlesOfParts>
    <vt:vector size="70" baseType="lpstr">
      <vt:lpstr>Times New Roman</vt:lpstr>
      <vt:lpstr>Calibri</vt:lpstr>
      <vt:lpstr>Wingdings</vt:lpstr>
      <vt:lpstr>Arial</vt:lpstr>
      <vt:lpstr>Verdana</vt:lpstr>
      <vt:lpstr>Noto Sans Symbols</vt:lpstr>
      <vt:lpstr>Calibri Light</vt:lpstr>
      <vt:lpstr>3_Fortinbras template</vt:lpstr>
      <vt:lpstr>sample</vt:lpstr>
      <vt:lpstr>Custom Design</vt:lpstr>
      <vt:lpstr>TRƯỜNG ĐẠI HỌC BÁCH KHOA KHOA KHOA HỌC VÀ KĨ THUẬT MÁY TÍNH</vt:lpstr>
      <vt:lpstr>NỘI DUNG CHÍNH</vt:lpstr>
      <vt:lpstr>Giới thiệu Big Data</vt:lpstr>
      <vt:lpstr>Giới thiệu Big Data</vt:lpstr>
      <vt:lpstr>Nguồn gốc của Big Data</vt:lpstr>
      <vt:lpstr>Một số công ty tham gia Big Data</vt:lpstr>
      <vt:lpstr>Ứng dụng của Big Data</vt:lpstr>
      <vt:lpstr>Ứng dụng của Big Data</vt:lpstr>
      <vt:lpstr>Đặc trưng của Big Data - 5V</vt:lpstr>
      <vt:lpstr>Đặc trưng của Big Data - 5V</vt:lpstr>
      <vt:lpstr>Khối lượng dữ liệu (Volume)</vt:lpstr>
      <vt:lpstr>Tốc độ (Velocity)</vt:lpstr>
      <vt:lpstr>Đa dạng (Variety)</vt:lpstr>
      <vt:lpstr>Độ tin cậy , chính xác (Veracity)</vt:lpstr>
      <vt:lpstr>Giá trị (Value)</vt:lpstr>
      <vt:lpstr>NoSQL</vt:lpstr>
      <vt:lpstr>Tại sao cần NoSQL</vt:lpstr>
      <vt:lpstr>Tại sao cần NoSQL</vt:lpstr>
      <vt:lpstr>Tại sao cần NoSQL</vt:lpstr>
      <vt:lpstr>Đặc điểm của NoSQL</vt:lpstr>
      <vt:lpstr>Đặc điểm của NoSQL</vt:lpstr>
      <vt:lpstr>Đặc điểm của NoSQL</vt:lpstr>
      <vt:lpstr>NoSQL và SQL</vt:lpstr>
      <vt:lpstr>Khi nào dùng NoSQL hay SQL</vt:lpstr>
      <vt:lpstr>Khi nào dùng NoSQL hay SQL</vt:lpstr>
      <vt:lpstr>Khi nào dùng NoSQL hay SQL</vt:lpstr>
      <vt:lpstr>Khi nào dùng NoSQL hay SQL</vt:lpstr>
      <vt:lpstr>Các loại NoSQL</vt:lpstr>
      <vt:lpstr>Key-values stores</vt:lpstr>
      <vt:lpstr>Key-values stores</vt:lpstr>
      <vt:lpstr>Key-values stores</vt:lpstr>
      <vt:lpstr>Document Oriented databases</vt:lpstr>
      <vt:lpstr>Document Oriented databases</vt:lpstr>
      <vt:lpstr>Column-oriented databases</vt:lpstr>
      <vt:lpstr>Column-oriented databases</vt:lpstr>
      <vt:lpstr>Graph databases</vt:lpstr>
      <vt:lpstr>Graph databases</vt:lpstr>
      <vt:lpstr>Cách chuyển đổi SQL sang 4 loại NoSQL</vt:lpstr>
      <vt:lpstr>Chuyển SQL thành Key-value stores</vt:lpstr>
      <vt:lpstr>Chuyển SQL thành Key-value stores</vt:lpstr>
      <vt:lpstr>Chuyển SQL thành Key-value stores</vt:lpstr>
      <vt:lpstr>Chuyển SQL thành Key-value stores</vt:lpstr>
      <vt:lpstr>Chuyển SQL thành Key-value stores</vt:lpstr>
      <vt:lpstr>Chuyển SQL thành Key-value stores</vt:lpstr>
      <vt:lpstr>Chuyển SQL thành Document Oriented databases</vt:lpstr>
      <vt:lpstr>Chuyển SQL thành Document Oriented databases</vt:lpstr>
      <vt:lpstr>Chuyển SQL thành Document Oriented databases</vt:lpstr>
      <vt:lpstr>Chuyển SQL thành Column-oriented databases</vt:lpstr>
      <vt:lpstr>Chuyển SQL thành Column-oriented databases</vt:lpstr>
      <vt:lpstr>Chuyển SQL thành Column-oriented databases</vt:lpstr>
      <vt:lpstr>Chuyển SQL thành Column-oriented databases</vt:lpstr>
      <vt:lpstr>Chuyển SQL thành Column-oriented databases</vt:lpstr>
      <vt:lpstr>Chuyển SQL thành Graph databases</vt:lpstr>
      <vt:lpstr>Chuyển SQL thành Graph databases</vt:lpstr>
      <vt:lpstr>Chuyển SQL thành Graph databases</vt:lpstr>
      <vt:lpstr>Chuyển SQL thành Graph databases</vt:lpstr>
      <vt:lpstr>Chuyển SQL thành Graph databases</vt:lpstr>
      <vt:lpstr>Chuyển SQL thành Graph databases</vt:lpstr>
      <vt:lpstr>Chuyển SQL thành Graph databases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TRƯỜNG ĐẠI HỌC BÁCH KHOA KHOA KHOA HỌC VÀ KĨ THUẬT MÁY TÍNH</dc:title>
  <dc:creator>Sang Vu</dc:creator>
  <cp:lastModifiedBy>Sang Vu</cp:lastModifiedBy>
  <cp:revision>56</cp:revision>
  <dcterms:modified xsi:type="dcterms:W3CDTF">2018-12-07T02:20:51Z</dcterms:modified>
</cp:coreProperties>
</file>