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75" r:id="rId35"/>
    <p:sldId id="276" r:id="rId36"/>
    <p:sldId id="277" r:id="rId37"/>
    <p:sldId id="278" r:id="rId38"/>
    <p:sldId id="279" r:id="rId39"/>
    <p:sldId id="280" r:id="rId40"/>
    <p:sldId id="281" r:id="rId41"/>
    <p:sldId id="296" r:id="rId42"/>
  </p:sldIdLst>
  <p:sldSz cx="10080625" cy="5670550"/>
  <p:notesSz cx="7559675" cy="10691813"/>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C055CC4D-EE8B-4679-8459-DB4CED5A16D5}" type="datetimeFigureOut">
              <a:rPr lang="vi-VN" smtClean="0"/>
              <a:t>17/10/2018</a:t>
            </a:fld>
            <a:endParaRPr lang="vi-VN"/>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6426E693-4AF0-4105-A6E9-36B2ADAF795E}" type="slidenum">
              <a:rPr lang="vi-VN" smtClean="0"/>
              <a:t>‹#›</a:t>
            </a:fld>
            <a:endParaRPr lang="vi-VN"/>
          </a:p>
        </p:txBody>
      </p:sp>
    </p:spTree>
    <p:extLst>
      <p:ext uri="{BB962C8B-B14F-4D97-AF65-F5344CB8AC3E}">
        <p14:creationId xmlns:p14="http://schemas.microsoft.com/office/powerpoint/2010/main" val="91586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Order Item Lines -&gt; 1 to 5</a:t>
            </a:r>
          </a:p>
        </p:txBody>
      </p:sp>
    </p:spTree>
    <p:extLst>
      <p:ext uri="{BB962C8B-B14F-4D97-AF65-F5344CB8AC3E}">
        <p14:creationId xmlns:p14="http://schemas.microsoft.com/office/powerpoint/2010/main" val="69782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n-US" sz="3200" b="0" strike="noStrike" spc="-1">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n-US" sz="3200" b="0" strike="noStrike" spc="-1">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n-US" sz="3200" b="0" strike="noStrike" spc="-1">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n-US" sz="3200" b="0" strike="noStrike" spc="-1">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n-US" sz="3200" b="0" strike="noStrike" spc="-1">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subTitle"/>
          </p:nvPr>
        </p:nvSpPr>
        <p:spPr>
          <a:xfrm>
            <a:off x="504000" y="1326600"/>
            <a:ext cx="9071640" cy="32882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49"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51"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52"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226080"/>
            <a:ext cx="9071640" cy="4388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56"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6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64"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66"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68"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71"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72"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73"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
        <p:nvSpPr>
          <p:cNvPr id="74"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76"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n-US" sz="3200" b="0" strike="noStrike" spc="-1">
              <a:latin typeface="Arial"/>
            </a:endParaRPr>
          </a:p>
        </p:txBody>
      </p:sp>
      <p:sp>
        <p:nvSpPr>
          <p:cNvPr id="77"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n-US" sz="3200" b="0" strike="noStrike" spc="-1">
              <a:latin typeface="Arial"/>
            </a:endParaRPr>
          </a:p>
        </p:txBody>
      </p:sp>
      <p:sp>
        <p:nvSpPr>
          <p:cNvPr id="78"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n-US" sz="3200" b="0" strike="noStrike" spc="-1">
              <a:latin typeface="Arial"/>
            </a:endParaRPr>
          </a:p>
        </p:txBody>
      </p:sp>
      <p:sp>
        <p:nvSpPr>
          <p:cNvPr id="79"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n-US" sz="3200" b="0" strike="noStrike" spc="-1">
              <a:latin typeface="Arial"/>
            </a:endParaRPr>
          </a:p>
        </p:txBody>
      </p:sp>
      <p:sp>
        <p:nvSpPr>
          <p:cNvPr id="80"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n-US" sz="3200" b="0" strike="noStrike" spc="-1">
              <a:latin typeface="Arial"/>
            </a:endParaRPr>
          </a:p>
        </p:txBody>
      </p:sp>
      <p:sp>
        <p:nvSpPr>
          <p:cNvPr id="81"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lstStyle/>
          <a:p>
            <a:pPr algn="ctr"/>
            <a:r>
              <a:rPr lang="en-US" sz="4400" b="0" strike="noStrike" spc="-1">
                <a:latin typeface="Arial"/>
              </a:rPr>
              <a:t>Click to edit the title text format</a:t>
            </a:r>
          </a:p>
        </p:txBody>
      </p:sp>
      <p:sp>
        <p:nvSpPr>
          <p:cNvPr id="6"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
        <p:nvSpPr>
          <p:cNvPr id="2" name="PlaceHolder 3"/>
          <p:cNvSpPr>
            <a:spLocks noGrp="1"/>
          </p:cNvSpPr>
          <p:nvPr>
            <p:ph type="dt"/>
          </p:nvPr>
        </p:nvSpPr>
        <p:spPr>
          <a:xfrm>
            <a:off x="504000" y="5165280"/>
            <a:ext cx="2348280" cy="390600"/>
          </a:xfrm>
          <a:prstGeom prst="rect">
            <a:avLst/>
          </a:prstGeom>
        </p:spPr>
        <p:txBody>
          <a:bodyPr lIns="0" tIns="0" rIns="0" bIns="0"/>
          <a:lstStyle/>
          <a:p>
            <a:r>
              <a:rPr lang="en-US" sz="1400" b="0" strike="noStrike" spc="-1">
                <a:latin typeface="Times New Roman"/>
              </a:rPr>
              <a:t>&lt;date/time&gt;</a:t>
            </a:r>
          </a:p>
        </p:txBody>
      </p:sp>
      <p:sp>
        <p:nvSpPr>
          <p:cNvPr id="3" name="PlaceHolder 4"/>
          <p:cNvSpPr>
            <a:spLocks noGrp="1"/>
          </p:cNvSpPr>
          <p:nvPr>
            <p:ph type="ftr"/>
          </p:nvPr>
        </p:nvSpPr>
        <p:spPr>
          <a:xfrm>
            <a:off x="3447360" y="5165280"/>
            <a:ext cx="3195000" cy="390600"/>
          </a:xfrm>
          <a:prstGeom prst="rect">
            <a:avLst/>
          </a:prstGeom>
        </p:spPr>
        <p:txBody>
          <a:bodyPr lIns="0" tIns="0" rIns="0" bIns="0"/>
          <a:lstStyle/>
          <a:p>
            <a:pPr algn="ctr"/>
            <a:r>
              <a:rPr lang="en-US" sz="1400" b="0" strike="noStrike" spc="-1">
                <a:latin typeface="Times New Roman"/>
              </a:rPr>
              <a:t>&lt;footer&gt;</a:t>
            </a:r>
          </a:p>
        </p:txBody>
      </p:sp>
      <p:sp>
        <p:nvSpPr>
          <p:cNvPr id="4" name="PlaceHolder 5"/>
          <p:cNvSpPr>
            <a:spLocks noGrp="1"/>
          </p:cNvSpPr>
          <p:nvPr>
            <p:ph type="sldNum"/>
          </p:nvPr>
        </p:nvSpPr>
        <p:spPr>
          <a:xfrm>
            <a:off x="7227360" y="5165280"/>
            <a:ext cx="2348280" cy="390600"/>
          </a:xfrm>
          <a:prstGeom prst="rect">
            <a:avLst/>
          </a:prstGeom>
        </p:spPr>
        <p:txBody>
          <a:bodyPr lIns="0" tIns="0" rIns="0" bIns="0"/>
          <a:lstStyle/>
          <a:p>
            <a:pPr algn="r"/>
            <a:fld id="{80018C21-1ADF-4A5F-921B-E8F6FA4FF27F}"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92640" y="301680"/>
            <a:ext cx="8693640" cy="1095480"/>
          </a:xfrm>
          <a:prstGeom prst="rect">
            <a:avLst/>
          </a:prstGeom>
        </p:spPr>
        <p:txBody>
          <a:bodyPr anchor="ct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2" name="PlaceHolder 2"/>
          <p:cNvSpPr>
            <a:spLocks noGrp="1"/>
          </p:cNvSpPr>
          <p:nvPr>
            <p:ph type="body"/>
          </p:nvPr>
        </p:nvSpPr>
        <p:spPr>
          <a:xfrm>
            <a:off x="692640" y="1509120"/>
            <a:ext cx="8693640" cy="3597120"/>
          </a:xfrm>
          <a:prstGeom prst="rect">
            <a:avLst/>
          </a:prstGeom>
        </p:spPr>
        <p:txBody>
          <a:bodyPr/>
          <a:lstStyle/>
          <a:p>
            <a:pPr marL="432000" indent="-324000">
              <a:lnSpc>
                <a:spcPct val="90000"/>
              </a:lnSpc>
              <a:spcBef>
                <a:spcPts val="1001"/>
              </a:spcBef>
              <a:buClr>
                <a:srgbClr val="000000"/>
              </a:buClr>
              <a:buSzPct val="45000"/>
              <a:buFont typeface="Wingdings" charset="2"/>
              <a:buChar char=""/>
            </a:pPr>
            <a:r>
              <a:rPr lang="en-US" sz="2800" b="0" strike="noStrike" spc="-1">
                <a:solidFill>
                  <a:srgbClr val="000000"/>
                </a:solidFill>
                <a:latin typeface="Calibri"/>
              </a:rPr>
              <a:t>Click to edit Master text styles</a:t>
            </a:r>
          </a:p>
          <a:p>
            <a:pPr marL="864000" lvl="1" indent="-324000">
              <a:lnSpc>
                <a:spcPct val="90000"/>
              </a:lnSpc>
              <a:spcBef>
                <a:spcPts val="499"/>
              </a:spcBef>
              <a:buClr>
                <a:srgbClr val="000000"/>
              </a:buClr>
              <a:buSzPct val="75000"/>
              <a:buFont typeface="Symbol" charset="2"/>
              <a:buChar char=""/>
            </a:pPr>
            <a:r>
              <a:rPr lang="en-US" sz="2400" b="0" strike="noStrike" spc="-1">
                <a:solidFill>
                  <a:srgbClr val="000000"/>
                </a:solidFill>
                <a:latin typeface="Calibri"/>
              </a:rPr>
              <a:t>Second level</a:t>
            </a:r>
          </a:p>
          <a:p>
            <a:pPr marL="1296000" lvl="2" indent="-288000">
              <a:lnSpc>
                <a:spcPct val="90000"/>
              </a:lnSpc>
              <a:spcBef>
                <a:spcPts val="499"/>
              </a:spcBef>
              <a:buClr>
                <a:srgbClr val="000000"/>
              </a:buClr>
              <a:buSzPct val="45000"/>
              <a:buFont typeface="Wingdings" charset="2"/>
              <a:buChar char=""/>
            </a:pPr>
            <a:r>
              <a:rPr lang="en-US" sz="2000" b="0" strike="noStrike" spc="-1">
                <a:solidFill>
                  <a:srgbClr val="000000"/>
                </a:solidFill>
                <a:latin typeface="Calibri"/>
              </a:rPr>
              <a:t>Third level</a:t>
            </a:r>
          </a:p>
          <a:p>
            <a:pPr marL="1728000" lvl="3" indent="-216000">
              <a:lnSpc>
                <a:spcPct val="90000"/>
              </a:lnSpc>
              <a:spcBef>
                <a:spcPts val="499"/>
              </a:spcBef>
              <a:buClr>
                <a:srgbClr val="000000"/>
              </a:buClr>
              <a:buSzPct val="75000"/>
              <a:buFont typeface="Symbol" charset="2"/>
              <a:buChar char=""/>
            </a:pPr>
            <a:r>
              <a:rPr lang="en-US" sz="1800" b="0" strike="noStrike" spc="-1">
                <a:solidFill>
                  <a:srgbClr val="000000"/>
                </a:solidFill>
                <a:latin typeface="Calibri"/>
              </a:rPr>
              <a:t>Fourth level</a:t>
            </a:r>
          </a:p>
          <a:p>
            <a:pPr marL="2160000" lvl="4" indent="-216000">
              <a:lnSpc>
                <a:spcPct val="90000"/>
              </a:lnSpc>
              <a:spcBef>
                <a:spcPts val="499"/>
              </a:spcBef>
              <a:buClr>
                <a:srgbClr val="000000"/>
              </a:buClr>
              <a:buSzPct val="45000"/>
              <a:buFont typeface="Wingdings" charset="2"/>
              <a:buChar char=""/>
            </a:pPr>
            <a:r>
              <a:rPr lang="en-US" sz="1800" b="0" strike="noStrike" spc="-1">
                <a:solidFill>
                  <a:srgbClr val="000000"/>
                </a:solidFill>
                <a:latin typeface="Calibri"/>
              </a:rPr>
              <a:t>Fifth level</a:t>
            </a:r>
          </a:p>
        </p:txBody>
      </p:sp>
      <p:sp>
        <p:nvSpPr>
          <p:cNvPr id="43" name="PlaceHolder 3"/>
          <p:cNvSpPr>
            <a:spLocks noGrp="1"/>
          </p:cNvSpPr>
          <p:nvPr>
            <p:ph type="dt"/>
          </p:nvPr>
        </p:nvSpPr>
        <p:spPr>
          <a:xfrm>
            <a:off x="692640" y="5255280"/>
            <a:ext cx="2267640" cy="301680"/>
          </a:xfrm>
          <a:prstGeom prst="rect">
            <a:avLst/>
          </a:prstGeom>
        </p:spPr>
        <p:txBody>
          <a:bodyPr anchor="ctr"/>
          <a:lstStyle/>
          <a:p>
            <a:pPr>
              <a:lnSpc>
                <a:spcPct val="100000"/>
              </a:lnSpc>
            </a:pPr>
            <a:fld id="{0998F40B-7F38-4452-AFF2-AAB1DE032573}" type="datetime">
              <a:rPr lang="en-US" sz="1200" b="0" strike="noStrike" spc="-1">
                <a:solidFill>
                  <a:srgbClr val="8B8B8B"/>
                </a:solidFill>
                <a:latin typeface="Calibri"/>
              </a:rPr>
              <a:t>10/17/2018</a:t>
            </a:fld>
            <a:endParaRPr lang="en-US" sz="1200" b="0" strike="noStrike" spc="-1">
              <a:latin typeface="Times New Roman"/>
            </a:endParaRPr>
          </a:p>
        </p:txBody>
      </p:sp>
      <p:sp>
        <p:nvSpPr>
          <p:cNvPr id="44" name="PlaceHolder 4"/>
          <p:cNvSpPr>
            <a:spLocks noGrp="1"/>
          </p:cNvSpPr>
          <p:nvPr>
            <p:ph type="ftr"/>
          </p:nvPr>
        </p:nvSpPr>
        <p:spPr>
          <a:xfrm>
            <a:off x="3338640" y="5255280"/>
            <a:ext cx="3401640" cy="301680"/>
          </a:xfrm>
          <a:prstGeom prst="rect">
            <a:avLst/>
          </a:prstGeom>
        </p:spPr>
        <p:txBody>
          <a:bodyPr anchor="ctr"/>
          <a:lstStyle/>
          <a:p>
            <a:endParaRPr lang="en-US" sz="2400" b="0" strike="noStrike" spc="-1">
              <a:latin typeface="Times New Roman"/>
            </a:endParaRPr>
          </a:p>
        </p:txBody>
      </p:sp>
      <p:sp>
        <p:nvSpPr>
          <p:cNvPr id="45" name="PlaceHolder 5"/>
          <p:cNvSpPr>
            <a:spLocks noGrp="1"/>
          </p:cNvSpPr>
          <p:nvPr>
            <p:ph type="sldNum"/>
          </p:nvPr>
        </p:nvSpPr>
        <p:spPr>
          <a:xfrm>
            <a:off x="7118640" y="5255280"/>
            <a:ext cx="2267640" cy="301680"/>
          </a:xfrm>
          <a:prstGeom prst="rect">
            <a:avLst/>
          </a:prstGeom>
        </p:spPr>
        <p:txBody>
          <a:bodyPr anchor="ctr"/>
          <a:lstStyle/>
          <a:p>
            <a:pPr algn="r">
              <a:lnSpc>
                <a:spcPct val="100000"/>
              </a:lnSpc>
            </a:pPr>
            <a:fld id="{689B47D9-7CD5-4B2F-8CFB-2DF86A9B3F2A}"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504000" y="226080"/>
            <a:ext cx="9071640" cy="946440"/>
          </a:xfrm>
          <a:prstGeom prst="rect">
            <a:avLst/>
          </a:prstGeom>
          <a:noFill/>
          <a:ln>
            <a:noFill/>
          </a:ln>
        </p:spPr>
        <p:txBody>
          <a:bodyPr lIns="0" tIns="0" rIns="0" bIns="0" anchor="ctr"/>
          <a:lstStyle/>
          <a:p>
            <a:pPr algn="ctr"/>
            <a:r>
              <a:rPr lang="en-US" sz="4400" b="1" strike="noStrike" spc="-1">
                <a:latin typeface="Arial"/>
              </a:rPr>
              <a:t>Đặc tả quy trình</a:t>
            </a:r>
            <a:r>
              <a:rPr lang="en-US" sz="4400" b="0" strike="noStrike" spc="-1">
                <a:latin typeface="Arial"/>
              </a:rPr>
              <a:t> </a:t>
            </a:r>
          </a:p>
        </p:txBody>
      </p:sp>
      <p:sp>
        <p:nvSpPr>
          <p:cNvPr id="83" name="TextShape 2"/>
          <p:cNvSpPr txBox="1"/>
          <p:nvPr/>
        </p:nvSpPr>
        <p:spPr>
          <a:xfrm>
            <a:off x="504000" y="1326600"/>
            <a:ext cx="9071640" cy="4102200"/>
          </a:xfrm>
          <a:prstGeom prst="rect">
            <a:avLst/>
          </a:prstGeom>
          <a:noFill/>
          <a:ln>
            <a:noFill/>
          </a:ln>
        </p:spPr>
        <p:txBody>
          <a:bodyPr lIns="0" tIns="0" rIns="0" bIns="0"/>
          <a:lstStyle/>
          <a:p>
            <a:pPr marL="216000" indent="-216000">
              <a:buClr>
                <a:srgbClr val="000000"/>
              </a:buClr>
              <a:buSzPct val="45000"/>
              <a:buFont typeface="Wingdings" charset="2"/>
              <a:buChar char=""/>
            </a:pPr>
            <a:r>
              <a:rPr lang="en-US" sz="3200" b="0" strike="noStrike" spc="-1">
                <a:latin typeface="Arial"/>
              </a:rPr>
              <a:t>Thường được gọi là </a:t>
            </a:r>
            <a:r>
              <a:rPr lang="en-US" sz="3200" b="0" i="1" strike="noStrike" spc="-1">
                <a:latin typeface="Arial"/>
              </a:rPr>
              <a:t>minispecs</a:t>
            </a:r>
            <a:r>
              <a:rPr lang="en-US" sz="3200" b="0" strike="noStrike" spc="-1">
                <a:latin typeface="Arial"/>
              </a:rPr>
              <a:t>.</a:t>
            </a:r>
          </a:p>
          <a:p>
            <a:pPr marL="216000" indent="-216000">
              <a:buClr>
                <a:srgbClr val="000000"/>
              </a:buClr>
              <a:buSzPct val="45000"/>
              <a:buFont typeface="Wingdings" charset="2"/>
              <a:buChar char=""/>
            </a:pPr>
            <a:r>
              <a:rPr lang="en-US" sz="3200" b="0" strike="noStrike" spc="-1">
                <a:latin typeface="Arial"/>
              </a:rPr>
              <a:t>Được tạo cho các quy trình cơ bản cũng như đối với một số quy trình cấp cao trên sơ đồ luồng dữ liệu.</a:t>
            </a:r>
          </a:p>
          <a:p>
            <a:pPr marL="216000" indent="-216000">
              <a:buClr>
                <a:srgbClr val="000000"/>
              </a:buClr>
              <a:buSzPct val="45000"/>
              <a:buFont typeface="Wingdings" charset="2"/>
              <a:buChar char=""/>
            </a:pPr>
            <a:r>
              <a:rPr lang="en-US" sz="3200" b="0" strike="noStrike" spc="-1">
                <a:latin typeface="Arial"/>
              </a:rPr>
              <a:t>Được tạo cho các phương thức lớp trong thiết kế hướng đối tượng và cho các bước trong một use-case.</a:t>
            </a:r>
          </a:p>
          <a:p>
            <a:pPr marL="216000" indent="-216000">
              <a:buClr>
                <a:srgbClr val="000000"/>
              </a:buClr>
              <a:buSzPct val="45000"/>
              <a:buFont typeface="Wingdings" charset="2"/>
              <a:buChar char=""/>
            </a:pPr>
            <a:r>
              <a:rPr lang="en-US" sz="3200" b="0" strike="noStrike" spc="-1">
                <a:latin typeface="Arial"/>
              </a:rPr>
              <a:t>Giải thích logic và công thức đưa ra quyết định chuyển đổi dữ liệu đầu vào thành đầu 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Danh sách luồng dữ liệu đầu vào     </a:t>
            </a:r>
            <a:endParaRPr lang="en-US" sz="3600" b="0" strike="noStrike" spc="-1">
              <a:latin typeface="Arial"/>
            </a:endParaRPr>
          </a:p>
        </p:txBody>
      </p:sp>
      <p:sp>
        <p:nvSpPr>
          <p:cNvPr id="101"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Sử dụng tên được tìm thấy trên sơ đồ luồng dữ liệu.</a:t>
            </a:r>
          </a:p>
          <a:p>
            <a:pPr marL="432000" indent="-324000">
              <a:spcBef>
                <a:spcPts val="1417"/>
              </a:spcBef>
              <a:buClr>
                <a:srgbClr val="000000"/>
              </a:buClr>
              <a:buSzPct val="45000"/>
              <a:buFont typeface="Wingdings" charset="2"/>
              <a:buChar char=""/>
            </a:pPr>
            <a:r>
              <a:rPr lang="en-US" sz="2800" b="0" strike="noStrike" spc="-1">
                <a:latin typeface="Arial"/>
              </a:rPr>
              <a:t>Tên dữ liệu trong công thức hoặc logic phải giống với trong từ điển dữ liệu để đảm bảo tính thống nhất và giao tiếp tốt.</a:t>
            </a:r>
          </a:p>
          <a:p>
            <a:pPr marL="432000" indent="-324000">
              <a:spcBef>
                <a:spcPts val="1417"/>
              </a:spcBef>
              <a:buClr>
                <a:srgbClr val="000000"/>
              </a:buClr>
              <a:buSzPct val="45000"/>
              <a:buFont typeface="Wingdings" charset="2"/>
              <a:buChar char=""/>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Các luồng dữ liệu đầu ra </a:t>
            </a:r>
            <a:endParaRPr lang="en-US" sz="3600" b="0" strike="noStrike" spc="-1">
              <a:latin typeface="Arial"/>
            </a:endParaRPr>
          </a:p>
        </p:txBody>
      </p:sp>
      <p:sp>
        <p:nvSpPr>
          <p:cNvPr id="103"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Cũng sử dụng tên trên sơ đồ luồng dữ liệu và từ điển dữ liệu.</a:t>
            </a:r>
          </a:p>
          <a:p>
            <a:pPr marL="432000" indent="-324000">
              <a:spcBef>
                <a:spcPts val="1417"/>
              </a:spcBef>
              <a:buClr>
                <a:srgbClr val="000000"/>
              </a:buClr>
              <a:buSzPct val="45000"/>
              <a:buFont typeface="Wingdings" charset="2"/>
              <a:buChar char=""/>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Loại quy trình  </a:t>
            </a:r>
            <a:endParaRPr lang="en-US" sz="3600" b="0" strike="noStrike" spc="-1">
              <a:latin typeface="Arial"/>
            </a:endParaRPr>
          </a:p>
        </p:txBody>
      </p:sp>
      <p:sp>
        <p:nvSpPr>
          <p:cNvPr id="105"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Hàng loạt </a:t>
            </a:r>
          </a:p>
          <a:p>
            <a:pPr marL="432000" indent="-324000">
              <a:spcBef>
                <a:spcPts val="1417"/>
              </a:spcBef>
              <a:buClr>
                <a:srgbClr val="000000"/>
              </a:buClr>
              <a:buSzPct val="45000"/>
              <a:buFont typeface="Wingdings" charset="2"/>
              <a:buChar char=""/>
            </a:pPr>
            <a:r>
              <a:rPr lang="en-US" sz="2800" b="0" strike="noStrike" spc="-1">
                <a:latin typeface="Arial"/>
              </a:rPr>
              <a:t>Online: Yêu cầu thiết kế giao diện.</a:t>
            </a:r>
          </a:p>
          <a:p>
            <a:pPr marL="432000" indent="-324000">
              <a:spcBef>
                <a:spcPts val="1417"/>
              </a:spcBef>
              <a:buClr>
                <a:srgbClr val="000000"/>
              </a:buClr>
              <a:buSzPct val="45000"/>
              <a:buFont typeface="Wingdings" charset="2"/>
              <a:buChar char=""/>
            </a:pPr>
            <a:r>
              <a:rPr lang="en-US" sz="2800" b="0" strike="noStrike" spc="-1">
                <a:latin typeface="Arial"/>
              </a:rPr>
              <a:t>Thủ công: quy trình được xác định rõ ràng cho nhân viên thực viện các tác vụ của quy trình. </a:t>
            </a:r>
          </a:p>
          <a:p>
            <a:pPr marL="432000" indent="-324000">
              <a:spcBef>
                <a:spcPts val="1417"/>
              </a:spcBef>
              <a:buClr>
                <a:srgbClr val="000000"/>
              </a:buClr>
              <a:buSzPct val="45000"/>
              <a:buFont typeface="Wingdings" charset="2"/>
              <a:buChar char=""/>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Sử dụng mã viết trước   </a:t>
            </a:r>
            <a:endParaRPr lang="en-US" sz="3600" b="0" strike="noStrike" spc="-1">
              <a:latin typeface="Arial"/>
            </a:endParaRPr>
          </a:p>
        </p:txBody>
      </p:sp>
      <p:sp>
        <p:nvSpPr>
          <p:cNvPr id="107"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Nếu quy trình có sử dụng mã viết trước, hãy kèm theo tên của chương trình con hoặc hàm chứa mã đó.</a:t>
            </a:r>
          </a:p>
          <a:p>
            <a:pPr marL="432000" indent="-324000">
              <a:spcBef>
                <a:spcPts val="1417"/>
              </a:spcBef>
              <a:buClr>
                <a:srgbClr val="000000"/>
              </a:buClr>
              <a:buSzPct val="45000"/>
              <a:buFont typeface="Wingdings" charset="2"/>
              <a:buChar char=""/>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Mô tả logic quy trình   </a:t>
            </a:r>
            <a:endParaRPr lang="en-US" sz="3600" b="0" strike="noStrike" spc="-1">
              <a:latin typeface="Arial"/>
            </a:endParaRPr>
          </a:p>
        </p:txBody>
      </p:sp>
      <p:sp>
        <p:nvSpPr>
          <p:cNvPr id="109"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Nêu rõ chính sách hoặc quy tắc kinh doanh bằng ngôn ngữ thường ngày, không nên dùng mã giả ngôn ngữ máy tính.</a:t>
            </a:r>
          </a:p>
          <a:p>
            <a:pPr marL="432000" indent="-324000">
              <a:spcBef>
                <a:spcPts val="1417"/>
              </a:spcBef>
              <a:buClr>
                <a:srgbClr val="000000"/>
              </a:buClr>
              <a:buSzPct val="45000"/>
              <a:buFont typeface="Wingdings" charset="2"/>
              <a:buChar char=""/>
            </a:pPr>
            <a:r>
              <a:rPr lang="en-US" sz="2800" b="0" strike="noStrike" spc="-1">
                <a:latin typeface="Arial"/>
              </a:rPr>
              <a:t>Quy tắc kinh doanh là các thủ tục, hoặc tập hợp các điều kiện, công thức cho phép công ty điều hành hoạt động kinh doanh của mình.</a:t>
            </a:r>
          </a:p>
          <a:p>
            <a:pPr marL="432000" indent="-324000">
              <a:spcBef>
                <a:spcPts val="1417"/>
              </a:spcBef>
              <a:buClr>
                <a:srgbClr val="000000"/>
              </a:buClr>
              <a:buSzPct val="45000"/>
              <a:buFont typeface="Wingdings" charset="2"/>
              <a:buChar char=""/>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Các luật kinh doanh chung  </a:t>
            </a:r>
            <a:endParaRPr lang="en-US" sz="3600" b="0" strike="noStrike" spc="-1">
              <a:latin typeface="Arial"/>
            </a:endParaRPr>
          </a:p>
        </p:txBody>
      </p:sp>
      <p:sp>
        <p:nvSpPr>
          <p:cNvPr id="111" name="TextShape 2"/>
          <p:cNvSpPr txBox="1"/>
          <p:nvPr/>
        </p:nvSpPr>
        <p:spPr>
          <a:xfrm>
            <a:off x="504000" y="1326600"/>
            <a:ext cx="9071640" cy="3288240"/>
          </a:xfrm>
          <a:prstGeom prst="rect">
            <a:avLst/>
          </a:prstGeom>
          <a:noFill/>
          <a:ln>
            <a:noFill/>
          </a:ln>
        </p:spPr>
        <p:txBody>
          <a:bodyPr lIns="0" tIns="0" rIns="0" bIns="0">
            <a:normAutofit fontScale="92500" lnSpcReduction="20000"/>
          </a:bodyPr>
          <a:lstStyle/>
          <a:p>
            <a:pPr marL="432000" indent="-324000">
              <a:spcBef>
                <a:spcPts val="1417"/>
              </a:spcBef>
              <a:buClr>
                <a:srgbClr val="000000"/>
              </a:buClr>
              <a:buSzPct val="45000"/>
              <a:buFont typeface="Wingdings" charset="2"/>
              <a:buChar char=""/>
            </a:pPr>
            <a:r>
              <a:rPr lang="en-US" sz="2800" b="0" strike="noStrike" spc="-1">
                <a:latin typeface="Arial"/>
              </a:rPr>
              <a:t>Định nghĩa các thuật ngữ kinh doanh </a:t>
            </a:r>
          </a:p>
          <a:p>
            <a:pPr marL="432000" indent="-324000">
              <a:spcBef>
                <a:spcPts val="1417"/>
              </a:spcBef>
              <a:buClr>
                <a:srgbClr val="000000"/>
              </a:buClr>
              <a:buSzPct val="45000"/>
              <a:buFont typeface="Wingdings" charset="2"/>
              <a:buChar char=""/>
            </a:pPr>
            <a:r>
              <a:rPr lang="en-US" sz="2800" b="0" strike="noStrike" spc="-1">
                <a:latin typeface="Arial"/>
              </a:rPr>
              <a:t>Các điều kiện và hành động kinh doanh.</a:t>
            </a:r>
          </a:p>
          <a:p>
            <a:pPr marL="432000" indent="-324000">
              <a:spcBef>
                <a:spcPts val="1417"/>
              </a:spcBef>
              <a:buClr>
                <a:srgbClr val="000000"/>
              </a:buClr>
              <a:buSzPct val="45000"/>
              <a:buFont typeface="Wingdings" charset="2"/>
              <a:buChar char=""/>
            </a:pPr>
            <a:r>
              <a:rPr lang="en-US" sz="2800" b="0" strike="noStrike" spc="-1">
                <a:latin typeface="Arial"/>
              </a:rPr>
              <a:t>Ràng buộc tính toàn vẹn dữ liệu.</a:t>
            </a:r>
          </a:p>
          <a:p>
            <a:pPr marL="432000" indent="-324000">
              <a:spcBef>
                <a:spcPts val="1417"/>
              </a:spcBef>
              <a:buClr>
                <a:srgbClr val="000000"/>
              </a:buClr>
              <a:buSzPct val="45000"/>
              <a:buFont typeface="Wingdings" charset="2"/>
              <a:buChar char=""/>
            </a:pPr>
            <a:r>
              <a:rPr lang="en-US" sz="2800" b="0" strike="noStrike" spc="-1">
                <a:latin typeface="Arial"/>
              </a:rPr>
              <a:t>Dẫn xuất toán học và chức năng.</a:t>
            </a:r>
          </a:p>
          <a:p>
            <a:pPr marL="432000" indent="-324000">
              <a:spcBef>
                <a:spcPts val="1417"/>
              </a:spcBef>
              <a:buClr>
                <a:srgbClr val="000000"/>
              </a:buClr>
              <a:buSzPct val="45000"/>
              <a:buFont typeface="Wingdings" charset="2"/>
              <a:buChar char=""/>
            </a:pPr>
            <a:r>
              <a:rPr lang="en-US" sz="2800" b="0" strike="noStrike" spc="-1">
                <a:latin typeface="Arial"/>
              </a:rPr>
              <a:t>Suy luận logic.</a:t>
            </a:r>
          </a:p>
          <a:p>
            <a:pPr marL="432000" indent="-324000">
              <a:spcBef>
                <a:spcPts val="1417"/>
              </a:spcBef>
              <a:buClr>
                <a:srgbClr val="000000"/>
              </a:buClr>
              <a:buSzPct val="45000"/>
              <a:buFont typeface="Wingdings" charset="2"/>
              <a:buChar char=""/>
            </a:pPr>
            <a:r>
              <a:rPr lang="en-US" sz="2800" b="0" strike="noStrike" spc="-1">
                <a:latin typeface="Arial"/>
              </a:rPr>
              <a:t>Trình tự xử lí.</a:t>
            </a:r>
          </a:p>
          <a:p>
            <a:pPr marL="432000" indent="-324000">
              <a:spcBef>
                <a:spcPts val="1417"/>
              </a:spcBef>
              <a:buClr>
                <a:srgbClr val="000000"/>
              </a:buClr>
              <a:buSzPct val="45000"/>
              <a:buFont typeface="Wingdings" charset="2"/>
              <a:buChar char=""/>
            </a:pPr>
            <a:r>
              <a:rPr lang="en-US" sz="2800" b="0" strike="noStrike" spc="-1">
                <a:latin typeface="Arial"/>
              </a:rPr>
              <a:t>Mối quan hệ giữa các sự kiện về kinh doanh.</a:t>
            </a:r>
          </a:p>
          <a:p>
            <a:pPr marL="432000" indent="-324000">
              <a:spcBef>
                <a:spcPts val="1417"/>
              </a:spcBef>
              <a:buClr>
                <a:srgbClr val="000000"/>
              </a:buClr>
              <a:buSzPct val="45000"/>
              <a:buFont typeface="Wingdings" charset="2"/>
              <a:buChar char=""/>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Phương pháp tham chiếu logic   </a:t>
            </a:r>
            <a:endParaRPr lang="en-US" sz="3600" b="0" strike="noStrike" spc="-1">
              <a:latin typeface="Arial"/>
            </a:endParaRPr>
          </a:p>
        </p:txBody>
      </p:sp>
      <p:sp>
        <p:nvSpPr>
          <p:cNvPr id="113"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Nếu không có đủ chỗ trên biểu mẫu để có bảng mô tả ngôn ngữ cấu trúc hoàn chỉnh, hoặc nếu có bảng quyết định hoặc cây mô tả logic, thì kèm theo tên bảng hoặc cây tương ứng. </a:t>
            </a:r>
          </a:p>
          <a:p>
            <a:pPr marL="432000" indent="-324000">
              <a:spcBef>
                <a:spcPts val="1417"/>
              </a:spcBef>
              <a:buClr>
                <a:srgbClr val="000000"/>
              </a:buClr>
              <a:buSzPct val="45000"/>
              <a:buFont typeface="Wingdings" charset="2"/>
              <a:buChar char=""/>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504000" y="187200"/>
            <a:ext cx="9071640" cy="1024200"/>
          </a:xfrm>
          <a:prstGeom prst="rect">
            <a:avLst/>
          </a:prstGeom>
          <a:noFill/>
          <a:ln>
            <a:noFill/>
          </a:ln>
        </p:spPr>
        <p:txBody>
          <a:bodyPr lIns="0" tIns="0" rIns="0" bIns="0" anchor="ctr"/>
          <a:lstStyle/>
          <a:p>
            <a:r>
              <a:rPr lang="en-US" sz="3600" b="1" strike="noStrike" spc="-1">
                <a:latin typeface="Arial"/>
              </a:rPr>
              <a:t>Liệt kê những vấn đề chưa được giải quyết   </a:t>
            </a:r>
            <a:endParaRPr lang="en-US" sz="3600" b="0" strike="noStrike" spc="-1">
              <a:latin typeface="Arial"/>
            </a:endParaRPr>
          </a:p>
        </p:txBody>
      </p:sp>
      <p:sp>
        <p:nvSpPr>
          <p:cNvPr id="115"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Những vấn đề này là cơ sở cho các câu hỏi được sử dụng cho các buổi phỏng vấn tiếp theo với người dùng hoặc chuyên gia kinh doanh trong nhóm dự án của bạn.</a:t>
            </a:r>
          </a:p>
          <a:p>
            <a:pPr marL="432000" indent="-324000">
              <a:spcBef>
                <a:spcPts val="1417"/>
              </a:spcBef>
              <a:buClr>
                <a:srgbClr val="000000"/>
              </a:buClr>
              <a:buSzPct val="45000"/>
              <a:buFont typeface="Wingdings" charset="2"/>
              <a:buChar char=""/>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4754880" y="1371600"/>
            <a:ext cx="5029200" cy="388548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400" b="0" strike="noStrike" spc="-1">
                <a:latin typeface="Arial"/>
              </a:rPr>
              <a:t>Hình 2. Ví dụ về biểu mẫu đặc tả quy trình xác định tình trạng mặt hàng.</a:t>
            </a:r>
          </a:p>
          <a:p>
            <a:pPr marL="432000" indent="-324000">
              <a:spcBef>
                <a:spcPts val="1417"/>
              </a:spcBef>
              <a:buClr>
                <a:srgbClr val="000000"/>
              </a:buClr>
              <a:buSzPct val="45000"/>
              <a:buFont typeface="Wingdings" charset="2"/>
              <a:buChar char=""/>
            </a:pPr>
            <a:endParaRPr lang="en-US" sz="2400" b="0" strike="noStrike" spc="-1">
              <a:latin typeface="Arial"/>
            </a:endParaRPr>
          </a:p>
        </p:txBody>
      </p:sp>
      <p:pic>
        <p:nvPicPr>
          <p:cNvPr id="117" name="Picture 116"/>
          <p:cNvPicPr/>
          <p:nvPr/>
        </p:nvPicPr>
        <p:blipFill>
          <a:blip r:embed="rId2"/>
          <a:stretch/>
        </p:blipFill>
        <p:spPr>
          <a:xfrm>
            <a:off x="640080" y="30240"/>
            <a:ext cx="4151520" cy="5547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65" b="1">
                <a:latin typeface="Tahoma" panose="020B0604030504040204" charset="0"/>
                <a:cs typeface="Tahoma" panose="020B0604030504040204" charset="0"/>
              </a:rPr>
              <a:t>Ngôn ngữ cấu trúc</a:t>
            </a:r>
          </a:p>
        </p:txBody>
      </p:sp>
      <p:sp>
        <p:nvSpPr>
          <p:cNvPr id="3" name="Content Placeholder 2"/>
          <p:cNvSpPr>
            <a:spLocks noGrp="1"/>
          </p:cNvSpPr>
          <p:nvPr>
            <p:ph idx="4294967295"/>
          </p:nvPr>
        </p:nvSpPr>
        <p:spPr>
          <a:xfrm>
            <a:off x="693043" y="1509568"/>
            <a:ext cx="8694539" cy="3597786"/>
          </a:xfrm>
          <a:prstGeom prst="rect">
            <a:avLst/>
          </a:prstGeom>
        </p:spPr>
        <p:txBody>
          <a:bodyPr/>
          <a:lstStyle/>
          <a:p>
            <a:pPr>
              <a:lnSpc>
                <a:spcPct val="100000"/>
              </a:lnSpc>
              <a:spcBef>
                <a:spcPts val="1240"/>
              </a:spcBef>
            </a:pPr>
            <a:r>
              <a:rPr lang="en-US">
                <a:latin typeface="Tahoma" panose="020B0604030504040204" charset="0"/>
                <a:cs typeface="Tahoma" panose="020B0604030504040204" charset="0"/>
              </a:rPr>
              <a:t>Sử dụng khi logic trong tiến trình có chứa </a:t>
            </a:r>
            <a:r>
              <a:rPr lang="en-US" i="1">
                <a:latin typeface="Tahoma" panose="020B0604030504040204" charset="0"/>
                <a:cs typeface="Tahoma" panose="020B0604030504040204" charset="0"/>
              </a:rPr>
              <a:t>công thức</a:t>
            </a:r>
            <a:r>
              <a:rPr lang="en-US">
                <a:latin typeface="Tahoma" panose="020B0604030504040204" charset="0"/>
                <a:cs typeface="Tahoma" panose="020B0604030504040204" charset="0"/>
              </a:rPr>
              <a:t>, </a:t>
            </a:r>
            <a:r>
              <a:rPr lang="en-US" i="1">
                <a:latin typeface="Tahoma" panose="020B0604030504040204" charset="0"/>
                <a:cs typeface="Tahoma" panose="020B0604030504040204" charset="0"/>
              </a:rPr>
              <a:t>phép lặp</a:t>
            </a:r>
            <a:r>
              <a:rPr lang="en-US">
                <a:latin typeface="Tahoma" panose="020B0604030504040204" charset="0"/>
                <a:cs typeface="Tahoma" panose="020B0604030504040204" charset="0"/>
              </a:rPr>
              <a:t> hay khi các quyết định (có cấu trúc) trong tiến trình không quá phức tạp</a:t>
            </a:r>
            <a:endParaRPr lang="en-US" i="1">
              <a:latin typeface="Tahoma" panose="020B0604030504040204" charset="0"/>
              <a:cs typeface="Tahoma" panose="020B0604030504040204" charset="0"/>
            </a:endParaRPr>
          </a:p>
          <a:p>
            <a:pPr>
              <a:lnSpc>
                <a:spcPct val="100000"/>
              </a:lnSpc>
              <a:spcBef>
                <a:spcPts val="1240"/>
              </a:spcBef>
            </a:pPr>
            <a:r>
              <a:rPr lang="en-US">
                <a:latin typeface="Tahoma" panose="020B0604030504040204" charset="0"/>
                <a:cs typeface="Tahoma" panose="020B0604030504040204" charset="0"/>
              </a:rPr>
              <a:t>Được xây dựng dựa trên:</a:t>
            </a:r>
          </a:p>
          <a:p>
            <a:pPr marL="672548" lvl="1" indent="-294010">
              <a:buFont typeface="Wingdings" panose="05000000000000000000" charset="0"/>
              <a:buChar char="v"/>
            </a:pPr>
            <a:r>
              <a:rPr lang="en-US">
                <a:latin typeface="Tahoma" panose="020B0604030504040204" charset="0"/>
                <a:cs typeface="Tahoma" panose="020B0604030504040204" charset="0"/>
              </a:rPr>
              <a:t>Logic có cấu trúc</a:t>
            </a:r>
          </a:p>
          <a:p>
            <a:pPr marL="672548" lvl="1" indent="-294010">
              <a:buFont typeface="Wingdings" panose="05000000000000000000" charset="0"/>
              <a:buChar char="v"/>
            </a:pPr>
            <a:r>
              <a:rPr lang="en-US">
                <a:latin typeface="Tahoma" panose="020B0604030504040204" charset="0"/>
                <a:cs typeface="Tahoma" panose="020B0604030504040204" charset="0"/>
              </a:rPr>
              <a:t>Các lệnh đơn giản như ADD, MULTIPLY, MOVE,...</a:t>
            </a:r>
          </a:p>
          <a:p>
            <a:pPr marL="196357" lvl="1" indent="-196357">
              <a:lnSpc>
                <a:spcPct val="100000"/>
              </a:lnSpc>
              <a:spcBef>
                <a:spcPts val="1240"/>
              </a:spcBef>
            </a:pPr>
            <a:r>
              <a:rPr lang="en-US" sz="2315">
                <a:latin typeface="Tahoma" panose="020B0604030504040204" charset="0"/>
                <a:cs typeface="Tahoma" panose="020B0604030504040204" charset="0"/>
              </a:rPr>
              <a:t>Các bài toán dạng </a:t>
            </a:r>
            <a:r>
              <a:rPr lang="en-US" sz="2315" i="1">
                <a:latin typeface="Tahoma" panose="020B0604030504040204" charset="0"/>
                <a:cs typeface="Tahoma" panose="020B0604030504040204" charset="0"/>
              </a:rPr>
              <a:t>ngôn ngữ thông thường</a:t>
            </a:r>
            <a:r>
              <a:rPr lang="en-US" sz="2315">
                <a:latin typeface="Tahoma" panose="020B0604030504040204" charset="0"/>
                <a:cs typeface="Tahoma" panose="020B0604030504040204" charset="0"/>
              </a:rPr>
              <a:t> có thể chuyển về dạng </a:t>
            </a:r>
            <a:r>
              <a:rPr lang="en-US" sz="2315" i="1">
                <a:latin typeface="Tahoma" panose="020B0604030504040204" charset="0"/>
                <a:cs typeface="Tahoma" panose="020B0604030504040204" charset="0"/>
              </a:rPr>
              <a:t>ngôn ngữ có cấu trúc</a:t>
            </a:r>
            <a:r>
              <a:rPr lang="en-US" sz="2315">
                <a:latin typeface="Tahoma" panose="020B0604030504040204" charset="0"/>
                <a:cs typeface="Tahoma" panose="020B0604030504040204" charset="0"/>
              </a:rPr>
              <a:t> bằng cách chia các quy tắc quyết định thành chuỗi (có thứ tự) các khối IF-THEN-ELSE</a:t>
            </a:r>
          </a:p>
        </p:txBody>
      </p:sp>
    </p:spTree>
    <p:extLst>
      <p:ext uri="{BB962C8B-B14F-4D97-AF65-F5344CB8AC3E}">
        <p14:creationId xmlns:p14="http://schemas.microsoft.com/office/powerpoint/2010/main" val="409981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Mục tiêu của việc tạo ra đặc tả quy trình</a:t>
            </a:r>
            <a:r>
              <a:rPr lang="en-US" sz="3200" b="1" strike="noStrike" spc="-1">
                <a:latin typeface="Arial"/>
              </a:rPr>
              <a:t> </a:t>
            </a:r>
            <a:endParaRPr lang="en-US" sz="3200" b="0" strike="noStrike" spc="-1">
              <a:latin typeface="Arial"/>
            </a:endParaRPr>
          </a:p>
        </p:txBody>
      </p:sp>
      <p:sp>
        <p:nvSpPr>
          <p:cNvPr id="85"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Giảm sự mơ hồ của quá trình. Giúp nhà phân tích tìm hiểu chi tiết về cách hoạt động của hệ thống.</a:t>
            </a:r>
          </a:p>
          <a:p>
            <a:pPr marL="432000" indent="-324000">
              <a:spcBef>
                <a:spcPts val="1417"/>
              </a:spcBef>
              <a:buClr>
                <a:srgbClr val="000000"/>
              </a:buClr>
              <a:buSzPct val="45000"/>
              <a:buFont typeface="Wingdings" charset="2"/>
              <a:buChar char=""/>
            </a:pPr>
            <a:r>
              <a:rPr lang="en-US" sz="2800" b="0" strike="noStrike" spc="-1">
                <a:latin typeface="Arial"/>
              </a:rPr>
              <a:t>Có được sự mô tả chính xác về những gì được thực hiện.</a:t>
            </a:r>
          </a:p>
          <a:p>
            <a:pPr marL="432000" indent="-324000">
              <a:spcBef>
                <a:spcPts val="1417"/>
              </a:spcBef>
              <a:buClr>
                <a:srgbClr val="000000"/>
              </a:buClr>
              <a:buSzPct val="45000"/>
              <a:buFont typeface="Wingdings" charset="2"/>
              <a:buChar char=""/>
            </a:pPr>
            <a:r>
              <a:rPr lang="en-US" sz="2800" b="0" strike="noStrike" spc="-1">
                <a:latin typeface="Arial"/>
              </a:rPr>
              <a:t>Xác thực thiết kế hệ thống. Đảm bảo một quy trình có đủ luồng dữ liệu đầu vào cần thiết.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76" b="1">
                <a:latin typeface="Tahoma" panose="020B0604030504040204" charset="0"/>
                <a:cs typeface="Tahoma" panose="020B0604030504040204" charset="0"/>
              </a:rPr>
              <a:t>Phương pháp</a:t>
            </a:r>
          </a:p>
        </p:txBody>
      </p:sp>
      <p:sp>
        <p:nvSpPr>
          <p:cNvPr id="3" name="Content Placeholder 2"/>
          <p:cNvSpPr>
            <a:spLocks noGrp="1"/>
          </p:cNvSpPr>
          <p:nvPr>
            <p:ph idx="4294967295"/>
          </p:nvPr>
        </p:nvSpPr>
        <p:spPr>
          <a:xfrm>
            <a:off x="693043" y="1509568"/>
            <a:ext cx="8694539" cy="3597786"/>
          </a:xfrm>
          <a:prstGeom prst="rect">
            <a:avLst/>
          </a:prstGeom>
        </p:spPr>
        <p:txBody>
          <a:bodyPr>
            <a:normAutofit fontScale="92500" lnSpcReduction="20000"/>
          </a:bodyPr>
          <a:lstStyle/>
          <a:p>
            <a:pPr>
              <a:lnSpc>
                <a:spcPct val="100000"/>
              </a:lnSpc>
              <a:spcBef>
                <a:spcPts val="1240"/>
              </a:spcBef>
            </a:pPr>
            <a:r>
              <a:rPr lang="en-US">
                <a:latin typeface="Tahoma" panose="020B0604030504040204" charset="0"/>
                <a:cs typeface="Tahoma" panose="020B0604030504040204" charset="0"/>
              </a:rPr>
              <a:t>Xây dựng logic theo 4 dạng: cấu trúc tuần tự, cấu trúc quyết định, cấu trúc rẽ nhánh, vòng lặp</a:t>
            </a:r>
          </a:p>
          <a:p>
            <a:pPr>
              <a:lnSpc>
                <a:spcPct val="100000"/>
              </a:lnSpc>
              <a:spcBef>
                <a:spcPts val="1240"/>
              </a:spcBef>
            </a:pPr>
            <a:r>
              <a:rPr lang="en-US">
                <a:latin typeface="Tahoma" panose="020B0604030504040204" charset="0"/>
                <a:cs typeface="Tahoma" panose="020B0604030504040204" charset="0"/>
              </a:rPr>
              <a:t>Viết hoa các từ khóa IF, THEN, ELSE, DO, DO WHILE, DO UNTIL, PERFORM</a:t>
            </a:r>
          </a:p>
          <a:p>
            <a:pPr>
              <a:lnSpc>
                <a:spcPct val="100000"/>
              </a:lnSpc>
              <a:spcBef>
                <a:spcPts val="1240"/>
              </a:spcBef>
            </a:pPr>
            <a:r>
              <a:rPr lang="en-US">
                <a:latin typeface="Tahoma" panose="020B0604030504040204" charset="0"/>
                <a:cs typeface="Tahoma" panose="020B0604030504040204" charset="0"/>
              </a:rPr>
              <a:t>Căn lề các khối lệnh để phân rõ thứ bậc (quan hệ lồng ghép giữa các khối)</a:t>
            </a:r>
          </a:p>
          <a:p>
            <a:pPr>
              <a:lnSpc>
                <a:spcPct val="100000"/>
              </a:lnSpc>
              <a:spcBef>
                <a:spcPts val="1240"/>
              </a:spcBef>
            </a:pPr>
            <a:r>
              <a:rPr lang="en-US">
                <a:latin typeface="Tahoma" panose="020B0604030504040204" charset="0"/>
                <a:cs typeface="Tahoma" panose="020B0604030504040204" charset="0"/>
              </a:rPr>
              <a:t>Gạch dưới các từ hoặc cụm từ đã được định nghĩa trong từ điển dữ liệu</a:t>
            </a:r>
          </a:p>
          <a:p>
            <a:pPr>
              <a:lnSpc>
                <a:spcPct val="100000"/>
              </a:lnSpc>
              <a:spcBef>
                <a:spcPts val="1240"/>
              </a:spcBef>
            </a:pPr>
            <a:r>
              <a:rPr lang="en-US">
                <a:latin typeface="Tahoma" panose="020B0604030504040204" charset="0"/>
                <a:cs typeface="Tahoma" panose="020B0604030504040204" charset="0"/>
              </a:rPr>
              <a:t>Làm rõ các câu lệnh, tránh các trường hợp nhập nhằng</a:t>
            </a:r>
          </a:p>
          <a:p>
            <a:endParaRPr lang="en-US">
              <a:latin typeface="Tahoma" panose="020B0604030504040204" charset="0"/>
              <a:cs typeface="Tahoma" panose="020B0604030504040204" charset="0"/>
            </a:endParaRPr>
          </a:p>
        </p:txBody>
      </p:sp>
    </p:spTree>
    <p:extLst>
      <p:ext uri="{BB962C8B-B14F-4D97-AF65-F5344CB8AC3E}">
        <p14:creationId xmlns:p14="http://schemas.microsoft.com/office/powerpoint/2010/main" val="343184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76" b="1">
                <a:latin typeface="Tahoma" panose="020B0604030504040204" charset="0"/>
                <a:cs typeface="Tahoma" panose="020B0604030504040204" charset="0"/>
              </a:rPr>
              <a:t>Ưu điểm</a:t>
            </a:r>
          </a:p>
        </p:txBody>
      </p:sp>
      <p:sp>
        <p:nvSpPr>
          <p:cNvPr id="3" name="Content Placeholder 2"/>
          <p:cNvSpPr>
            <a:spLocks noGrp="1"/>
          </p:cNvSpPr>
          <p:nvPr>
            <p:ph idx="4294967295"/>
          </p:nvPr>
        </p:nvSpPr>
        <p:spPr>
          <a:xfrm>
            <a:off x="693043" y="1509568"/>
            <a:ext cx="8694539" cy="3597786"/>
          </a:xfrm>
          <a:prstGeom prst="rect">
            <a:avLst/>
          </a:prstGeom>
        </p:spPr>
        <p:txBody>
          <a:bodyPr/>
          <a:lstStyle/>
          <a:p>
            <a:pPr>
              <a:lnSpc>
                <a:spcPct val="100000"/>
              </a:lnSpc>
              <a:spcBef>
                <a:spcPts val="1240"/>
              </a:spcBef>
            </a:pPr>
            <a:r>
              <a:rPr lang="en-US">
                <a:latin typeface="Tahoma" panose="020B0604030504040204" charset="0"/>
                <a:cs typeface="Tahoma" panose="020B0604030504040204" charset="0"/>
              </a:rPr>
              <a:t>Làm rõ logic và các mối quan hệ từ dạng ngôn ngữ thông thường</a:t>
            </a:r>
          </a:p>
          <a:p>
            <a:pPr>
              <a:lnSpc>
                <a:spcPct val="100000"/>
              </a:lnSpc>
              <a:spcBef>
                <a:spcPts val="1240"/>
              </a:spcBef>
            </a:pPr>
            <a:r>
              <a:rPr lang="en-US">
                <a:latin typeface="Tahoma" panose="020B0604030504040204" charset="0"/>
                <a:cs typeface="Tahoma" panose="020B0604030504040204" charset="0"/>
              </a:rPr>
              <a:t>Là công cụ giao tiếp hữu ích trong quá trình phân tích quyết định</a:t>
            </a:r>
          </a:p>
        </p:txBody>
      </p:sp>
    </p:spTree>
    <p:extLst>
      <p:ext uri="{BB962C8B-B14F-4D97-AF65-F5344CB8AC3E}">
        <p14:creationId xmlns:p14="http://schemas.microsoft.com/office/powerpoint/2010/main" val="128372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76" b="1">
                <a:latin typeface="Tahoma" panose="020B0604030504040204" charset="0"/>
                <a:cs typeface="Tahoma" panose="020B0604030504040204" charset="0"/>
              </a:rPr>
              <a:t>Từ điển dữ liệu và đặc tả tiến trình</a:t>
            </a:r>
          </a:p>
        </p:txBody>
      </p:sp>
      <p:sp>
        <p:nvSpPr>
          <p:cNvPr id="3" name="Content Placeholder 2"/>
          <p:cNvSpPr>
            <a:spLocks noGrp="1"/>
          </p:cNvSpPr>
          <p:nvPr>
            <p:ph idx="4294967295"/>
          </p:nvPr>
        </p:nvSpPr>
        <p:spPr>
          <a:xfrm>
            <a:off x="693043" y="1509568"/>
            <a:ext cx="8694539" cy="3597786"/>
          </a:xfrm>
          <a:prstGeom prst="rect">
            <a:avLst/>
          </a:prstGeom>
        </p:spPr>
        <p:txBody>
          <a:bodyPr/>
          <a:lstStyle/>
          <a:p>
            <a:pPr>
              <a:lnSpc>
                <a:spcPct val="100000"/>
              </a:lnSpc>
              <a:spcBef>
                <a:spcPts val="1240"/>
              </a:spcBef>
            </a:pPr>
            <a:r>
              <a:rPr lang="en-US">
                <a:latin typeface="Tahoma" panose="020B0604030504040204" charset="0"/>
                <a:cs typeface="Tahoma" panose="020B0604030504040204" charset="0"/>
              </a:rPr>
              <a:t>Từ từ điển dữ liệu, ta biết được cấu trúc logic nào sẽ được sử dụng trong tài liệu đặc tả tiến trình</a:t>
            </a:r>
          </a:p>
          <a:p>
            <a:pPr marL="676748" lvl="1" indent="-298210">
              <a:buFont typeface="Wingdings" panose="05000000000000000000" charset="0"/>
              <a:buChar char="v"/>
            </a:pPr>
            <a:r>
              <a:rPr lang="en-US">
                <a:latin typeface="Tahoma" panose="020B0604030504040204" charset="0"/>
                <a:cs typeface="Tahoma" panose="020B0604030504040204" charset="0"/>
              </a:rPr>
              <a:t>(), [] hay các quy định về lượng -&gt; sử dụng phép rẽ nhánh </a:t>
            </a:r>
          </a:p>
          <a:p>
            <a:pPr marL="676748" lvl="1" indent="-298210">
              <a:buFont typeface="Wingdings" panose="05000000000000000000" charset="0"/>
              <a:buChar char="v"/>
            </a:pPr>
            <a:r>
              <a:rPr lang="en-US">
                <a:latin typeface="Tahoma" panose="020B0604030504040204" charset="0"/>
                <a:cs typeface="Tahoma" panose="020B0604030504040204" charset="0"/>
              </a:rPr>
              <a:t>{} -&gt; sử dụng phép lặp </a:t>
            </a:r>
          </a:p>
        </p:txBody>
      </p:sp>
    </p:spTree>
    <p:extLst>
      <p:ext uri="{BB962C8B-B14F-4D97-AF65-F5344CB8AC3E}">
        <p14:creationId xmlns:p14="http://schemas.microsoft.com/office/powerpoint/2010/main" val="104692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_structure"/>
          <p:cNvPicPr>
            <a:picLocks noChangeAspect="1"/>
          </p:cNvPicPr>
          <p:nvPr/>
        </p:nvPicPr>
        <p:blipFill>
          <a:blip r:embed="rId3"/>
          <a:stretch>
            <a:fillRect/>
          </a:stretch>
        </p:blipFill>
        <p:spPr>
          <a:xfrm>
            <a:off x="340746" y="60478"/>
            <a:ext cx="4399248" cy="4972058"/>
          </a:xfrm>
          <a:prstGeom prst="rect">
            <a:avLst/>
          </a:prstGeom>
        </p:spPr>
      </p:pic>
      <p:pic>
        <p:nvPicPr>
          <p:cNvPr id="5" name="Picture 4" descr="structured_english"/>
          <p:cNvPicPr>
            <a:picLocks noChangeAspect="1"/>
          </p:cNvPicPr>
          <p:nvPr/>
        </p:nvPicPr>
        <p:blipFill>
          <a:blip r:embed="rId4"/>
          <a:stretch>
            <a:fillRect/>
          </a:stretch>
        </p:blipFill>
        <p:spPr>
          <a:xfrm>
            <a:off x="5338531" y="168110"/>
            <a:ext cx="4180309" cy="5023511"/>
          </a:xfrm>
          <a:prstGeom prst="rect">
            <a:avLst/>
          </a:prstGeom>
        </p:spPr>
      </p:pic>
      <p:sp>
        <p:nvSpPr>
          <p:cNvPr id="6" name="Text Box 5"/>
          <p:cNvSpPr txBox="1"/>
          <p:nvPr/>
        </p:nvSpPr>
        <p:spPr>
          <a:xfrm>
            <a:off x="651040" y="5216298"/>
            <a:ext cx="3704630" cy="321306"/>
          </a:xfrm>
          <a:prstGeom prst="rect">
            <a:avLst/>
          </a:prstGeom>
          <a:noFill/>
        </p:spPr>
        <p:txBody>
          <a:bodyPr wrap="square" rtlCol="0">
            <a:spAutoFit/>
          </a:bodyPr>
          <a:lstStyle/>
          <a:p>
            <a:pPr algn="ctr"/>
            <a:r>
              <a:rPr lang="en-US" sz="1488">
                <a:latin typeface="Tahoma" panose="020B0604030504040204" charset="0"/>
                <a:cs typeface="Tahoma" panose="020B0604030504040204" charset="0"/>
              </a:rPr>
              <a:t>Data structure</a:t>
            </a:r>
          </a:p>
        </p:txBody>
      </p:sp>
      <p:sp>
        <p:nvSpPr>
          <p:cNvPr id="10" name="Text Box 9"/>
          <p:cNvSpPr txBox="1"/>
          <p:nvPr/>
        </p:nvSpPr>
        <p:spPr>
          <a:xfrm>
            <a:off x="5576370" y="5216298"/>
            <a:ext cx="3704630" cy="321306"/>
          </a:xfrm>
          <a:prstGeom prst="rect">
            <a:avLst/>
          </a:prstGeom>
          <a:noFill/>
        </p:spPr>
        <p:txBody>
          <a:bodyPr wrap="square" rtlCol="0">
            <a:spAutoFit/>
          </a:bodyPr>
          <a:lstStyle/>
          <a:p>
            <a:pPr algn="ctr"/>
            <a:r>
              <a:rPr lang="en-US" sz="1488">
                <a:latin typeface="Tahoma" panose="020B0604030504040204" charset="0"/>
                <a:cs typeface="Tahoma" panose="020B0604030504040204" charset="0"/>
              </a:rPr>
              <a:t>Structured English</a:t>
            </a:r>
          </a:p>
        </p:txBody>
      </p:sp>
      <p:sp>
        <p:nvSpPr>
          <p:cNvPr id="11" name="Right Arrow 10"/>
          <p:cNvSpPr/>
          <p:nvPr/>
        </p:nvSpPr>
        <p:spPr>
          <a:xfrm>
            <a:off x="4739994" y="2410524"/>
            <a:ext cx="454153" cy="27196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88"/>
          </a:p>
        </p:txBody>
      </p:sp>
    </p:spTree>
    <p:extLst>
      <p:ext uri="{BB962C8B-B14F-4D97-AF65-F5344CB8AC3E}">
        <p14:creationId xmlns:p14="http://schemas.microsoft.com/office/powerpoint/2010/main" val="302329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65" b="1">
                <a:latin typeface="Tahoma" panose="020B0604030504040204" charset="0"/>
                <a:cs typeface="Tahoma" panose="020B0604030504040204" charset="0"/>
              </a:rPr>
              <a:t>Bảng quyết định</a:t>
            </a:r>
          </a:p>
        </p:txBody>
      </p:sp>
      <p:sp>
        <p:nvSpPr>
          <p:cNvPr id="3" name="Content Placeholder 2"/>
          <p:cNvSpPr>
            <a:spLocks noGrp="1"/>
          </p:cNvSpPr>
          <p:nvPr>
            <p:ph idx="4294967295"/>
          </p:nvPr>
        </p:nvSpPr>
        <p:spPr>
          <a:xfrm>
            <a:off x="693043" y="1509568"/>
            <a:ext cx="8694539" cy="3597786"/>
          </a:xfrm>
          <a:prstGeom prst="rect">
            <a:avLst/>
          </a:prstGeom>
        </p:spPr>
        <p:txBody>
          <a:bodyPr/>
          <a:lstStyle/>
          <a:p>
            <a:r>
              <a:rPr lang="en-US">
                <a:latin typeface="Tahoma" panose="020B0604030504040204" charset="0"/>
                <a:cs typeface="Tahoma" panose="020B0604030504040204" charset="0"/>
              </a:rPr>
              <a:t>Được phân thành 4 phân góc: </a:t>
            </a:r>
          </a:p>
        </p:txBody>
      </p:sp>
      <p:graphicFrame>
        <p:nvGraphicFramePr>
          <p:cNvPr id="5" name="Table 4"/>
          <p:cNvGraphicFramePr/>
          <p:nvPr/>
        </p:nvGraphicFramePr>
        <p:xfrm>
          <a:off x="1075791" y="2362746"/>
          <a:ext cx="7929042" cy="2563209"/>
        </p:xfrm>
        <a:graphic>
          <a:graphicData uri="http://schemas.openxmlformats.org/drawingml/2006/table">
            <a:tbl>
              <a:tblPr firstRow="1" bandRow="1">
                <a:tableStyleId>{5C22544A-7EE6-4342-B048-85BDC9FD1C3A}</a:tableStyleId>
              </a:tblPr>
              <a:tblGrid>
                <a:gridCol w="3964521"/>
                <a:gridCol w="3964521"/>
              </a:tblGrid>
              <a:tr h="539733">
                <a:tc>
                  <a:txBody>
                    <a:bodyPr/>
                    <a:lstStyle/>
                    <a:p>
                      <a:pPr algn="ctr">
                        <a:lnSpc>
                          <a:spcPct val="140000"/>
                        </a:lnSpc>
                        <a:buNone/>
                      </a:pPr>
                      <a:r>
                        <a:rPr lang="en-US" sz="1700">
                          <a:latin typeface="Tahoma" panose="020B0604030504040204" charset="0"/>
                          <a:cs typeface="Tahoma" panose="020B0604030504040204" charset="0"/>
                        </a:rPr>
                        <a:t>Điều kiện và Hành động</a:t>
                      </a:r>
                    </a:p>
                  </a:txBody>
                  <a:tcPr marL="75605" marR="75605" marT="37802" marB="37802"/>
                </a:tc>
                <a:tc>
                  <a:txBody>
                    <a:bodyPr/>
                    <a:lstStyle/>
                    <a:p>
                      <a:pPr algn="ctr">
                        <a:lnSpc>
                          <a:spcPct val="140000"/>
                        </a:lnSpc>
                        <a:buNone/>
                      </a:pPr>
                      <a:r>
                        <a:rPr lang="en-US" sz="1700">
                          <a:latin typeface="Tahoma" panose="020B0604030504040204" charset="0"/>
                          <a:cs typeface="Tahoma" panose="020B0604030504040204" charset="0"/>
                        </a:rPr>
                        <a:t>Quy tắc</a:t>
                      </a:r>
                    </a:p>
                  </a:txBody>
                  <a:tcPr marL="75605" marR="75605" marT="37802" marB="37802"/>
                </a:tc>
              </a:tr>
              <a:tr h="1011738">
                <a:tc>
                  <a:txBody>
                    <a:bodyPr/>
                    <a:lstStyle/>
                    <a:p>
                      <a:pPr algn="ctr">
                        <a:lnSpc>
                          <a:spcPct val="240000"/>
                        </a:lnSpc>
                        <a:buNone/>
                      </a:pPr>
                      <a:r>
                        <a:rPr lang="en-US" sz="1700">
                          <a:latin typeface="Tahoma" panose="020B0604030504040204" charset="0"/>
                          <a:cs typeface="Tahoma" panose="020B0604030504040204" charset="0"/>
                        </a:rPr>
                        <a:t>Điều kiện</a:t>
                      </a:r>
                    </a:p>
                  </a:txBody>
                  <a:tcPr marL="75605" marR="75605" marT="37802" marB="37802"/>
                </a:tc>
                <a:tc>
                  <a:txBody>
                    <a:bodyPr/>
                    <a:lstStyle/>
                    <a:p>
                      <a:pPr algn="ctr">
                        <a:lnSpc>
                          <a:spcPct val="240000"/>
                        </a:lnSpc>
                        <a:buNone/>
                      </a:pPr>
                      <a:r>
                        <a:rPr lang="en-US" sz="1700">
                          <a:latin typeface="Tahoma" panose="020B0604030504040204" charset="0"/>
                          <a:cs typeface="Tahoma" panose="020B0604030504040204" charset="0"/>
                        </a:rPr>
                        <a:t>Các biến cố xảy ra</a:t>
                      </a:r>
                    </a:p>
                  </a:txBody>
                  <a:tcPr marL="75605" marR="75605" marT="37802" marB="37802"/>
                </a:tc>
              </a:tr>
              <a:tr h="1011738">
                <a:tc>
                  <a:txBody>
                    <a:bodyPr/>
                    <a:lstStyle/>
                    <a:p>
                      <a:pPr algn="ctr">
                        <a:lnSpc>
                          <a:spcPct val="240000"/>
                        </a:lnSpc>
                        <a:buNone/>
                      </a:pPr>
                      <a:r>
                        <a:rPr lang="en-US" sz="1700">
                          <a:latin typeface="Tahoma" panose="020B0604030504040204" charset="0"/>
                          <a:cs typeface="Tahoma" panose="020B0604030504040204" charset="0"/>
                        </a:rPr>
                        <a:t>Hành động</a:t>
                      </a:r>
                    </a:p>
                  </a:txBody>
                  <a:tcPr marL="75605" marR="75605" marT="37802" marB="37802"/>
                </a:tc>
                <a:tc>
                  <a:txBody>
                    <a:bodyPr/>
                    <a:lstStyle/>
                    <a:p>
                      <a:pPr algn="ctr">
                        <a:lnSpc>
                          <a:spcPct val="240000"/>
                        </a:lnSpc>
                        <a:buNone/>
                      </a:pPr>
                      <a:r>
                        <a:rPr lang="en-US" sz="1700">
                          <a:latin typeface="Tahoma" panose="020B0604030504040204" charset="0"/>
                          <a:cs typeface="Tahoma" panose="020B0604030504040204" charset="0"/>
                        </a:rPr>
                        <a:t>Quyết định hành động</a:t>
                      </a:r>
                    </a:p>
                  </a:txBody>
                  <a:tcPr marL="75605" marR="75605" marT="37802" marB="37802"/>
                </a:tc>
              </a:tr>
            </a:tbl>
          </a:graphicData>
        </a:graphic>
      </p:graphicFrame>
    </p:spTree>
    <p:extLst>
      <p:ext uri="{BB962C8B-B14F-4D97-AF65-F5344CB8AC3E}">
        <p14:creationId xmlns:p14="http://schemas.microsoft.com/office/powerpoint/2010/main" val="379639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420551" y="271541"/>
          <a:ext cx="9239523" cy="4712692"/>
        </p:xfrm>
        <a:graphic>
          <a:graphicData uri="http://schemas.openxmlformats.org/drawingml/2006/table">
            <a:tbl>
              <a:tblPr firstRow="1" bandRow="1">
                <a:tableStyleId>{5C22544A-7EE6-4342-B048-85BDC9FD1C3A}</a:tableStyleId>
              </a:tblPr>
              <a:tblGrid>
                <a:gridCol w="5997447"/>
                <a:gridCol w="810520"/>
                <a:gridCol w="101005"/>
                <a:gridCol w="810125"/>
                <a:gridCol w="101005"/>
                <a:gridCol w="810388"/>
                <a:gridCol w="101005"/>
                <a:gridCol w="810520"/>
              </a:tblGrid>
              <a:tr h="747121">
                <a:tc>
                  <a:txBody>
                    <a:bodyPr/>
                    <a:lstStyle/>
                    <a:p>
                      <a:pPr algn="ctr">
                        <a:buNone/>
                      </a:pPr>
                      <a:r>
                        <a:rPr lang="en-US" sz="1700">
                          <a:latin typeface="Tahoma" panose="020B0604030504040204" charset="0"/>
                          <a:cs typeface="Tahoma" panose="020B0604030504040204" charset="0"/>
                        </a:rPr>
                        <a:t>Điều kiện và Hành động</a:t>
                      </a:r>
                    </a:p>
                  </a:txBody>
                  <a:tcPr marL="75605" marR="75605" marT="37802" marB="37802" anchor="ctr"/>
                </a:tc>
                <a:tc gridSpan="7">
                  <a:txBody>
                    <a:bodyPr/>
                    <a:lstStyle/>
                    <a:p>
                      <a:pPr algn="ctr">
                        <a:buNone/>
                      </a:pPr>
                      <a:r>
                        <a:rPr lang="en-US" sz="1700">
                          <a:latin typeface="Tahoma" panose="020B0604030504040204" charset="0"/>
                          <a:cs typeface="Tahoma" panose="020B0604030504040204" charset="0"/>
                        </a:rPr>
                        <a:t>Quy tắc</a:t>
                      </a:r>
                    </a:p>
                  </a:txBody>
                  <a:tcPr marL="75605" marR="75605" marT="37802" marB="37802" anchor="ctr"/>
                </a:tc>
                <a:tc hMerge="1">
                  <a:txBody>
                    <a:bodyPr/>
                    <a:lstStyle/>
                    <a:p>
                      <a:endParaRPr lang="vi-VN"/>
                    </a:p>
                  </a:txBody>
                  <a:tcPr anchor="ctr"/>
                </a:tc>
                <a:tc hMerge="1">
                  <a:txBody>
                    <a:bodyPr/>
                    <a:lstStyle/>
                    <a:p>
                      <a:endParaRPr lang="vi-VN"/>
                    </a:p>
                  </a:txBody>
                  <a:tcPr anchor="ctr"/>
                </a:tc>
                <a:tc hMerge="1">
                  <a:txBody>
                    <a:bodyPr/>
                    <a:lstStyle/>
                    <a:p>
                      <a:endParaRPr lang="vi-VN"/>
                    </a:p>
                  </a:txBody>
                  <a:tcPr anchor="ctr"/>
                </a:tc>
                <a:tc hMerge="1">
                  <a:txBody>
                    <a:bodyPr/>
                    <a:lstStyle/>
                    <a:p>
                      <a:endParaRPr lang="vi-VN"/>
                    </a:p>
                  </a:txBody>
                  <a:tcPr anchor="ctr"/>
                </a:tc>
                <a:tc hMerge="1">
                  <a:txBody>
                    <a:bodyPr/>
                    <a:lstStyle/>
                    <a:p>
                      <a:endParaRPr lang="vi-VN"/>
                    </a:p>
                  </a:txBody>
                  <a:tcPr anchor="ctr"/>
                </a:tc>
                <a:tc hMerge="1">
                  <a:txBody>
                    <a:bodyPr/>
                    <a:lstStyle/>
                    <a:p>
                      <a:endParaRPr lang="vi-VN"/>
                    </a:p>
                  </a:txBody>
                  <a:tcPr anchor="ctr"/>
                </a:tc>
              </a:tr>
              <a:tr h="593287">
                <a:tc>
                  <a:txBody>
                    <a:bodyPr/>
                    <a:lstStyle/>
                    <a:p>
                      <a:pPr algn="l">
                        <a:buNone/>
                      </a:pPr>
                      <a:r>
                        <a:rPr lang="en-US" sz="1500">
                          <a:latin typeface="Tahoma" panose="020B0604030504040204" charset="0"/>
                          <a:cs typeface="Tahoma" panose="020B0604030504040204" charset="0"/>
                        </a:rPr>
                        <a:t>Dưới $50</a:t>
                      </a:r>
                    </a:p>
                  </a:txBody>
                  <a:tcPr marL="75605" marR="75605" marT="37802" marB="37802" anchor="ctr">
                    <a:solidFill>
                      <a:schemeClr val="accent1">
                        <a:lumMod val="20000"/>
                        <a:lumOff val="80000"/>
                      </a:schemeClr>
                    </a:solidFill>
                  </a:tcPr>
                </a:tc>
                <a:tc gridSpan="2">
                  <a:txBody>
                    <a:bodyPr/>
                    <a:lstStyle/>
                    <a:p>
                      <a:pPr algn="ctr">
                        <a:buNone/>
                      </a:pPr>
                      <a:r>
                        <a:rPr lang="en-US" sz="1500">
                          <a:latin typeface="Tahoma" panose="020B0604030504040204" charset="0"/>
                          <a:cs typeface="Tahoma" panose="020B0604030504040204" charset="0"/>
                        </a:rPr>
                        <a:t>Y</a:t>
                      </a:r>
                    </a:p>
                  </a:txBody>
                  <a:tcPr marL="75605" marR="75605" marT="37802" marB="37802" anchor="ctr">
                    <a:solidFill>
                      <a:schemeClr val="accent3">
                        <a:lumMod val="20000"/>
                        <a:lumOff val="80000"/>
                      </a:schemeClr>
                    </a:solidFill>
                  </a:tcPr>
                </a:tc>
                <a:tc hMerge="1">
                  <a:txBody>
                    <a:bodyPr/>
                    <a:lstStyle/>
                    <a:p>
                      <a:endParaRPr lang="vi-VN"/>
                    </a:p>
                  </a:txBody>
                  <a:tcPr anchor="ctr"/>
                </a:tc>
                <a:tc>
                  <a:txBody>
                    <a:bodyPr/>
                    <a:lstStyle/>
                    <a:p>
                      <a:pPr algn="ctr">
                        <a:buNone/>
                      </a:pPr>
                      <a:r>
                        <a:rPr lang="en-US" sz="1500">
                          <a:latin typeface="Tahoma" panose="020B0604030504040204" charset="0"/>
                          <a:cs typeface="Tahoma" panose="020B0604030504040204" charset="0"/>
                        </a:rPr>
                        <a:t>Y</a:t>
                      </a:r>
                    </a:p>
                  </a:txBody>
                  <a:tcPr marL="75605" marR="75605" marT="37802" marB="37802" anchor="ctr">
                    <a:solidFill>
                      <a:schemeClr val="accent3">
                        <a:lumMod val="20000"/>
                        <a:lumOff val="80000"/>
                      </a:schemeClr>
                    </a:solidFill>
                  </a:tcPr>
                </a:tc>
                <a:tc gridSpan="2">
                  <a:txBody>
                    <a:bodyPr/>
                    <a:lstStyle/>
                    <a:p>
                      <a:pPr algn="ctr">
                        <a:buNone/>
                      </a:pPr>
                      <a:r>
                        <a:rPr lang="en-US" sz="1500">
                          <a:latin typeface="Tahoma" panose="020B0604030504040204" charset="0"/>
                          <a:cs typeface="Tahoma" panose="020B0604030504040204" charset="0"/>
                        </a:rPr>
                        <a:t>N</a:t>
                      </a:r>
                    </a:p>
                  </a:txBody>
                  <a:tcPr marL="75605" marR="75605" marT="37802" marB="37802" anchor="ctr">
                    <a:solidFill>
                      <a:schemeClr val="accent3">
                        <a:lumMod val="20000"/>
                        <a:lumOff val="80000"/>
                      </a:schemeClr>
                    </a:solidFill>
                  </a:tcPr>
                </a:tc>
                <a:tc hMerge="1">
                  <a:txBody>
                    <a:bodyPr/>
                    <a:lstStyle/>
                    <a:p>
                      <a:endParaRPr lang="vi-VN"/>
                    </a:p>
                  </a:txBody>
                  <a:tcPr anchor="ctr"/>
                </a:tc>
                <a:tc gridSpan="2">
                  <a:txBody>
                    <a:bodyPr/>
                    <a:lstStyle/>
                    <a:p>
                      <a:pPr algn="ctr">
                        <a:buNone/>
                      </a:pPr>
                      <a:r>
                        <a:rPr lang="en-US" sz="1500">
                          <a:latin typeface="Tahoma" panose="020B0604030504040204" charset="0"/>
                          <a:cs typeface="Tahoma" panose="020B0604030504040204" charset="0"/>
                        </a:rPr>
                        <a:t>N</a:t>
                      </a:r>
                    </a:p>
                  </a:txBody>
                  <a:tcPr marL="75605" marR="75605" marT="37802" marB="37802" anchor="ctr">
                    <a:solidFill>
                      <a:schemeClr val="accent3">
                        <a:lumMod val="20000"/>
                        <a:lumOff val="80000"/>
                      </a:schemeClr>
                    </a:solidFill>
                  </a:tcPr>
                </a:tc>
                <a:tc hMerge="1">
                  <a:txBody>
                    <a:bodyPr/>
                    <a:lstStyle/>
                    <a:p>
                      <a:endParaRPr lang="vi-VN"/>
                    </a:p>
                  </a:txBody>
                  <a:tcPr anchor="ctr"/>
                </a:tc>
              </a:tr>
              <a:tr h="592762">
                <a:tc>
                  <a:txBody>
                    <a:bodyPr/>
                    <a:lstStyle/>
                    <a:p>
                      <a:pPr algn="l">
                        <a:buNone/>
                      </a:pPr>
                      <a:r>
                        <a:rPr lang="en-US" sz="1500">
                          <a:latin typeface="Tahoma" panose="020B0604030504040204" charset="0"/>
                          <a:cs typeface="Tahoma" panose="020B0604030504040204" charset="0"/>
                        </a:rPr>
                        <a:t>Trả bằng séc với 2 loại ID</a:t>
                      </a:r>
                    </a:p>
                  </a:txBody>
                  <a:tcPr marL="75605" marR="75605" marT="37802" marB="37802" anchor="ctr">
                    <a:solidFill>
                      <a:schemeClr val="accent1">
                        <a:lumMod val="20000"/>
                        <a:lumOff val="80000"/>
                      </a:schemeClr>
                    </a:solidFill>
                  </a:tcPr>
                </a:tc>
                <a:tc gridSpan="2">
                  <a:txBody>
                    <a:bodyPr/>
                    <a:lstStyle/>
                    <a:p>
                      <a:pPr algn="ctr">
                        <a:buNone/>
                      </a:pPr>
                      <a:r>
                        <a:rPr lang="en-US" sz="1500">
                          <a:latin typeface="Tahoma" panose="020B0604030504040204" charset="0"/>
                          <a:cs typeface="Tahoma" panose="020B0604030504040204" charset="0"/>
                        </a:rPr>
                        <a:t>Y</a:t>
                      </a:r>
                    </a:p>
                  </a:txBody>
                  <a:tcPr marL="75605" marR="75605" marT="37802" marB="37802" anchor="ctr">
                    <a:solidFill>
                      <a:schemeClr val="accent3">
                        <a:lumMod val="20000"/>
                        <a:lumOff val="80000"/>
                      </a:schemeClr>
                    </a:solidFill>
                  </a:tcPr>
                </a:tc>
                <a:tc hMerge="1">
                  <a:txBody>
                    <a:bodyPr/>
                    <a:lstStyle/>
                    <a:p>
                      <a:endParaRPr lang="vi-VN"/>
                    </a:p>
                  </a:txBody>
                  <a:tcPr anchor="ctr"/>
                </a:tc>
                <a:tc>
                  <a:txBody>
                    <a:bodyPr/>
                    <a:lstStyle/>
                    <a:p>
                      <a:pPr algn="ctr">
                        <a:buNone/>
                      </a:pPr>
                      <a:r>
                        <a:rPr lang="en-US" sz="1500">
                          <a:latin typeface="Tahoma" panose="020B0604030504040204" charset="0"/>
                          <a:cs typeface="Tahoma" panose="020B0604030504040204" charset="0"/>
                        </a:rPr>
                        <a:t>N</a:t>
                      </a:r>
                    </a:p>
                  </a:txBody>
                  <a:tcPr marL="75605" marR="75605" marT="37802" marB="37802" anchor="ctr">
                    <a:solidFill>
                      <a:schemeClr val="accent3">
                        <a:lumMod val="20000"/>
                        <a:lumOff val="80000"/>
                      </a:schemeClr>
                    </a:solidFill>
                  </a:tcPr>
                </a:tc>
                <a:tc gridSpan="2">
                  <a:txBody>
                    <a:bodyPr/>
                    <a:lstStyle/>
                    <a:p>
                      <a:pPr algn="ctr">
                        <a:buNone/>
                      </a:pPr>
                      <a:r>
                        <a:rPr lang="en-US" sz="1500">
                          <a:latin typeface="Tahoma" panose="020B0604030504040204" charset="0"/>
                          <a:cs typeface="Tahoma" panose="020B0604030504040204" charset="0"/>
                        </a:rPr>
                        <a:t>Y</a:t>
                      </a:r>
                    </a:p>
                  </a:txBody>
                  <a:tcPr marL="75605" marR="75605" marT="37802" marB="37802" anchor="ctr">
                    <a:solidFill>
                      <a:schemeClr val="accent3">
                        <a:lumMod val="20000"/>
                        <a:lumOff val="80000"/>
                      </a:schemeClr>
                    </a:solidFill>
                  </a:tcPr>
                </a:tc>
                <a:tc hMerge="1">
                  <a:txBody>
                    <a:bodyPr/>
                    <a:lstStyle/>
                    <a:p>
                      <a:endParaRPr lang="vi-VN"/>
                    </a:p>
                  </a:txBody>
                  <a:tcPr anchor="ctr"/>
                </a:tc>
                <a:tc gridSpan="2">
                  <a:txBody>
                    <a:bodyPr/>
                    <a:lstStyle/>
                    <a:p>
                      <a:pPr algn="ctr">
                        <a:buNone/>
                      </a:pPr>
                      <a:r>
                        <a:rPr lang="en-US" sz="1500">
                          <a:latin typeface="Tahoma" panose="020B0604030504040204" charset="0"/>
                          <a:cs typeface="Tahoma" panose="020B0604030504040204" charset="0"/>
                        </a:rPr>
                        <a:t>N</a:t>
                      </a:r>
                    </a:p>
                  </a:txBody>
                  <a:tcPr marL="75605" marR="75605" marT="37802" marB="37802" anchor="ctr">
                    <a:solidFill>
                      <a:schemeClr val="accent3">
                        <a:lumMod val="20000"/>
                        <a:lumOff val="80000"/>
                      </a:schemeClr>
                    </a:solidFill>
                  </a:tcPr>
                </a:tc>
                <a:tc hMerge="1">
                  <a:txBody>
                    <a:bodyPr/>
                    <a:lstStyle/>
                    <a:p>
                      <a:endParaRPr lang="vi-VN"/>
                    </a:p>
                  </a:txBody>
                  <a:tcPr anchor="ctr"/>
                </a:tc>
              </a:tr>
              <a:tr h="592762">
                <a:tc>
                  <a:txBody>
                    <a:bodyPr/>
                    <a:lstStyle/>
                    <a:p>
                      <a:pPr algn="l">
                        <a:buNone/>
                      </a:pPr>
                      <a:r>
                        <a:rPr lang="en-US" sz="1500">
                          <a:latin typeface="Tahoma" panose="020B0604030504040204" charset="0"/>
                          <a:cs typeface="Tahoma" panose="020B0604030504040204" charset="0"/>
                        </a:rPr>
                        <a:t>Trả bằng thẻ tín dụng</a:t>
                      </a:r>
                    </a:p>
                  </a:txBody>
                  <a:tcPr marL="75605" marR="75605" marT="37802" marB="37802" anchor="ctr">
                    <a:solidFill>
                      <a:schemeClr val="accent1">
                        <a:lumMod val="20000"/>
                        <a:lumOff val="80000"/>
                      </a:schemeClr>
                    </a:solidFill>
                  </a:tcPr>
                </a:tc>
                <a:tc gridSpan="2">
                  <a:txBody>
                    <a:bodyPr/>
                    <a:lstStyle/>
                    <a:p>
                      <a:pPr algn="ctr">
                        <a:buNone/>
                      </a:pPr>
                      <a:r>
                        <a:rPr lang="en-US" sz="1500">
                          <a:latin typeface="Tahoma" panose="020B0604030504040204" charset="0"/>
                          <a:cs typeface="Tahoma" panose="020B0604030504040204" charset="0"/>
                        </a:rPr>
                        <a:t>N</a:t>
                      </a:r>
                    </a:p>
                  </a:txBody>
                  <a:tcPr marL="75605" marR="75605" marT="37802" marB="37802" anchor="ctr">
                    <a:solidFill>
                      <a:schemeClr val="accent3">
                        <a:lumMod val="20000"/>
                        <a:lumOff val="80000"/>
                      </a:schemeClr>
                    </a:solidFill>
                  </a:tcPr>
                </a:tc>
                <a:tc hMerge="1">
                  <a:txBody>
                    <a:bodyPr/>
                    <a:lstStyle/>
                    <a:p>
                      <a:endParaRPr lang="vi-VN"/>
                    </a:p>
                  </a:txBody>
                  <a:tcPr anchor="ctr"/>
                </a:tc>
                <a:tc>
                  <a:txBody>
                    <a:bodyPr/>
                    <a:lstStyle/>
                    <a:p>
                      <a:pPr algn="ctr">
                        <a:buNone/>
                      </a:pPr>
                      <a:r>
                        <a:rPr lang="en-US" sz="1500">
                          <a:latin typeface="Tahoma" panose="020B0604030504040204" charset="0"/>
                          <a:cs typeface="Tahoma" panose="020B0604030504040204" charset="0"/>
                        </a:rPr>
                        <a:t>Y</a:t>
                      </a:r>
                    </a:p>
                  </a:txBody>
                  <a:tcPr marL="75605" marR="75605" marT="37802" marB="37802" anchor="ctr">
                    <a:solidFill>
                      <a:schemeClr val="accent3">
                        <a:lumMod val="20000"/>
                        <a:lumOff val="80000"/>
                      </a:schemeClr>
                    </a:solidFill>
                  </a:tcPr>
                </a:tc>
                <a:tc gridSpan="2">
                  <a:txBody>
                    <a:bodyPr/>
                    <a:lstStyle/>
                    <a:p>
                      <a:pPr algn="ctr">
                        <a:buNone/>
                      </a:pPr>
                      <a:r>
                        <a:rPr lang="en-US" sz="1500">
                          <a:latin typeface="Tahoma" panose="020B0604030504040204" charset="0"/>
                          <a:cs typeface="Tahoma" panose="020B0604030504040204" charset="0"/>
                        </a:rPr>
                        <a:t>N</a:t>
                      </a:r>
                    </a:p>
                  </a:txBody>
                  <a:tcPr marL="75605" marR="75605" marT="37802" marB="37802" anchor="ctr">
                    <a:solidFill>
                      <a:schemeClr val="accent3">
                        <a:lumMod val="20000"/>
                        <a:lumOff val="80000"/>
                      </a:schemeClr>
                    </a:solidFill>
                  </a:tcPr>
                </a:tc>
                <a:tc hMerge="1">
                  <a:txBody>
                    <a:bodyPr/>
                    <a:lstStyle/>
                    <a:p>
                      <a:endParaRPr lang="vi-VN"/>
                    </a:p>
                  </a:txBody>
                  <a:tcPr anchor="ctr"/>
                </a:tc>
                <a:tc gridSpan="2">
                  <a:txBody>
                    <a:bodyPr/>
                    <a:lstStyle/>
                    <a:p>
                      <a:pPr algn="ctr">
                        <a:buNone/>
                      </a:pPr>
                      <a:r>
                        <a:rPr lang="en-US" sz="1500">
                          <a:latin typeface="Tahoma" panose="020B0604030504040204" charset="0"/>
                          <a:cs typeface="Tahoma" panose="020B0604030504040204" charset="0"/>
                        </a:rPr>
                        <a:t>Y</a:t>
                      </a:r>
                    </a:p>
                  </a:txBody>
                  <a:tcPr marL="75605" marR="75605" marT="37802" marB="37802" anchor="ctr">
                    <a:solidFill>
                      <a:schemeClr val="accent3">
                        <a:lumMod val="20000"/>
                        <a:lumOff val="80000"/>
                      </a:schemeClr>
                    </a:solidFill>
                  </a:tcPr>
                </a:tc>
                <a:tc hMerge="1">
                  <a:txBody>
                    <a:bodyPr/>
                    <a:lstStyle/>
                    <a:p>
                      <a:endParaRPr lang="vi-VN"/>
                    </a:p>
                  </a:txBody>
                  <a:tcPr anchor="ctr"/>
                </a:tc>
              </a:tr>
              <a:tr h="546559">
                <a:tc>
                  <a:txBody>
                    <a:bodyPr/>
                    <a:lstStyle/>
                    <a:p>
                      <a:pPr algn="l">
                        <a:buNone/>
                      </a:pPr>
                      <a:r>
                        <a:rPr lang="en-US" sz="1500">
                          <a:latin typeface="Tahoma" panose="020B0604030504040204" charset="0"/>
                          <a:cs typeface="Tahoma" panose="020B0604030504040204" charset="0"/>
                        </a:rPr>
                        <a:t>Kết thúc giao dịch sau khi xác thực chữ ký</a:t>
                      </a:r>
                    </a:p>
                  </a:txBody>
                  <a:tcPr marL="75605" marR="75605" marT="37802" marB="37802" anchor="ctr">
                    <a:solidFill>
                      <a:schemeClr val="accent3">
                        <a:lumMod val="20000"/>
                        <a:lumOff val="80000"/>
                      </a:schemeClr>
                    </a:solidFill>
                  </a:tcPr>
                </a:tc>
                <a:tc rowSpan="2">
                  <a:txBody>
                    <a:bodyPr/>
                    <a:lstStyle/>
                    <a:p>
                      <a:pPr algn="ctr">
                        <a:buNone/>
                      </a:pPr>
                      <a:r>
                        <a:rPr lang="en-US" sz="1500">
                          <a:latin typeface="Tahoma" panose="020B0604030504040204" charset="0"/>
                          <a:cs typeface="Tahoma" panose="020B0604030504040204" charset="0"/>
                        </a:rPr>
                        <a:t>X</a:t>
                      </a:r>
                    </a:p>
                  </a:txBody>
                  <a:tcPr marL="75605" marR="75605" marT="37802" marB="37802" anchor="ctr">
                    <a:solidFill>
                      <a:schemeClr val="accent1">
                        <a:lumMod val="20000"/>
                        <a:lumOff val="80000"/>
                      </a:schemeClr>
                    </a:solidFill>
                  </a:tcPr>
                </a:tc>
                <a:tc rowSpan="2" gridSpan="3">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c rowSpan="2" hMerge="1">
                  <a:txBody>
                    <a:bodyPr/>
                    <a:lstStyle/>
                    <a:p>
                      <a:endParaRPr lang="vi-VN"/>
                    </a:p>
                  </a:txBody>
                  <a:tcPr anchor="ctr">
                    <a:solidFill>
                      <a:schemeClr val="accent3">
                        <a:lumMod val="20000"/>
                        <a:lumOff val="80000"/>
                      </a:schemeClr>
                    </a:solidFill>
                  </a:tcPr>
                </a:tc>
                <a:tc rowSpan="2" hMerge="1">
                  <a:txBody>
                    <a:bodyPr/>
                    <a:lstStyle/>
                    <a:p>
                      <a:endParaRPr lang="vi-VN"/>
                    </a:p>
                  </a:txBody>
                  <a:tcPr anchor="ctr">
                    <a:solidFill>
                      <a:schemeClr val="accent3">
                        <a:lumMod val="20000"/>
                        <a:lumOff val="80000"/>
                      </a:schemeClr>
                    </a:solidFill>
                  </a:tcPr>
                </a:tc>
                <a:tc rowSpan="2" gridSpan="2">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c rowSpan="2" hMerge="1">
                  <a:txBody>
                    <a:bodyPr/>
                    <a:lstStyle/>
                    <a:p>
                      <a:endParaRPr lang="vi-VN"/>
                    </a:p>
                  </a:txBody>
                  <a:tcPr anchor="ctr">
                    <a:solidFill>
                      <a:schemeClr val="accent3">
                        <a:lumMod val="20000"/>
                        <a:lumOff val="80000"/>
                      </a:schemeClr>
                    </a:solidFill>
                  </a:tcPr>
                </a:tc>
                <a:tc rowSpan="2">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r>
              <a:tr h="0">
                <a:tc rowSpan="2">
                  <a:txBody>
                    <a:bodyPr/>
                    <a:lstStyle/>
                    <a:p>
                      <a:pPr algn="l">
                        <a:buNone/>
                      </a:pPr>
                      <a:r>
                        <a:rPr lang="en-US" sz="1500">
                          <a:latin typeface="Tahoma" panose="020B0604030504040204" charset="0"/>
                          <a:cs typeface="Tahoma" panose="020B0604030504040204" charset="0"/>
                        </a:rPr>
                        <a:t>Kết thúc giao dịch, không cần chữ ký</a:t>
                      </a:r>
                    </a:p>
                  </a:txBody>
                  <a:tcPr marL="75605" marR="75605" marT="37802" marB="37802" anchor="ctr">
                    <a:solidFill>
                      <a:schemeClr val="accent3">
                        <a:lumMod val="20000"/>
                        <a:lumOff val="80000"/>
                      </a:schemeClr>
                    </a:solidFill>
                  </a:tcPr>
                </a:tc>
                <a:tc vMerge="1">
                  <a:txBody>
                    <a:bodyPr/>
                    <a:lstStyle/>
                    <a:p>
                      <a:endParaRPr lang="vi-VN"/>
                    </a:p>
                  </a:txBody>
                  <a:tcPr anchor="ctr"/>
                </a:tc>
                <a:tc gridSpan="3" vMerge="1">
                  <a:txBody>
                    <a:bodyPr/>
                    <a:lstStyle/>
                    <a:p>
                      <a:endParaRPr lang="vi-VN"/>
                    </a:p>
                  </a:txBody>
                  <a:tcPr/>
                </a:tc>
                <a:tc hMerge="1" vMerge="1">
                  <a:txBody>
                    <a:bodyPr/>
                    <a:lstStyle/>
                    <a:p>
                      <a:endParaRPr lang="vi-VN"/>
                    </a:p>
                  </a:txBody>
                  <a:tcPr anchor="ctr"/>
                </a:tc>
                <a:tc hMerge="1" vMerge="1">
                  <a:txBody>
                    <a:bodyPr/>
                    <a:lstStyle/>
                    <a:p>
                      <a:endParaRPr lang="vi-VN"/>
                    </a:p>
                  </a:txBody>
                  <a:tcPr anchor="ctr"/>
                </a:tc>
                <a:tc gridSpan="2" vMerge="1">
                  <a:txBody>
                    <a:bodyPr/>
                    <a:lstStyle/>
                    <a:p>
                      <a:endParaRPr lang="vi-VN"/>
                    </a:p>
                  </a:txBody>
                  <a:tcPr/>
                </a:tc>
                <a:tc hMerge="1" vMerge="1">
                  <a:txBody>
                    <a:bodyPr/>
                    <a:lstStyle/>
                    <a:p>
                      <a:endParaRPr lang="vi-VN"/>
                    </a:p>
                  </a:txBody>
                  <a:tcPr anchor="ctr"/>
                </a:tc>
                <a:tc vMerge="1">
                  <a:txBody>
                    <a:bodyPr/>
                    <a:lstStyle/>
                    <a:p>
                      <a:endParaRPr lang="vi-VN"/>
                    </a:p>
                  </a:txBody>
                  <a:tcPr/>
                </a:tc>
              </a:tr>
              <a:tr h="546428">
                <a:tc vMerge="1">
                  <a:txBody>
                    <a:bodyPr/>
                    <a:lstStyle/>
                    <a:p>
                      <a:endParaRPr lang="vi-VN"/>
                    </a:p>
                  </a:txBody>
                  <a:tcPr anchor="ctr"/>
                </a:tc>
                <a:tc rowSpan="2">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c rowSpan="2" gridSpan="3">
                  <a:txBody>
                    <a:bodyPr/>
                    <a:lstStyle/>
                    <a:p>
                      <a:pPr algn="ctr">
                        <a:buNone/>
                      </a:pPr>
                      <a:r>
                        <a:rPr lang="en-US" sz="1500">
                          <a:latin typeface="Tahoma" panose="020B0604030504040204" charset="0"/>
                          <a:cs typeface="Tahoma" panose="020B0604030504040204" charset="0"/>
                        </a:rPr>
                        <a:t>X</a:t>
                      </a:r>
                    </a:p>
                  </a:txBody>
                  <a:tcPr marL="75605" marR="75605" marT="37802" marB="37802" anchor="ctr">
                    <a:solidFill>
                      <a:schemeClr val="accent1">
                        <a:lumMod val="20000"/>
                        <a:lumOff val="80000"/>
                      </a:schemeClr>
                    </a:solidFill>
                  </a:tcPr>
                </a:tc>
                <a:tc rowSpan="2" hMerge="1">
                  <a:txBody>
                    <a:bodyPr/>
                    <a:lstStyle/>
                    <a:p>
                      <a:endParaRPr lang="vi-VN"/>
                    </a:p>
                  </a:txBody>
                  <a:tcPr anchor="ctr">
                    <a:solidFill>
                      <a:schemeClr val="accent3">
                        <a:lumMod val="20000"/>
                        <a:lumOff val="80000"/>
                      </a:schemeClr>
                    </a:solidFill>
                  </a:tcPr>
                </a:tc>
                <a:tc rowSpan="2" hMerge="1">
                  <a:txBody>
                    <a:bodyPr/>
                    <a:lstStyle/>
                    <a:p>
                      <a:endParaRPr lang="vi-VN"/>
                    </a:p>
                  </a:txBody>
                  <a:tcPr anchor="ctr">
                    <a:solidFill>
                      <a:schemeClr val="accent3">
                        <a:lumMod val="20000"/>
                        <a:lumOff val="80000"/>
                      </a:schemeClr>
                    </a:solidFill>
                  </a:tcPr>
                </a:tc>
                <a:tc rowSpan="2" gridSpan="2">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c rowSpan="2" hMerge="1">
                  <a:txBody>
                    <a:bodyPr/>
                    <a:lstStyle/>
                    <a:p>
                      <a:endParaRPr lang="vi-VN"/>
                    </a:p>
                  </a:txBody>
                  <a:tcPr anchor="ctr">
                    <a:solidFill>
                      <a:schemeClr val="accent3">
                        <a:lumMod val="20000"/>
                        <a:lumOff val="80000"/>
                      </a:schemeClr>
                    </a:solidFill>
                  </a:tcPr>
                </a:tc>
                <a:tc rowSpan="2">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r>
              <a:tr h="0">
                <a:tc rowSpan="3">
                  <a:txBody>
                    <a:bodyPr/>
                    <a:lstStyle/>
                    <a:p>
                      <a:pPr algn="l">
                        <a:buNone/>
                      </a:pPr>
                      <a:r>
                        <a:rPr lang="en-US" sz="1500">
                          <a:latin typeface="Tahoma" panose="020B0604030504040204" charset="0"/>
                          <a:cs typeface="Tahoma" panose="020B0604030504040204" charset="0"/>
                        </a:rPr>
                        <a:t>Cần sự đồng ý của cấp trên</a:t>
                      </a:r>
                    </a:p>
                  </a:txBody>
                  <a:tcPr marL="75605" marR="75605" marT="37802" marB="37802" anchor="ctr">
                    <a:solidFill>
                      <a:schemeClr val="accent3">
                        <a:lumMod val="20000"/>
                        <a:lumOff val="80000"/>
                      </a:schemeClr>
                    </a:solidFill>
                  </a:tcPr>
                </a:tc>
                <a:tc vMerge="1">
                  <a:txBody>
                    <a:bodyPr/>
                    <a:lstStyle/>
                    <a:p>
                      <a:endParaRPr lang="vi-VN"/>
                    </a:p>
                  </a:txBody>
                  <a:tcPr anchor="ctr"/>
                </a:tc>
                <a:tc gridSpan="3" vMerge="1">
                  <a:txBody>
                    <a:bodyPr/>
                    <a:lstStyle/>
                    <a:p>
                      <a:endParaRPr lang="vi-VN"/>
                    </a:p>
                  </a:txBody>
                  <a:tcPr anchor="ctr"/>
                </a:tc>
                <a:tc hMerge="1" vMerge="1">
                  <a:txBody>
                    <a:bodyPr/>
                    <a:lstStyle/>
                    <a:p>
                      <a:endParaRPr lang="vi-VN"/>
                    </a:p>
                  </a:txBody>
                  <a:tcPr anchor="ctr"/>
                </a:tc>
                <a:tc hMerge="1" vMerge="1">
                  <a:txBody>
                    <a:bodyPr/>
                    <a:lstStyle/>
                    <a:p>
                      <a:endParaRPr lang="vi-VN"/>
                    </a:p>
                  </a:txBody>
                  <a:tcPr anchor="ctr"/>
                </a:tc>
                <a:tc gridSpan="2" vMerge="1">
                  <a:txBody>
                    <a:bodyPr/>
                    <a:lstStyle/>
                    <a:p>
                      <a:endParaRPr lang="vi-VN"/>
                    </a:p>
                  </a:txBody>
                  <a:tcPr anchor="ctr"/>
                </a:tc>
                <a:tc hMerge="1" vMerge="1">
                  <a:txBody>
                    <a:bodyPr/>
                    <a:lstStyle/>
                    <a:p>
                      <a:endParaRPr lang="vi-VN"/>
                    </a:p>
                  </a:txBody>
                  <a:tcPr anchor="ctr"/>
                </a:tc>
                <a:tc vMerge="1">
                  <a:txBody>
                    <a:bodyPr/>
                    <a:lstStyle/>
                    <a:p>
                      <a:endParaRPr lang="vi-VN"/>
                    </a:p>
                  </a:txBody>
                  <a:tcPr anchor="ctr"/>
                </a:tc>
              </a:tr>
              <a:tr h="546690">
                <a:tc vMerge="1">
                  <a:txBody>
                    <a:bodyPr/>
                    <a:lstStyle/>
                    <a:p>
                      <a:endParaRPr lang="vi-VN"/>
                    </a:p>
                  </a:txBody>
                  <a:tcPr anchor="ctr"/>
                </a:tc>
                <a:tc>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c gridSpan="3">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c hMerge="1">
                  <a:txBody>
                    <a:bodyPr/>
                    <a:lstStyle/>
                    <a:p>
                      <a:endParaRPr lang="vi-VN"/>
                    </a:p>
                  </a:txBody>
                  <a:tcPr anchor="ctr">
                    <a:solidFill>
                      <a:schemeClr val="accent3">
                        <a:lumMod val="20000"/>
                        <a:lumOff val="80000"/>
                      </a:schemeClr>
                    </a:solidFill>
                  </a:tcPr>
                </a:tc>
                <a:tc hMerge="1">
                  <a:txBody>
                    <a:bodyPr/>
                    <a:lstStyle/>
                    <a:p>
                      <a:endParaRPr lang="vi-VN"/>
                    </a:p>
                  </a:txBody>
                  <a:tcPr anchor="ctr">
                    <a:solidFill>
                      <a:schemeClr val="accent3">
                        <a:lumMod val="20000"/>
                        <a:lumOff val="80000"/>
                      </a:schemeClr>
                    </a:solidFill>
                  </a:tcPr>
                </a:tc>
                <a:tc gridSpan="2">
                  <a:txBody>
                    <a:bodyPr/>
                    <a:lstStyle/>
                    <a:p>
                      <a:pPr algn="ctr">
                        <a:buNone/>
                      </a:pPr>
                      <a:r>
                        <a:rPr lang="en-US" sz="1500">
                          <a:latin typeface="Tahoma" panose="020B0604030504040204" charset="0"/>
                          <a:cs typeface="Tahoma" panose="020B0604030504040204" charset="0"/>
                        </a:rPr>
                        <a:t>X</a:t>
                      </a:r>
                    </a:p>
                  </a:txBody>
                  <a:tcPr marL="75605" marR="75605" marT="37802" marB="37802" anchor="ctr">
                    <a:solidFill>
                      <a:schemeClr val="accent1">
                        <a:lumMod val="20000"/>
                        <a:lumOff val="80000"/>
                      </a:schemeClr>
                    </a:solidFill>
                  </a:tcPr>
                </a:tc>
                <a:tc hMerge="1">
                  <a:txBody>
                    <a:bodyPr/>
                    <a:lstStyle/>
                    <a:p>
                      <a:endParaRPr lang="vi-VN"/>
                    </a:p>
                  </a:txBody>
                  <a:tcPr anchor="ctr">
                    <a:solidFill>
                      <a:schemeClr val="accent3">
                        <a:lumMod val="20000"/>
                        <a:lumOff val="80000"/>
                      </a:schemeClr>
                    </a:solidFill>
                  </a:tcPr>
                </a:tc>
                <a:tc>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r>
              <a:tr h="0">
                <a:tc vMerge="1">
                  <a:txBody>
                    <a:bodyPr/>
                    <a:lstStyle/>
                    <a:p>
                      <a:endParaRPr lang="vi-VN"/>
                    </a:p>
                  </a:txBody>
                  <a:tcPr anchor="ctr"/>
                </a:tc>
                <a:tc rowSpan="2">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c rowSpan="2" gridSpan="3">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c rowSpan="2" hMerge="1">
                  <a:txBody>
                    <a:bodyPr/>
                    <a:lstStyle/>
                    <a:p>
                      <a:endParaRPr lang="vi-VN"/>
                    </a:p>
                  </a:txBody>
                  <a:tcPr anchor="ctr">
                    <a:solidFill>
                      <a:schemeClr val="accent3">
                        <a:lumMod val="20000"/>
                        <a:lumOff val="80000"/>
                      </a:schemeClr>
                    </a:solidFill>
                  </a:tcPr>
                </a:tc>
                <a:tc rowSpan="2" hMerge="1">
                  <a:txBody>
                    <a:bodyPr/>
                    <a:lstStyle/>
                    <a:p>
                      <a:endParaRPr lang="vi-VN"/>
                    </a:p>
                  </a:txBody>
                  <a:tcPr anchor="ctr">
                    <a:solidFill>
                      <a:schemeClr val="accent3">
                        <a:lumMod val="20000"/>
                        <a:lumOff val="80000"/>
                      </a:schemeClr>
                    </a:solidFill>
                  </a:tcPr>
                </a:tc>
                <a:tc rowSpan="2" gridSpan="2">
                  <a:txBody>
                    <a:bodyPr/>
                    <a:lstStyle/>
                    <a:p>
                      <a:pPr algn="ctr">
                        <a:buNone/>
                      </a:pPr>
                      <a:endParaRPr lang="en-US" sz="1500">
                        <a:latin typeface="Tahoma" panose="020B0604030504040204" charset="0"/>
                        <a:cs typeface="Tahoma" panose="020B0604030504040204" charset="0"/>
                      </a:endParaRPr>
                    </a:p>
                  </a:txBody>
                  <a:tcPr marL="75605" marR="75605" marT="37802" marB="37802" anchor="ctr">
                    <a:solidFill>
                      <a:schemeClr val="accent1">
                        <a:lumMod val="20000"/>
                        <a:lumOff val="80000"/>
                      </a:schemeClr>
                    </a:solidFill>
                  </a:tcPr>
                </a:tc>
                <a:tc rowSpan="2" hMerge="1">
                  <a:txBody>
                    <a:bodyPr/>
                    <a:lstStyle/>
                    <a:p>
                      <a:endParaRPr lang="vi-VN"/>
                    </a:p>
                  </a:txBody>
                  <a:tcPr anchor="ctr">
                    <a:solidFill>
                      <a:schemeClr val="accent3">
                        <a:lumMod val="20000"/>
                        <a:lumOff val="80000"/>
                      </a:schemeClr>
                    </a:solidFill>
                  </a:tcPr>
                </a:tc>
                <a:tc rowSpan="2">
                  <a:txBody>
                    <a:bodyPr/>
                    <a:lstStyle/>
                    <a:p>
                      <a:pPr algn="ctr">
                        <a:buNone/>
                      </a:pPr>
                      <a:r>
                        <a:rPr lang="en-US" sz="1500">
                          <a:latin typeface="Tahoma" panose="020B0604030504040204" charset="0"/>
                          <a:cs typeface="Tahoma" panose="020B0604030504040204" charset="0"/>
                        </a:rPr>
                        <a:t>X</a:t>
                      </a:r>
                    </a:p>
                  </a:txBody>
                  <a:tcPr marL="75605" marR="75605" marT="37802" marB="37802" anchor="ctr">
                    <a:solidFill>
                      <a:schemeClr val="accent1">
                        <a:lumMod val="20000"/>
                        <a:lumOff val="80000"/>
                      </a:schemeClr>
                    </a:solidFill>
                  </a:tcPr>
                </a:tc>
              </a:tr>
              <a:tr h="546559">
                <a:tc>
                  <a:txBody>
                    <a:bodyPr/>
                    <a:lstStyle/>
                    <a:p>
                      <a:pPr algn="l">
                        <a:buNone/>
                      </a:pPr>
                      <a:r>
                        <a:rPr lang="en-US" sz="1500">
                          <a:latin typeface="Tahoma" panose="020B0604030504040204" charset="0"/>
                          <a:cs typeface="Tahoma" panose="020B0604030504040204" charset="0"/>
                        </a:rPr>
                        <a:t>Liên lạc online với ngân hàng để được cấp quyền sử dụng thẻ tín dụng</a:t>
                      </a:r>
                    </a:p>
                  </a:txBody>
                  <a:tcPr marL="75605" marR="75605" marT="37802" marB="37802" anchor="ctr">
                    <a:solidFill>
                      <a:schemeClr val="accent3">
                        <a:lumMod val="20000"/>
                        <a:lumOff val="80000"/>
                      </a:schemeClr>
                    </a:solidFill>
                  </a:tcPr>
                </a:tc>
                <a:tc vMerge="1">
                  <a:txBody>
                    <a:bodyPr/>
                    <a:lstStyle/>
                    <a:p>
                      <a:endParaRPr lang="vi-VN"/>
                    </a:p>
                  </a:txBody>
                  <a:tcPr anchor="ctr"/>
                </a:tc>
                <a:tc gridSpan="3" vMerge="1">
                  <a:txBody>
                    <a:bodyPr/>
                    <a:lstStyle/>
                    <a:p>
                      <a:endParaRPr lang="vi-VN"/>
                    </a:p>
                  </a:txBody>
                  <a:tcPr anchor="ctr"/>
                </a:tc>
                <a:tc hMerge="1" vMerge="1">
                  <a:txBody>
                    <a:bodyPr/>
                    <a:lstStyle/>
                    <a:p>
                      <a:endParaRPr lang="vi-VN"/>
                    </a:p>
                  </a:txBody>
                  <a:tcPr anchor="ctr"/>
                </a:tc>
                <a:tc hMerge="1" vMerge="1">
                  <a:txBody>
                    <a:bodyPr/>
                    <a:lstStyle/>
                    <a:p>
                      <a:endParaRPr lang="vi-VN"/>
                    </a:p>
                  </a:txBody>
                  <a:tcPr anchor="ctr"/>
                </a:tc>
                <a:tc gridSpan="2" vMerge="1">
                  <a:txBody>
                    <a:bodyPr/>
                    <a:lstStyle/>
                    <a:p>
                      <a:endParaRPr lang="vi-VN"/>
                    </a:p>
                  </a:txBody>
                  <a:tcPr anchor="ctr"/>
                </a:tc>
                <a:tc hMerge="1" vMerge="1">
                  <a:txBody>
                    <a:bodyPr/>
                    <a:lstStyle/>
                    <a:p>
                      <a:endParaRPr lang="vi-VN"/>
                    </a:p>
                  </a:txBody>
                  <a:tcPr anchor="ctr"/>
                </a:tc>
                <a:tc vMerge="1">
                  <a:txBody>
                    <a:bodyPr/>
                    <a:lstStyle/>
                    <a:p>
                      <a:endParaRPr lang="vi-VN"/>
                    </a:p>
                  </a:txBody>
                  <a:tcPr anchor="ctr"/>
                </a:tc>
              </a:tr>
            </a:tbl>
          </a:graphicData>
        </a:graphic>
      </p:graphicFrame>
      <p:sp>
        <p:nvSpPr>
          <p:cNvPr id="5" name="Text Box 4"/>
          <p:cNvSpPr txBox="1"/>
          <p:nvPr/>
        </p:nvSpPr>
        <p:spPr>
          <a:xfrm>
            <a:off x="2259740" y="5145418"/>
            <a:ext cx="5980646" cy="321306"/>
          </a:xfrm>
          <a:prstGeom prst="rect">
            <a:avLst/>
          </a:prstGeom>
          <a:noFill/>
        </p:spPr>
        <p:txBody>
          <a:bodyPr wrap="square" rtlCol="0">
            <a:spAutoFit/>
          </a:bodyPr>
          <a:lstStyle/>
          <a:p>
            <a:r>
              <a:rPr lang="en-US" sz="1488">
                <a:latin typeface="Tahoma" panose="020B0604030504040204" charset="0"/>
                <a:cs typeface="Tahoma" panose="020B0604030504040204" charset="0"/>
              </a:rPr>
              <a:t>Bảng quyết định dựa trên chính sách bán hàng của một cửa hàng</a:t>
            </a:r>
          </a:p>
        </p:txBody>
      </p:sp>
    </p:spTree>
    <p:extLst>
      <p:ext uri="{BB962C8B-B14F-4D97-AF65-F5344CB8AC3E}">
        <p14:creationId xmlns:p14="http://schemas.microsoft.com/office/powerpoint/2010/main" val="388283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76" b="1">
                <a:latin typeface="Tahoma" panose="020B0604030504040204" charset="0"/>
                <a:cs typeface="Tahoma" panose="020B0604030504040204" charset="0"/>
              </a:rPr>
              <a:t>Lập bảng quyết định</a:t>
            </a:r>
          </a:p>
        </p:txBody>
      </p:sp>
      <p:sp>
        <p:nvSpPr>
          <p:cNvPr id="3" name="Content Placeholder 2"/>
          <p:cNvSpPr>
            <a:spLocks noGrp="1"/>
          </p:cNvSpPr>
          <p:nvPr>
            <p:ph idx="4294967295"/>
          </p:nvPr>
        </p:nvSpPr>
        <p:spPr>
          <a:xfrm>
            <a:off x="693043" y="1509568"/>
            <a:ext cx="8694539" cy="3808061"/>
          </a:xfrm>
          <a:prstGeom prst="rect">
            <a:avLst/>
          </a:prstGeom>
        </p:spPr>
        <p:txBody>
          <a:bodyPr>
            <a:normAutofit fontScale="85000" lnSpcReduction="20000"/>
          </a:bodyPr>
          <a:lstStyle/>
          <a:p>
            <a:pPr>
              <a:lnSpc>
                <a:spcPct val="100000"/>
              </a:lnSpc>
              <a:spcBef>
                <a:spcPts val="1240"/>
              </a:spcBef>
            </a:pPr>
            <a:r>
              <a:rPr lang="en-US">
                <a:latin typeface="Tahoma" panose="020B0604030504040204" charset="0"/>
                <a:cs typeface="Tahoma" panose="020B0604030504040204" charset="0"/>
              </a:rPr>
              <a:t>Xác định các điều kiện ảnh hưởng tới vấn đề cần quyết định (các điều kiện chồng lấp hoặc đối lập nhau thì hợp thành một)  -&gt; số hàng của phần điều kiện</a:t>
            </a:r>
          </a:p>
          <a:p>
            <a:pPr>
              <a:lnSpc>
                <a:spcPct val="100000"/>
              </a:lnSpc>
              <a:spcBef>
                <a:spcPts val="1240"/>
              </a:spcBef>
            </a:pPr>
            <a:r>
              <a:rPr lang="en-US">
                <a:latin typeface="Tahoma" panose="020B0604030504040204" charset="0"/>
                <a:cs typeface="Tahoma" panose="020B0604030504040204" charset="0"/>
              </a:rPr>
              <a:t>Xác định các hành động giải quyết vấn đề</a:t>
            </a:r>
            <a:r>
              <a:rPr lang="en-US">
                <a:latin typeface="Tahoma" panose="020B0604030504040204" charset="0"/>
                <a:cs typeface="Tahoma" panose="020B0604030504040204" charset="0"/>
                <a:sym typeface="+mn-ea"/>
              </a:rPr>
              <a:t> -&gt; số hàng của phần hành động =&gt; tổng số hàng</a:t>
            </a:r>
            <a:endParaRPr lang="en-US">
              <a:latin typeface="Tahoma" panose="020B0604030504040204" charset="0"/>
              <a:cs typeface="Tahoma" panose="020B0604030504040204" charset="0"/>
            </a:endParaRPr>
          </a:p>
          <a:p>
            <a:pPr>
              <a:lnSpc>
                <a:spcPct val="100000"/>
              </a:lnSpc>
              <a:spcBef>
                <a:spcPts val="1240"/>
              </a:spcBef>
            </a:pPr>
            <a:r>
              <a:rPr lang="en-US">
                <a:latin typeface="Tahoma" panose="020B0604030504040204" charset="0"/>
                <a:cs typeface="Tahoma" panose="020B0604030504040204" charset="0"/>
              </a:rPr>
              <a:t>Xác định các biến cố của từng điều kiện =&gt; số cột bằng tổng số biến cố của tất cả điều kiện + 1</a:t>
            </a:r>
          </a:p>
          <a:p>
            <a:pPr>
              <a:lnSpc>
                <a:spcPct val="100000"/>
              </a:lnSpc>
              <a:spcBef>
                <a:spcPts val="1240"/>
              </a:spcBef>
            </a:pPr>
            <a:r>
              <a:rPr lang="en-US">
                <a:latin typeface="Tahoma" panose="020B0604030504040204" charset="0"/>
                <a:cs typeface="Tahoma" panose="020B0604030504040204" charset="0"/>
              </a:rPr>
              <a:t>Điền các khả năng xảy ra</a:t>
            </a:r>
          </a:p>
          <a:p>
            <a:pPr>
              <a:lnSpc>
                <a:spcPct val="100000"/>
              </a:lnSpc>
              <a:spcBef>
                <a:spcPts val="1240"/>
              </a:spcBef>
            </a:pPr>
            <a:r>
              <a:rPr lang="en-US">
                <a:latin typeface="Tahoma" panose="020B0604030504040204" charset="0"/>
                <a:cs typeface="Tahoma" panose="020B0604030504040204" charset="0"/>
              </a:rPr>
              <a:t>Với mỗi bộ biến cố dẫn đến một hành động nào đó, đánh X tại vị trí giao giữa hành động và bộ biến cố tương ứng</a:t>
            </a:r>
          </a:p>
        </p:txBody>
      </p:sp>
    </p:spTree>
    <p:extLst>
      <p:ext uri="{BB962C8B-B14F-4D97-AF65-F5344CB8AC3E}">
        <p14:creationId xmlns:p14="http://schemas.microsoft.com/office/powerpoint/2010/main" val="1034127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T1"/>
          <p:cNvPicPr>
            <a:picLocks noGrp="1" noChangeAspect="1"/>
          </p:cNvPicPr>
          <p:nvPr>
            <p:ph/>
          </p:nvPr>
        </p:nvPicPr>
        <p:blipFill>
          <a:blip r:embed="rId2"/>
          <a:stretch>
            <a:fillRect/>
          </a:stretch>
        </p:blipFill>
        <p:spPr>
          <a:xfrm>
            <a:off x="561260" y="1181947"/>
            <a:ext cx="8958105" cy="2868778"/>
          </a:xfrm>
          <a:prstGeom prst="rect">
            <a:avLst/>
          </a:prstGeom>
        </p:spPr>
      </p:pic>
    </p:spTree>
    <p:extLst>
      <p:ext uri="{BB962C8B-B14F-4D97-AF65-F5344CB8AC3E}">
        <p14:creationId xmlns:p14="http://schemas.microsoft.com/office/powerpoint/2010/main" val="3755487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76" b="1">
                <a:latin typeface="Tahoma" panose="020B0604030504040204" charset="0"/>
                <a:cs typeface="Tahoma" panose="020B0604030504040204" charset="0"/>
              </a:rPr>
              <a:t>Lập bảng quyết định (tiếp theo)</a:t>
            </a:r>
          </a:p>
        </p:txBody>
      </p:sp>
      <p:sp>
        <p:nvSpPr>
          <p:cNvPr id="3" name="Content Placeholder 2"/>
          <p:cNvSpPr>
            <a:spLocks noGrp="1"/>
          </p:cNvSpPr>
          <p:nvPr>
            <p:ph idx="4294967295"/>
          </p:nvPr>
        </p:nvSpPr>
        <p:spPr>
          <a:xfrm>
            <a:off x="693043" y="1509568"/>
            <a:ext cx="8694539" cy="3597786"/>
          </a:xfrm>
          <a:prstGeom prst="rect">
            <a:avLst/>
          </a:prstGeom>
        </p:spPr>
        <p:txBody>
          <a:bodyPr/>
          <a:lstStyle/>
          <a:p>
            <a:pPr>
              <a:lnSpc>
                <a:spcPct val="100000"/>
              </a:lnSpc>
              <a:spcBef>
                <a:spcPts val="1240"/>
              </a:spcBef>
            </a:pPr>
            <a:r>
              <a:rPr lang="en-US">
                <a:latin typeface="Tahoma" panose="020B0604030504040204" charset="0"/>
                <a:cs typeface="Tahoma" panose="020B0604030504040204" charset="0"/>
              </a:rPr>
              <a:t>Khi kết quả hành động </a:t>
            </a:r>
            <a:r>
              <a:rPr lang="en-US" i="1">
                <a:latin typeface="Tahoma" panose="020B0604030504040204" charset="0"/>
                <a:cs typeface="Tahoma" panose="020B0604030504040204" charset="0"/>
              </a:rPr>
              <a:t>không phụ thuộc</a:t>
            </a:r>
            <a:r>
              <a:rPr lang="en-US">
                <a:latin typeface="Tahoma" panose="020B0604030504040204" charset="0"/>
                <a:cs typeface="Tahoma" panose="020B0604030504040204" charset="0"/>
              </a:rPr>
              <a:t> vào (một hoặc nhiều) điều kiện nào đó thì hợp tất cả các cột dẫn đến hành động đó thành một và đánh dấu '-' tại (một hoặc nhiều) điều kiện không phụ thuộc</a:t>
            </a:r>
          </a:p>
          <a:p>
            <a:pPr>
              <a:lnSpc>
                <a:spcPct val="100000"/>
              </a:lnSpc>
              <a:spcBef>
                <a:spcPts val="1240"/>
              </a:spcBef>
            </a:pPr>
            <a:r>
              <a:rPr lang="en-US">
                <a:latin typeface="Tahoma" panose="020B0604030504040204" charset="0"/>
                <a:cs typeface="Tahoma" panose="020B0604030504040204" charset="0"/>
              </a:rPr>
              <a:t>Kiểm tra tính chính xác: loại trừ các trường hợp không thể xảy ra, trường hợp mâu thuẫn và trường hợp dư thừa</a:t>
            </a:r>
          </a:p>
          <a:p>
            <a:pPr>
              <a:lnSpc>
                <a:spcPct val="100000"/>
              </a:lnSpc>
              <a:spcBef>
                <a:spcPts val="1240"/>
              </a:spcBef>
            </a:pPr>
            <a:r>
              <a:rPr lang="en-US">
                <a:latin typeface="Tahoma" panose="020B0604030504040204" charset="0"/>
                <a:cs typeface="Tahoma" panose="020B0604030504040204" charset="0"/>
              </a:rPr>
              <a:t>Sắp xếp lại thứ tự (nếu có thể) để giúp bảng quyết định dễ hiểu hơn</a:t>
            </a:r>
          </a:p>
        </p:txBody>
      </p:sp>
    </p:spTree>
    <p:extLst>
      <p:ext uri="{BB962C8B-B14F-4D97-AF65-F5344CB8AC3E}">
        <p14:creationId xmlns:p14="http://schemas.microsoft.com/office/powerpoint/2010/main" val="575232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T2"/>
          <p:cNvPicPr>
            <a:picLocks noChangeAspect="1"/>
          </p:cNvPicPr>
          <p:nvPr/>
        </p:nvPicPr>
        <p:blipFill>
          <a:blip r:embed="rId2"/>
          <a:stretch>
            <a:fillRect/>
          </a:stretch>
        </p:blipFill>
        <p:spPr>
          <a:xfrm>
            <a:off x="1167672" y="172311"/>
            <a:ext cx="7434986" cy="5201497"/>
          </a:xfrm>
          <a:prstGeom prst="rect">
            <a:avLst/>
          </a:prstGeom>
        </p:spPr>
      </p:pic>
    </p:spTree>
    <p:extLst>
      <p:ext uri="{BB962C8B-B14F-4D97-AF65-F5344CB8AC3E}">
        <p14:creationId xmlns:p14="http://schemas.microsoft.com/office/powerpoint/2010/main" val="32833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Những quy trình không yêu cầu đặc tả </a:t>
            </a:r>
            <a:endParaRPr lang="en-US" sz="3600" b="0" strike="noStrike" spc="-1">
              <a:latin typeface="Arial"/>
            </a:endParaRPr>
          </a:p>
        </p:txBody>
      </p:sp>
      <p:sp>
        <p:nvSpPr>
          <p:cNvPr id="87"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Đại điện cho các đầu vào/ đầu ra vật lý.</a:t>
            </a:r>
          </a:p>
          <a:p>
            <a:pPr marL="432000" indent="-324000">
              <a:spcBef>
                <a:spcPts val="1417"/>
              </a:spcBef>
              <a:buClr>
                <a:srgbClr val="000000"/>
              </a:buClr>
              <a:buSzPct val="45000"/>
              <a:buFont typeface="Wingdings" charset="2"/>
              <a:buChar char=""/>
            </a:pPr>
            <a:r>
              <a:rPr lang="en-US" sz="2800" b="0" strike="noStrike" spc="-1">
                <a:latin typeface="Arial"/>
              </a:rPr>
              <a:t>Thực hiện việc xác thực dữ liệu đơn giản.</a:t>
            </a:r>
          </a:p>
          <a:p>
            <a:pPr marL="432000" indent="-324000">
              <a:spcBef>
                <a:spcPts val="1417"/>
              </a:spcBef>
              <a:buClr>
                <a:srgbClr val="000000"/>
              </a:buClr>
              <a:buSzPct val="45000"/>
              <a:buFont typeface="Wingdings" charset="2"/>
              <a:buChar char=""/>
            </a:pPr>
            <a:r>
              <a:rPr lang="en-US" sz="2800" b="0" strike="noStrike" spc="-1">
                <a:latin typeface="Arial"/>
              </a:rPr>
              <a:t>Sử dụng mã viết trước.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76" b="1">
                <a:latin typeface="Tahoma" panose="020B0604030504040204" charset="0"/>
                <a:cs typeface="Tahoma" panose="020B0604030504040204" charset="0"/>
              </a:rPr>
              <a:t>Tính đầy đủ và tính chính xác</a:t>
            </a:r>
          </a:p>
        </p:txBody>
      </p:sp>
      <p:sp>
        <p:nvSpPr>
          <p:cNvPr id="3" name="Content Placeholder 2"/>
          <p:cNvSpPr>
            <a:spLocks noGrp="1"/>
          </p:cNvSpPr>
          <p:nvPr>
            <p:ph idx="4294967295"/>
          </p:nvPr>
        </p:nvSpPr>
        <p:spPr>
          <a:xfrm>
            <a:off x="693043" y="1509568"/>
            <a:ext cx="8694539" cy="2027676"/>
          </a:xfrm>
          <a:prstGeom prst="rect">
            <a:avLst/>
          </a:prstGeom>
        </p:spPr>
        <p:txBody>
          <a:bodyPr/>
          <a:lstStyle/>
          <a:p>
            <a:r>
              <a:rPr lang="en-US">
                <a:latin typeface="Tahoma" panose="020B0604030504040204" charset="0"/>
                <a:cs typeface="Tahoma" panose="020B0604030504040204" charset="0"/>
              </a:rPr>
              <a:t>Sự không đầy đủ</a:t>
            </a:r>
          </a:p>
          <a:p>
            <a:r>
              <a:rPr lang="en-US">
                <a:latin typeface="Tahoma" panose="020B0604030504040204" charset="0"/>
                <a:cs typeface="Tahoma" panose="020B0604030504040204" charset="0"/>
              </a:rPr>
              <a:t>Trường hợp không thể xảy ra</a:t>
            </a:r>
          </a:p>
          <a:p>
            <a:r>
              <a:rPr lang="en-US">
                <a:latin typeface="Tahoma" panose="020B0604030504040204" charset="0"/>
                <a:cs typeface="Tahoma" panose="020B0604030504040204" charset="0"/>
              </a:rPr>
              <a:t>Mâu thuẫn </a:t>
            </a:r>
          </a:p>
          <a:p>
            <a:r>
              <a:rPr lang="en-US">
                <a:latin typeface="Tahoma" panose="020B0604030504040204" charset="0"/>
                <a:cs typeface="Tahoma" panose="020B0604030504040204" charset="0"/>
              </a:rPr>
              <a:t>Sự dư thừa</a:t>
            </a:r>
          </a:p>
        </p:txBody>
      </p:sp>
    </p:spTree>
    <p:extLst>
      <p:ext uri="{BB962C8B-B14F-4D97-AF65-F5344CB8AC3E}">
        <p14:creationId xmlns:p14="http://schemas.microsoft.com/office/powerpoint/2010/main" val="201851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ossible"/>
          <p:cNvPicPr>
            <a:picLocks noChangeAspect="1"/>
          </p:cNvPicPr>
          <p:nvPr/>
        </p:nvPicPr>
        <p:blipFill>
          <a:blip r:embed="rId2"/>
          <a:stretch>
            <a:fillRect/>
          </a:stretch>
        </p:blipFill>
        <p:spPr>
          <a:xfrm>
            <a:off x="151209" y="167059"/>
            <a:ext cx="5025612" cy="3268853"/>
          </a:xfrm>
          <a:prstGeom prst="rect">
            <a:avLst/>
          </a:prstGeom>
        </p:spPr>
      </p:pic>
      <p:pic>
        <p:nvPicPr>
          <p:cNvPr id="5" name="Picture 4" descr="inaccuracy"/>
          <p:cNvPicPr>
            <a:picLocks noChangeAspect="1"/>
          </p:cNvPicPr>
          <p:nvPr/>
        </p:nvPicPr>
        <p:blipFill>
          <a:blip r:embed="rId3"/>
          <a:stretch>
            <a:fillRect/>
          </a:stretch>
        </p:blipFill>
        <p:spPr>
          <a:xfrm>
            <a:off x="4872302" y="2483504"/>
            <a:ext cx="5038737" cy="3021562"/>
          </a:xfrm>
          <a:prstGeom prst="rect">
            <a:avLst/>
          </a:prstGeom>
        </p:spPr>
      </p:pic>
    </p:spTree>
    <p:extLst>
      <p:ext uri="{BB962C8B-B14F-4D97-AF65-F5344CB8AC3E}">
        <p14:creationId xmlns:p14="http://schemas.microsoft.com/office/powerpoint/2010/main" val="1146040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76" b="1">
                <a:latin typeface="Tahoma" panose="020B0604030504040204" charset="0"/>
                <a:cs typeface="Tahoma" panose="020B0604030504040204" charset="0"/>
              </a:rPr>
              <a:t>Ưu điểm</a:t>
            </a:r>
          </a:p>
        </p:txBody>
      </p:sp>
      <p:sp>
        <p:nvSpPr>
          <p:cNvPr id="3" name="Content Placeholder 2"/>
          <p:cNvSpPr>
            <a:spLocks noGrp="1"/>
          </p:cNvSpPr>
          <p:nvPr>
            <p:ph idx="4294967295"/>
          </p:nvPr>
        </p:nvSpPr>
        <p:spPr>
          <a:xfrm>
            <a:off x="693043" y="1509568"/>
            <a:ext cx="8694539" cy="2044477"/>
          </a:xfrm>
          <a:prstGeom prst="rect">
            <a:avLst/>
          </a:prstGeom>
        </p:spPr>
        <p:txBody>
          <a:bodyPr/>
          <a:lstStyle/>
          <a:p>
            <a:pPr>
              <a:spcBef>
                <a:spcPts val="1240"/>
              </a:spcBef>
            </a:pPr>
            <a:r>
              <a:rPr lang="en-US">
                <a:latin typeface="Tahoma" panose="020B0604030504040204" charset="0"/>
                <a:cs typeface="Tahoma" panose="020B0604030504040204" charset="0"/>
              </a:rPr>
              <a:t>Giúp đảm bảo tính đầy đủ</a:t>
            </a:r>
          </a:p>
          <a:p>
            <a:pPr>
              <a:spcBef>
                <a:spcPts val="1240"/>
              </a:spcBef>
            </a:pPr>
            <a:r>
              <a:rPr lang="en-US">
                <a:latin typeface="Tahoma" panose="020B0604030504040204" charset="0"/>
                <a:cs typeface="Tahoma" panose="020B0604030504040204" charset="0"/>
              </a:rPr>
              <a:t>Dễ dàng phát hiện lỗi (trường hợp không thể xảy ra, mâu thuẫn, dư thừa)</a:t>
            </a:r>
          </a:p>
          <a:p>
            <a:pPr>
              <a:spcBef>
                <a:spcPts val="1240"/>
              </a:spcBef>
            </a:pPr>
            <a:r>
              <a:rPr lang="en-US">
                <a:latin typeface="Tahoma" panose="020B0604030504040204" charset="0"/>
                <a:cs typeface="Tahoma" panose="020B0604030504040204" charset="0"/>
              </a:rPr>
              <a:t>Có phần mềm xử lý bảng quyết định </a:t>
            </a:r>
          </a:p>
        </p:txBody>
      </p:sp>
    </p:spTree>
    <p:extLst>
      <p:ext uri="{BB962C8B-B14F-4D97-AF65-F5344CB8AC3E}">
        <p14:creationId xmlns:p14="http://schemas.microsoft.com/office/powerpoint/2010/main" val="2471980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65" b="1" dirty="0" err="1">
                <a:latin typeface="Tahoma" panose="020B0604030504040204" charset="0"/>
                <a:cs typeface="Tahoma" panose="020B0604030504040204" charset="0"/>
              </a:rPr>
              <a:t>Cây</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quyết</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định</a:t>
            </a:r>
            <a:endParaRPr lang="en-US" sz="4465" b="1" dirty="0">
              <a:latin typeface="Tahoma" panose="020B0604030504040204" charset="0"/>
              <a:cs typeface="Tahoma" panose="020B0604030504040204" charset="0"/>
            </a:endParaRPr>
          </a:p>
        </p:txBody>
      </p:sp>
      <p:sp>
        <p:nvSpPr>
          <p:cNvPr id="3" name="Content Placeholder 2"/>
          <p:cNvSpPr>
            <a:spLocks noGrp="1"/>
          </p:cNvSpPr>
          <p:nvPr>
            <p:ph idx="4294967295"/>
          </p:nvPr>
        </p:nvSpPr>
        <p:spPr>
          <a:xfrm>
            <a:off x="693043" y="1509568"/>
            <a:ext cx="8694539" cy="3597786"/>
          </a:xfrm>
          <a:prstGeom prst="rect">
            <a:avLst/>
          </a:prstGeom>
        </p:spPr>
        <p:txBody>
          <a:bodyPr/>
          <a:lstStyle/>
          <a:p>
            <a:r>
              <a:rPr lang="en-US" sz="2976" dirty="0" err="1"/>
              <a:t>Là</a:t>
            </a:r>
            <a:r>
              <a:rPr lang="en-US" sz="2976" dirty="0"/>
              <a:t> </a:t>
            </a:r>
            <a:r>
              <a:rPr lang="en-US" sz="2976" dirty="0" err="1"/>
              <a:t>một</a:t>
            </a:r>
            <a:r>
              <a:rPr lang="en-US" sz="2976" dirty="0"/>
              <a:t> </a:t>
            </a:r>
            <a:r>
              <a:rPr lang="en-US" sz="2976" dirty="0" err="1"/>
              <a:t>kiểu</a:t>
            </a:r>
            <a:r>
              <a:rPr lang="en-US" sz="2976" dirty="0"/>
              <a:t> </a:t>
            </a:r>
            <a:r>
              <a:rPr lang="en-US" sz="2976" dirty="0" err="1"/>
              <a:t>mô</a:t>
            </a:r>
            <a:r>
              <a:rPr lang="en-US" sz="2976" dirty="0"/>
              <a:t> </a:t>
            </a:r>
            <a:r>
              <a:rPr lang="en-US" sz="2976" dirty="0" err="1"/>
              <a:t>hình</a:t>
            </a:r>
            <a:r>
              <a:rPr lang="en-US" sz="2976" dirty="0"/>
              <a:t> </a:t>
            </a:r>
            <a:r>
              <a:rPr lang="en-US" sz="2976" dirty="0" err="1"/>
              <a:t>dự</a:t>
            </a:r>
            <a:r>
              <a:rPr lang="en-US" sz="2976" dirty="0"/>
              <a:t> </a:t>
            </a:r>
            <a:r>
              <a:rPr lang="en-US" sz="2976" dirty="0" err="1"/>
              <a:t>báo</a:t>
            </a:r>
            <a:r>
              <a:rPr lang="en-US" sz="2976" dirty="0"/>
              <a:t> </a:t>
            </a:r>
            <a:r>
              <a:rPr lang="en-US" sz="2976" dirty="0" err="1"/>
              <a:t>để</a:t>
            </a:r>
            <a:r>
              <a:rPr lang="en-US" sz="2976" dirty="0"/>
              <a:t> </a:t>
            </a:r>
            <a:r>
              <a:rPr lang="en-US" sz="2976" dirty="0" err="1"/>
              <a:t>hỗ</a:t>
            </a:r>
            <a:r>
              <a:rPr lang="en-US" sz="2976" dirty="0"/>
              <a:t> </a:t>
            </a:r>
            <a:r>
              <a:rPr lang="en-US" sz="2976" dirty="0" err="1"/>
              <a:t>trợ</a:t>
            </a:r>
            <a:r>
              <a:rPr lang="en-US" sz="2976" dirty="0"/>
              <a:t> </a:t>
            </a:r>
            <a:r>
              <a:rPr lang="en-US" sz="2976" dirty="0" err="1"/>
              <a:t>ra</a:t>
            </a:r>
            <a:r>
              <a:rPr lang="en-US" sz="2976" dirty="0"/>
              <a:t> </a:t>
            </a:r>
            <a:r>
              <a:rPr lang="en-US" sz="2976" dirty="0" err="1"/>
              <a:t>quyết</a:t>
            </a:r>
            <a:r>
              <a:rPr lang="en-US" sz="2976" dirty="0"/>
              <a:t> </a:t>
            </a:r>
            <a:r>
              <a:rPr lang="en-US" sz="2976" dirty="0" err="1"/>
              <a:t>định</a:t>
            </a:r>
            <a:r>
              <a:rPr lang="en-US" sz="2976" dirty="0"/>
              <a:t>.</a:t>
            </a:r>
            <a:endParaRPr lang="vi-VN" sz="2976" dirty="0"/>
          </a:p>
          <a:p>
            <a:pPr>
              <a:lnSpc>
                <a:spcPct val="100000"/>
              </a:lnSpc>
              <a:spcBef>
                <a:spcPts val="1240"/>
              </a:spcBef>
            </a:pPr>
            <a:r>
              <a:rPr lang="en-US" sz="2976" dirty="0" err="1"/>
              <a:t>Sơ</a:t>
            </a:r>
            <a:r>
              <a:rPr lang="en-US" sz="2976" dirty="0"/>
              <a:t> </a:t>
            </a:r>
            <a:r>
              <a:rPr lang="en-US" sz="2976" dirty="0" err="1"/>
              <a:t>đồ</a:t>
            </a:r>
            <a:r>
              <a:rPr lang="en-US" sz="2976" dirty="0"/>
              <a:t> </a:t>
            </a:r>
            <a:r>
              <a:rPr lang="en-US" sz="2976" dirty="0" err="1"/>
              <a:t>gồm</a:t>
            </a:r>
            <a:r>
              <a:rPr lang="en-US" sz="2976" dirty="0"/>
              <a:t> </a:t>
            </a:r>
            <a:r>
              <a:rPr lang="en-US" sz="2976" dirty="0" err="1"/>
              <a:t>các</a:t>
            </a:r>
            <a:r>
              <a:rPr lang="en-US" sz="2976" dirty="0"/>
              <a:t> </a:t>
            </a:r>
            <a:r>
              <a:rPr lang="en-US" sz="2976" dirty="0" err="1"/>
              <a:t>nút</a:t>
            </a:r>
            <a:r>
              <a:rPr lang="en-US" sz="2976" dirty="0"/>
              <a:t> </a:t>
            </a:r>
            <a:r>
              <a:rPr lang="en-US" sz="2976" dirty="0" err="1"/>
              <a:t>được</a:t>
            </a:r>
            <a:r>
              <a:rPr lang="en-US" sz="2976" dirty="0"/>
              <a:t> </a:t>
            </a:r>
            <a:r>
              <a:rPr lang="en-US" sz="2976" dirty="0" err="1"/>
              <a:t>nối</a:t>
            </a:r>
            <a:r>
              <a:rPr lang="en-US" sz="2976" dirty="0"/>
              <a:t> </a:t>
            </a:r>
            <a:r>
              <a:rPr lang="en-US" sz="2976" dirty="0" err="1"/>
              <a:t>với</a:t>
            </a:r>
            <a:r>
              <a:rPr lang="en-US" sz="2976" dirty="0"/>
              <a:t> </a:t>
            </a:r>
            <a:r>
              <a:rPr lang="en-US" sz="2976" dirty="0" err="1"/>
              <a:t>nhau</a:t>
            </a:r>
            <a:r>
              <a:rPr lang="en-US" sz="2976" dirty="0"/>
              <a:t> </a:t>
            </a:r>
            <a:r>
              <a:rPr lang="en-US" sz="2976" dirty="0" err="1"/>
              <a:t>bởi</a:t>
            </a:r>
            <a:r>
              <a:rPr lang="en-US" sz="2976" dirty="0"/>
              <a:t> </a:t>
            </a:r>
            <a:r>
              <a:rPr lang="en-US" sz="2976" dirty="0" err="1"/>
              <a:t>các</a:t>
            </a:r>
            <a:r>
              <a:rPr lang="en-US" sz="2976" dirty="0"/>
              <a:t> </a:t>
            </a:r>
            <a:r>
              <a:rPr lang="en-US" sz="2976" dirty="0" err="1"/>
              <a:t>nhánh</a:t>
            </a:r>
            <a:r>
              <a:rPr lang="en-US" sz="2976" dirty="0"/>
              <a:t>.</a:t>
            </a:r>
            <a:endParaRPr lang="en-US" sz="2976" dirty="0">
              <a:cs typeface="Tahoma" panose="020B0604030504040204" charset="0"/>
            </a:endParaRPr>
          </a:p>
          <a:p>
            <a:pPr marL="672548" lvl="1" indent="-294010">
              <a:buFont typeface="Wingdings" panose="05000000000000000000" charset="0"/>
              <a:buChar char="v"/>
            </a:pPr>
            <a:r>
              <a:rPr lang="en-US" sz="2646" dirty="0" err="1"/>
              <a:t>Nút</a:t>
            </a:r>
            <a:r>
              <a:rPr lang="en-US" sz="2646" dirty="0"/>
              <a:t> </a:t>
            </a:r>
            <a:r>
              <a:rPr lang="en-US" sz="2646" dirty="0" err="1"/>
              <a:t>là</a:t>
            </a:r>
            <a:r>
              <a:rPr lang="en-US" sz="2646" dirty="0"/>
              <a:t> </a:t>
            </a:r>
            <a:r>
              <a:rPr lang="en-US" sz="2646" dirty="0" err="1"/>
              <a:t>các</a:t>
            </a:r>
            <a:r>
              <a:rPr lang="en-US" sz="2646" dirty="0"/>
              <a:t> </a:t>
            </a:r>
            <a:r>
              <a:rPr lang="en-US" sz="2646" dirty="0" err="1"/>
              <a:t>biến</a:t>
            </a:r>
            <a:r>
              <a:rPr lang="en-US" sz="2646" dirty="0"/>
              <a:t> </a:t>
            </a:r>
            <a:r>
              <a:rPr lang="en-US" sz="2646" dirty="0" err="1"/>
              <a:t>cố</a:t>
            </a:r>
            <a:r>
              <a:rPr lang="en-US" sz="2646" dirty="0"/>
              <a:t> </a:t>
            </a:r>
            <a:r>
              <a:rPr lang="en-US" sz="2646" dirty="0" err="1"/>
              <a:t>và</a:t>
            </a:r>
            <a:r>
              <a:rPr lang="en-US" sz="2646" dirty="0"/>
              <a:t> </a:t>
            </a:r>
            <a:r>
              <a:rPr lang="en-US" sz="2646" dirty="0" err="1"/>
              <a:t>sự</a:t>
            </a:r>
            <a:r>
              <a:rPr lang="en-US" sz="2646" dirty="0"/>
              <a:t> </a:t>
            </a:r>
            <a:r>
              <a:rPr lang="en-US" sz="2646" dirty="0" err="1"/>
              <a:t>kiện</a:t>
            </a:r>
            <a:r>
              <a:rPr lang="en-US" sz="2646" dirty="0"/>
              <a:t> </a:t>
            </a:r>
            <a:r>
              <a:rPr lang="en-US" sz="2646" dirty="0" err="1"/>
              <a:t>có</a:t>
            </a:r>
            <a:r>
              <a:rPr lang="en-US" sz="2646" dirty="0"/>
              <a:t> </a:t>
            </a:r>
            <a:r>
              <a:rPr lang="en-US" sz="2646" dirty="0" err="1"/>
              <a:t>thể</a:t>
            </a:r>
            <a:r>
              <a:rPr lang="en-US" sz="2646" dirty="0"/>
              <a:t> </a:t>
            </a:r>
            <a:r>
              <a:rPr lang="en-US" sz="2646" dirty="0" err="1"/>
              <a:t>xảy</a:t>
            </a:r>
            <a:r>
              <a:rPr lang="en-US" sz="2646" dirty="0"/>
              <a:t> </a:t>
            </a:r>
            <a:r>
              <a:rPr lang="en-US" sz="2646" dirty="0" err="1"/>
              <a:t>ra.</a:t>
            </a:r>
            <a:endParaRPr lang="en-US" sz="2646" dirty="0">
              <a:cs typeface="Tahoma" panose="020B0604030504040204" charset="0"/>
            </a:endParaRPr>
          </a:p>
          <a:p>
            <a:pPr marL="672548" lvl="1" indent="-294010">
              <a:buFont typeface="Wingdings" panose="05000000000000000000" charset="0"/>
              <a:buChar char="v"/>
            </a:pPr>
            <a:r>
              <a:rPr lang="en-US" sz="2646" dirty="0" err="1"/>
              <a:t>Nhánh</a:t>
            </a:r>
            <a:r>
              <a:rPr lang="en-US" sz="2646" dirty="0"/>
              <a:t> </a:t>
            </a:r>
            <a:r>
              <a:rPr lang="en-US" sz="2646" dirty="0" err="1"/>
              <a:t>là</a:t>
            </a:r>
            <a:r>
              <a:rPr lang="en-US" sz="2646" dirty="0"/>
              <a:t> </a:t>
            </a:r>
            <a:r>
              <a:rPr lang="en-US" sz="2646" dirty="0" err="1"/>
              <a:t>các</a:t>
            </a:r>
            <a:r>
              <a:rPr lang="en-US" sz="2646" dirty="0"/>
              <a:t> </a:t>
            </a:r>
            <a:r>
              <a:rPr lang="en-US" sz="2646" dirty="0" err="1"/>
              <a:t>phương</a:t>
            </a:r>
            <a:r>
              <a:rPr lang="en-US" sz="2646" dirty="0"/>
              <a:t> </a:t>
            </a:r>
            <a:r>
              <a:rPr lang="en-US" sz="2646" dirty="0" err="1"/>
              <a:t>án</a:t>
            </a:r>
            <a:r>
              <a:rPr lang="en-US" sz="2646" dirty="0"/>
              <a:t> </a:t>
            </a:r>
            <a:r>
              <a:rPr lang="en-US" sz="2646" dirty="0" err="1"/>
              <a:t>hoặc</a:t>
            </a:r>
            <a:r>
              <a:rPr lang="en-US" sz="2646" dirty="0"/>
              <a:t> </a:t>
            </a:r>
            <a:r>
              <a:rPr lang="en-US" sz="2646" dirty="0" err="1"/>
              <a:t>kết</a:t>
            </a:r>
            <a:r>
              <a:rPr lang="en-US" sz="2646" dirty="0"/>
              <a:t> </a:t>
            </a:r>
            <a:r>
              <a:rPr lang="en-US" sz="2646" dirty="0" err="1"/>
              <a:t>quả</a:t>
            </a:r>
            <a:r>
              <a:rPr lang="en-US" sz="2646" dirty="0"/>
              <a:t> </a:t>
            </a:r>
            <a:r>
              <a:rPr lang="en-US" sz="2646" dirty="0" err="1"/>
              <a:t>của</a:t>
            </a:r>
            <a:r>
              <a:rPr lang="en-US" sz="2646" dirty="0"/>
              <a:t> </a:t>
            </a:r>
            <a:r>
              <a:rPr lang="en-US" sz="2646" dirty="0" err="1"/>
              <a:t>biến</a:t>
            </a:r>
            <a:r>
              <a:rPr lang="en-US" sz="2646" dirty="0"/>
              <a:t> </a:t>
            </a:r>
            <a:r>
              <a:rPr lang="en-US" sz="2646" dirty="0" err="1"/>
              <a:t>cố</a:t>
            </a:r>
            <a:r>
              <a:rPr lang="en-US" sz="2646" dirty="0"/>
              <a:t>.</a:t>
            </a:r>
            <a:endParaRPr lang="en-US" sz="2646" dirty="0">
              <a:cs typeface="Tahoma" panose="020B0604030504040204" charset="0"/>
            </a:endParaRPr>
          </a:p>
        </p:txBody>
      </p:sp>
    </p:spTree>
    <p:extLst>
      <p:ext uri="{BB962C8B-B14F-4D97-AF65-F5344CB8AC3E}">
        <p14:creationId xmlns:p14="http://schemas.microsoft.com/office/powerpoint/2010/main" val="390686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685126" y="1347296"/>
            <a:ext cx="6689074" cy="2963961"/>
          </a:xfrm>
          <a:prstGeom prst="rect">
            <a:avLst/>
          </a:prstGeom>
        </p:spPr>
      </p:pic>
    </p:spTree>
    <p:extLst>
      <p:ext uri="{BB962C8B-B14F-4D97-AF65-F5344CB8AC3E}">
        <p14:creationId xmlns:p14="http://schemas.microsoft.com/office/powerpoint/2010/main" val="520224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65" b="1" dirty="0" err="1">
                <a:latin typeface="Tahoma" panose="020B0604030504040204" charset="0"/>
                <a:cs typeface="Tahoma" panose="020B0604030504040204" charset="0"/>
              </a:rPr>
              <a:t>Vẽ</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cây</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quyết</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định</a:t>
            </a:r>
            <a:r>
              <a:rPr lang="en-US" sz="4465" b="1" dirty="0">
                <a:latin typeface="Tahoma" panose="020B0604030504040204" charset="0"/>
                <a:cs typeface="Tahoma" panose="020B0604030504040204" charset="0"/>
              </a:rPr>
              <a:t> </a:t>
            </a:r>
          </a:p>
        </p:txBody>
      </p:sp>
      <p:sp>
        <p:nvSpPr>
          <p:cNvPr id="3" name="Content Placeholder 2"/>
          <p:cNvSpPr>
            <a:spLocks noGrp="1"/>
          </p:cNvSpPr>
          <p:nvPr>
            <p:ph idx="4294967295"/>
          </p:nvPr>
        </p:nvSpPr>
        <p:spPr>
          <a:xfrm>
            <a:off x="693043" y="1509568"/>
            <a:ext cx="8694539" cy="3597786"/>
          </a:xfrm>
          <a:prstGeom prst="rect">
            <a:avLst/>
          </a:prstGeom>
        </p:spPr>
        <p:txBody>
          <a:bodyPr/>
          <a:lstStyle/>
          <a:p>
            <a:r>
              <a:rPr lang="en-US" sz="2976" dirty="0" err="1"/>
              <a:t>Xác</a:t>
            </a:r>
            <a:r>
              <a:rPr lang="en-US" sz="2976" dirty="0"/>
              <a:t> </a:t>
            </a:r>
            <a:r>
              <a:rPr lang="en-US" sz="2976" dirty="0" err="1"/>
              <a:t>định</a:t>
            </a:r>
            <a:r>
              <a:rPr lang="en-US" sz="2976" dirty="0"/>
              <a:t> </a:t>
            </a:r>
            <a:r>
              <a:rPr lang="en-US" sz="2976" dirty="0" err="1"/>
              <a:t>tất</a:t>
            </a:r>
            <a:r>
              <a:rPr lang="en-US" sz="2976" dirty="0"/>
              <a:t> </a:t>
            </a:r>
            <a:r>
              <a:rPr lang="en-US" sz="2976" dirty="0" err="1"/>
              <a:t>cả</a:t>
            </a:r>
            <a:r>
              <a:rPr lang="en-US" sz="2976" dirty="0"/>
              <a:t> </a:t>
            </a:r>
            <a:r>
              <a:rPr lang="en-US" sz="2976" dirty="0" err="1"/>
              <a:t>các</a:t>
            </a:r>
            <a:r>
              <a:rPr lang="en-US" sz="2976" dirty="0"/>
              <a:t> </a:t>
            </a:r>
            <a:r>
              <a:rPr lang="en-US" sz="2976" dirty="0" err="1"/>
              <a:t>điều</a:t>
            </a:r>
            <a:r>
              <a:rPr lang="en-US" sz="2976" dirty="0"/>
              <a:t> </a:t>
            </a:r>
            <a:r>
              <a:rPr lang="en-US" sz="2976" dirty="0" err="1"/>
              <a:t>kiện</a:t>
            </a:r>
            <a:r>
              <a:rPr lang="en-US" sz="2976" dirty="0"/>
              <a:t> </a:t>
            </a:r>
            <a:r>
              <a:rPr lang="en-US" sz="2976" dirty="0" err="1"/>
              <a:t>và</a:t>
            </a:r>
            <a:r>
              <a:rPr lang="en-US" sz="2976" dirty="0"/>
              <a:t> </a:t>
            </a:r>
            <a:r>
              <a:rPr lang="en-US" sz="2976" dirty="0" err="1"/>
              <a:t>hành</a:t>
            </a:r>
            <a:r>
              <a:rPr lang="en-US" sz="2976" dirty="0"/>
              <a:t> </a:t>
            </a:r>
            <a:r>
              <a:rPr lang="en-US" sz="2976" dirty="0" err="1"/>
              <a:t>động</a:t>
            </a:r>
            <a:r>
              <a:rPr lang="en-US" sz="2976" dirty="0"/>
              <a:t> </a:t>
            </a:r>
            <a:r>
              <a:rPr lang="en-US" sz="2976" dirty="0" err="1"/>
              <a:t>cùng</a:t>
            </a:r>
            <a:r>
              <a:rPr lang="en-US" sz="2976" dirty="0"/>
              <a:t> </a:t>
            </a:r>
            <a:r>
              <a:rPr lang="en-US" sz="2976" dirty="0" err="1"/>
              <a:t>với</a:t>
            </a:r>
            <a:r>
              <a:rPr lang="en-US" sz="2976" dirty="0"/>
              <a:t> </a:t>
            </a:r>
            <a:r>
              <a:rPr lang="en-US" sz="2976" dirty="0" err="1"/>
              <a:t>thứ</a:t>
            </a:r>
            <a:r>
              <a:rPr lang="en-US" sz="2976" dirty="0"/>
              <a:t> </a:t>
            </a:r>
            <a:r>
              <a:rPr lang="en-US" sz="2976" dirty="0" err="1"/>
              <a:t>tự</a:t>
            </a:r>
            <a:r>
              <a:rPr lang="en-US" sz="2976" dirty="0"/>
              <a:t> </a:t>
            </a:r>
            <a:r>
              <a:rPr lang="en-US" sz="2976" dirty="0" err="1"/>
              <a:t>và</a:t>
            </a:r>
            <a:r>
              <a:rPr lang="en-US" sz="2976" dirty="0"/>
              <a:t> </a:t>
            </a:r>
            <a:r>
              <a:rPr lang="en-US" sz="2976" dirty="0" err="1"/>
              <a:t>thời</a:t>
            </a:r>
            <a:r>
              <a:rPr lang="en-US" sz="2976" dirty="0"/>
              <a:t> </a:t>
            </a:r>
            <a:r>
              <a:rPr lang="en-US" sz="2976" dirty="0" err="1"/>
              <a:t>gian</a:t>
            </a:r>
            <a:r>
              <a:rPr lang="en-US" sz="2976" dirty="0"/>
              <a:t> </a:t>
            </a:r>
            <a:r>
              <a:rPr lang="en-US" sz="2976" dirty="0" err="1"/>
              <a:t>của</a:t>
            </a:r>
            <a:r>
              <a:rPr lang="en-US" sz="2976" dirty="0"/>
              <a:t> </a:t>
            </a:r>
            <a:r>
              <a:rPr lang="en-US" sz="2976" dirty="0" err="1"/>
              <a:t>chúng</a:t>
            </a:r>
            <a:r>
              <a:rPr lang="en-US" sz="2976" dirty="0"/>
              <a:t>.</a:t>
            </a:r>
          </a:p>
          <a:p>
            <a:r>
              <a:rPr lang="en-US" sz="2976" dirty="0" err="1"/>
              <a:t>Bắt</a:t>
            </a:r>
            <a:r>
              <a:rPr lang="en-US" sz="2976" dirty="0"/>
              <a:t> </a:t>
            </a:r>
            <a:r>
              <a:rPr lang="en-US" sz="2976" dirty="0" err="1"/>
              <a:t>đầu</a:t>
            </a:r>
            <a:r>
              <a:rPr lang="en-US" sz="2976" dirty="0"/>
              <a:t> </a:t>
            </a:r>
            <a:r>
              <a:rPr lang="en-US" sz="2976" dirty="0" err="1"/>
              <a:t>vẽ</a:t>
            </a:r>
            <a:r>
              <a:rPr lang="en-US" sz="2976" dirty="0"/>
              <a:t> </a:t>
            </a:r>
            <a:r>
              <a:rPr lang="en-US" sz="2976" dirty="0" err="1"/>
              <a:t>cây</a:t>
            </a:r>
            <a:r>
              <a:rPr lang="en-US" sz="2976" dirty="0"/>
              <a:t> </a:t>
            </a:r>
            <a:r>
              <a:rPr lang="en-US" sz="2976" dirty="0" err="1"/>
              <a:t>từ</a:t>
            </a:r>
            <a:r>
              <a:rPr lang="en-US" sz="2976" dirty="0"/>
              <a:t> </a:t>
            </a:r>
            <a:r>
              <a:rPr lang="en-US" sz="2976" dirty="0" err="1"/>
              <a:t>trái</a:t>
            </a:r>
            <a:r>
              <a:rPr lang="en-US" sz="2976" dirty="0"/>
              <a:t> sang </a:t>
            </a:r>
            <a:r>
              <a:rPr lang="en-US" sz="2976" dirty="0" err="1"/>
              <a:t>phải</a:t>
            </a:r>
            <a:r>
              <a:rPr lang="en-US" sz="2976" dirty="0"/>
              <a:t>. </a:t>
            </a:r>
            <a:r>
              <a:rPr lang="en-US" sz="2976" dirty="0" err="1"/>
              <a:t>Đảm</a:t>
            </a:r>
            <a:r>
              <a:rPr lang="en-US" sz="2976" dirty="0"/>
              <a:t> </a:t>
            </a:r>
            <a:r>
              <a:rPr lang="en-US" sz="2976" dirty="0" err="1"/>
              <a:t>bảo</a:t>
            </a:r>
            <a:r>
              <a:rPr lang="en-US" sz="2976" dirty="0"/>
              <a:t> </a:t>
            </a:r>
            <a:r>
              <a:rPr lang="en-US" sz="2976" dirty="0" err="1"/>
              <a:t>liệt</a:t>
            </a:r>
            <a:r>
              <a:rPr lang="en-US" sz="2976" dirty="0"/>
              <a:t> </a:t>
            </a:r>
            <a:r>
              <a:rPr lang="en-US" sz="2976" dirty="0" err="1"/>
              <a:t>kê</a:t>
            </a:r>
            <a:r>
              <a:rPr lang="en-US" sz="2976" dirty="0"/>
              <a:t> </a:t>
            </a:r>
            <a:r>
              <a:rPr lang="en-US" sz="2976" dirty="0" err="1"/>
              <a:t>đủ</a:t>
            </a:r>
            <a:r>
              <a:rPr lang="en-US" sz="2976" dirty="0"/>
              <a:t> </a:t>
            </a:r>
            <a:r>
              <a:rPr lang="en-US" sz="2976" dirty="0" err="1"/>
              <a:t>các</a:t>
            </a:r>
            <a:r>
              <a:rPr lang="en-US" sz="2976" dirty="0"/>
              <a:t> </a:t>
            </a:r>
            <a:r>
              <a:rPr lang="en-US" sz="2976" dirty="0" err="1"/>
              <a:t>nhánh</a:t>
            </a:r>
            <a:r>
              <a:rPr lang="en-US" sz="2976" dirty="0"/>
              <a:t> </a:t>
            </a:r>
            <a:r>
              <a:rPr lang="en-US" sz="2976" dirty="0" err="1"/>
              <a:t>lựa</a:t>
            </a:r>
            <a:r>
              <a:rPr lang="en-US" sz="2976" dirty="0"/>
              <a:t> </a:t>
            </a:r>
            <a:r>
              <a:rPr lang="en-US" sz="2976" dirty="0" err="1"/>
              <a:t>chọn</a:t>
            </a:r>
            <a:r>
              <a:rPr lang="en-US" sz="2976" dirty="0"/>
              <a:t>.</a:t>
            </a:r>
            <a:endParaRPr lang="en-US" sz="2646" dirty="0">
              <a:cs typeface="Tahoma" panose="020B0604030504040204" charset="0"/>
            </a:endParaRPr>
          </a:p>
        </p:txBody>
      </p:sp>
    </p:spTree>
    <p:extLst>
      <p:ext uri="{BB962C8B-B14F-4D97-AF65-F5344CB8AC3E}">
        <p14:creationId xmlns:p14="http://schemas.microsoft.com/office/powerpoint/2010/main" val="3025582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250760" y="99"/>
            <a:ext cx="7560469" cy="5670352"/>
          </a:xfrm>
          <a:prstGeom prst="rect">
            <a:avLst/>
          </a:prstGeom>
        </p:spPr>
      </p:pic>
    </p:spTree>
    <p:extLst>
      <p:ext uri="{BB962C8B-B14F-4D97-AF65-F5344CB8AC3E}">
        <p14:creationId xmlns:p14="http://schemas.microsoft.com/office/powerpoint/2010/main" val="2592391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271890" y="223719"/>
            <a:ext cx="7521301" cy="5302977"/>
          </a:xfrm>
          <a:prstGeom prst="rect">
            <a:avLst/>
          </a:prstGeom>
        </p:spPr>
      </p:pic>
    </p:spTree>
    <p:extLst>
      <p:ext uri="{BB962C8B-B14F-4D97-AF65-F5344CB8AC3E}">
        <p14:creationId xmlns:p14="http://schemas.microsoft.com/office/powerpoint/2010/main" val="3595115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65" b="1" dirty="0" err="1">
                <a:latin typeface="Tahoma" panose="020B0604030504040204" charset="0"/>
                <a:cs typeface="Tahoma" panose="020B0604030504040204" charset="0"/>
              </a:rPr>
              <a:t>Sử</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dụng</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cây</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quyết</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định</a:t>
            </a:r>
            <a:r>
              <a:rPr lang="en-US" sz="4465" b="1" dirty="0">
                <a:latin typeface="Tahoma" panose="020B0604030504040204" charset="0"/>
                <a:cs typeface="Tahoma" panose="020B0604030504040204" charset="0"/>
              </a:rPr>
              <a:t> </a:t>
            </a:r>
          </a:p>
        </p:txBody>
      </p:sp>
      <p:sp>
        <p:nvSpPr>
          <p:cNvPr id="3" name="Content Placeholder 2"/>
          <p:cNvSpPr>
            <a:spLocks noGrp="1"/>
          </p:cNvSpPr>
          <p:nvPr>
            <p:ph idx="4294967295"/>
          </p:nvPr>
        </p:nvSpPr>
        <p:spPr>
          <a:xfrm>
            <a:off x="693043" y="1509568"/>
            <a:ext cx="8694539" cy="3597786"/>
          </a:xfrm>
          <a:prstGeom prst="rect">
            <a:avLst/>
          </a:prstGeom>
        </p:spPr>
        <p:txBody>
          <a:bodyPr/>
          <a:lstStyle/>
          <a:p>
            <a:r>
              <a:rPr lang="en-US" sz="2976" dirty="0" err="1"/>
              <a:t>Quá</a:t>
            </a:r>
            <a:r>
              <a:rPr lang="en-US" sz="2976" dirty="0"/>
              <a:t> </a:t>
            </a:r>
            <a:r>
              <a:rPr lang="en-US" sz="2976" dirty="0" err="1"/>
              <a:t>trình</a:t>
            </a:r>
            <a:r>
              <a:rPr lang="en-US" sz="2976" dirty="0"/>
              <a:t> </a:t>
            </a:r>
            <a:r>
              <a:rPr lang="en-US" sz="2976" dirty="0" err="1"/>
              <a:t>quyết</a:t>
            </a:r>
            <a:r>
              <a:rPr lang="en-US" sz="2976" dirty="0"/>
              <a:t> </a:t>
            </a:r>
            <a:r>
              <a:rPr lang="en-US" sz="2976" dirty="0" err="1"/>
              <a:t>định</a:t>
            </a:r>
            <a:r>
              <a:rPr lang="en-US" sz="2976" dirty="0"/>
              <a:t> chia </a:t>
            </a:r>
            <a:r>
              <a:rPr lang="en-US" sz="2976" dirty="0" err="1"/>
              <a:t>thành</a:t>
            </a:r>
            <a:r>
              <a:rPr lang="en-US" sz="2976" dirty="0"/>
              <a:t> </a:t>
            </a:r>
            <a:r>
              <a:rPr lang="en-US" sz="2976" dirty="0" err="1"/>
              <a:t>các</a:t>
            </a:r>
            <a:r>
              <a:rPr lang="en-US" sz="2976" dirty="0"/>
              <a:t> </a:t>
            </a:r>
            <a:r>
              <a:rPr lang="en-US" sz="2976" dirty="0" err="1"/>
              <a:t>nhánh</a:t>
            </a:r>
            <a:r>
              <a:rPr lang="en-US" sz="2976" dirty="0"/>
              <a:t> </a:t>
            </a:r>
            <a:r>
              <a:rPr lang="en-US" sz="2976" dirty="0" err="1"/>
              <a:t>phức</a:t>
            </a:r>
            <a:r>
              <a:rPr lang="en-US" sz="2976" dirty="0"/>
              <a:t> </a:t>
            </a:r>
            <a:r>
              <a:rPr lang="en-US" sz="2976" dirty="0" err="1"/>
              <a:t>tạp</a:t>
            </a:r>
            <a:r>
              <a:rPr lang="en-US" sz="2976" dirty="0"/>
              <a:t>.</a:t>
            </a:r>
          </a:p>
          <a:p>
            <a:r>
              <a:rPr lang="en-US" sz="2976" dirty="0" err="1"/>
              <a:t>Có</a:t>
            </a:r>
            <a:r>
              <a:rPr lang="en-US" sz="2976" dirty="0"/>
              <a:t> </a:t>
            </a:r>
            <a:r>
              <a:rPr lang="en-US" sz="2976" dirty="0" err="1"/>
              <a:t>nhiều</a:t>
            </a:r>
            <a:r>
              <a:rPr lang="en-US" sz="2976" dirty="0"/>
              <a:t> </a:t>
            </a:r>
            <a:r>
              <a:rPr lang="en-US" sz="2976" dirty="0" err="1"/>
              <a:t>quyết</a:t>
            </a:r>
            <a:r>
              <a:rPr lang="en-US" sz="2976" dirty="0"/>
              <a:t> </a:t>
            </a:r>
            <a:r>
              <a:rPr lang="en-US" sz="2976" dirty="0" err="1"/>
              <a:t>định</a:t>
            </a:r>
            <a:r>
              <a:rPr lang="en-US" sz="2976" dirty="0"/>
              <a:t> </a:t>
            </a:r>
            <a:r>
              <a:rPr lang="en-US" sz="2976" dirty="0" err="1"/>
              <a:t>nối</a:t>
            </a:r>
            <a:r>
              <a:rPr lang="en-US" sz="2976" dirty="0"/>
              <a:t> </a:t>
            </a:r>
            <a:r>
              <a:rPr lang="en-US" sz="2976" dirty="0" err="1"/>
              <a:t>tiếp</a:t>
            </a:r>
            <a:r>
              <a:rPr lang="en-US" sz="2976" dirty="0"/>
              <a:t> </a:t>
            </a:r>
            <a:r>
              <a:rPr lang="en-US" sz="2976" dirty="0" err="1"/>
              <a:t>nhau</a:t>
            </a:r>
            <a:r>
              <a:rPr lang="en-US" sz="2976" dirty="0"/>
              <a:t> </a:t>
            </a:r>
            <a:r>
              <a:rPr lang="en-US" sz="2976" dirty="0" err="1"/>
              <a:t>thành</a:t>
            </a:r>
            <a:r>
              <a:rPr lang="en-US" sz="2976" dirty="0"/>
              <a:t> </a:t>
            </a:r>
            <a:r>
              <a:rPr lang="en-US" sz="2976" dirty="0" err="1"/>
              <a:t>chuỗi</a:t>
            </a:r>
            <a:r>
              <a:rPr lang="en-US" sz="2976" dirty="0"/>
              <a:t>.</a:t>
            </a:r>
          </a:p>
          <a:p>
            <a:r>
              <a:rPr lang="en-US" sz="2976" dirty="0" err="1"/>
              <a:t>Quyết</a:t>
            </a:r>
            <a:r>
              <a:rPr lang="en-US" sz="2976" dirty="0"/>
              <a:t> </a:t>
            </a:r>
            <a:r>
              <a:rPr lang="en-US" sz="2976" dirty="0" err="1"/>
              <a:t>định</a:t>
            </a:r>
            <a:r>
              <a:rPr lang="en-US" sz="2976" dirty="0"/>
              <a:t> </a:t>
            </a:r>
            <a:r>
              <a:rPr lang="en-US" sz="2976" dirty="0" err="1"/>
              <a:t>và</a:t>
            </a:r>
            <a:r>
              <a:rPr lang="en-US" sz="2976" dirty="0"/>
              <a:t> </a:t>
            </a:r>
            <a:r>
              <a:rPr lang="en-US" sz="2976" dirty="0" err="1"/>
              <a:t>biến</a:t>
            </a:r>
            <a:r>
              <a:rPr lang="en-US" sz="2976" dirty="0"/>
              <a:t> </a:t>
            </a:r>
            <a:r>
              <a:rPr lang="en-US" sz="2976" dirty="0" err="1"/>
              <a:t>cố</a:t>
            </a:r>
            <a:r>
              <a:rPr lang="en-US" sz="2976" dirty="0"/>
              <a:t> </a:t>
            </a:r>
            <a:r>
              <a:rPr lang="en-US" sz="2976" dirty="0" err="1"/>
              <a:t>xảy</a:t>
            </a:r>
            <a:r>
              <a:rPr lang="en-US" sz="2976" dirty="0"/>
              <a:t> </a:t>
            </a:r>
            <a:r>
              <a:rPr lang="en-US" sz="2976" dirty="0" err="1"/>
              <a:t>ra</a:t>
            </a:r>
            <a:r>
              <a:rPr lang="en-US" sz="2976" dirty="0"/>
              <a:t> </a:t>
            </a:r>
            <a:r>
              <a:rPr lang="en-US" sz="2976" dirty="0" err="1"/>
              <a:t>có</a:t>
            </a:r>
            <a:r>
              <a:rPr lang="en-US" sz="2976" dirty="0"/>
              <a:t> </a:t>
            </a:r>
            <a:r>
              <a:rPr lang="en-US" sz="2976" dirty="0" err="1"/>
              <a:t>trật</a:t>
            </a:r>
            <a:r>
              <a:rPr lang="en-US" sz="2976" dirty="0"/>
              <a:t> </a:t>
            </a:r>
            <a:r>
              <a:rPr lang="en-US" sz="2976" dirty="0" err="1"/>
              <a:t>tự</a:t>
            </a:r>
            <a:r>
              <a:rPr lang="en-US" sz="2976" dirty="0"/>
              <a:t> </a:t>
            </a:r>
            <a:r>
              <a:rPr lang="en-US" sz="2976" dirty="0" err="1"/>
              <a:t>trước</a:t>
            </a:r>
            <a:r>
              <a:rPr lang="en-US" sz="2976" dirty="0"/>
              <a:t> </a:t>
            </a:r>
            <a:r>
              <a:rPr lang="en-US" sz="2976" dirty="0" err="1"/>
              <a:t>sau</a:t>
            </a:r>
            <a:r>
              <a:rPr lang="en-US" sz="2976" dirty="0"/>
              <a:t>.</a:t>
            </a:r>
            <a:endParaRPr lang="en-US" sz="2646" dirty="0">
              <a:cs typeface="Tahoma" panose="020B0604030504040204" charset="0"/>
            </a:endParaRPr>
          </a:p>
        </p:txBody>
      </p:sp>
    </p:spTree>
    <p:extLst>
      <p:ext uri="{BB962C8B-B14F-4D97-AF65-F5344CB8AC3E}">
        <p14:creationId xmlns:p14="http://schemas.microsoft.com/office/powerpoint/2010/main" val="2324929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65" b="1" dirty="0" err="1">
                <a:latin typeface="Tahoma" panose="020B0604030504040204" charset="0"/>
                <a:cs typeface="Tahoma" panose="020B0604030504040204" charset="0"/>
              </a:rPr>
              <a:t>Ưu</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điểm</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cây</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quyết</a:t>
            </a:r>
            <a:r>
              <a:rPr lang="en-US" sz="4465" b="1" dirty="0">
                <a:latin typeface="Tahoma" panose="020B0604030504040204" charset="0"/>
                <a:cs typeface="Tahoma" panose="020B0604030504040204" charset="0"/>
              </a:rPr>
              <a:t> </a:t>
            </a:r>
            <a:r>
              <a:rPr lang="en-US" sz="4465" b="1" dirty="0" err="1">
                <a:latin typeface="Tahoma" panose="020B0604030504040204" charset="0"/>
                <a:cs typeface="Tahoma" panose="020B0604030504040204" charset="0"/>
              </a:rPr>
              <a:t>định</a:t>
            </a:r>
            <a:r>
              <a:rPr lang="en-US" sz="4465" b="1" dirty="0">
                <a:latin typeface="Tahoma" panose="020B0604030504040204" charset="0"/>
                <a:cs typeface="Tahoma" panose="020B0604030504040204" charset="0"/>
              </a:rPr>
              <a:t> </a:t>
            </a:r>
          </a:p>
        </p:txBody>
      </p:sp>
      <p:sp>
        <p:nvSpPr>
          <p:cNvPr id="3" name="Content Placeholder 2"/>
          <p:cNvSpPr>
            <a:spLocks noGrp="1"/>
          </p:cNvSpPr>
          <p:nvPr>
            <p:ph idx="4294967295"/>
          </p:nvPr>
        </p:nvSpPr>
        <p:spPr>
          <a:xfrm>
            <a:off x="693043" y="1509568"/>
            <a:ext cx="8694539" cy="3597786"/>
          </a:xfrm>
          <a:prstGeom prst="rect">
            <a:avLst/>
          </a:prstGeom>
        </p:spPr>
        <p:txBody>
          <a:bodyPr/>
          <a:lstStyle/>
          <a:p>
            <a:r>
              <a:rPr lang="en-US" sz="2976" dirty="0" err="1"/>
              <a:t>Trực</a:t>
            </a:r>
            <a:r>
              <a:rPr lang="en-US" sz="2976" dirty="0"/>
              <a:t> </a:t>
            </a:r>
            <a:r>
              <a:rPr lang="en-US" sz="2976" dirty="0" err="1"/>
              <a:t>quan</a:t>
            </a:r>
            <a:r>
              <a:rPr lang="en-US" sz="2976" dirty="0"/>
              <a:t> </a:t>
            </a:r>
            <a:r>
              <a:rPr lang="en-US" sz="2976" dirty="0" err="1"/>
              <a:t>dễ</a:t>
            </a:r>
            <a:r>
              <a:rPr lang="en-US" sz="2976" dirty="0"/>
              <a:t> </a:t>
            </a:r>
            <a:r>
              <a:rPr lang="en-US" sz="2976" dirty="0" err="1"/>
              <a:t>hiểu</a:t>
            </a:r>
            <a:r>
              <a:rPr lang="en-US" sz="2976" dirty="0"/>
              <a:t>.</a:t>
            </a:r>
          </a:p>
          <a:p>
            <a:r>
              <a:rPr lang="en-US" sz="2976" dirty="0" err="1"/>
              <a:t>Kiểm</a:t>
            </a:r>
            <a:r>
              <a:rPr lang="en-US" sz="2976" dirty="0"/>
              <a:t> </a:t>
            </a:r>
            <a:r>
              <a:rPr lang="en-US" sz="2976" dirty="0" err="1"/>
              <a:t>tra</a:t>
            </a:r>
            <a:r>
              <a:rPr lang="en-US" sz="2976" dirty="0"/>
              <a:t> </a:t>
            </a:r>
            <a:r>
              <a:rPr lang="en-US" sz="2976" dirty="0" err="1"/>
              <a:t>được</a:t>
            </a:r>
            <a:r>
              <a:rPr lang="en-US" sz="2976" dirty="0"/>
              <a:t> </a:t>
            </a:r>
            <a:r>
              <a:rPr lang="en-US" sz="2976" dirty="0" err="1"/>
              <a:t>thứ</a:t>
            </a:r>
            <a:r>
              <a:rPr lang="en-US" sz="2976" dirty="0"/>
              <a:t> </a:t>
            </a:r>
            <a:r>
              <a:rPr lang="en-US" sz="2976" dirty="0" err="1"/>
              <a:t>tự</a:t>
            </a:r>
            <a:r>
              <a:rPr lang="en-US" sz="2976" dirty="0"/>
              <a:t> </a:t>
            </a:r>
            <a:r>
              <a:rPr lang="en-US" sz="2976" dirty="0" err="1"/>
              <a:t>các</a:t>
            </a:r>
            <a:r>
              <a:rPr lang="en-US" sz="2976" dirty="0"/>
              <a:t> </a:t>
            </a:r>
            <a:r>
              <a:rPr lang="en-US" sz="2976" dirty="0" err="1"/>
              <a:t>biến</a:t>
            </a:r>
            <a:r>
              <a:rPr lang="en-US" sz="2976" dirty="0"/>
              <a:t> </a:t>
            </a:r>
            <a:r>
              <a:rPr lang="en-US" sz="2976" dirty="0" err="1"/>
              <a:t>cố</a:t>
            </a:r>
            <a:r>
              <a:rPr lang="en-US" sz="2976" dirty="0"/>
              <a:t> </a:t>
            </a:r>
            <a:r>
              <a:rPr lang="en-US" sz="2976" dirty="0" err="1"/>
              <a:t>và</a:t>
            </a:r>
            <a:r>
              <a:rPr lang="en-US" sz="2976" dirty="0"/>
              <a:t> </a:t>
            </a:r>
            <a:r>
              <a:rPr lang="en-US" sz="2976" dirty="0" err="1"/>
              <a:t>quyết</a:t>
            </a:r>
            <a:r>
              <a:rPr lang="en-US" sz="2976" dirty="0"/>
              <a:t> </a:t>
            </a:r>
            <a:r>
              <a:rPr lang="en-US" sz="2976" dirty="0" err="1"/>
              <a:t>định</a:t>
            </a:r>
            <a:r>
              <a:rPr lang="en-US" sz="2976" dirty="0"/>
              <a:t>.</a:t>
            </a:r>
          </a:p>
          <a:p>
            <a:r>
              <a:rPr lang="en-US" sz="2976" dirty="0" err="1"/>
              <a:t>Nhóm</a:t>
            </a:r>
            <a:r>
              <a:rPr lang="en-US" sz="2976" dirty="0"/>
              <a:t> </a:t>
            </a:r>
            <a:r>
              <a:rPr lang="en-US" sz="2976" dirty="0" err="1"/>
              <a:t>cụm</a:t>
            </a:r>
            <a:r>
              <a:rPr lang="en-US" sz="2976" dirty="0"/>
              <a:t> </a:t>
            </a:r>
            <a:r>
              <a:rPr lang="en-US" sz="2976" dirty="0" err="1"/>
              <a:t>các</a:t>
            </a:r>
            <a:r>
              <a:rPr lang="en-US" sz="2976" dirty="0"/>
              <a:t> </a:t>
            </a:r>
            <a:r>
              <a:rPr lang="en-US" sz="2976" dirty="0" err="1"/>
              <a:t>biến</a:t>
            </a:r>
            <a:r>
              <a:rPr lang="en-US" sz="2976" dirty="0"/>
              <a:t> </a:t>
            </a:r>
            <a:r>
              <a:rPr lang="en-US" sz="2976" dirty="0" err="1"/>
              <a:t>cố</a:t>
            </a:r>
            <a:r>
              <a:rPr lang="en-US" sz="2976" dirty="0"/>
              <a:t> </a:t>
            </a:r>
            <a:r>
              <a:rPr lang="en-US" sz="2976" dirty="0" err="1"/>
              <a:t>và</a:t>
            </a:r>
            <a:r>
              <a:rPr lang="en-US" sz="2976" dirty="0"/>
              <a:t> </a:t>
            </a:r>
            <a:r>
              <a:rPr lang="en-US" sz="2976" dirty="0" err="1"/>
              <a:t>hành</a:t>
            </a:r>
            <a:r>
              <a:rPr lang="en-US" sz="2976" dirty="0"/>
              <a:t> </a:t>
            </a:r>
            <a:r>
              <a:rPr lang="en-US" sz="2976" dirty="0" err="1"/>
              <a:t>động</a:t>
            </a:r>
            <a:r>
              <a:rPr lang="en-US" sz="2976" dirty="0"/>
              <a:t> </a:t>
            </a:r>
            <a:r>
              <a:rPr lang="en-US" sz="2976" dirty="0" err="1"/>
              <a:t>có</a:t>
            </a:r>
            <a:r>
              <a:rPr lang="en-US" sz="2976" dirty="0"/>
              <a:t> </a:t>
            </a:r>
            <a:r>
              <a:rPr lang="en-US" sz="2976" dirty="0" err="1"/>
              <a:t>liên</a:t>
            </a:r>
            <a:r>
              <a:rPr lang="en-US" sz="2976" dirty="0"/>
              <a:t> </a:t>
            </a:r>
            <a:r>
              <a:rPr lang="en-US" sz="2976" dirty="0" err="1"/>
              <a:t>quan</a:t>
            </a:r>
            <a:r>
              <a:rPr lang="en-US" sz="2976" dirty="0"/>
              <a:t> </a:t>
            </a:r>
            <a:r>
              <a:rPr lang="en-US" sz="2976" dirty="0" err="1"/>
              <a:t>với</a:t>
            </a:r>
            <a:r>
              <a:rPr lang="en-US" sz="2976" dirty="0"/>
              <a:t> </a:t>
            </a:r>
            <a:r>
              <a:rPr lang="en-US" sz="2976" dirty="0" err="1"/>
              <a:t>nhau</a:t>
            </a:r>
            <a:r>
              <a:rPr lang="en-US" sz="2976" dirty="0"/>
              <a:t> </a:t>
            </a:r>
            <a:r>
              <a:rPr lang="en-US" sz="2976" dirty="0" err="1"/>
              <a:t>lại</a:t>
            </a:r>
            <a:r>
              <a:rPr lang="en-US" sz="2976" dirty="0"/>
              <a:t> </a:t>
            </a:r>
            <a:r>
              <a:rPr lang="en-US" sz="2976" dirty="0" err="1"/>
              <a:t>dễ</a:t>
            </a:r>
            <a:r>
              <a:rPr lang="en-US" sz="2976" dirty="0"/>
              <a:t> </a:t>
            </a:r>
            <a:r>
              <a:rPr lang="en-US" sz="2976" dirty="0" err="1"/>
              <a:t>quản</a:t>
            </a:r>
            <a:r>
              <a:rPr lang="en-US" sz="2976" dirty="0"/>
              <a:t> </a:t>
            </a:r>
            <a:r>
              <a:rPr lang="en-US" sz="2976" dirty="0" err="1"/>
              <a:t>lý</a:t>
            </a:r>
            <a:r>
              <a:rPr lang="en-US" sz="2976" dirty="0"/>
              <a:t>.</a:t>
            </a:r>
          </a:p>
          <a:p>
            <a:r>
              <a:rPr lang="en-US" sz="2646" dirty="0" err="1"/>
              <a:t>Giá</a:t>
            </a:r>
            <a:r>
              <a:rPr lang="en-US" sz="2646" dirty="0"/>
              <a:t> </a:t>
            </a:r>
            <a:r>
              <a:rPr lang="en-US" sz="2646" dirty="0" err="1"/>
              <a:t>trị</a:t>
            </a:r>
            <a:r>
              <a:rPr lang="en-US" sz="2646" dirty="0"/>
              <a:t> </a:t>
            </a:r>
            <a:r>
              <a:rPr lang="en-US" sz="2646" dirty="0" err="1"/>
              <a:t>đại</a:t>
            </a:r>
            <a:r>
              <a:rPr lang="en-US" sz="2646" dirty="0"/>
              <a:t> </a:t>
            </a:r>
            <a:r>
              <a:rPr lang="en-US" sz="2646" dirty="0" err="1"/>
              <a:t>diện</a:t>
            </a:r>
            <a:r>
              <a:rPr lang="en-US" sz="2646" dirty="0"/>
              <a:t> </a:t>
            </a:r>
            <a:r>
              <a:rPr lang="en-US" sz="2646" dirty="0" err="1"/>
              <a:t>cho</a:t>
            </a:r>
            <a:r>
              <a:rPr lang="en-US" sz="2646" dirty="0"/>
              <a:t> </a:t>
            </a:r>
            <a:r>
              <a:rPr lang="en-US" sz="2646" dirty="0" err="1"/>
              <a:t>các</a:t>
            </a:r>
            <a:r>
              <a:rPr lang="en-US" sz="2646" dirty="0"/>
              <a:t> </a:t>
            </a:r>
            <a:r>
              <a:rPr lang="en-US" sz="2646" dirty="0" err="1"/>
              <a:t>biến</a:t>
            </a:r>
            <a:r>
              <a:rPr lang="en-US" sz="2646" dirty="0"/>
              <a:t> </a:t>
            </a:r>
            <a:r>
              <a:rPr lang="en-US" sz="2646" dirty="0" err="1"/>
              <a:t>cố</a:t>
            </a:r>
            <a:r>
              <a:rPr lang="en-US" sz="2646" dirty="0"/>
              <a:t> </a:t>
            </a:r>
            <a:r>
              <a:rPr lang="en-US" sz="2646" dirty="0" err="1"/>
              <a:t>và</a:t>
            </a:r>
            <a:r>
              <a:rPr lang="en-US" sz="2646" dirty="0"/>
              <a:t> </a:t>
            </a:r>
            <a:r>
              <a:rPr lang="en-US" sz="2646" dirty="0" err="1"/>
              <a:t>quyết</a:t>
            </a:r>
            <a:r>
              <a:rPr lang="en-US" sz="2646" dirty="0"/>
              <a:t> </a:t>
            </a:r>
            <a:r>
              <a:rPr lang="en-US" sz="2646" dirty="0" err="1"/>
              <a:t>định</a:t>
            </a:r>
            <a:r>
              <a:rPr lang="en-US" sz="2646" dirty="0"/>
              <a:t> </a:t>
            </a:r>
            <a:r>
              <a:rPr lang="en-US" sz="2646" dirty="0" err="1"/>
              <a:t>đa</a:t>
            </a:r>
            <a:r>
              <a:rPr lang="en-US" sz="2646" dirty="0"/>
              <a:t> </a:t>
            </a:r>
            <a:r>
              <a:rPr lang="en-US" sz="2646" dirty="0" err="1"/>
              <a:t>dạng</a:t>
            </a:r>
            <a:r>
              <a:rPr lang="en-US" sz="2646" dirty="0"/>
              <a:t>.</a:t>
            </a:r>
            <a:endParaRPr lang="en-US" sz="2646" dirty="0">
              <a:cs typeface="Tahoma" panose="020B0604030504040204" charset="0"/>
            </a:endParaRPr>
          </a:p>
        </p:txBody>
      </p:sp>
    </p:spTree>
    <p:extLst>
      <p:ext uri="{BB962C8B-B14F-4D97-AF65-F5344CB8AC3E}">
        <p14:creationId xmlns:p14="http://schemas.microsoft.com/office/powerpoint/2010/main" val="4674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1601280" y="4618440"/>
            <a:ext cx="6719760" cy="68508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000" b="0" i="1" strike="noStrike" spc="-1">
                <a:latin typeface="Arial"/>
              </a:rPr>
              <a:t>Hình 1. Mối quan hệ giữa đặc tả quy trình và sơ đồ luồng dữ liệu.</a:t>
            </a:r>
            <a:endParaRPr lang="en-US" sz="2000" b="0" strike="noStrike" spc="-1">
              <a:latin typeface="Arial"/>
            </a:endParaRPr>
          </a:p>
        </p:txBody>
      </p:sp>
      <p:pic>
        <p:nvPicPr>
          <p:cNvPr id="89" name="Picture 88"/>
          <p:cNvPicPr/>
          <p:nvPr/>
        </p:nvPicPr>
        <p:blipFill>
          <a:blip r:embed="rId2"/>
          <a:stretch/>
        </p:blipFill>
        <p:spPr>
          <a:xfrm>
            <a:off x="2005560" y="182880"/>
            <a:ext cx="5832000" cy="4297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65" b="1" dirty="0" err="1" smtClean="0">
                <a:latin typeface="Tahoma" panose="020B0604030504040204" charset="0"/>
                <a:cs typeface="Tahoma" panose="020B0604030504040204" charset="0"/>
              </a:rPr>
              <a:t>Luật</a:t>
            </a:r>
            <a:r>
              <a:rPr lang="en-US" sz="4465" b="1" dirty="0" smtClean="0">
                <a:latin typeface="Tahoma" panose="020B0604030504040204" charset="0"/>
                <a:cs typeface="Tahoma" panose="020B0604030504040204" charset="0"/>
              </a:rPr>
              <a:t> </a:t>
            </a:r>
            <a:r>
              <a:rPr lang="en-US" sz="4465" b="1" dirty="0" err="1" smtClean="0">
                <a:latin typeface="Tahoma" panose="020B0604030504040204" charset="0"/>
                <a:cs typeface="Tahoma" panose="020B0604030504040204" charset="0"/>
              </a:rPr>
              <a:t>cân</a:t>
            </a:r>
            <a:r>
              <a:rPr lang="en-US" sz="4465" b="1" dirty="0" smtClean="0">
                <a:latin typeface="Tahoma" panose="020B0604030504040204" charset="0"/>
                <a:cs typeface="Tahoma" panose="020B0604030504040204" charset="0"/>
              </a:rPr>
              <a:t> </a:t>
            </a:r>
            <a:r>
              <a:rPr lang="en-US" sz="4465" b="1" dirty="0" err="1" smtClean="0">
                <a:latin typeface="Tahoma" panose="020B0604030504040204" charset="0"/>
                <a:cs typeface="Tahoma" panose="020B0604030504040204" charset="0"/>
              </a:rPr>
              <a:t>bằng</a:t>
            </a:r>
            <a:r>
              <a:rPr lang="en-US" sz="4465" b="1" dirty="0" smtClean="0">
                <a:latin typeface="Tahoma" panose="020B0604030504040204" charset="0"/>
                <a:cs typeface="Tahoma" panose="020B0604030504040204" charset="0"/>
              </a:rPr>
              <a:t> </a:t>
            </a:r>
            <a:r>
              <a:rPr lang="en-US" sz="4465" b="1" dirty="0" err="1" smtClean="0">
                <a:latin typeface="Tahoma" panose="020B0604030504040204" charset="0"/>
                <a:cs typeface="Tahoma" panose="020B0604030504040204" charset="0"/>
              </a:rPr>
              <a:t>ngang</a:t>
            </a:r>
            <a:r>
              <a:rPr lang="en-US" sz="4465" b="1" dirty="0">
                <a:latin typeface="Tahoma" panose="020B0604030504040204" charset="0"/>
                <a:cs typeface="Tahoma" panose="020B0604030504040204" charset="0"/>
              </a:rPr>
              <a:t/>
            </a:r>
            <a:br>
              <a:rPr lang="en-US" sz="4465" b="1" dirty="0">
                <a:latin typeface="Tahoma" panose="020B0604030504040204" charset="0"/>
                <a:cs typeface="Tahoma" panose="020B0604030504040204" charset="0"/>
              </a:rPr>
            </a:br>
            <a:r>
              <a:rPr lang="en-US" sz="4465" b="1" dirty="0" smtClean="0">
                <a:latin typeface="Tahoma" panose="020B0604030504040204" charset="0"/>
                <a:cs typeface="Tahoma" panose="020B0604030504040204" charset="0"/>
              </a:rPr>
              <a:t>(Horizontal Balancing Rules)</a:t>
            </a:r>
            <a:endParaRPr lang="en-US" sz="4465" b="1" dirty="0">
              <a:latin typeface="Tahoma" panose="020B0604030504040204" charset="0"/>
              <a:cs typeface="Tahoma" panose="020B0604030504040204" charset="0"/>
            </a:endParaRPr>
          </a:p>
        </p:txBody>
      </p:sp>
      <p:sp>
        <p:nvSpPr>
          <p:cNvPr id="3" name="Content Placeholder 2"/>
          <p:cNvSpPr>
            <a:spLocks noGrp="1"/>
          </p:cNvSpPr>
          <p:nvPr>
            <p:ph idx="4294967295"/>
          </p:nvPr>
        </p:nvSpPr>
        <p:spPr>
          <a:xfrm>
            <a:off x="693043" y="1509568"/>
            <a:ext cx="8694539" cy="3597786"/>
          </a:xfrm>
          <a:prstGeom prst="rect">
            <a:avLst/>
          </a:prstGeom>
        </p:spPr>
        <p:txBody>
          <a:bodyPr>
            <a:normAutofit/>
          </a:bodyPr>
          <a:lstStyle/>
          <a:p>
            <a:pPr marL="0" indent="0">
              <a:buNone/>
            </a:pPr>
            <a:r>
              <a:rPr lang="en-US" sz="2976" dirty="0"/>
              <a:t>Horizontal </a:t>
            </a:r>
            <a:r>
              <a:rPr lang="en-US" sz="2976" dirty="0" smtClean="0"/>
              <a:t>Balancing:</a:t>
            </a:r>
            <a:endParaRPr lang="en-US" sz="2976" dirty="0"/>
          </a:p>
          <a:p>
            <a:r>
              <a:rPr lang="vi-VN" sz="2976" dirty="0"/>
              <a:t>Cân bằng ngang có nghĩa là tất cả luồng dữ liệu đầu </a:t>
            </a:r>
            <a:r>
              <a:rPr lang="vi-VN" sz="2976" dirty="0" smtClean="0"/>
              <a:t>ra (output) </a:t>
            </a:r>
            <a:r>
              <a:rPr lang="vi-VN" sz="2976" dirty="0"/>
              <a:t>phải </a:t>
            </a:r>
            <a:r>
              <a:rPr lang="vi-VN" sz="2976" dirty="0" smtClean="0"/>
              <a:t>bắt nguồn từ </a:t>
            </a:r>
            <a:r>
              <a:rPr lang="vi-VN" sz="2976" dirty="0"/>
              <a:t>luồng dữ liệu đầu vào hoặc được </a:t>
            </a:r>
            <a:r>
              <a:rPr lang="vi-VN" sz="2976" dirty="0" smtClean="0"/>
              <a:t>đặc tả </a:t>
            </a:r>
            <a:r>
              <a:rPr lang="vi-VN" sz="2976" dirty="0"/>
              <a:t>trong </a:t>
            </a:r>
            <a:r>
              <a:rPr lang="vi-VN" sz="2976"/>
              <a:t>process </a:t>
            </a:r>
            <a:r>
              <a:rPr lang="vi-VN" sz="2976" smtClean="0"/>
              <a:t>logic.</a:t>
            </a:r>
            <a:br>
              <a:rPr lang="vi-VN" sz="2976" smtClean="0"/>
            </a:br>
            <a:endParaRPr lang="vi-VN" sz="2976" smtClean="0"/>
          </a:p>
          <a:p>
            <a:r>
              <a:rPr lang="vi-VN" sz="2976" smtClean="0"/>
              <a:t>Dùng </a:t>
            </a:r>
            <a:r>
              <a:rPr lang="vi-VN" sz="2976" dirty="0" smtClean="0"/>
              <a:t>để xác minh rằng cần phải có từ điển dữ liệu và các công thức xử lý logic để tạo ra output.</a:t>
            </a:r>
          </a:p>
          <a:p>
            <a:endParaRPr lang="en-US" sz="2976" dirty="0"/>
          </a:p>
        </p:txBody>
      </p:sp>
    </p:spTree>
    <p:extLst>
      <p:ext uri="{BB962C8B-B14F-4D97-AF65-F5344CB8AC3E}">
        <p14:creationId xmlns:p14="http://schemas.microsoft.com/office/powerpoint/2010/main" val="384054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Các thông tin định dạng đặc tả quy trình  </a:t>
            </a:r>
            <a:endParaRPr lang="en-US" sz="3600" b="0" strike="noStrike" spc="-1">
              <a:latin typeface="Arial"/>
            </a:endParaRPr>
          </a:p>
        </p:txBody>
      </p:sp>
      <p:sp>
        <p:nvSpPr>
          <p:cNvPr id="91"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Số thứ tự của quy trình.</a:t>
            </a:r>
          </a:p>
          <a:p>
            <a:pPr marL="432000" indent="-324000">
              <a:spcBef>
                <a:spcPts val="1417"/>
              </a:spcBef>
              <a:buClr>
                <a:srgbClr val="000000"/>
              </a:buClr>
              <a:buSzPct val="45000"/>
              <a:buFont typeface="Wingdings" charset="2"/>
              <a:buChar char=""/>
            </a:pPr>
            <a:r>
              <a:rPr lang="en-US" sz="2800" b="0" strike="noStrike" spc="-1">
                <a:latin typeface="Arial"/>
              </a:rPr>
              <a:t>Tên quy trình.</a:t>
            </a:r>
          </a:p>
          <a:p>
            <a:pPr marL="432000" indent="-324000">
              <a:spcBef>
                <a:spcPts val="1417"/>
              </a:spcBef>
              <a:buClr>
                <a:srgbClr val="000000"/>
              </a:buClr>
              <a:buSzPct val="45000"/>
              <a:buFont typeface="Wingdings" charset="2"/>
              <a:buChar char=""/>
            </a:pPr>
            <a:r>
              <a:rPr lang="en-US" sz="2800" b="0" strike="noStrike" spc="-1">
                <a:latin typeface="Arial"/>
              </a:rPr>
              <a:t>Một mô tả ngắn gọn về những gì quy trình đó thực hiện.</a:t>
            </a:r>
          </a:p>
          <a:p>
            <a:pPr marL="432000" indent="-324000">
              <a:spcBef>
                <a:spcPts val="1417"/>
              </a:spcBef>
              <a:buClr>
                <a:srgbClr val="000000"/>
              </a:buClr>
              <a:buSzPct val="45000"/>
              <a:buFont typeface="Wingdings" charset="2"/>
              <a:buChar char=""/>
            </a:pPr>
            <a:r>
              <a:rPr lang="en-US" sz="2800" b="0" strike="noStrike" spc="-1">
                <a:latin typeface="Arial"/>
              </a:rPr>
              <a:t>Danh sách dữ liệu đầu vào.</a:t>
            </a:r>
          </a:p>
          <a:p>
            <a:pPr marL="432000" indent="-324000">
              <a:spcBef>
                <a:spcPts val="1417"/>
              </a:spcBef>
              <a:buClr>
                <a:srgbClr val="000000"/>
              </a:buClr>
              <a:buSzPct val="45000"/>
              <a:buFont typeface="Wingdings" charset="2"/>
              <a:buChar char=""/>
            </a:pPr>
            <a:r>
              <a:rPr lang="en-US" sz="2800" b="0" strike="noStrike" spc="-1">
                <a:latin typeface="Arial"/>
              </a:rPr>
              <a:t>Danh sách dữ liệu đầu ra.</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Các thông tin định dạng đặc tả quy trình  </a:t>
            </a:r>
            <a:endParaRPr lang="en-US" sz="3600" b="0" strike="noStrike" spc="-1">
              <a:latin typeface="Arial"/>
            </a:endParaRPr>
          </a:p>
        </p:txBody>
      </p:sp>
      <p:sp>
        <p:nvSpPr>
          <p:cNvPr id="93"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Loại quy trình.</a:t>
            </a:r>
          </a:p>
          <a:p>
            <a:pPr marL="432000" indent="-324000">
              <a:spcBef>
                <a:spcPts val="1417"/>
              </a:spcBef>
              <a:buClr>
                <a:srgbClr val="000000"/>
              </a:buClr>
              <a:buSzPct val="45000"/>
              <a:buFont typeface="Wingdings" charset="2"/>
              <a:buChar char=""/>
            </a:pPr>
            <a:r>
              <a:rPr lang="en-US" sz="2800" b="0" strike="noStrike" spc="-1">
                <a:latin typeface="Arial"/>
              </a:rPr>
              <a:t>Sử dụng mã viết trước.</a:t>
            </a:r>
          </a:p>
          <a:p>
            <a:pPr marL="432000" indent="-324000">
              <a:spcBef>
                <a:spcPts val="1417"/>
              </a:spcBef>
              <a:buClr>
                <a:srgbClr val="000000"/>
              </a:buClr>
              <a:buSzPct val="45000"/>
              <a:buFont typeface="Wingdings" charset="2"/>
              <a:buChar char=""/>
            </a:pPr>
            <a:r>
              <a:rPr lang="en-US" sz="2800" b="0" strike="noStrike" spc="-1">
                <a:latin typeface="Arial"/>
              </a:rPr>
              <a:t>Mô tả logic của quy trình.</a:t>
            </a:r>
          </a:p>
          <a:p>
            <a:pPr marL="432000" indent="-324000">
              <a:spcBef>
                <a:spcPts val="1417"/>
              </a:spcBef>
              <a:buClr>
                <a:srgbClr val="000000"/>
              </a:buClr>
              <a:buSzPct val="45000"/>
              <a:buFont typeface="Wingdings" charset="2"/>
              <a:buChar char=""/>
            </a:pPr>
            <a:r>
              <a:rPr lang="en-US" sz="2800" b="0" strike="noStrike" spc="-1">
                <a:latin typeface="Arial"/>
              </a:rPr>
              <a:t>Phương pháp tham chiếu logic.</a:t>
            </a:r>
          </a:p>
          <a:p>
            <a:pPr marL="432000" indent="-324000">
              <a:spcBef>
                <a:spcPts val="1417"/>
              </a:spcBef>
              <a:buClr>
                <a:srgbClr val="000000"/>
              </a:buClr>
              <a:buSzPct val="45000"/>
              <a:buFont typeface="Wingdings" charset="2"/>
              <a:buChar char=""/>
            </a:pPr>
            <a:r>
              <a:rPr lang="en-US" sz="2800" b="0" strike="noStrike" spc="-1">
                <a:latin typeface="Arial"/>
              </a:rPr>
              <a:t>Liệt kê những vấn đề chưa được giải quyết.</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Số thứ tự quy trình   </a:t>
            </a:r>
            <a:endParaRPr lang="en-US" sz="3600" b="0" strike="noStrike" spc="-1">
              <a:latin typeface="Arial"/>
            </a:endParaRPr>
          </a:p>
        </p:txBody>
      </p:sp>
      <p:sp>
        <p:nvSpPr>
          <p:cNvPr id="95"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Phải tương ứng với ID của quy trình trên sơ đồ luồng dữ liệu.</a:t>
            </a:r>
          </a:p>
          <a:p>
            <a:pPr marL="432000" indent="-324000">
              <a:spcBef>
                <a:spcPts val="1417"/>
              </a:spcBef>
              <a:buClr>
                <a:srgbClr val="000000"/>
              </a:buClr>
              <a:buSzPct val="45000"/>
              <a:buFont typeface="Wingdings" charset="2"/>
              <a:buChar char=""/>
            </a:pPr>
            <a:r>
              <a:rPr lang="en-US" sz="2800" b="0" strike="noStrike" spc="-1">
                <a:latin typeface="Arial"/>
              </a:rPr>
              <a:t>Cho phép nhà phân tích dễ dàng làm việc, đánh giá bất kì quy trình nào, đồng thời xác định sơ đồ luồng dữ liệu chứa quy trình đó.</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Tên quy trình    </a:t>
            </a:r>
            <a:endParaRPr lang="en-US" sz="3600" b="0" strike="noStrike" spc="-1">
              <a:latin typeface="Arial"/>
            </a:endParaRPr>
          </a:p>
        </p:txBody>
      </p:sp>
      <p:sp>
        <p:nvSpPr>
          <p:cNvPr id="97"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Phải giống với tên được ghi trong ký hiệu của quy trình trên sơ đồ luồng dữ liệu.</a:t>
            </a:r>
          </a:p>
          <a:p>
            <a:pPr marL="432000" indent="-324000">
              <a:spcBef>
                <a:spcPts val="1417"/>
              </a:spcBef>
              <a:buClr>
                <a:srgbClr val="000000"/>
              </a:buClr>
              <a:buSzPct val="45000"/>
              <a:buFont typeface="Wingdings" charset="2"/>
              <a:buChar char=""/>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504000" y="226080"/>
            <a:ext cx="9071640" cy="946440"/>
          </a:xfrm>
          <a:prstGeom prst="rect">
            <a:avLst/>
          </a:prstGeom>
          <a:noFill/>
          <a:ln>
            <a:noFill/>
          </a:ln>
        </p:spPr>
        <p:txBody>
          <a:bodyPr lIns="0" tIns="0" rIns="0" bIns="0" anchor="ctr"/>
          <a:lstStyle/>
          <a:p>
            <a:r>
              <a:rPr lang="en-US" sz="3600" b="1" strike="noStrike" spc="-1">
                <a:latin typeface="Arial"/>
              </a:rPr>
              <a:t>Mô tả những gì quy trình thực h  </a:t>
            </a:r>
            <a:endParaRPr lang="en-US" sz="3600" b="0" strike="noStrike" spc="-1">
              <a:latin typeface="Arial"/>
            </a:endParaRPr>
          </a:p>
        </p:txBody>
      </p:sp>
      <p:sp>
        <p:nvSpPr>
          <p:cNvPr id="99" name="TextShape 2"/>
          <p:cNvSpPr txBox="1"/>
          <p:nvPr/>
        </p:nvSpPr>
        <p:spPr>
          <a:xfrm>
            <a:off x="504000" y="1326600"/>
            <a:ext cx="9071640" cy="328824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latin typeface="Arial"/>
              </a:rPr>
              <a:t>Ví dụ: Hình 1.</a:t>
            </a:r>
          </a:p>
          <a:p>
            <a:pPr marL="432000" indent="-324000">
              <a:spcBef>
                <a:spcPts val="1417"/>
              </a:spcBef>
              <a:buClr>
                <a:srgbClr val="000000"/>
              </a:buClr>
              <a:buSzPct val="45000"/>
              <a:buFont typeface="Wingdings" charset="2"/>
              <a:buChar char=""/>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TotalTime>
  <Words>1644</Words>
  <Application>Microsoft Office PowerPoint</Application>
  <PresentationFormat>Custom</PresentationFormat>
  <Paragraphs>156</Paragraphs>
  <Slides>40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Calibri Light</vt:lpstr>
      <vt:lpstr>DejaVu Sans</vt:lpstr>
      <vt:lpstr>Symbol</vt:lpstr>
      <vt:lpstr>Tahoma</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Ngôn ngữ cấu trúc</vt:lpstr>
      <vt:lpstr>Phương pháp</vt:lpstr>
      <vt:lpstr>Ưu điểm</vt:lpstr>
      <vt:lpstr>Từ điển dữ liệu và đặc tả tiến trình</vt:lpstr>
      <vt:lpstr>PowerPoint Presentation</vt:lpstr>
      <vt:lpstr>Bảng quyết định</vt:lpstr>
      <vt:lpstr>PowerPoint Presentation</vt:lpstr>
      <vt:lpstr>Lập bảng quyết định</vt:lpstr>
      <vt:lpstr>PowerPoint Presentation</vt:lpstr>
      <vt:lpstr>Lập bảng quyết định (tiếp theo)</vt:lpstr>
      <vt:lpstr>PowerPoint Presentation</vt:lpstr>
      <vt:lpstr>Tính đầy đủ và tính chính xác</vt:lpstr>
      <vt:lpstr>PowerPoint Presentation</vt:lpstr>
      <vt:lpstr>Ưu điểm</vt:lpstr>
      <vt:lpstr>Cây quyết định</vt:lpstr>
      <vt:lpstr>PowerPoint Presentation</vt:lpstr>
      <vt:lpstr>Vẽ cây quyết định </vt:lpstr>
      <vt:lpstr>PowerPoint Presentation</vt:lpstr>
      <vt:lpstr>PowerPoint Presentation</vt:lpstr>
      <vt:lpstr>Sử dụng cây quyết định </vt:lpstr>
      <vt:lpstr>Ưu điểm cây quyết định </vt:lpstr>
      <vt:lpstr>Luật cân bằng ngang (Horizontal Balancing Rules)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TRAN HOAI BAO</cp:lastModifiedBy>
  <cp:revision>10</cp:revision>
  <dcterms:created xsi:type="dcterms:W3CDTF">2018-10-08T18:34:50Z</dcterms:created>
  <dcterms:modified xsi:type="dcterms:W3CDTF">2018-10-17T13:48:16Z</dcterms:modified>
  <dc:language>en-US</dc:language>
</cp:coreProperties>
</file>