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63"/>
  </p:notesMasterIdLst>
  <p:sldIdLst>
    <p:sldId id="256" r:id="rId5"/>
    <p:sldId id="265" r:id="rId6"/>
    <p:sldId id="258" r:id="rId7"/>
    <p:sldId id="266"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69" r:id="rId21"/>
    <p:sldId id="281" r:id="rId22"/>
    <p:sldId id="282" r:id="rId23"/>
    <p:sldId id="283" r:id="rId24"/>
    <p:sldId id="284" r:id="rId25"/>
    <p:sldId id="270" r:id="rId26"/>
    <p:sldId id="320"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85185" autoAdjust="0"/>
  </p:normalViewPr>
  <p:slideViewPr>
    <p:cSldViewPr snapToGrid="0">
      <p:cViewPr varScale="1">
        <p:scale>
          <a:sx n="64" d="100"/>
          <a:sy n="64" d="100"/>
        </p:scale>
        <p:origin x="4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image" Target="../media/image45.png"/><Relationship Id="rId4" Type="http://schemas.openxmlformats.org/officeDocument/2006/relationships/image" Target="../media/image4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image" Target="../media/image45.png"/><Relationship Id="rId4" Type="http://schemas.openxmlformats.org/officeDocument/2006/relationships/image" Target="../media/image4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A62C1-38A2-418F-921C-3A0BE77BDE5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vi-VN"/>
        </a:p>
      </dgm:t>
    </dgm:pt>
    <dgm:pt modelId="{FEA41198-4D4A-4F11-9A62-241E370A6C58}">
      <dgm:prSet/>
      <dgm:spPr/>
      <dgm:t>
        <a:bodyPr/>
        <a:lstStyle/>
        <a:p>
          <a:r>
            <a:rPr lang="en-US" dirty="0"/>
            <a:t>Allow ample white space</a:t>
          </a:r>
          <a:endParaRPr lang="vi-VN" dirty="0"/>
        </a:p>
      </dgm:t>
    </dgm:pt>
    <dgm:pt modelId="{7EFA2642-B886-4226-89C1-D4BE5130618F}" type="parTrans" cxnId="{DAA4FC77-9A42-4ABD-B1FF-A46FDCDF8290}">
      <dgm:prSet/>
      <dgm:spPr/>
      <dgm:t>
        <a:bodyPr/>
        <a:lstStyle/>
        <a:p>
          <a:endParaRPr lang="vi-VN"/>
        </a:p>
      </dgm:t>
    </dgm:pt>
    <dgm:pt modelId="{00A63DB1-3B54-49E4-833D-C973F4A931A6}" type="sibTrans" cxnId="{DAA4FC77-9A42-4ABD-B1FF-A46FDCDF8290}">
      <dgm:prSet/>
      <dgm:spPr/>
      <dgm:t>
        <a:bodyPr/>
        <a:lstStyle/>
        <a:p>
          <a:endParaRPr lang="vi-VN"/>
        </a:p>
      </dgm:t>
    </dgm:pt>
    <dgm:pt modelId="{9F43A78C-1184-467E-B65A-3F48D76F39C7}">
      <dgm:prSet/>
      <dgm:spPr/>
      <dgm:t>
        <a:bodyPr/>
        <a:lstStyle/>
        <a:p>
          <a:r>
            <a:rPr lang="en-US"/>
            <a:t>Allow ample space to write or type in responses</a:t>
          </a:r>
          <a:endParaRPr lang="vi-VN"/>
        </a:p>
      </dgm:t>
    </dgm:pt>
    <dgm:pt modelId="{702110A8-70E5-4FBF-8599-EC1676B3E53A}" type="parTrans" cxnId="{60F9E760-9645-456C-B9A1-15F8C88FCA47}">
      <dgm:prSet/>
      <dgm:spPr/>
      <dgm:t>
        <a:bodyPr/>
        <a:lstStyle/>
        <a:p>
          <a:endParaRPr lang="vi-VN"/>
        </a:p>
      </dgm:t>
    </dgm:pt>
    <dgm:pt modelId="{94763CD6-6071-4757-97A1-FAF7E0DF3931}" type="sibTrans" cxnId="{60F9E760-9645-456C-B9A1-15F8C88FCA47}">
      <dgm:prSet/>
      <dgm:spPr/>
      <dgm:t>
        <a:bodyPr/>
        <a:lstStyle/>
        <a:p>
          <a:endParaRPr lang="vi-VN"/>
        </a:p>
      </dgm:t>
    </dgm:pt>
    <dgm:pt modelId="{DF069964-13E0-4847-A6B6-60EF1B7FB508}">
      <dgm:prSet/>
      <dgm:spPr/>
      <dgm:t>
        <a:bodyPr/>
        <a:lstStyle/>
        <a:p>
          <a:r>
            <a:rPr lang="en-US"/>
            <a:t>Make it easy for respondents to clearly mark their answers</a:t>
          </a:r>
          <a:endParaRPr lang="vi-VN"/>
        </a:p>
      </dgm:t>
    </dgm:pt>
    <dgm:pt modelId="{F99DEB2A-1F67-4C88-9334-71663A6CB085}" type="parTrans" cxnId="{C9C6A6DB-9C18-4D00-A20B-0790ED6EE00D}">
      <dgm:prSet/>
      <dgm:spPr/>
      <dgm:t>
        <a:bodyPr/>
        <a:lstStyle/>
        <a:p>
          <a:endParaRPr lang="vi-VN"/>
        </a:p>
      </dgm:t>
    </dgm:pt>
    <dgm:pt modelId="{3622569F-2F3C-412A-9BDF-581C138531D1}" type="sibTrans" cxnId="{C9C6A6DB-9C18-4D00-A20B-0790ED6EE00D}">
      <dgm:prSet/>
      <dgm:spPr/>
      <dgm:t>
        <a:bodyPr/>
        <a:lstStyle/>
        <a:p>
          <a:endParaRPr lang="vi-VN"/>
        </a:p>
      </dgm:t>
    </dgm:pt>
    <dgm:pt modelId="{2BBA0222-2105-47B0-A860-885B0F1DD3F9}">
      <dgm:prSet/>
      <dgm:spPr/>
      <dgm:t>
        <a:bodyPr/>
        <a:lstStyle/>
        <a:p>
          <a:r>
            <a:rPr lang="en-US"/>
            <a:t>Be consistent in style</a:t>
          </a:r>
          <a:endParaRPr lang="vi-VN"/>
        </a:p>
      </dgm:t>
    </dgm:pt>
    <dgm:pt modelId="{2D5C5055-A778-49DA-9A09-3B66CC09B3EF}" type="parTrans" cxnId="{4E8E13F8-13D5-4A2E-959E-3FEEEBFFA52B}">
      <dgm:prSet/>
      <dgm:spPr/>
      <dgm:t>
        <a:bodyPr/>
        <a:lstStyle/>
        <a:p>
          <a:endParaRPr lang="vi-VN"/>
        </a:p>
      </dgm:t>
    </dgm:pt>
    <dgm:pt modelId="{2FFAF2A6-91BE-4FF2-9A6C-6F6E4C26CE2B}" type="sibTrans" cxnId="{4E8E13F8-13D5-4A2E-959E-3FEEEBFFA52B}">
      <dgm:prSet/>
      <dgm:spPr/>
      <dgm:t>
        <a:bodyPr/>
        <a:lstStyle/>
        <a:p>
          <a:endParaRPr lang="vi-VN"/>
        </a:p>
      </dgm:t>
    </dgm:pt>
    <dgm:pt modelId="{68BE266F-EC11-4C15-B90E-233E383804B6}" type="pres">
      <dgm:prSet presAssocID="{320A62C1-38A2-418F-921C-3A0BE77BDE5C}" presName="linearFlow" presStyleCnt="0">
        <dgm:presLayoutVars>
          <dgm:dir/>
          <dgm:resizeHandles val="exact"/>
        </dgm:presLayoutVars>
      </dgm:prSet>
      <dgm:spPr/>
      <dgm:t>
        <a:bodyPr/>
        <a:lstStyle/>
        <a:p>
          <a:endParaRPr lang="en-US"/>
        </a:p>
      </dgm:t>
    </dgm:pt>
    <dgm:pt modelId="{CC47E207-9D9D-4756-B498-3E32CB343F4E}" type="pres">
      <dgm:prSet presAssocID="{FEA41198-4D4A-4F11-9A62-241E370A6C58}" presName="composite" presStyleCnt="0"/>
      <dgm:spPr/>
    </dgm:pt>
    <dgm:pt modelId="{3CED3C48-161A-45FC-85BD-BB7B5AE1C6EB}" type="pres">
      <dgm:prSet presAssocID="{FEA41198-4D4A-4F11-9A62-241E370A6C58}" presName="imgShp" presStyleLbl="fgImgPlace1" presStyleIdx="0" presStyleCnt="4"/>
      <dgm:spPr>
        <a:blipFill>
          <a:blip xmlns:r="http://schemas.openxmlformats.org/officeDocument/2006/relationships" r:embed="rId1"/>
          <a:srcRect/>
          <a:stretch>
            <a:fillRect/>
          </a:stretch>
        </a:blipFill>
      </dgm:spPr>
    </dgm:pt>
    <dgm:pt modelId="{47D2FC4A-D59E-4769-BCA4-C8ADEDCE648E}" type="pres">
      <dgm:prSet presAssocID="{FEA41198-4D4A-4F11-9A62-241E370A6C58}" presName="txShp" presStyleLbl="node1" presStyleIdx="0" presStyleCnt="4">
        <dgm:presLayoutVars>
          <dgm:bulletEnabled val="1"/>
        </dgm:presLayoutVars>
      </dgm:prSet>
      <dgm:spPr/>
      <dgm:t>
        <a:bodyPr/>
        <a:lstStyle/>
        <a:p>
          <a:endParaRPr lang="en-US"/>
        </a:p>
      </dgm:t>
    </dgm:pt>
    <dgm:pt modelId="{061A1344-3C6C-47D6-8803-6999EAB88CE2}" type="pres">
      <dgm:prSet presAssocID="{00A63DB1-3B54-49E4-833D-C973F4A931A6}" presName="spacing" presStyleCnt="0"/>
      <dgm:spPr/>
    </dgm:pt>
    <dgm:pt modelId="{1038724E-047A-457B-8585-509A31252E1E}" type="pres">
      <dgm:prSet presAssocID="{9F43A78C-1184-467E-B65A-3F48D76F39C7}" presName="composite" presStyleCnt="0"/>
      <dgm:spPr/>
    </dgm:pt>
    <dgm:pt modelId="{DFFBED3D-5822-42BF-A4FA-1A40F1C4FE9A}" type="pres">
      <dgm:prSet presAssocID="{9F43A78C-1184-467E-B65A-3F48D76F39C7}" presName="imgShp" presStyleLbl="fgImgPlac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5BC1D48F-05CF-459A-B7A7-14B1C8616EEE}" type="pres">
      <dgm:prSet presAssocID="{9F43A78C-1184-467E-B65A-3F48D76F39C7}" presName="txShp" presStyleLbl="node1" presStyleIdx="1" presStyleCnt="4">
        <dgm:presLayoutVars>
          <dgm:bulletEnabled val="1"/>
        </dgm:presLayoutVars>
      </dgm:prSet>
      <dgm:spPr/>
      <dgm:t>
        <a:bodyPr/>
        <a:lstStyle/>
        <a:p>
          <a:endParaRPr lang="en-US"/>
        </a:p>
      </dgm:t>
    </dgm:pt>
    <dgm:pt modelId="{2F1D92B0-22AF-4248-B8C2-EF5A87EE9F77}" type="pres">
      <dgm:prSet presAssocID="{94763CD6-6071-4757-97A1-FAF7E0DF3931}" presName="spacing" presStyleCnt="0"/>
      <dgm:spPr/>
    </dgm:pt>
    <dgm:pt modelId="{2C6759F1-A4DE-4B52-A0FE-69595D50BEF6}" type="pres">
      <dgm:prSet presAssocID="{DF069964-13E0-4847-A6B6-60EF1B7FB508}" presName="composite" presStyleCnt="0"/>
      <dgm:spPr/>
    </dgm:pt>
    <dgm:pt modelId="{66000BF9-2FD6-4A27-80AE-1FDD29729592}" type="pres">
      <dgm:prSet presAssocID="{DF069964-13E0-4847-A6B6-60EF1B7FB508}" presName="imgShp" presStyleLbl="fgImgPlace1" presStyleIdx="2" presStyleCnt="4"/>
      <dgm:spPr>
        <a:blipFill>
          <a:blip xmlns:r="http://schemas.openxmlformats.org/officeDocument/2006/relationships" r:embed="rId3"/>
          <a:srcRect/>
          <a:stretch>
            <a:fillRect t="-1000" b="-1000"/>
          </a:stretch>
        </a:blipFill>
      </dgm:spPr>
    </dgm:pt>
    <dgm:pt modelId="{FB9003FA-CB2E-4106-80A3-8761033B7323}" type="pres">
      <dgm:prSet presAssocID="{DF069964-13E0-4847-A6B6-60EF1B7FB508}" presName="txShp" presStyleLbl="node1" presStyleIdx="2" presStyleCnt="4">
        <dgm:presLayoutVars>
          <dgm:bulletEnabled val="1"/>
        </dgm:presLayoutVars>
      </dgm:prSet>
      <dgm:spPr/>
      <dgm:t>
        <a:bodyPr/>
        <a:lstStyle/>
        <a:p>
          <a:endParaRPr lang="en-US"/>
        </a:p>
      </dgm:t>
    </dgm:pt>
    <dgm:pt modelId="{463DCEFF-C007-49F6-8DA6-F8FE7FAB600A}" type="pres">
      <dgm:prSet presAssocID="{3622569F-2F3C-412A-9BDF-581C138531D1}" presName="spacing" presStyleCnt="0"/>
      <dgm:spPr/>
    </dgm:pt>
    <dgm:pt modelId="{A4C2777A-1A42-41E2-9B3C-43D733388550}" type="pres">
      <dgm:prSet presAssocID="{2BBA0222-2105-47B0-A860-885B0F1DD3F9}" presName="composite" presStyleCnt="0"/>
      <dgm:spPr/>
    </dgm:pt>
    <dgm:pt modelId="{B81E25F9-6859-4247-9BD6-BD24FCEE518E}" type="pres">
      <dgm:prSet presAssocID="{2BBA0222-2105-47B0-A860-885B0F1DD3F9}" presName="imgShp" presStyleLbl="fgImgPlace1" presStyleIdx="3" presStyleCnt="4"/>
      <dgm:spPr>
        <a:blipFill>
          <a:blip xmlns:r="http://schemas.openxmlformats.org/officeDocument/2006/relationships" r:embed="rId4"/>
          <a:srcRect/>
          <a:stretch>
            <a:fillRect t="-3000" b="-3000"/>
          </a:stretch>
        </a:blipFill>
      </dgm:spPr>
    </dgm:pt>
    <dgm:pt modelId="{B82B3458-4701-4A14-8516-E3AC6DF1F292}" type="pres">
      <dgm:prSet presAssocID="{2BBA0222-2105-47B0-A860-885B0F1DD3F9}" presName="txShp" presStyleLbl="node1" presStyleIdx="3" presStyleCnt="4">
        <dgm:presLayoutVars>
          <dgm:bulletEnabled val="1"/>
        </dgm:presLayoutVars>
      </dgm:prSet>
      <dgm:spPr/>
      <dgm:t>
        <a:bodyPr/>
        <a:lstStyle/>
        <a:p>
          <a:endParaRPr lang="en-US"/>
        </a:p>
      </dgm:t>
    </dgm:pt>
  </dgm:ptLst>
  <dgm:cxnLst>
    <dgm:cxn modelId="{A456668D-3FB5-48E2-8919-8157FFF57009}" type="presOf" srcId="{FEA41198-4D4A-4F11-9A62-241E370A6C58}" destId="{47D2FC4A-D59E-4769-BCA4-C8ADEDCE648E}" srcOrd="0" destOrd="0" presId="urn:microsoft.com/office/officeart/2005/8/layout/vList3"/>
    <dgm:cxn modelId="{C9C6A6DB-9C18-4D00-A20B-0790ED6EE00D}" srcId="{320A62C1-38A2-418F-921C-3A0BE77BDE5C}" destId="{DF069964-13E0-4847-A6B6-60EF1B7FB508}" srcOrd="2" destOrd="0" parTransId="{F99DEB2A-1F67-4C88-9334-71663A6CB085}" sibTransId="{3622569F-2F3C-412A-9BDF-581C138531D1}"/>
    <dgm:cxn modelId="{4E8E13F8-13D5-4A2E-959E-3FEEEBFFA52B}" srcId="{320A62C1-38A2-418F-921C-3A0BE77BDE5C}" destId="{2BBA0222-2105-47B0-A860-885B0F1DD3F9}" srcOrd="3" destOrd="0" parTransId="{2D5C5055-A778-49DA-9A09-3B66CC09B3EF}" sibTransId="{2FFAF2A6-91BE-4FF2-9A6C-6F6E4C26CE2B}"/>
    <dgm:cxn modelId="{949C9670-8E1F-42D4-B074-1E9F86203217}" type="presOf" srcId="{320A62C1-38A2-418F-921C-3A0BE77BDE5C}" destId="{68BE266F-EC11-4C15-B90E-233E383804B6}" srcOrd="0" destOrd="0" presId="urn:microsoft.com/office/officeart/2005/8/layout/vList3"/>
    <dgm:cxn modelId="{9C2F40E3-AF27-445E-B849-31D0C770DADA}" type="presOf" srcId="{DF069964-13E0-4847-A6B6-60EF1B7FB508}" destId="{FB9003FA-CB2E-4106-80A3-8761033B7323}" srcOrd="0" destOrd="0" presId="urn:microsoft.com/office/officeart/2005/8/layout/vList3"/>
    <dgm:cxn modelId="{979390A2-DBF9-483F-A7B7-0F6BD392B9AA}" type="presOf" srcId="{2BBA0222-2105-47B0-A860-885B0F1DD3F9}" destId="{B82B3458-4701-4A14-8516-E3AC6DF1F292}" srcOrd="0" destOrd="0" presId="urn:microsoft.com/office/officeart/2005/8/layout/vList3"/>
    <dgm:cxn modelId="{DAA4FC77-9A42-4ABD-B1FF-A46FDCDF8290}" srcId="{320A62C1-38A2-418F-921C-3A0BE77BDE5C}" destId="{FEA41198-4D4A-4F11-9A62-241E370A6C58}" srcOrd="0" destOrd="0" parTransId="{7EFA2642-B886-4226-89C1-D4BE5130618F}" sibTransId="{00A63DB1-3B54-49E4-833D-C973F4A931A6}"/>
    <dgm:cxn modelId="{5EB7FC28-C73B-4488-A2B9-4A8B13D0D864}" type="presOf" srcId="{9F43A78C-1184-467E-B65A-3F48D76F39C7}" destId="{5BC1D48F-05CF-459A-B7A7-14B1C8616EEE}" srcOrd="0" destOrd="0" presId="urn:microsoft.com/office/officeart/2005/8/layout/vList3"/>
    <dgm:cxn modelId="{60F9E760-9645-456C-B9A1-15F8C88FCA47}" srcId="{320A62C1-38A2-418F-921C-3A0BE77BDE5C}" destId="{9F43A78C-1184-467E-B65A-3F48D76F39C7}" srcOrd="1" destOrd="0" parTransId="{702110A8-70E5-4FBF-8599-EC1676B3E53A}" sibTransId="{94763CD6-6071-4757-97A1-FAF7E0DF3931}"/>
    <dgm:cxn modelId="{598B238B-7391-4ED5-A187-55BE559C48C6}" type="presParOf" srcId="{68BE266F-EC11-4C15-B90E-233E383804B6}" destId="{CC47E207-9D9D-4756-B498-3E32CB343F4E}" srcOrd="0" destOrd="0" presId="urn:microsoft.com/office/officeart/2005/8/layout/vList3"/>
    <dgm:cxn modelId="{3DDB3F19-9B65-42CF-9580-C3EA8F6F9215}" type="presParOf" srcId="{CC47E207-9D9D-4756-B498-3E32CB343F4E}" destId="{3CED3C48-161A-45FC-85BD-BB7B5AE1C6EB}" srcOrd="0" destOrd="0" presId="urn:microsoft.com/office/officeart/2005/8/layout/vList3"/>
    <dgm:cxn modelId="{B087210A-046B-4A83-9A23-0A0469F84468}" type="presParOf" srcId="{CC47E207-9D9D-4756-B498-3E32CB343F4E}" destId="{47D2FC4A-D59E-4769-BCA4-C8ADEDCE648E}" srcOrd="1" destOrd="0" presId="urn:microsoft.com/office/officeart/2005/8/layout/vList3"/>
    <dgm:cxn modelId="{1C270018-9726-4340-9963-878913A20467}" type="presParOf" srcId="{68BE266F-EC11-4C15-B90E-233E383804B6}" destId="{061A1344-3C6C-47D6-8803-6999EAB88CE2}" srcOrd="1" destOrd="0" presId="urn:microsoft.com/office/officeart/2005/8/layout/vList3"/>
    <dgm:cxn modelId="{241DA568-6181-4A80-A6E9-CC9EA8D15363}" type="presParOf" srcId="{68BE266F-EC11-4C15-B90E-233E383804B6}" destId="{1038724E-047A-457B-8585-509A31252E1E}" srcOrd="2" destOrd="0" presId="urn:microsoft.com/office/officeart/2005/8/layout/vList3"/>
    <dgm:cxn modelId="{AECE2223-8B21-4E38-9AE5-52EBDE60ECF6}" type="presParOf" srcId="{1038724E-047A-457B-8585-509A31252E1E}" destId="{DFFBED3D-5822-42BF-A4FA-1A40F1C4FE9A}" srcOrd="0" destOrd="0" presId="urn:microsoft.com/office/officeart/2005/8/layout/vList3"/>
    <dgm:cxn modelId="{2D7A34AA-7461-4716-9DD8-EED5DED561D5}" type="presParOf" srcId="{1038724E-047A-457B-8585-509A31252E1E}" destId="{5BC1D48F-05CF-459A-B7A7-14B1C8616EEE}" srcOrd="1" destOrd="0" presId="urn:microsoft.com/office/officeart/2005/8/layout/vList3"/>
    <dgm:cxn modelId="{AF61FA59-DC82-4092-B661-EA23D8D50822}" type="presParOf" srcId="{68BE266F-EC11-4C15-B90E-233E383804B6}" destId="{2F1D92B0-22AF-4248-B8C2-EF5A87EE9F77}" srcOrd="3" destOrd="0" presId="urn:microsoft.com/office/officeart/2005/8/layout/vList3"/>
    <dgm:cxn modelId="{DEC3EFD1-9973-4CB2-B26E-24E4E39E2C2F}" type="presParOf" srcId="{68BE266F-EC11-4C15-B90E-233E383804B6}" destId="{2C6759F1-A4DE-4B52-A0FE-69595D50BEF6}" srcOrd="4" destOrd="0" presId="urn:microsoft.com/office/officeart/2005/8/layout/vList3"/>
    <dgm:cxn modelId="{ABC6F714-A40D-486F-8198-FFBD568201C5}" type="presParOf" srcId="{2C6759F1-A4DE-4B52-A0FE-69595D50BEF6}" destId="{66000BF9-2FD6-4A27-80AE-1FDD29729592}" srcOrd="0" destOrd="0" presId="urn:microsoft.com/office/officeart/2005/8/layout/vList3"/>
    <dgm:cxn modelId="{BCB8CF4E-3F68-4DC3-8A0B-5D1F433A0EB2}" type="presParOf" srcId="{2C6759F1-A4DE-4B52-A0FE-69595D50BEF6}" destId="{FB9003FA-CB2E-4106-80A3-8761033B7323}" srcOrd="1" destOrd="0" presId="urn:microsoft.com/office/officeart/2005/8/layout/vList3"/>
    <dgm:cxn modelId="{784E3C04-3EEC-4488-97E8-23AACFA78B01}" type="presParOf" srcId="{68BE266F-EC11-4C15-B90E-233E383804B6}" destId="{463DCEFF-C007-49F6-8DA6-F8FE7FAB600A}" srcOrd="5" destOrd="0" presId="urn:microsoft.com/office/officeart/2005/8/layout/vList3"/>
    <dgm:cxn modelId="{CC2959BF-ECF1-4E10-A3E1-A0F0DE01BB05}" type="presParOf" srcId="{68BE266F-EC11-4C15-B90E-233E383804B6}" destId="{A4C2777A-1A42-41E2-9B3C-43D733388550}" srcOrd="6" destOrd="0" presId="urn:microsoft.com/office/officeart/2005/8/layout/vList3"/>
    <dgm:cxn modelId="{6EB8C8D2-3350-4C22-BE9E-3E2B204B2AA1}" type="presParOf" srcId="{A4C2777A-1A42-41E2-9B3C-43D733388550}" destId="{B81E25F9-6859-4247-9BD6-BD24FCEE518E}" srcOrd="0" destOrd="0" presId="urn:microsoft.com/office/officeart/2005/8/layout/vList3"/>
    <dgm:cxn modelId="{86E4B428-CED9-42F3-950E-23E5D7B23418}" type="presParOf" srcId="{A4C2777A-1A42-41E2-9B3C-43D733388550}" destId="{B82B3458-4701-4A14-8516-E3AC6DF1F29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FEE24-CAEB-4265-9E51-5EB32E29EC4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vi-VN"/>
        </a:p>
      </dgm:t>
    </dgm:pt>
    <dgm:pt modelId="{E55D78D5-67C4-48CE-ABCF-4D5D42B0783A}">
      <dgm:prSet/>
      <dgm:spPr/>
      <dgm:t>
        <a:bodyPr/>
        <a:lstStyle/>
        <a:p>
          <a:pPr algn="ctr"/>
          <a:r>
            <a:rPr lang="en-US" dirty="0"/>
            <a:t>1. Place most important questions first</a:t>
          </a:r>
          <a:endParaRPr lang="vi-VN" dirty="0"/>
        </a:p>
      </dgm:t>
    </dgm:pt>
    <dgm:pt modelId="{EEDC13F9-AE0A-409D-A803-5937A52AB7E7}" type="parTrans" cxnId="{50B80D3A-6A9F-403A-9C8C-4FB7031B9E66}">
      <dgm:prSet/>
      <dgm:spPr/>
      <dgm:t>
        <a:bodyPr/>
        <a:lstStyle/>
        <a:p>
          <a:endParaRPr lang="vi-VN"/>
        </a:p>
      </dgm:t>
    </dgm:pt>
    <dgm:pt modelId="{885F27F5-258E-4E0F-8341-442041F26BEA}" type="sibTrans" cxnId="{50B80D3A-6A9F-403A-9C8C-4FB7031B9E66}">
      <dgm:prSet/>
      <dgm:spPr/>
      <dgm:t>
        <a:bodyPr/>
        <a:lstStyle/>
        <a:p>
          <a:endParaRPr lang="vi-VN"/>
        </a:p>
      </dgm:t>
    </dgm:pt>
    <dgm:pt modelId="{D872D828-5A13-4D9B-8C91-959D75E7AE91}">
      <dgm:prSet/>
      <dgm:spPr/>
      <dgm:t>
        <a:bodyPr/>
        <a:lstStyle/>
        <a:p>
          <a:endParaRPr lang="en-US" dirty="0"/>
        </a:p>
        <a:p>
          <a:r>
            <a:rPr lang="en-US" dirty="0"/>
            <a:t>2. Cluster items of similar content together</a:t>
          </a:r>
          <a:endParaRPr lang="vi-VN" dirty="0"/>
        </a:p>
      </dgm:t>
    </dgm:pt>
    <dgm:pt modelId="{8FB99028-FA4D-4A97-8716-35C5566F80BB}" type="parTrans" cxnId="{430D4998-153C-4581-A1AE-0FBF2F036A23}">
      <dgm:prSet/>
      <dgm:spPr/>
      <dgm:t>
        <a:bodyPr/>
        <a:lstStyle/>
        <a:p>
          <a:endParaRPr lang="vi-VN"/>
        </a:p>
      </dgm:t>
    </dgm:pt>
    <dgm:pt modelId="{B3B6DA67-A3DA-4EE8-AC9A-DDDA48A3EDC3}" type="sibTrans" cxnId="{430D4998-153C-4581-A1AE-0FBF2F036A23}">
      <dgm:prSet/>
      <dgm:spPr/>
      <dgm:t>
        <a:bodyPr/>
        <a:lstStyle/>
        <a:p>
          <a:endParaRPr lang="vi-VN"/>
        </a:p>
      </dgm:t>
    </dgm:pt>
    <dgm:pt modelId="{E53A372F-C73E-45E6-BDF3-C9662B44FAD4}">
      <dgm:prSet/>
      <dgm:spPr/>
      <dgm:t>
        <a:bodyPr/>
        <a:lstStyle/>
        <a:p>
          <a:pPr algn="ctr"/>
          <a:endParaRPr lang="en-US" dirty="0"/>
        </a:p>
        <a:p>
          <a:pPr algn="ctr"/>
          <a:r>
            <a:rPr lang="en-US" dirty="0"/>
            <a:t>3. Introduce less controversial questions first </a:t>
          </a:r>
          <a:br>
            <a:rPr lang="en-US" dirty="0"/>
          </a:br>
          <a:r>
            <a:rPr lang="en-US" dirty="0"/>
            <a:t/>
          </a:r>
          <a:br>
            <a:rPr lang="en-US" dirty="0"/>
          </a:br>
          <a:endParaRPr lang="vi-VN" dirty="0"/>
        </a:p>
      </dgm:t>
    </dgm:pt>
    <dgm:pt modelId="{CA0ACA92-D952-4AF8-B1A0-5B5E4D2E1738}" type="parTrans" cxnId="{1DFDF46E-62AA-4E7B-B92D-2D07938E852E}">
      <dgm:prSet/>
      <dgm:spPr/>
      <dgm:t>
        <a:bodyPr/>
        <a:lstStyle/>
        <a:p>
          <a:endParaRPr lang="vi-VN"/>
        </a:p>
      </dgm:t>
    </dgm:pt>
    <dgm:pt modelId="{A20A4F03-9419-44CF-A541-A93558013668}" type="sibTrans" cxnId="{1DFDF46E-62AA-4E7B-B92D-2D07938E852E}">
      <dgm:prSet/>
      <dgm:spPr/>
      <dgm:t>
        <a:bodyPr/>
        <a:lstStyle/>
        <a:p>
          <a:endParaRPr lang="vi-VN"/>
        </a:p>
      </dgm:t>
    </dgm:pt>
    <dgm:pt modelId="{05A4928F-C24A-4D4F-800B-3AA92764B96B}" type="pres">
      <dgm:prSet presAssocID="{98EFEE24-CAEB-4265-9E51-5EB32E29EC4B}" presName="Name0" presStyleCnt="0">
        <dgm:presLayoutVars>
          <dgm:chMax val="11"/>
          <dgm:chPref val="11"/>
          <dgm:dir/>
          <dgm:resizeHandles/>
        </dgm:presLayoutVars>
      </dgm:prSet>
      <dgm:spPr/>
      <dgm:t>
        <a:bodyPr/>
        <a:lstStyle/>
        <a:p>
          <a:endParaRPr lang="en-US"/>
        </a:p>
      </dgm:t>
    </dgm:pt>
    <dgm:pt modelId="{96ACBF9A-E531-4FFD-BBCD-55FB954CCBAB}" type="pres">
      <dgm:prSet presAssocID="{E53A372F-C73E-45E6-BDF3-C9662B44FAD4}" presName="Accent3" presStyleCnt="0"/>
      <dgm:spPr/>
    </dgm:pt>
    <dgm:pt modelId="{DA2EE9BA-5F5C-40E3-A3BA-2044C631A4AD}" type="pres">
      <dgm:prSet presAssocID="{E53A372F-C73E-45E6-BDF3-C9662B44FAD4}" presName="Accent" presStyleLbl="node1" presStyleIdx="0" presStyleCnt="3"/>
      <dgm:spPr/>
    </dgm:pt>
    <dgm:pt modelId="{4EA37135-3CC4-4748-8176-A03552E9501E}" type="pres">
      <dgm:prSet presAssocID="{E53A372F-C73E-45E6-BDF3-C9662B44FAD4}" presName="ParentBackground3" presStyleCnt="0"/>
      <dgm:spPr/>
    </dgm:pt>
    <dgm:pt modelId="{E17127EB-03FF-48C4-8DF7-4631BFE5E649}" type="pres">
      <dgm:prSet presAssocID="{E53A372F-C73E-45E6-BDF3-C9662B44FAD4}" presName="ParentBackground" presStyleLbl="fgAcc1" presStyleIdx="0" presStyleCnt="3"/>
      <dgm:spPr/>
      <dgm:t>
        <a:bodyPr/>
        <a:lstStyle/>
        <a:p>
          <a:endParaRPr lang="en-US"/>
        </a:p>
      </dgm:t>
    </dgm:pt>
    <dgm:pt modelId="{626C37FF-A4BC-4D75-BB26-8B1778F6E866}" type="pres">
      <dgm:prSet presAssocID="{E53A372F-C73E-45E6-BDF3-C9662B44FAD4}" presName="Parent3" presStyleLbl="revTx" presStyleIdx="0" presStyleCnt="0">
        <dgm:presLayoutVars>
          <dgm:chMax val="1"/>
          <dgm:chPref val="1"/>
          <dgm:bulletEnabled val="1"/>
        </dgm:presLayoutVars>
      </dgm:prSet>
      <dgm:spPr/>
      <dgm:t>
        <a:bodyPr/>
        <a:lstStyle/>
        <a:p>
          <a:endParaRPr lang="en-US"/>
        </a:p>
      </dgm:t>
    </dgm:pt>
    <dgm:pt modelId="{64B88E15-ADFE-4174-BA94-439194E0C16B}" type="pres">
      <dgm:prSet presAssocID="{D872D828-5A13-4D9B-8C91-959D75E7AE91}" presName="Accent2" presStyleCnt="0"/>
      <dgm:spPr/>
    </dgm:pt>
    <dgm:pt modelId="{A73E07E2-B3F6-4BC7-8D00-910C9AADB01E}" type="pres">
      <dgm:prSet presAssocID="{D872D828-5A13-4D9B-8C91-959D75E7AE91}" presName="Accent" presStyleLbl="node1" presStyleIdx="1" presStyleCnt="3"/>
      <dgm:spPr/>
    </dgm:pt>
    <dgm:pt modelId="{685C6339-CFD9-4CF5-82AB-05DC5C1AF7EB}" type="pres">
      <dgm:prSet presAssocID="{D872D828-5A13-4D9B-8C91-959D75E7AE91}" presName="ParentBackground2" presStyleCnt="0"/>
      <dgm:spPr/>
    </dgm:pt>
    <dgm:pt modelId="{E066CE8B-55B0-4FA6-9BE5-3EB7B1473304}" type="pres">
      <dgm:prSet presAssocID="{D872D828-5A13-4D9B-8C91-959D75E7AE91}" presName="ParentBackground" presStyleLbl="fgAcc1" presStyleIdx="1" presStyleCnt="3"/>
      <dgm:spPr/>
      <dgm:t>
        <a:bodyPr/>
        <a:lstStyle/>
        <a:p>
          <a:endParaRPr lang="en-US"/>
        </a:p>
      </dgm:t>
    </dgm:pt>
    <dgm:pt modelId="{C02024DC-690E-40F6-9CEC-5C3DEBD2DDA4}" type="pres">
      <dgm:prSet presAssocID="{D872D828-5A13-4D9B-8C91-959D75E7AE91}" presName="Parent2" presStyleLbl="revTx" presStyleIdx="0" presStyleCnt="0">
        <dgm:presLayoutVars>
          <dgm:chMax val="1"/>
          <dgm:chPref val="1"/>
          <dgm:bulletEnabled val="1"/>
        </dgm:presLayoutVars>
      </dgm:prSet>
      <dgm:spPr/>
      <dgm:t>
        <a:bodyPr/>
        <a:lstStyle/>
        <a:p>
          <a:endParaRPr lang="en-US"/>
        </a:p>
      </dgm:t>
    </dgm:pt>
    <dgm:pt modelId="{7929432D-9F40-43F7-8368-1E19598A811E}" type="pres">
      <dgm:prSet presAssocID="{E55D78D5-67C4-48CE-ABCF-4D5D42B0783A}" presName="Accent1" presStyleCnt="0"/>
      <dgm:spPr/>
    </dgm:pt>
    <dgm:pt modelId="{1EC5AE68-9E32-41A3-BBD2-FC8060C8B6B6}" type="pres">
      <dgm:prSet presAssocID="{E55D78D5-67C4-48CE-ABCF-4D5D42B0783A}" presName="Accent" presStyleLbl="node1" presStyleIdx="2" presStyleCnt="3"/>
      <dgm:spPr/>
    </dgm:pt>
    <dgm:pt modelId="{51D9F4E6-FF1F-4F23-8A62-AF7717772FB0}" type="pres">
      <dgm:prSet presAssocID="{E55D78D5-67C4-48CE-ABCF-4D5D42B0783A}" presName="ParentBackground1" presStyleCnt="0"/>
      <dgm:spPr/>
    </dgm:pt>
    <dgm:pt modelId="{5B282A63-6FC8-4A82-86AA-BBCF450DE541}" type="pres">
      <dgm:prSet presAssocID="{E55D78D5-67C4-48CE-ABCF-4D5D42B0783A}" presName="ParentBackground" presStyleLbl="fgAcc1" presStyleIdx="2" presStyleCnt="3"/>
      <dgm:spPr/>
      <dgm:t>
        <a:bodyPr/>
        <a:lstStyle/>
        <a:p>
          <a:endParaRPr lang="en-US"/>
        </a:p>
      </dgm:t>
    </dgm:pt>
    <dgm:pt modelId="{F6747F79-706F-4B8D-B34E-A0D391AA0A6C}" type="pres">
      <dgm:prSet presAssocID="{E55D78D5-67C4-48CE-ABCF-4D5D42B0783A}" presName="Parent1" presStyleLbl="revTx" presStyleIdx="0" presStyleCnt="0">
        <dgm:presLayoutVars>
          <dgm:chMax val="1"/>
          <dgm:chPref val="1"/>
          <dgm:bulletEnabled val="1"/>
        </dgm:presLayoutVars>
      </dgm:prSet>
      <dgm:spPr/>
      <dgm:t>
        <a:bodyPr/>
        <a:lstStyle/>
        <a:p>
          <a:endParaRPr lang="en-US"/>
        </a:p>
      </dgm:t>
    </dgm:pt>
  </dgm:ptLst>
  <dgm:cxnLst>
    <dgm:cxn modelId="{388AF56B-4893-4967-9F11-38CCEAF95FF6}" type="presOf" srcId="{E55D78D5-67C4-48CE-ABCF-4D5D42B0783A}" destId="{F6747F79-706F-4B8D-B34E-A0D391AA0A6C}" srcOrd="1" destOrd="0" presId="urn:microsoft.com/office/officeart/2011/layout/CircleProcess"/>
    <dgm:cxn modelId="{1B598DAF-B184-4FD8-92D9-9A4DDAC10A55}" type="presOf" srcId="{E53A372F-C73E-45E6-BDF3-C9662B44FAD4}" destId="{626C37FF-A4BC-4D75-BB26-8B1778F6E866}" srcOrd="1" destOrd="0" presId="urn:microsoft.com/office/officeart/2011/layout/CircleProcess"/>
    <dgm:cxn modelId="{430D4998-153C-4581-A1AE-0FBF2F036A23}" srcId="{98EFEE24-CAEB-4265-9E51-5EB32E29EC4B}" destId="{D872D828-5A13-4D9B-8C91-959D75E7AE91}" srcOrd="1" destOrd="0" parTransId="{8FB99028-FA4D-4A97-8716-35C5566F80BB}" sibTransId="{B3B6DA67-A3DA-4EE8-AC9A-DDDA48A3EDC3}"/>
    <dgm:cxn modelId="{F6C1A78D-0B30-4C32-B330-FAF6A6B0AB12}" type="presOf" srcId="{D872D828-5A13-4D9B-8C91-959D75E7AE91}" destId="{E066CE8B-55B0-4FA6-9BE5-3EB7B1473304}" srcOrd="0" destOrd="0" presId="urn:microsoft.com/office/officeart/2011/layout/CircleProcess"/>
    <dgm:cxn modelId="{50B80D3A-6A9F-403A-9C8C-4FB7031B9E66}" srcId="{98EFEE24-CAEB-4265-9E51-5EB32E29EC4B}" destId="{E55D78D5-67C4-48CE-ABCF-4D5D42B0783A}" srcOrd="0" destOrd="0" parTransId="{EEDC13F9-AE0A-409D-A803-5937A52AB7E7}" sibTransId="{885F27F5-258E-4E0F-8341-442041F26BEA}"/>
    <dgm:cxn modelId="{2FC451D1-C1E3-4656-B5ED-4FE2D5D2EF89}" type="presOf" srcId="{98EFEE24-CAEB-4265-9E51-5EB32E29EC4B}" destId="{05A4928F-C24A-4D4F-800B-3AA92764B96B}" srcOrd="0" destOrd="0" presId="urn:microsoft.com/office/officeart/2011/layout/CircleProcess"/>
    <dgm:cxn modelId="{E0328594-995F-4F36-AFFE-A2690D6919CD}" type="presOf" srcId="{E55D78D5-67C4-48CE-ABCF-4D5D42B0783A}" destId="{5B282A63-6FC8-4A82-86AA-BBCF450DE541}" srcOrd="0" destOrd="0" presId="urn:microsoft.com/office/officeart/2011/layout/CircleProcess"/>
    <dgm:cxn modelId="{1DFDF46E-62AA-4E7B-B92D-2D07938E852E}" srcId="{98EFEE24-CAEB-4265-9E51-5EB32E29EC4B}" destId="{E53A372F-C73E-45E6-BDF3-C9662B44FAD4}" srcOrd="2" destOrd="0" parTransId="{CA0ACA92-D952-4AF8-B1A0-5B5E4D2E1738}" sibTransId="{A20A4F03-9419-44CF-A541-A93558013668}"/>
    <dgm:cxn modelId="{EC121DBF-9679-4EE8-A2A5-4423556A349D}" type="presOf" srcId="{E53A372F-C73E-45E6-BDF3-C9662B44FAD4}" destId="{E17127EB-03FF-48C4-8DF7-4631BFE5E649}" srcOrd="0" destOrd="0" presId="urn:microsoft.com/office/officeart/2011/layout/CircleProcess"/>
    <dgm:cxn modelId="{EB299AAF-34AA-44B6-8AF5-5A8568C090E4}" type="presOf" srcId="{D872D828-5A13-4D9B-8C91-959D75E7AE91}" destId="{C02024DC-690E-40F6-9CEC-5C3DEBD2DDA4}" srcOrd="1" destOrd="0" presId="urn:microsoft.com/office/officeart/2011/layout/CircleProcess"/>
    <dgm:cxn modelId="{B2092D0F-6825-409E-9334-AD1B0E73708F}" type="presParOf" srcId="{05A4928F-C24A-4D4F-800B-3AA92764B96B}" destId="{96ACBF9A-E531-4FFD-BBCD-55FB954CCBAB}" srcOrd="0" destOrd="0" presId="urn:microsoft.com/office/officeart/2011/layout/CircleProcess"/>
    <dgm:cxn modelId="{BDE55019-193E-4A15-BFB0-DF9801AFD69C}" type="presParOf" srcId="{96ACBF9A-E531-4FFD-BBCD-55FB954CCBAB}" destId="{DA2EE9BA-5F5C-40E3-A3BA-2044C631A4AD}" srcOrd="0" destOrd="0" presId="urn:microsoft.com/office/officeart/2011/layout/CircleProcess"/>
    <dgm:cxn modelId="{D832B20B-3B0E-4BDE-8FE0-6E17D284E076}" type="presParOf" srcId="{05A4928F-C24A-4D4F-800B-3AA92764B96B}" destId="{4EA37135-3CC4-4748-8176-A03552E9501E}" srcOrd="1" destOrd="0" presId="urn:microsoft.com/office/officeart/2011/layout/CircleProcess"/>
    <dgm:cxn modelId="{2F01A592-EBED-424F-BAAD-7CE4EA964D0F}" type="presParOf" srcId="{4EA37135-3CC4-4748-8176-A03552E9501E}" destId="{E17127EB-03FF-48C4-8DF7-4631BFE5E649}" srcOrd="0" destOrd="0" presId="urn:microsoft.com/office/officeart/2011/layout/CircleProcess"/>
    <dgm:cxn modelId="{E2F3FFFF-85D2-49AB-B9A8-6AC467068612}" type="presParOf" srcId="{05A4928F-C24A-4D4F-800B-3AA92764B96B}" destId="{626C37FF-A4BC-4D75-BB26-8B1778F6E866}" srcOrd="2" destOrd="0" presId="urn:microsoft.com/office/officeart/2011/layout/CircleProcess"/>
    <dgm:cxn modelId="{B3CB13C8-9BAB-42A4-92DB-254E9D7223F6}" type="presParOf" srcId="{05A4928F-C24A-4D4F-800B-3AA92764B96B}" destId="{64B88E15-ADFE-4174-BA94-439194E0C16B}" srcOrd="3" destOrd="0" presId="urn:microsoft.com/office/officeart/2011/layout/CircleProcess"/>
    <dgm:cxn modelId="{7BC5D1A6-85AA-4C46-BB20-0C359B2EE336}" type="presParOf" srcId="{64B88E15-ADFE-4174-BA94-439194E0C16B}" destId="{A73E07E2-B3F6-4BC7-8D00-910C9AADB01E}" srcOrd="0" destOrd="0" presId="urn:microsoft.com/office/officeart/2011/layout/CircleProcess"/>
    <dgm:cxn modelId="{FD40C3D7-61DC-4983-B4A3-D87EAB5FF9BD}" type="presParOf" srcId="{05A4928F-C24A-4D4F-800B-3AA92764B96B}" destId="{685C6339-CFD9-4CF5-82AB-05DC5C1AF7EB}" srcOrd="4" destOrd="0" presId="urn:microsoft.com/office/officeart/2011/layout/CircleProcess"/>
    <dgm:cxn modelId="{40EEB8EC-A7B3-442D-A3AB-C971CAFEB294}" type="presParOf" srcId="{685C6339-CFD9-4CF5-82AB-05DC5C1AF7EB}" destId="{E066CE8B-55B0-4FA6-9BE5-3EB7B1473304}" srcOrd="0" destOrd="0" presId="urn:microsoft.com/office/officeart/2011/layout/CircleProcess"/>
    <dgm:cxn modelId="{4F96BB7C-ED68-4A94-AFF8-ED9FE4A2C7EC}" type="presParOf" srcId="{05A4928F-C24A-4D4F-800B-3AA92764B96B}" destId="{C02024DC-690E-40F6-9CEC-5C3DEBD2DDA4}" srcOrd="5" destOrd="0" presId="urn:microsoft.com/office/officeart/2011/layout/CircleProcess"/>
    <dgm:cxn modelId="{293F12EE-8893-4747-8478-BB65A80D3B85}" type="presParOf" srcId="{05A4928F-C24A-4D4F-800B-3AA92764B96B}" destId="{7929432D-9F40-43F7-8368-1E19598A811E}" srcOrd="6" destOrd="0" presId="urn:microsoft.com/office/officeart/2011/layout/CircleProcess"/>
    <dgm:cxn modelId="{9EE39F9B-D267-4158-AD84-7BF4D8EEF818}" type="presParOf" srcId="{7929432D-9F40-43F7-8368-1E19598A811E}" destId="{1EC5AE68-9E32-41A3-BBD2-FC8060C8B6B6}" srcOrd="0" destOrd="0" presId="urn:microsoft.com/office/officeart/2011/layout/CircleProcess"/>
    <dgm:cxn modelId="{E39A5DEC-3841-4F10-88DC-7F47B7191A5E}" type="presParOf" srcId="{05A4928F-C24A-4D4F-800B-3AA92764B96B}" destId="{51D9F4E6-FF1F-4F23-8A62-AF7717772FB0}" srcOrd="7" destOrd="0" presId="urn:microsoft.com/office/officeart/2011/layout/CircleProcess"/>
    <dgm:cxn modelId="{591EA7B8-0009-4575-8E85-CB4B01FC0507}" type="presParOf" srcId="{51D9F4E6-FF1F-4F23-8A62-AF7717772FB0}" destId="{5B282A63-6FC8-4A82-86AA-BBCF450DE541}" srcOrd="0" destOrd="0" presId="urn:microsoft.com/office/officeart/2011/layout/CircleProcess"/>
    <dgm:cxn modelId="{6EADBEC2-5F0F-4C30-AC58-8F0218628487}" type="presParOf" srcId="{05A4928F-C24A-4D4F-800B-3AA92764B96B}" destId="{F6747F79-706F-4B8D-B34E-A0D391AA0A6C}"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6ECF8C-4D3F-457A-B8AC-F4EA57E972D0}"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DBF760FD-30BA-4892-A13A-D472605282B5}">
      <dgm:prSet/>
      <dgm:spPr/>
      <dgm:t>
        <a:bodyPr/>
        <a:lstStyle/>
        <a:p>
          <a:r>
            <a:rPr lang="en-US" dirty="0"/>
            <a:t>Rank</a:t>
          </a:r>
          <a:endParaRPr lang="vi-VN" dirty="0"/>
        </a:p>
      </dgm:t>
    </dgm:pt>
    <dgm:pt modelId="{F6667381-8EBC-44BE-B66E-4E37A0E180F3}" type="parTrans" cxnId="{B4C1FB38-B2D0-4975-A77E-9D9663E280E6}">
      <dgm:prSet/>
      <dgm:spPr/>
      <dgm:t>
        <a:bodyPr/>
        <a:lstStyle/>
        <a:p>
          <a:endParaRPr lang="vi-VN"/>
        </a:p>
      </dgm:t>
    </dgm:pt>
    <dgm:pt modelId="{4F7A239E-A9B7-44F9-8D14-EFA0C7872E41}" type="sibTrans" cxnId="{B4C1FB38-B2D0-4975-A77E-9D9663E280E6}">
      <dgm:prSet/>
      <dgm:spPr/>
      <dgm:t>
        <a:bodyPr/>
        <a:lstStyle/>
        <a:p>
          <a:endParaRPr lang="vi-VN"/>
        </a:p>
      </dgm:t>
    </dgm:pt>
    <dgm:pt modelId="{553BF773-6659-4897-BD0D-7531C7A0028A}">
      <dgm:prSet/>
      <dgm:spPr/>
      <dgm:t>
        <a:bodyPr/>
        <a:lstStyle/>
        <a:p>
          <a:r>
            <a:rPr lang="en-US" dirty="0"/>
            <a:t>Length of service with the company</a:t>
          </a:r>
          <a:endParaRPr lang="vi-VN" dirty="0"/>
        </a:p>
      </dgm:t>
    </dgm:pt>
    <dgm:pt modelId="{E2EAFBD3-3777-42E0-BE0C-DA0C819E5710}" type="parTrans" cxnId="{D70599F2-E231-44F6-A663-F1B0643C9F9B}">
      <dgm:prSet/>
      <dgm:spPr/>
      <dgm:t>
        <a:bodyPr/>
        <a:lstStyle/>
        <a:p>
          <a:endParaRPr lang="vi-VN"/>
        </a:p>
      </dgm:t>
    </dgm:pt>
    <dgm:pt modelId="{93FB4830-584B-4530-9A32-1B5C88AE503B}" type="sibTrans" cxnId="{D70599F2-E231-44F6-A663-F1B0643C9F9B}">
      <dgm:prSet/>
      <dgm:spPr/>
      <dgm:t>
        <a:bodyPr/>
        <a:lstStyle/>
        <a:p>
          <a:endParaRPr lang="vi-VN"/>
        </a:p>
      </dgm:t>
    </dgm:pt>
    <dgm:pt modelId="{92D1202F-5812-4293-9975-7981C63D4935}">
      <dgm:prSet/>
      <dgm:spPr/>
      <dgm:t>
        <a:bodyPr/>
        <a:lstStyle/>
        <a:p>
          <a:r>
            <a:rPr lang="en-US" dirty="0"/>
            <a:t>Job duties</a:t>
          </a:r>
          <a:endParaRPr lang="vi-VN" dirty="0"/>
        </a:p>
      </dgm:t>
    </dgm:pt>
    <dgm:pt modelId="{F9C27D39-3A8A-4272-B5D3-D5E41DECDC21}" type="parTrans" cxnId="{2933B637-B40A-4392-9115-11AD8BF8ADF7}">
      <dgm:prSet/>
      <dgm:spPr/>
      <dgm:t>
        <a:bodyPr/>
        <a:lstStyle/>
        <a:p>
          <a:endParaRPr lang="vi-VN"/>
        </a:p>
      </dgm:t>
    </dgm:pt>
    <dgm:pt modelId="{2E75E4F2-6A24-4799-8006-C624E929F133}" type="sibTrans" cxnId="{2933B637-B40A-4392-9115-11AD8BF8ADF7}">
      <dgm:prSet/>
      <dgm:spPr/>
      <dgm:t>
        <a:bodyPr/>
        <a:lstStyle/>
        <a:p>
          <a:endParaRPr lang="vi-VN"/>
        </a:p>
      </dgm:t>
    </dgm:pt>
    <dgm:pt modelId="{9C23A639-A02A-4A2A-AACE-1E8B75A9AC2D}">
      <dgm:prSet/>
      <dgm:spPr/>
      <dgm:t>
        <a:bodyPr/>
        <a:lstStyle/>
        <a:p>
          <a:r>
            <a:rPr lang="en-US" dirty="0"/>
            <a:t>Special interest in the current or proposed system</a:t>
          </a:r>
          <a:br>
            <a:rPr lang="en-US" dirty="0"/>
          </a:br>
          <a:r>
            <a:rPr lang="vi-VN" dirty="0"/>
            <a:t/>
          </a:r>
          <a:br>
            <a:rPr lang="vi-VN" dirty="0"/>
          </a:br>
          <a:endParaRPr lang="vi-VN" dirty="0"/>
        </a:p>
      </dgm:t>
    </dgm:pt>
    <dgm:pt modelId="{71944BAC-0B9D-4C1C-9A43-6F1ACABC9D26}" type="parTrans" cxnId="{008F040A-3E24-49DA-9E1E-16546118304F}">
      <dgm:prSet/>
      <dgm:spPr/>
      <dgm:t>
        <a:bodyPr/>
        <a:lstStyle/>
        <a:p>
          <a:endParaRPr lang="vi-VN"/>
        </a:p>
      </dgm:t>
    </dgm:pt>
    <dgm:pt modelId="{70BC37C6-6968-4023-87BA-098D0BCF8B54}" type="sibTrans" cxnId="{008F040A-3E24-49DA-9E1E-16546118304F}">
      <dgm:prSet/>
      <dgm:spPr/>
      <dgm:t>
        <a:bodyPr/>
        <a:lstStyle/>
        <a:p>
          <a:endParaRPr lang="vi-VN"/>
        </a:p>
      </dgm:t>
    </dgm:pt>
    <dgm:pt modelId="{EE45B227-CD7B-4A0E-B876-CE28D07CF407}" type="pres">
      <dgm:prSet presAssocID="{6A6ECF8C-4D3F-457A-B8AC-F4EA57E972D0}" presName="matrix" presStyleCnt="0">
        <dgm:presLayoutVars>
          <dgm:chMax val="1"/>
          <dgm:dir/>
          <dgm:resizeHandles val="exact"/>
        </dgm:presLayoutVars>
      </dgm:prSet>
      <dgm:spPr/>
      <dgm:t>
        <a:bodyPr/>
        <a:lstStyle/>
        <a:p>
          <a:endParaRPr lang="en-US"/>
        </a:p>
      </dgm:t>
    </dgm:pt>
    <dgm:pt modelId="{291231C9-D4F8-423D-9A1C-642EEACEB8BF}" type="pres">
      <dgm:prSet presAssocID="{6A6ECF8C-4D3F-457A-B8AC-F4EA57E972D0}" presName="diamond" presStyleLbl="bgShp" presStyleIdx="0" presStyleCnt="1"/>
      <dgm:spPr/>
    </dgm:pt>
    <dgm:pt modelId="{7DC0C72B-9F0C-4B76-9100-CEA1DB5146EF}" type="pres">
      <dgm:prSet presAssocID="{6A6ECF8C-4D3F-457A-B8AC-F4EA57E972D0}" presName="quad1" presStyleLbl="node1" presStyleIdx="0" presStyleCnt="4">
        <dgm:presLayoutVars>
          <dgm:chMax val="0"/>
          <dgm:chPref val="0"/>
          <dgm:bulletEnabled val="1"/>
        </dgm:presLayoutVars>
      </dgm:prSet>
      <dgm:spPr/>
      <dgm:t>
        <a:bodyPr/>
        <a:lstStyle/>
        <a:p>
          <a:endParaRPr lang="en-US"/>
        </a:p>
      </dgm:t>
    </dgm:pt>
    <dgm:pt modelId="{44EDA4B8-6010-4E74-9AAF-451A5885E3C3}" type="pres">
      <dgm:prSet presAssocID="{6A6ECF8C-4D3F-457A-B8AC-F4EA57E972D0}" presName="quad2" presStyleLbl="node1" presStyleIdx="1" presStyleCnt="4">
        <dgm:presLayoutVars>
          <dgm:chMax val="0"/>
          <dgm:chPref val="0"/>
          <dgm:bulletEnabled val="1"/>
        </dgm:presLayoutVars>
      </dgm:prSet>
      <dgm:spPr/>
      <dgm:t>
        <a:bodyPr/>
        <a:lstStyle/>
        <a:p>
          <a:endParaRPr lang="en-US"/>
        </a:p>
      </dgm:t>
    </dgm:pt>
    <dgm:pt modelId="{8BCBEEE5-52AC-47E1-A1FC-06127AFCEBF8}" type="pres">
      <dgm:prSet presAssocID="{6A6ECF8C-4D3F-457A-B8AC-F4EA57E972D0}" presName="quad3" presStyleLbl="node1" presStyleIdx="2" presStyleCnt="4">
        <dgm:presLayoutVars>
          <dgm:chMax val="0"/>
          <dgm:chPref val="0"/>
          <dgm:bulletEnabled val="1"/>
        </dgm:presLayoutVars>
      </dgm:prSet>
      <dgm:spPr/>
      <dgm:t>
        <a:bodyPr/>
        <a:lstStyle/>
        <a:p>
          <a:endParaRPr lang="en-US"/>
        </a:p>
      </dgm:t>
    </dgm:pt>
    <dgm:pt modelId="{48B25A05-57DD-4CFD-9182-CDB9FB057216}" type="pres">
      <dgm:prSet presAssocID="{6A6ECF8C-4D3F-457A-B8AC-F4EA57E972D0}" presName="quad4" presStyleLbl="node1" presStyleIdx="3" presStyleCnt="4">
        <dgm:presLayoutVars>
          <dgm:chMax val="0"/>
          <dgm:chPref val="0"/>
          <dgm:bulletEnabled val="1"/>
        </dgm:presLayoutVars>
      </dgm:prSet>
      <dgm:spPr/>
      <dgm:t>
        <a:bodyPr/>
        <a:lstStyle/>
        <a:p>
          <a:endParaRPr lang="en-US"/>
        </a:p>
      </dgm:t>
    </dgm:pt>
  </dgm:ptLst>
  <dgm:cxnLst>
    <dgm:cxn modelId="{7AA7CF6A-73A2-4E44-85D4-6839935043EC}" type="presOf" srcId="{9C23A639-A02A-4A2A-AACE-1E8B75A9AC2D}" destId="{48B25A05-57DD-4CFD-9182-CDB9FB057216}" srcOrd="0" destOrd="0" presId="urn:microsoft.com/office/officeart/2005/8/layout/matrix3"/>
    <dgm:cxn modelId="{B4C1FB38-B2D0-4975-A77E-9D9663E280E6}" srcId="{6A6ECF8C-4D3F-457A-B8AC-F4EA57E972D0}" destId="{DBF760FD-30BA-4892-A13A-D472605282B5}" srcOrd="0" destOrd="0" parTransId="{F6667381-8EBC-44BE-B66E-4E37A0E180F3}" sibTransId="{4F7A239E-A9B7-44F9-8D14-EFA0C7872E41}"/>
    <dgm:cxn modelId="{BCA76882-651E-4FF7-B0A6-94FF504F6336}" type="presOf" srcId="{DBF760FD-30BA-4892-A13A-D472605282B5}" destId="{7DC0C72B-9F0C-4B76-9100-CEA1DB5146EF}" srcOrd="0" destOrd="0" presId="urn:microsoft.com/office/officeart/2005/8/layout/matrix3"/>
    <dgm:cxn modelId="{DF90DB93-2408-4D95-A28B-FAEAFDAC861E}" type="presOf" srcId="{553BF773-6659-4897-BD0D-7531C7A0028A}" destId="{44EDA4B8-6010-4E74-9AAF-451A5885E3C3}" srcOrd="0" destOrd="0" presId="urn:microsoft.com/office/officeart/2005/8/layout/matrix3"/>
    <dgm:cxn modelId="{D70599F2-E231-44F6-A663-F1B0643C9F9B}" srcId="{6A6ECF8C-4D3F-457A-B8AC-F4EA57E972D0}" destId="{553BF773-6659-4897-BD0D-7531C7A0028A}" srcOrd="1" destOrd="0" parTransId="{E2EAFBD3-3777-42E0-BE0C-DA0C819E5710}" sibTransId="{93FB4830-584B-4530-9A32-1B5C88AE503B}"/>
    <dgm:cxn modelId="{3C28DC8A-6B18-4470-B4CF-FB0693CD2266}" type="presOf" srcId="{6A6ECF8C-4D3F-457A-B8AC-F4EA57E972D0}" destId="{EE45B227-CD7B-4A0E-B876-CE28D07CF407}" srcOrd="0" destOrd="0" presId="urn:microsoft.com/office/officeart/2005/8/layout/matrix3"/>
    <dgm:cxn modelId="{2933B637-B40A-4392-9115-11AD8BF8ADF7}" srcId="{6A6ECF8C-4D3F-457A-B8AC-F4EA57E972D0}" destId="{92D1202F-5812-4293-9975-7981C63D4935}" srcOrd="2" destOrd="0" parTransId="{F9C27D39-3A8A-4272-B5D3-D5E41DECDC21}" sibTransId="{2E75E4F2-6A24-4799-8006-C624E929F133}"/>
    <dgm:cxn modelId="{008F040A-3E24-49DA-9E1E-16546118304F}" srcId="{6A6ECF8C-4D3F-457A-B8AC-F4EA57E972D0}" destId="{9C23A639-A02A-4A2A-AACE-1E8B75A9AC2D}" srcOrd="3" destOrd="0" parTransId="{71944BAC-0B9D-4C1C-9A43-6F1ACABC9D26}" sibTransId="{70BC37C6-6968-4023-87BA-098D0BCF8B54}"/>
    <dgm:cxn modelId="{DC5FD1F2-0DA4-45F7-9D40-EED63D987610}" type="presOf" srcId="{92D1202F-5812-4293-9975-7981C63D4935}" destId="{8BCBEEE5-52AC-47E1-A1FC-06127AFCEBF8}" srcOrd="0" destOrd="0" presId="urn:microsoft.com/office/officeart/2005/8/layout/matrix3"/>
    <dgm:cxn modelId="{0351038E-6AE5-45C0-9E23-6B2F854A0FFE}" type="presParOf" srcId="{EE45B227-CD7B-4A0E-B876-CE28D07CF407}" destId="{291231C9-D4F8-423D-9A1C-642EEACEB8BF}" srcOrd="0" destOrd="0" presId="urn:microsoft.com/office/officeart/2005/8/layout/matrix3"/>
    <dgm:cxn modelId="{2124B888-4B5F-4F8C-894A-42346E73E0AC}" type="presParOf" srcId="{EE45B227-CD7B-4A0E-B876-CE28D07CF407}" destId="{7DC0C72B-9F0C-4B76-9100-CEA1DB5146EF}" srcOrd="1" destOrd="0" presId="urn:microsoft.com/office/officeart/2005/8/layout/matrix3"/>
    <dgm:cxn modelId="{AA2A90F3-CE9B-45F7-9AF1-ECD25C3E1230}" type="presParOf" srcId="{EE45B227-CD7B-4A0E-B876-CE28D07CF407}" destId="{44EDA4B8-6010-4E74-9AAF-451A5885E3C3}" srcOrd="2" destOrd="0" presId="urn:microsoft.com/office/officeart/2005/8/layout/matrix3"/>
    <dgm:cxn modelId="{EDA6171D-8F85-4CDE-8ED4-5D59BAF01676}" type="presParOf" srcId="{EE45B227-CD7B-4A0E-B876-CE28D07CF407}" destId="{8BCBEEE5-52AC-47E1-A1FC-06127AFCEBF8}" srcOrd="3" destOrd="0" presId="urn:microsoft.com/office/officeart/2005/8/layout/matrix3"/>
    <dgm:cxn modelId="{E62BF814-E187-4A90-B83E-58CCC59137E3}" type="presParOf" srcId="{EE45B227-CD7B-4A0E-B876-CE28D07CF407}" destId="{48B25A05-57DD-4CFD-9182-CDB9FB0572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56CCC4-8C6D-4B9E-9D6B-CC4F67BA2FD2}"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vi-VN"/>
        </a:p>
      </dgm:t>
    </dgm:pt>
    <dgm:pt modelId="{D5EA6221-0F3C-41DD-BF8B-D37509F65AD9}">
      <dgm:prSet/>
      <dgm:spPr/>
      <dgm:t>
        <a:bodyPr/>
        <a:lstStyle/>
        <a:p>
          <a:r>
            <a:rPr lang="en-US" dirty="0"/>
            <a:t>Convening all concerned respondents together at one time</a:t>
          </a:r>
          <a:endParaRPr lang="vi-VN" dirty="0"/>
        </a:p>
      </dgm:t>
    </dgm:pt>
    <dgm:pt modelId="{8B4EA2EB-0DBC-41A5-92EF-933E10AFF670}" type="parTrans" cxnId="{74E84656-D81F-412F-8AD7-BAA34F087E75}">
      <dgm:prSet/>
      <dgm:spPr/>
      <dgm:t>
        <a:bodyPr/>
        <a:lstStyle/>
        <a:p>
          <a:endParaRPr lang="vi-VN"/>
        </a:p>
      </dgm:t>
    </dgm:pt>
    <dgm:pt modelId="{7F6D8346-9BC4-45D7-BF48-39DB703A92CB}" type="sibTrans" cxnId="{74E84656-D81F-412F-8AD7-BAA34F087E75}">
      <dgm:prSet/>
      <dgm:spPr/>
      <dgm:t>
        <a:bodyPr/>
        <a:lstStyle/>
        <a:p>
          <a:endParaRPr lang="vi-VN"/>
        </a:p>
      </dgm:t>
    </dgm:pt>
    <dgm:pt modelId="{3DAB373D-CC04-4805-BE37-E2FD986C4D7C}">
      <dgm:prSet/>
      <dgm:spPr/>
      <dgm:t>
        <a:bodyPr/>
        <a:lstStyle/>
        <a:p>
          <a:r>
            <a:rPr lang="en-US"/>
            <a:t>Personally administering the questionnaire</a:t>
          </a:r>
          <a:endParaRPr lang="vi-VN"/>
        </a:p>
      </dgm:t>
    </dgm:pt>
    <dgm:pt modelId="{EF821E93-5B02-44E7-A1BB-C487292EE6F0}" type="parTrans" cxnId="{0F843B67-ED83-4E49-80E6-99BF3B8CD125}">
      <dgm:prSet/>
      <dgm:spPr/>
      <dgm:t>
        <a:bodyPr/>
        <a:lstStyle/>
        <a:p>
          <a:endParaRPr lang="vi-VN"/>
        </a:p>
      </dgm:t>
    </dgm:pt>
    <dgm:pt modelId="{789094DD-A0EE-4A80-A393-5D4C16773964}" type="sibTrans" cxnId="{0F843B67-ED83-4E49-80E6-99BF3B8CD125}">
      <dgm:prSet/>
      <dgm:spPr/>
      <dgm:t>
        <a:bodyPr/>
        <a:lstStyle/>
        <a:p>
          <a:endParaRPr lang="vi-VN"/>
        </a:p>
      </dgm:t>
    </dgm:pt>
    <dgm:pt modelId="{E027023F-7D73-455B-BDDF-5082BE6621F7}">
      <dgm:prSet/>
      <dgm:spPr/>
      <dgm:t>
        <a:bodyPr/>
        <a:lstStyle/>
        <a:p>
          <a:r>
            <a:rPr lang="en-US"/>
            <a:t>Allowing respondents to self-administer the questionnaire</a:t>
          </a:r>
          <a:endParaRPr lang="vi-VN"/>
        </a:p>
      </dgm:t>
    </dgm:pt>
    <dgm:pt modelId="{ACF449EC-88FE-4289-B562-9D3C20393C6D}" type="parTrans" cxnId="{5B9299EC-2B6C-4240-B9EB-6C574D76DF80}">
      <dgm:prSet/>
      <dgm:spPr/>
      <dgm:t>
        <a:bodyPr/>
        <a:lstStyle/>
        <a:p>
          <a:endParaRPr lang="vi-VN"/>
        </a:p>
      </dgm:t>
    </dgm:pt>
    <dgm:pt modelId="{AFE6666C-AB87-4660-8C34-83A7CB4015FA}" type="sibTrans" cxnId="{5B9299EC-2B6C-4240-B9EB-6C574D76DF80}">
      <dgm:prSet/>
      <dgm:spPr/>
      <dgm:t>
        <a:bodyPr/>
        <a:lstStyle/>
        <a:p>
          <a:endParaRPr lang="vi-VN"/>
        </a:p>
      </dgm:t>
    </dgm:pt>
    <dgm:pt modelId="{EF0CFBA2-5BF4-4BDB-B2C8-6A1FC49ABCE1}">
      <dgm:prSet/>
      <dgm:spPr/>
      <dgm:t>
        <a:bodyPr/>
        <a:lstStyle/>
        <a:p>
          <a:r>
            <a:rPr lang="en-US"/>
            <a:t>Mailing questionnaires</a:t>
          </a:r>
          <a:endParaRPr lang="vi-VN"/>
        </a:p>
      </dgm:t>
    </dgm:pt>
    <dgm:pt modelId="{47DA3D79-DDF8-4646-94DE-E3A6FB2CE520}" type="parTrans" cxnId="{583F5057-BA90-4F64-B10A-00ADFFEEB813}">
      <dgm:prSet/>
      <dgm:spPr/>
      <dgm:t>
        <a:bodyPr/>
        <a:lstStyle/>
        <a:p>
          <a:endParaRPr lang="vi-VN"/>
        </a:p>
      </dgm:t>
    </dgm:pt>
    <dgm:pt modelId="{91407280-0E4A-4FE4-B105-4CB56722FECA}" type="sibTrans" cxnId="{583F5057-BA90-4F64-B10A-00ADFFEEB813}">
      <dgm:prSet/>
      <dgm:spPr/>
      <dgm:t>
        <a:bodyPr/>
        <a:lstStyle/>
        <a:p>
          <a:endParaRPr lang="vi-VN"/>
        </a:p>
      </dgm:t>
    </dgm:pt>
    <dgm:pt modelId="{7F7BC0ED-4D0F-4E5A-8625-90AAB61E8D72}">
      <dgm:prSet/>
      <dgm:spPr/>
      <dgm:t>
        <a:bodyPr/>
        <a:lstStyle/>
        <a:p>
          <a:r>
            <a:rPr lang="en-US"/>
            <a:t>Administering over the Web or via email</a:t>
          </a:r>
          <a:endParaRPr lang="vi-VN"/>
        </a:p>
      </dgm:t>
    </dgm:pt>
    <dgm:pt modelId="{79E125B7-228B-43B7-8036-E440EFB4416D}" type="parTrans" cxnId="{89DE05BE-FEA1-4A68-A124-CEFCF7967264}">
      <dgm:prSet/>
      <dgm:spPr/>
      <dgm:t>
        <a:bodyPr/>
        <a:lstStyle/>
        <a:p>
          <a:endParaRPr lang="vi-VN"/>
        </a:p>
      </dgm:t>
    </dgm:pt>
    <dgm:pt modelId="{CCF5508B-4FF0-45BA-BD90-E99B92F65A53}" type="sibTrans" cxnId="{89DE05BE-FEA1-4A68-A124-CEFCF7967264}">
      <dgm:prSet/>
      <dgm:spPr/>
      <dgm:t>
        <a:bodyPr/>
        <a:lstStyle/>
        <a:p>
          <a:endParaRPr lang="vi-VN"/>
        </a:p>
      </dgm:t>
    </dgm:pt>
    <dgm:pt modelId="{9E37813B-9199-4A83-8EF4-E4DF9A573409}" type="pres">
      <dgm:prSet presAssocID="{E156CCC4-8C6D-4B9E-9D6B-CC4F67BA2FD2}" presName="Name0" presStyleCnt="0">
        <dgm:presLayoutVars>
          <dgm:dir/>
          <dgm:resizeHandles val="exact"/>
        </dgm:presLayoutVars>
      </dgm:prSet>
      <dgm:spPr/>
      <dgm:t>
        <a:bodyPr/>
        <a:lstStyle/>
        <a:p>
          <a:endParaRPr lang="en-US"/>
        </a:p>
      </dgm:t>
    </dgm:pt>
    <dgm:pt modelId="{D391F451-C88E-4C65-807A-1B4536A187E2}" type="pres">
      <dgm:prSet presAssocID="{D5EA6221-0F3C-41DD-BF8B-D37509F65AD9}" presName="node" presStyleLbl="node1" presStyleIdx="0" presStyleCnt="5">
        <dgm:presLayoutVars>
          <dgm:bulletEnabled val="1"/>
        </dgm:presLayoutVars>
      </dgm:prSet>
      <dgm:spPr/>
      <dgm:t>
        <a:bodyPr/>
        <a:lstStyle/>
        <a:p>
          <a:endParaRPr lang="en-US"/>
        </a:p>
      </dgm:t>
    </dgm:pt>
    <dgm:pt modelId="{893ED4AF-6243-4721-B888-45C0C6DB6BF3}" type="pres">
      <dgm:prSet presAssocID="{7F6D8346-9BC4-45D7-BF48-39DB703A92CB}" presName="sibTrans" presStyleCnt="0"/>
      <dgm:spPr/>
    </dgm:pt>
    <dgm:pt modelId="{E3A46DAC-6770-4199-828B-964DB9F087A5}" type="pres">
      <dgm:prSet presAssocID="{3DAB373D-CC04-4805-BE37-E2FD986C4D7C}" presName="node" presStyleLbl="node1" presStyleIdx="1" presStyleCnt="5">
        <dgm:presLayoutVars>
          <dgm:bulletEnabled val="1"/>
        </dgm:presLayoutVars>
      </dgm:prSet>
      <dgm:spPr/>
      <dgm:t>
        <a:bodyPr/>
        <a:lstStyle/>
        <a:p>
          <a:endParaRPr lang="en-US"/>
        </a:p>
      </dgm:t>
    </dgm:pt>
    <dgm:pt modelId="{E480443E-8E85-41E6-93B4-9865BB51F5AB}" type="pres">
      <dgm:prSet presAssocID="{789094DD-A0EE-4A80-A393-5D4C16773964}" presName="sibTrans" presStyleCnt="0"/>
      <dgm:spPr/>
    </dgm:pt>
    <dgm:pt modelId="{F155B269-3767-4122-A02E-07C6BA2219AF}" type="pres">
      <dgm:prSet presAssocID="{E027023F-7D73-455B-BDDF-5082BE6621F7}" presName="node" presStyleLbl="node1" presStyleIdx="2" presStyleCnt="5">
        <dgm:presLayoutVars>
          <dgm:bulletEnabled val="1"/>
        </dgm:presLayoutVars>
      </dgm:prSet>
      <dgm:spPr/>
      <dgm:t>
        <a:bodyPr/>
        <a:lstStyle/>
        <a:p>
          <a:endParaRPr lang="en-US"/>
        </a:p>
      </dgm:t>
    </dgm:pt>
    <dgm:pt modelId="{035C66B5-6624-4B14-B740-723BB7F5FEB0}" type="pres">
      <dgm:prSet presAssocID="{AFE6666C-AB87-4660-8C34-83A7CB4015FA}" presName="sibTrans" presStyleCnt="0"/>
      <dgm:spPr/>
    </dgm:pt>
    <dgm:pt modelId="{B5A93B9E-1014-466D-BA8D-51FC6F074AF4}" type="pres">
      <dgm:prSet presAssocID="{EF0CFBA2-5BF4-4BDB-B2C8-6A1FC49ABCE1}" presName="node" presStyleLbl="node1" presStyleIdx="3" presStyleCnt="5">
        <dgm:presLayoutVars>
          <dgm:bulletEnabled val="1"/>
        </dgm:presLayoutVars>
      </dgm:prSet>
      <dgm:spPr/>
      <dgm:t>
        <a:bodyPr/>
        <a:lstStyle/>
        <a:p>
          <a:endParaRPr lang="en-US"/>
        </a:p>
      </dgm:t>
    </dgm:pt>
    <dgm:pt modelId="{F7B5FF23-BF88-4CC3-9EB5-5727CCC44DC6}" type="pres">
      <dgm:prSet presAssocID="{91407280-0E4A-4FE4-B105-4CB56722FECA}" presName="sibTrans" presStyleCnt="0"/>
      <dgm:spPr/>
    </dgm:pt>
    <dgm:pt modelId="{1670C326-3B4F-4795-A905-C172456418D6}" type="pres">
      <dgm:prSet presAssocID="{7F7BC0ED-4D0F-4E5A-8625-90AAB61E8D72}" presName="node" presStyleLbl="node1" presStyleIdx="4" presStyleCnt="5">
        <dgm:presLayoutVars>
          <dgm:bulletEnabled val="1"/>
        </dgm:presLayoutVars>
      </dgm:prSet>
      <dgm:spPr/>
      <dgm:t>
        <a:bodyPr/>
        <a:lstStyle/>
        <a:p>
          <a:endParaRPr lang="en-US"/>
        </a:p>
      </dgm:t>
    </dgm:pt>
  </dgm:ptLst>
  <dgm:cxnLst>
    <dgm:cxn modelId="{5B9299EC-2B6C-4240-B9EB-6C574D76DF80}" srcId="{E156CCC4-8C6D-4B9E-9D6B-CC4F67BA2FD2}" destId="{E027023F-7D73-455B-BDDF-5082BE6621F7}" srcOrd="2" destOrd="0" parTransId="{ACF449EC-88FE-4289-B562-9D3C20393C6D}" sibTransId="{AFE6666C-AB87-4660-8C34-83A7CB4015FA}"/>
    <dgm:cxn modelId="{0F843B67-ED83-4E49-80E6-99BF3B8CD125}" srcId="{E156CCC4-8C6D-4B9E-9D6B-CC4F67BA2FD2}" destId="{3DAB373D-CC04-4805-BE37-E2FD986C4D7C}" srcOrd="1" destOrd="0" parTransId="{EF821E93-5B02-44E7-A1BB-C487292EE6F0}" sibTransId="{789094DD-A0EE-4A80-A393-5D4C16773964}"/>
    <dgm:cxn modelId="{B714E658-6972-4600-8008-7E4CCE481AE9}" type="presOf" srcId="{3DAB373D-CC04-4805-BE37-E2FD986C4D7C}" destId="{E3A46DAC-6770-4199-828B-964DB9F087A5}" srcOrd="0" destOrd="0" presId="urn:microsoft.com/office/officeart/2005/8/layout/hList6"/>
    <dgm:cxn modelId="{B6880C04-8D87-414D-B9EC-29ABCDA49DB1}" type="presOf" srcId="{E156CCC4-8C6D-4B9E-9D6B-CC4F67BA2FD2}" destId="{9E37813B-9199-4A83-8EF4-E4DF9A573409}" srcOrd="0" destOrd="0" presId="urn:microsoft.com/office/officeart/2005/8/layout/hList6"/>
    <dgm:cxn modelId="{89DE05BE-FEA1-4A68-A124-CEFCF7967264}" srcId="{E156CCC4-8C6D-4B9E-9D6B-CC4F67BA2FD2}" destId="{7F7BC0ED-4D0F-4E5A-8625-90AAB61E8D72}" srcOrd="4" destOrd="0" parTransId="{79E125B7-228B-43B7-8036-E440EFB4416D}" sibTransId="{CCF5508B-4FF0-45BA-BD90-E99B92F65A53}"/>
    <dgm:cxn modelId="{70924D69-F468-44E5-9DFE-C030ED3528A4}" type="presOf" srcId="{7F7BC0ED-4D0F-4E5A-8625-90AAB61E8D72}" destId="{1670C326-3B4F-4795-A905-C172456418D6}" srcOrd="0" destOrd="0" presId="urn:microsoft.com/office/officeart/2005/8/layout/hList6"/>
    <dgm:cxn modelId="{5BDF4BE7-F137-4D30-9B8E-66DD2E5C43FF}" type="presOf" srcId="{E027023F-7D73-455B-BDDF-5082BE6621F7}" destId="{F155B269-3767-4122-A02E-07C6BA2219AF}" srcOrd="0" destOrd="0" presId="urn:microsoft.com/office/officeart/2005/8/layout/hList6"/>
    <dgm:cxn modelId="{74E84656-D81F-412F-8AD7-BAA34F087E75}" srcId="{E156CCC4-8C6D-4B9E-9D6B-CC4F67BA2FD2}" destId="{D5EA6221-0F3C-41DD-BF8B-D37509F65AD9}" srcOrd="0" destOrd="0" parTransId="{8B4EA2EB-0DBC-41A5-92EF-933E10AFF670}" sibTransId="{7F6D8346-9BC4-45D7-BF48-39DB703A92CB}"/>
    <dgm:cxn modelId="{583F5057-BA90-4F64-B10A-00ADFFEEB813}" srcId="{E156CCC4-8C6D-4B9E-9D6B-CC4F67BA2FD2}" destId="{EF0CFBA2-5BF4-4BDB-B2C8-6A1FC49ABCE1}" srcOrd="3" destOrd="0" parTransId="{47DA3D79-DDF8-4646-94DE-E3A6FB2CE520}" sibTransId="{91407280-0E4A-4FE4-B105-4CB56722FECA}"/>
    <dgm:cxn modelId="{D0B65164-4253-4435-BFE7-EA6B893AA448}" type="presOf" srcId="{EF0CFBA2-5BF4-4BDB-B2C8-6A1FC49ABCE1}" destId="{B5A93B9E-1014-466D-BA8D-51FC6F074AF4}" srcOrd="0" destOrd="0" presId="urn:microsoft.com/office/officeart/2005/8/layout/hList6"/>
    <dgm:cxn modelId="{7DB81AE2-E396-4F85-862E-90209FDC91B5}" type="presOf" srcId="{D5EA6221-0F3C-41DD-BF8B-D37509F65AD9}" destId="{D391F451-C88E-4C65-807A-1B4536A187E2}" srcOrd="0" destOrd="0" presId="urn:microsoft.com/office/officeart/2005/8/layout/hList6"/>
    <dgm:cxn modelId="{73DAF6DD-01CE-47D0-9D7D-575EE69268F0}" type="presParOf" srcId="{9E37813B-9199-4A83-8EF4-E4DF9A573409}" destId="{D391F451-C88E-4C65-807A-1B4536A187E2}" srcOrd="0" destOrd="0" presId="urn:microsoft.com/office/officeart/2005/8/layout/hList6"/>
    <dgm:cxn modelId="{8E02CB5A-D04D-471C-A054-62C46EE209BB}" type="presParOf" srcId="{9E37813B-9199-4A83-8EF4-E4DF9A573409}" destId="{893ED4AF-6243-4721-B888-45C0C6DB6BF3}" srcOrd="1" destOrd="0" presId="urn:microsoft.com/office/officeart/2005/8/layout/hList6"/>
    <dgm:cxn modelId="{78379277-7E32-4F86-B56B-B95A4966CCD1}" type="presParOf" srcId="{9E37813B-9199-4A83-8EF4-E4DF9A573409}" destId="{E3A46DAC-6770-4199-828B-964DB9F087A5}" srcOrd="2" destOrd="0" presId="urn:microsoft.com/office/officeart/2005/8/layout/hList6"/>
    <dgm:cxn modelId="{17934B7E-188A-49BC-AC2C-F1200CD95B9D}" type="presParOf" srcId="{9E37813B-9199-4A83-8EF4-E4DF9A573409}" destId="{E480443E-8E85-41E6-93B4-9865BB51F5AB}" srcOrd="3" destOrd="0" presId="urn:microsoft.com/office/officeart/2005/8/layout/hList6"/>
    <dgm:cxn modelId="{080D5247-8DA7-4C6B-94B5-F4BC38BF8D5D}" type="presParOf" srcId="{9E37813B-9199-4A83-8EF4-E4DF9A573409}" destId="{F155B269-3767-4122-A02E-07C6BA2219AF}" srcOrd="4" destOrd="0" presId="urn:microsoft.com/office/officeart/2005/8/layout/hList6"/>
    <dgm:cxn modelId="{0CEE0A1E-C69C-4F54-AE0F-B541BB1B127F}" type="presParOf" srcId="{9E37813B-9199-4A83-8EF4-E4DF9A573409}" destId="{035C66B5-6624-4B14-B740-723BB7F5FEB0}" srcOrd="5" destOrd="0" presId="urn:microsoft.com/office/officeart/2005/8/layout/hList6"/>
    <dgm:cxn modelId="{7A0F95F5-FEEB-4661-88A5-5D38F4FAE3A6}" type="presParOf" srcId="{9E37813B-9199-4A83-8EF4-E4DF9A573409}" destId="{B5A93B9E-1014-466D-BA8D-51FC6F074AF4}" srcOrd="6" destOrd="0" presId="urn:microsoft.com/office/officeart/2005/8/layout/hList6"/>
    <dgm:cxn modelId="{AB948648-06E1-4833-9C5B-920F02ED94D2}" type="presParOf" srcId="{9E37813B-9199-4A83-8EF4-E4DF9A573409}" destId="{F7B5FF23-BF88-4CC3-9EB5-5727CCC44DC6}" srcOrd="7" destOrd="0" presId="urn:microsoft.com/office/officeart/2005/8/layout/hList6"/>
    <dgm:cxn modelId="{B2AD211B-E3E7-4F55-8A45-9FBA8F01E306}" type="presParOf" srcId="{9E37813B-9199-4A83-8EF4-E4DF9A573409}" destId="{1670C326-3B4F-4795-A905-C172456418D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FC4A-D59E-4769-BCA4-C8ADEDCE648E}">
      <dsp:nvSpPr>
        <dsp:cNvPr id="0" name=""/>
        <dsp:cNvSpPr/>
      </dsp:nvSpPr>
      <dsp:spPr>
        <a:xfrm rot="10800000">
          <a:off x="1788017" y="806"/>
          <a:ext cx="6386177" cy="7178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64" tIns="80010" rIns="149352" bIns="80010" numCol="1" spcCol="1270" anchor="ctr" anchorCtr="0">
          <a:noAutofit/>
        </a:bodyPr>
        <a:lstStyle/>
        <a:p>
          <a:pPr lvl="0" algn="ctr" defTabSz="933450">
            <a:lnSpc>
              <a:spcPct val="90000"/>
            </a:lnSpc>
            <a:spcBef>
              <a:spcPct val="0"/>
            </a:spcBef>
            <a:spcAft>
              <a:spcPct val="35000"/>
            </a:spcAft>
          </a:pPr>
          <a:r>
            <a:rPr lang="en-US" sz="2100" kern="1200" dirty="0"/>
            <a:t>Allow ample white space</a:t>
          </a:r>
          <a:endParaRPr lang="vi-VN" sz="2100" kern="1200" dirty="0"/>
        </a:p>
      </dsp:txBody>
      <dsp:txXfrm rot="10800000">
        <a:off x="1967486" y="806"/>
        <a:ext cx="6206708" cy="717877"/>
      </dsp:txXfrm>
    </dsp:sp>
    <dsp:sp modelId="{3CED3C48-161A-45FC-85BD-BB7B5AE1C6EB}">
      <dsp:nvSpPr>
        <dsp:cNvPr id="0" name=""/>
        <dsp:cNvSpPr/>
      </dsp:nvSpPr>
      <dsp:spPr>
        <a:xfrm>
          <a:off x="1429079" y="806"/>
          <a:ext cx="717877" cy="717877"/>
        </a:xfrm>
        <a:prstGeom prst="ellipse">
          <a:avLst/>
        </a:prstGeom>
        <a:blipFill>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1D48F-05CF-459A-B7A7-14B1C8616EEE}">
      <dsp:nvSpPr>
        <dsp:cNvPr id="0" name=""/>
        <dsp:cNvSpPr/>
      </dsp:nvSpPr>
      <dsp:spPr>
        <a:xfrm rot="10800000">
          <a:off x="1788017" y="911180"/>
          <a:ext cx="6386177" cy="7178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64" tIns="80010" rIns="149352" bIns="80010" numCol="1" spcCol="1270" anchor="ctr" anchorCtr="0">
          <a:noAutofit/>
        </a:bodyPr>
        <a:lstStyle/>
        <a:p>
          <a:pPr lvl="0" algn="ctr" defTabSz="933450">
            <a:lnSpc>
              <a:spcPct val="90000"/>
            </a:lnSpc>
            <a:spcBef>
              <a:spcPct val="0"/>
            </a:spcBef>
            <a:spcAft>
              <a:spcPct val="35000"/>
            </a:spcAft>
          </a:pPr>
          <a:r>
            <a:rPr lang="en-US" sz="2100" kern="1200"/>
            <a:t>Allow ample space to write or type in responses</a:t>
          </a:r>
          <a:endParaRPr lang="vi-VN" sz="2100" kern="1200"/>
        </a:p>
      </dsp:txBody>
      <dsp:txXfrm rot="10800000">
        <a:off x="1967486" y="911180"/>
        <a:ext cx="6206708" cy="717877"/>
      </dsp:txXfrm>
    </dsp:sp>
    <dsp:sp modelId="{DFFBED3D-5822-42BF-A4FA-1A40F1C4FE9A}">
      <dsp:nvSpPr>
        <dsp:cNvPr id="0" name=""/>
        <dsp:cNvSpPr/>
      </dsp:nvSpPr>
      <dsp:spPr>
        <a:xfrm>
          <a:off x="1429079" y="911180"/>
          <a:ext cx="717877" cy="71787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003FA-CB2E-4106-80A3-8761033B7323}">
      <dsp:nvSpPr>
        <dsp:cNvPr id="0" name=""/>
        <dsp:cNvSpPr/>
      </dsp:nvSpPr>
      <dsp:spPr>
        <a:xfrm rot="10800000">
          <a:off x="1788017" y="1821554"/>
          <a:ext cx="6386177" cy="7178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64" tIns="80010" rIns="149352" bIns="80010" numCol="1" spcCol="1270" anchor="ctr" anchorCtr="0">
          <a:noAutofit/>
        </a:bodyPr>
        <a:lstStyle/>
        <a:p>
          <a:pPr lvl="0" algn="ctr" defTabSz="933450">
            <a:lnSpc>
              <a:spcPct val="90000"/>
            </a:lnSpc>
            <a:spcBef>
              <a:spcPct val="0"/>
            </a:spcBef>
            <a:spcAft>
              <a:spcPct val="35000"/>
            </a:spcAft>
          </a:pPr>
          <a:r>
            <a:rPr lang="en-US" sz="2100" kern="1200"/>
            <a:t>Make it easy for respondents to clearly mark their answers</a:t>
          </a:r>
          <a:endParaRPr lang="vi-VN" sz="2100" kern="1200"/>
        </a:p>
      </dsp:txBody>
      <dsp:txXfrm rot="10800000">
        <a:off x="1967486" y="1821554"/>
        <a:ext cx="6206708" cy="717877"/>
      </dsp:txXfrm>
    </dsp:sp>
    <dsp:sp modelId="{66000BF9-2FD6-4A27-80AE-1FDD29729592}">
      <dsp:nvSpPr>
        <dsp:cNvPr id="0" name=""/>
        <dsp:cNvSpPr/>
      </dsp:nvSpPr>
      <dsp:spPr>
        <a:xfrm>
          <a:off x="1429079" y="1821554"/>
          <a:ext cx="717877" cy="717877"/>
        </a:xfrm>
        <a:prstGeom prst="ellipse">
          <a:avLst/>
        </a:prstGeom>
        <a:blipFill>
          <a:blip xmlns:r="http://schemas.openxmlformats.org/officeDocument/2006/relationships" r:embed="rId3"/>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B3458-4701-4A14-8516-E3AC6DF1F292}">
      <dsp:nvSpPr>
        <dsp:cNvPr id="0" name=""/>
        <dsp:cNvSpPr/>
      </dsp:nvSpPr>
      <dsp:spPr>
        <a:xfrm rot="10800000">
          <a:off x="1788017" y="2731928"/>
          <a:ext cx="6386177" cy="7178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564" tIns="80010" rIns="149352" bIns="80010" numCol="1" spcCol="1270" anchor="ctr" anchorCtr="0">
          <a:noAutofit/>
        </a:bodyPr>
        <a:lstStyle/>
        <a:p>
          <a:pPr lvl="0" algn="ctr" defTabSz="933450">
            <a:lnSpc>
              <a:spcPct val="90000"/>
            </a:lnSpc>
            <a:spcBef>
              <a:spcPct val="0"/>
            </a:spcBef>
            <a:spcAft>
              <a:spcPct val="35000"/>
            </a:spcAft>
          </a:pPr>
          <a:r>
            <a:rPr lang="en-US" sz="2100" kern="1200"/>
            <a:t>Be consistent in style</a:t>
          </a:r>
          <a:endParaRPr lang="vi-VN" sz="2100" kern="1200"/>
        </a:p>
      </dsp:txBody>
      <dsp:txXfrm rot="10800000">
        <a:off x="1967486" y="2731928"/>
        <a:ext cx="6206708" cy="717877"/>
      </dsp:txXfrm>
    </dsp:sp>
    <dsp:sp modelId="{B81E25F9-6859-4247-9BD6-BD24FCEE518E}">
      <dsp:nvSpPr>
        <dsp:cNvPr id="0" name=""/>
        <dsp:cNvSpPr/>
      </dsp:nvSpPr>
      <dsp:spPr>
        <a:xfrm>
          <a:off x="1429079" y="2731928"/>
          <a:ext cx="717877" cy="717877"/>
        </a:xfrm>
        <a:prstGeom prst="ellipse">
          <a:avLst/>
        </a:prstGeom>
        <a:blipFill>
          <a:blip xmlns:r="http://schemas.openxmlformats.org/officeDocument/2006/relationships" r:embed="rId4"/>
          <a:srcRect/>
          <a:stretch>
            <a:fillRect t="-3000" b="-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EE9BA-5F5C-40E3-A3BA-2044C631A4AD}">
      <dsp:nvSpPr>
        <dsp:cNvPr id="0" name=""/>
        <dsp:cNvSpPr/>
      </dsp:nvSpPr>
      <dsp:spPr>
        <a:xfrm>
          <a:off x="7666400" y="1143683"/>
          <a:ext cx="3029589" cy="30301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127EB-03FF-48C4-8DF7-4631BFE5E649}">
      <dsp:nvSpPr>
        <dsp:cNvPr id="0" name=""/>
        <dsp:cNvSpPr/>
      </dsp:nvSpPr>
      <dsp:spPr>
        <a:xfrm>
          <a:off x="7766992" y="1244706"/>
          <a:ext cx="2828406" cy="282810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a:p>
          <a:pPr lvl="0" algn="ctr" defTabSz="1022350">
            <a:lnSpc>
              <a:spcPct val="90000"/>
            </a:lnSpc>
            <a:spcBef>
              <a:spcPct val="0"/>
            </a:spcBef>
            <a:spcAft>
              <a:spcPct val="35000"/>
            </a:spcAft>
          </a:pPr>
          <a:r>
            <a:rPr lang="en-US" sz="2300" kern="1200" dirty="0"/>
            <a:t>3. Introduce less controversial questions first </a:t>
          </a:r>
          <a:br>
            <a:rPr lang="en-US" sz="2300" kern="1200" dirty="0"/>
          </a:br>
          <a:r>
            <a:rPr lang="en-US" sz="2300" kern="1200" dirty="0"/>
            <a:t/>
          </a:r>
          <a:br>
            <a:rPr lang="en-US" sz="2300" kern="1200" dirty="0"/>
          </a:br>
          <a:endParaRPr lang="vi-VN" sz="2300" kern="1200" dirty="0"/>
        </a:p>
      </dsp:txBody>
      <dsp:txXfrm>
        <a:off x="8171332" y="1648797"/>
        <a:ext cx="2019726" cy="2019922"/>
      </dsp:txXfrm>
    </dsp:sp>
    <dsp:sp modelId="{A73E07E2-B3F6-4BC7-8D00-910C9AADB01E}">
      <dsp:nvSpPr>
        <dsp:cNvPr id="0" name=""/>
        <dsp:cNvSpPr/>
      </dsp:nvSpPr>
      <dsp:spPr>
        <a:xfrm rot="2700000">
          <a:off x="4538881" y="1147346"/>
          <a:ext cx="3022292" cy="3022292"/>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6CE8B-55B0-4FA6-9BE5-3EB7B1473304}">
      <dsp:nvSpPr>
        <dsp:cNvPr id="0" name=""/>
        <dsp:cNvSpPr/>
      </dsp:nvSpPr>
      <dsp:spPr>
        <a:xfrm>
          <a:off x="4635824" y="1244706"/>
          <a:ext cx="2828406" cy="282810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a:p>
          <a:pPr lvl="0" algn="ctr" defTabSz="1022350">
            <a:lnSpc>
              <a:spcPct val="90000"/>
            </a:lnSpc>
            <a:spcBef>
              <a:spcPct val="0"/>
            </a:spcBef>
            <a:spcAft>
              <a:spcPct val="35000"/>
            </a:spcAft>
          </a:pPr>
          <a:r>
            <a:rPr lang="en-US" sz="2300" kern="1200" dirty="0"/>
            <a:t>2. Cluster items of similar content together</a:t>
          </a:r>
          <a:endParaRPr lang="vi-VN" sz="2300" kern="1200" dirty="0"/>
        </a:p>
      </dsp:txBody>
      <dsp:txXfrm>
        <a:off x="5040164" y="1648797"/>
        <a:ext cx="2019726" cy="2019922"/>
      </dsp:txXfrm>
    </dsp:sp>
    <dsp:sp modelId="{1EC5AE68-9E32-41A3-BBD2-FC8060C8B6B6}">
      <dsp:nvSpPr>
        <dsp:cNvPr id="0" name=""/>
        <dsp:cNvSpPr/>
      </dsp:nvSpPr>
      <dsp:spPr>
        <a:xfrm rot="2700000">
          <a:off x="1407713" y="1147346"/>
          <a:ext cx="3022292" cy="3022292"/>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82A63-6FC8-4A82-86AA-BBCF450DE541}">
      <dsp:nvSpPr>
        <dsp:cNvPr id="0" name=""/>
        <dsp:cNvSpPr/>
      </dsp:nvSpPr>
      <dsp:spPr>
        <a:xfrm>
          <a:off x="1504657" y="1244706"/>
          <a:ext cx="2828406" cy="282810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1. Place most important questions first</a:t>
          </a:r>
          <a:endParaRPr lang="vi-VN" sz="2300" kern="1200" dirty="0"/>
        </a:p>
      </dsp:txBody>
      <dsp:txXfrm>
        <a:off x="1908996" y="1648797"/>
        <a:ext cx="2019726" cy="2019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31C9-D4F8-423D-9A1C-642EEACEB8BF}">
      <dsp:nvSpPr>
        <dsp:cNvPr id="0" name=""/>
        <dsp:cNvSpPr/>
      </dsp:nvSpPr>
      <dsp:spPr>
        <a:xfrm>
          <a:off x="1133851" y="0"/>
          <a:ext cx="3944204" cy="3944204"/>
        </a:xfrm>
        <a:prstGeom prst="diamond">
          <a:avLst/>
        </a:prstGeom>
        <a:gradFill rotWithShape="0">
          <a:gsLst>
            <a:gs pos="0">
              <a:schemeClr val="accent1">
                <a:tint val="40000"/>
                <a:hueOff val="0"/>
                <a:satOff val="0"/>
                <a:lumOff val="0"/>
                <a:alphaOff val="0"/>
                <a:tint val="98000"/>
                <a:satMod val="110000"/>
                <a:lumMod val="104000"/>
              </a:schemeClr>
            </a:gs>
            <a:gs pos="69000">
              <a:schemeClr val="accent1">
                <a:tint val="40000"/>
                <a:hueOff val="0"/>
                <a:satOff val="0"/>
                <a:lumOff val="0"/>
                <a:alphaOff val="0"/>
                <a:shade val="88000"/>
                <a:satMod val="130000"/>
                <a:lumMod val="92000"/>
              </a:schemeClr>
            </a:gs>
            <a:gs pos="100000">
              <a:schemeClr val="accent1">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DC0C72B-9F0C-4B76-9100-CEA1DB5146EF}">
      <dsp:nvSpPr>
        <dsp:cNvPr id="0" name=""/>
        <dsp:cNvSpPr/>
      </dsp:nvSpPr>
      <dsp:spPr>
        <a:xfrm>
          <a:off x="1508550" y="374699"/>
          <a:ext cx="1538239" cy="153823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Rank</a:t>
          </a:r>
          <a:endParaRPr lang="vi-VN" sz="1500" kern="1200" dirty="0"/>
        </a:p>
      </dsp:txBody>
      <dsp:txXfrm>
        <a:off x="1583641" y="449790"/>
        <a:ext cx="1388057" cy="1388057"/>
      </dsp:txXfrm>
    </dsp:sp>
    <dsp:sp modelId="{44EDA4B8-6010-4E74-9AAF-451A5885E3C3}">
      <dsp:nvSpPr>
        <dsp:cNvPr id="0" name=""/>
        <dsp:cNvSpPr/>
      </dsp:nvSpPr>
      <dsp:spPr>
        <a:xfrm>
          <a:off x="3165116" y="374699"/>
          <a:ext cx="1538239" cy="153823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Length of service with the company</a:t>
          </a:r>
          <a:endParaRPr lang="vi-VN" sz="1500" kern="1200" dirty="0"/>
        </a:p>
      </dsp:txBody>
      <dsp:txXfrm>
        <a:off x="3240207" y="449790"/>
        <a:ext cx="1388057" cy="1388057"/>
      </dsp:txXfrm>
    </dsp:sp>
    <dsp:sp modelId="{8BCBEEE5-52AC-47E1-A1FC-06127AFCEBF8}">
      <dsp:nvSpPr>
        <dsp:cNvPr id="0" name=""/>
        <dsp:cNvSpPr/>
      </dsp:nvSpPr>
      <dsp:spPr>
        <a:xfrm>
          <a:off x="1508550" y="2031265"/>
          <a:ext cx="1538239" cy="153823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Job duties</a:t>
          </a:r>
          <a:endParaRPr lang="vi-VN" sz="1500" kern="1200" dirty="0"/>
        </a:p>
      </dsp:txBody>
      <dsp:txXfrm>
        <a:off x="1583641" y="2106356"/>
        <a:ext cx="1388057" cy="1388057"/>
      </dsp:txXfrm>
    </dsp:sp>
    <dsp:sp modelId="{48B25A05-57DD-4CFD-9182-CDB9FB057216}">
      <dsp:nvSpPr>
        <dsp:cNvPr id="0" name=""/>
        <dsp:cNvSpPr/>
      </dsp:nvSpPr>
      <dsp:spPr>
        <a:xfrm>
          <a:off x="3165116" y="2031265"/>
          <a:ext cx="1538239" cy="153823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Special interest in the current or proposed system</a:t>
          </a:r>
          <a:br>
            <a:rPr lang="en-US" sz="1500" kern="1200" dirty="0"/>
          </a:br>
          <a:r>
            <a:rPr lang="vi-VN" sz="1500" kern="1200" dirty="0"/>
            <a:t/>
          </a:r>
          <a:br>
            <a:rPr lang="vi-VN" sz="1500" kern="1200" dirty="0"/>
          </a:br>
          <a:endParaRPr lang="vi-VN" sz="1500" kern="1200" dirty="0"/>
        </a:p>
      </dsp:txBody>
      <dsp:txXfrm>
        <a:off x="3240207" y="2106356"/>
        <a:ext cx="1388057" cy="1388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F451-C88E-4C65-807A-1B4536A187E2}">
      <dsp:nvSpPr>
        <dsp:cNvPr id="0" name=""/>
        <dsp:cNvSpPr/>
      </dsp:nvSpPr>
      <dsp:spPr>
        <a:xfrm rot="16200000">
          <a:off x="-815152" y="820310"/>
          <a:ext cx="3450613" cy="1809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129" bIns="0" numCol="1" spcCol="1270" anchor="ctr" anchorCtr="0">
          <a:noAutofit/>
        </a:bodyPr>
        <a:lstStyle/>
        <a:p>
          <a:pPr lvl="0" algn="ctr" defTabSz="889000">
            <a:lnSpc>
              <a:spcPct val="90000"/>
            </a:lnSpc>
            <a:spcBef>
              <a:spcPct val="0"/>
            </a:spcBef>
            <a:spcAft>
              <a:spcPct val="35000"/>
            </a:spcAft>
          </a:pPr>
          <a:r>
            <a:rPr lang="en-US" sz="2000" kern="1200" dirty="0"/>
            <a:t>Convening all concerned respondents together at one time</a:t>
          </a:r>
          <a:endParaRPr lang="vi-VN" sz="2000" kern="1200" dirty="0"/>
        </a:p>
      </dsp:txBody>
      <dsp:txXfrm rot="5400000">
        <a:off x="5158" y="690123"/>
        <a:ext cx="1809992" cy="2070367"/>
      </dsp:txXfrm>
    </dsp:sp>
    <dsp:sp modelId="{E3A46DAC-6770-4199-828B-964DB9F087A5}">
      <dsp:nvSpPr>
        <dsp:cNvPr id="0" name=""/>
        <dsp:cNvSpPr/>
      </dsp:nvSpPr>
      <dsp:spPr>
        <a:xfrm rot="16200000">
          <a:off x="1130589" y="820310"/>
          <a:ext cx="3450613" cy="1809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129" bIns="0" numCol="1" spcCol="1270" anchor="ctr" anchorCtr="0">
          <a:noAutofit/>
        </a:bodyPr>
        <a:lstStyle/>
        <a:p>
          <a:pPr lvl="0" algn="ctr" defTabSz="889000">
            <a:lnSpc>
              <a:spcPct val="90000"/>
            </a:lnSpc>
            <a:spcBef>
              <a:spcPct val="0"/>
            </a:spcBef>
            <a:spcAft>
              <a:spcPct val="35000"/>
            </a:spcAft>
          </a:pPr>
          <a:r>
            <a:rPr lang="en-US" sz="2000" kern="1200"/>
            <a:t>Personally administering the questionnaire</a:t>
          </a:r>
          <a:endParaRPr lang="vi-VN" sz="2000" kern="1200"/>
        </a:p>
      </dsp:txBody>
      <dsp:txXfrm rot="5400000">
        <a:off x="1950899" y="690123"/>
        <a:ext cx="1809992" cy="2070367"/>
      </dsp:txXfrm>
    </dsp:sp>
    <dsp:sp modelId="{F155B269-3767-4122-A02E-07C6BA2219AF}">
      <dsp:nvSpPr>
        <dsp:cNvPr id="0" name=""/>
        <dsp:cNvSpPr/>
      </dsp:nvSpPr>
      <dsp:spPr>
        <a:xfrm rot="16200000">
          <a:off x="3076330" y="820310"/>
          <a:ext cx="3450613" cy="1809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129" bIns="0" numCol="1" spcCol="1270" anchor="ctr" anchorCtr="0">
          <a:noAutofit/>
        </a:bodyPr>
        <a:lstStyle/>
        <a:p>
          <a:pPr lvl="0" algn="ctr" defTabSz="889000">
            <a:lnSpc>
              <a:spcPct val="90000"/>
            </a:lnSpc>
            <a:spcBef>
              <a:spcPct val="0"/>
            </a:spcBef>
            <a:spcAft>
              <a:spcPct val="35000"/>
            </a:spcAft>
          </a:pPr>
          <a:r>
            <a:rPr lang="en-US" sz="2000" kern="1200"/>
            <a:t>Allowing respondents to self-administer the questionnaire</a:t>
          </a:r>
          <a:endParaRPr lang="vi-VN" sz="2000" kern="1200"/>
        </a:p>
      </dsp:txBody>
      <dsp:txXfrm rot="5400000">
        <a:off x="3896640" y="690123"/>
        <a:ext cx="1809992" cy="2070367"/>
      </dsp:txXfrm>
    </dsp:sp>
    <dsp:sp modelId="{B5A93B9E-1014-466D-BA8D-51FC6F074AF4}">
      <dsp:nvSpPr>
        <dsp:cNvPr id="0" name=""/>
        <dsp:cNvSpPr/>
      </dsp:nvSpPr>
      <dsp:spPr>
        <a:xfrm rot="16200000">
          <a:off x="5022072" y="820310"/>
          <a:ext cx="3450613" cy="1809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129" bIns="0" numCol="1" spcCol="1270" anchor="ctr" anchorCtr="0">
          <a:noAutofit/>
        </a:bodyPr>
        <a:lstStyle/>
        <a:p>
          <a:pPr lvl="0" algn="ctr" defTabSz="889000">
            <a:lnSpc>
              <a:spcPct val="90000"/>
            </a:lnSpc>
            <a:spcBef>
              <a:spcPct val="0"/>
            </a:spcBef>
            <a:spcAft>
              <a:spcPct val="35000"/>
            </a:spcAft>
          </a:pPr>
          <a:r>
            <a:rPr lang="en-US" sz="2000" kern="1200"/>
            <a:t>Mailing questionnaires</a:t>
          </a:r>
          <a:endParaRPr lang="vi-VN" sz="2000" kern="1200"/>
        </a:p>
      </dsp:txBody>
      <dsp:txXfrm rot="5400000">
        <a:off x="5842382" y="690123"/>
        <a:ext cx="1809992" cy="2070367"/>
      </dsp:txXfrm>
    </dsp:sp>
    <dsp:sp modelId="{1670C326-3B4F-4795-A905-C172456418D6}">
      <dsp:nvSpPr>
        <dsp:cNvPr id="0" name=""/>
        <dsp:cNvSpPr/>
      </dsp:nvSpPr>
      <dsp:spPr>
        <a:xfrm rot="16200000">
          <a:off x="6967814" y="820310"/>
          <a:ext cx="3450613" cy="180999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129" bIns="0" numCol="1" spcCol="1270" anchor="ctr" anchorCtr="0">
          <a:noAutofit/>
        </a:bodyPr>
        <a:lstStyle/>
        <a:p>
          <a:pPr lvl="0" algn="ctr" defTabSz="889000">
            <a:lnSpc>
              <a:spcPct val="90000"/>
            </a:lnSpc>
            <a:spcBef>
              <a:spcPct val="0"/>
            </a:spcBef>
            <a:spcAft>
              <a:spcPct val="35000"/>
            </a:spcAft>
          </a:pPr>
          <a:r>
            <a:rPr lang="en-US" sz="2000" kern="1200"/>
            <a:t>Administering over the Web or via email</a:t>
          </a:r>
          <a:endParaRPr lang="vi-VN" sz="2000" kern="1200"/>
        </a:p>
      </dsp:txBody>
      <dsp:txXfrm rot="5400000">
        <a:off x="7788124" y="690123"/>
        <a:ext cx="1809992" cy="207036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28E36-264A-4059-B0BA-DB293B789D15}"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DF597-3515-403C-BAE8-C96265FBE4CE}" type="slidenum">
              <a:rPr lang="en-US" smtClean="0"/>
              <a:t>‹#›</a:t>
            </a:fld>
            <a:endParaRPr lang="en-US"/>
          </a:p>
        </p:txBody>
      </p:sp>
    </p:spTree>
    <p:extLst>
      <p:ext uri="{BB962C8B-B14F-4D97-AF65-F5344CB8AC3E}">
        <p14:creationId xmlns:p14="http://schemas.microsoft.com/office/powerpoint/2010/main" val="26135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Masha</a:t>
            </a:r>
            <a:r>
              <a:rPr lang="en-US" baseline="0" smtClean="0"/>
              <a:t> Gesen – Nhà văn chuyên viết về giới tri thức.</a:t>
            </a:r>
            <a:endParaRPr lang="en-US"/>
          </a:p>
        </p:txBody>
      </p:sp>
      <p:sp>
        <p:nvSpPr>
          <p:cNvPr id="4" name="Slide Number Placeholder 3"/>
          <p:cNvSpPr>
            <a:spLocks noGrp="1"/>
          </p:cNvSpPr>
          <p:nvPr>
            <p:ph type="sldNum" sz="quarter" idx="10"/>
          </p:nvPr>
        </p:nvSpPr>
        <p:spPr/>
        <p:txBody>
          <a:bodyPr/>
          <a:lstStyle/>
          <a:p>
            <a:fld id="{024DF597-3515-403C-BAE8-C96265FBE4CE}" type="slidenum">
              <a:rPr lang="en-US" smtClean="0"/>
              <a:t>5</a:t>
            </a:fld>
            <a:endParaRPr lang="en-US"/>
          </a:p>
        </p:txBody>
      </p:sp>
    </p:spTree>
    <p:extLst>
      <p:ext uri="{BB962C8B-B14F-4D97-AF65-F5344CB8AC3E}">
        <p14:creationId xmlns:p14="http://schemas.microsoft.com/office/powerpoint/2010/main" val="96983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54FED-3E80-4874-95B5-8B03D4B6CBF9}" type="slidenum">
              <a:rPr lang="en-US" altLang="en-US"/>
              <a:pPr/>
              <a:t>33</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dirty="0"/>
              <a:t>Even when you write an open-ended question, it must be narrow enough to guide respondents to answer in a specific way.</a:t>
            </a:r>
          </a:p>
          <a:p>
            <a:r>
              <a:rPr lang="en-US" altLang="en-US" dirty="0"/>
              <a:t>Use open-ended questions when it is impossible to list effectively all possible responses to a question</a:t>
            </a:r>
            <a:r>
              <a:rPr lang="en-US" altLang="en-US" dirty="0" smtClean="0"/>
              <a:t>.</a:t>
            </a:r>
            <a:endParaRPr lang="en-US" altLang="en-US" dirty="0"/>
          </a:p>
          <a:p>
            <a:r>
              <a:rPr lang="en-US" altLang="en-US" dirty="0" smtClean="0"/>
              <a:t>Minh bạch,</a:t>
            </a:r>
            <a:r>
              <a:rPr lang="en-US" altLang="en-US" baseline="0" dirty="0" smtClean="0"/>
              <a:t> rõ ràng, chi tiết</a:t>
            </a:r>
          </a:p>
          <a:p>
            <a:endParaRPr lang="en-US" altLang="en-US" baseline="0" dirty="0" smtClean="0"/>
          </a:p>
          <a:p>
            <a:r>
              <a:rPr lang="en-US" dirty="0" smtClean="0"/>
              <a:t>Use closed questions when you want to survey a large sample of people. The reason becomes obvious when you start imagining how the data you are collecting will look. If you use only openended questions for hundreds of people, correct analysis and interpretation of their responses becomes impossible without the aid of a computerized content analysis program.</a:t>
            </a:r>
            <a:endParaRPr lang="en-US" altLang="en-US" baseline="0" dirty="0" smtClean="0"/>
          </a:p>
          <a:p>
            <a:endParaRPr lang="en-US" altLang="en-US" dirty="0" smtClean="0"/>
          </a:p>
          <a:p>
            <a:endParaRPr lang="en-US" altLang="en-US" dirty="0" smtClean="0"/>
          </a:p>
          <a:p>
            <a:r>
              <a:rPr lang="en-US" altLang="en-US" dirty="0" smtClean="0"/>
              <a:t>	</a:t>
            </a:r>
            <a:endParaRPr lang="en-US" altLang="en-US" dirty="0"/>
          </a:p>
        </p:txBody>
      </p:sp>
    </p:spTree>
    <p:extLst>
      <p:ext uri="{BB962C8B-B14F-4D97-AF65-F5344CB8AC3E}">
        <p14:creationId xmlns:p14="http://schemas.microsoft.com/office/powerpoint/2010/main" val="299610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Tốc</a:t>
            </a:r>
            <a:r>
              <a:rPr lang="en-US" baseline="0" dirty="0" smtClean="0"/>
              <a:t> độ hoàn thành</a:t>
            </a:r>
          </a:p>
          <a:p>
            <a:r>
              <a:rPr lang="en-US" baseline="0" dirty="0" smtClean="0"/>
              <a:t>Tính chất khám phá</a:t>
            </a:r>
          </a:p>
          <a:p>
            <a:r>
              <a:rPr lang="en-US" dirty="0" smtClean="0"/>
              <a:t>Chiều rộng</a:t>
            </a:r>
            <a:r>
              <a:rPr lang="en-US" baseline="0" dirty="0" smtClean="0"/>
              <a:t> và chiều sâu</a:t>
            </a:r>
          </a:p>
          <a:p>
            <a:r>
              <a:rPr lang="en-US" baseline="0" dirty="0" smtClean="0"/>
              <a:t>Dễ chuẩn bị</a:t>
            </a:r>
          </a:p>
          <a:p>
            <a:r>
              <a:rPr lang="en-US" baseline="0" dirty="0" smtClean="0"/>
              <a:t>Dễ phân tích</a:t>
            </a:r>
            <a:endParaRPr lang="en-US" dirty="0"/>
          </a:p>
        </p:txBody>
      </p:sp>
      <p:sp>
        <p:nvSpPr>
          <p:cNvPr id="4" name="Slide Number Placeholder 3"/>
          <p:cNvSpPr>
            <a:spLocks noGrp="1"/>
          </p:cNvSpPr>
          <p:nvPr>
            <p:ph type="sldNum" sz="quarter" idx="10"/>
          </p:nvPr>
        </p:nvSpPr>
        <p:spPr/>
        <p:txBody>
          <a:bodyPr/>
          <a:lstStyle/>
          <a:p>
            <a:fld id="{F8F612EF-567B-4164-89FB-4802FCFC208C}" type="slidenum">
              <a:rPr lang="en-US" smtClean="0"/>
              <a:t>34</a:t>
            </a:fld>
            <a:endParaRPr lang="en-US"/>
          </a:p>
        </p:txBody>
      </p:sp>
    </p:spTree>
    <p:extLst>
      <p:ext uri="{BB962C8B-B14F-4D97-AF65-F5344CB8AC3E}">
        <p14:creationId xmlns:p14="http://schemas.microsoft.com/office/powerpoint/2010/main" val="112538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A1744-605D-4521-9234-70253F809596}" type="slidenum">
              <a:rPr lang="en-US" altLang="en-US"/>
              <a:pPr/>
              <a:t>35</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dirty="0"/>
              <a:t>Write questionnaires in the respondents own language usage.</a:t>
            </a:r>
          </a:p>
          <a:p>
            <a:r>
              <a:rPr lang="en-US" altLang="en-US" dirty="0" smtClean="0"/>
              <a:t>Mỗi hệ</a:t>
            </a:r>
            <a:r>
              <a:rPr lang="en-US" altLang="en-US" baseline="0" dirty="0" smtClean="0"/>
              <a:t> thống có những tiêu chuẩn về từ ngữ khác nhau</a:t>
            </a:r>
            <a:endParaRPr lang="en-US" altLang="en-US" dirty="0"/>
          </a:p>
          <a:p>
            <a:r>
              <a:rPr lang="en-US" altLang="en-US" dirty="0"/>
              <a:t>Simple – Use the language of the respondents whenever possible.</a:t>
            </a:r>
          </a:p>
          <a:p>
            <a:endParaRPr lang="en-US" altLang="en-US" dirty="0"/>
          </a:p>
          <a:p>
            <a:r>
              <a:rPr lang="en-US" altLang="en-US" dirty="0"/>
              <a:t>Specific – work at being specific rather then vague in wording.</a:t>
            </a:r>
          </a:p>
          <a:p>
            <a:endParaRPr lang="en-US" altLang="en-US" dirty="0"/>
          </a:p>
          <a:p>
            <a:r>
              <a:rPr lang="en-US" altLang="en-US" dirty="0"/>
              <a:t>Short – keep questions short</a:t>
            </a:r>
          </a:p>
          <a:p>
            <a:endParaRPr lang="en-US" altLang="en-US" dirty="0"/>
          </a:p>
          <a:p>
            <a:r>
              <a:rPr lang="en-US" altLang="en-US" dirty="0"/>
              <a:t>Not patronizing – do not talk down to participants through low-level language choices.</a:t>
            </a:r>
          </a:p>
          <a:p>
            <a:endParaRPr lang="en-US" altLang="en-US" dirty="0"/>
          </a:p>
          <a:p>
            <a:r>
              <a:rPr lang="en-US" altLang="en-US" dirty="0"/>
              <a:t>Free of bias – also means avoiding objectionable questions.</a:t>
            </a:r>
          </a:p>
          <a:p>
            <a:endParaRPr lang="en-US" altLang="en-US" dirty="0"/>
          </a:p>
          <a:p>
            <a:r>
              <a:rPr lang="en-US" altLang="en-US" dirty="0"/>
              <a:t>Addressed to those who are knowledgeable – target questions to correct respondents.</a:t>
            </a:r>
          </a:p>
          <a:p>
            <a:endParaRPr lang="en-US" altLang="en-US" dirty="0"/>
          </a:p>
          <a:p>
            <a:endParaRPr lang="en-US" altLang="en-US" dirty="0"/>
          </a:p>
        </p:txBody>
      </p:sp>
    </p:spTree>
    <p:extLst>
      <p:ext uri="{BB962C8B-B14F-4D97-AF65-F5344CB8AC3E}">
        <p14:creationId xmlns:p14="http://schemas.microsoft.com/office/powerpoint/2010/main" val="420429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11257-4AA5-426F-85AE-EF5E40AD25E7}" type="slidenum">
              <a:rPr lang="en-US" altLang="en-US"/>
              <a:pPr/>
              <a:t>36</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en-US"/>
              <a:t>Scaling is the process of assigning numbers or other symbols to an attribute or characteristic for the purpose of measuring that attribute or characteristic.</a:t>
            </a:r>
          </a:p>
          <a:p>
            <a:endParaRPr lang="en-US" altLang="en-US"/>
          </a:p>
        </p:txBody>
      </p:sp>
    </p:spTree>
    <p:extLst>
      <p:ext uri="{BB962C8B-B14F-4D97-AF65-F5344CB8AC3E}">
        <p14:creationId xmlns:p14="http://schemas.microsoft.com/office/powerpoint/2010/main" val="48294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E32B-E5D7-4DCE-B785-D40936016812}" type="slidenum">
              <a:rPr lang="en-US" altLang="en-US"/>
              <a:pPr/>
              <a:t>38</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More complete analysis can be performed on interval scales.</a:t>
            </a:r>
          </a:p>
        </p:txBody>
      </p:sp>
    </p:spTree>
    <p:extLst>
      <p:ext uri="{BB962C8B-B14F-4D97-AF65-F5344CB8AC3E}">
        <p14:creationId xmlns:p14="http://schemas.microsoft.com/office/powerpoint/2010/main" val="331328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7E8D7-9F70-4ECA-9706-10B6D5DC3EC6}" type="slidenum">
              <a:rPr lang="en-US" altLang="en-US"/>
              <a:pPr/>
              <a:t>39</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dirty="0"/>
              <a:t>Questionnaires must be valid and reliable.</a:t>
            </a:r>
          </a:p>
          <a:p>
            <a:r>
              <a:rPr lang="en-US" altLang="en-US" dirty="0" smtClean="0"/>
              <a:t>Hiệu lực</a:t>
            </a:r>
            <a:r>
              <a:rPr lang="en-US" altLang="en-US" baseline="0" dirty="0" smtClean="0"/>
              <a:t> và tin cậy</a:t>
            </a:r>
            <a:endParaRPr lang="en-US" altLang="en-US" dirty="0"/>
          </a:p>
        </p:txBody>
      </p:sp>
    </p:spTree>
    <p:extLst>
      <p:ext uri="{BB962C8B-B14F-4D97-AF65-F5344CB8AC3E}">
        <p14:creationId xmlns:p14="http://schemas.microsoft.com/office/powerpoint/2010/main" val="234446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F510C-8DA9-475D-97CD-F6617894C314}" type="slidenum">
              <a:rPr lang="en-US" altLang="en-US"/>
              <a:pPr/>
              <a:t>40</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Construction of scales is a serious task which must consider the problems associated with their construction.</a:t>
            </a:r>
          </a:p>
          <a:p>
            <a:endParaRPr lang="en-US" altLang="en-US"/>
          </a:p>
        </p:txBody>
      </p:sp>
    </p:spTree>
    <p:extLst>
      <p:ext uri="{BB962C8B-B14F-4D97-AF65-F5344CB8AC3E}">
        <p14:creationId xmlns:p14="http://schemas.microsoft.com/office/powerpoint/2010/main" val="4080575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Bố trí quá ít không gian trống gây nên cảm giác choáng ngợp, dễ gây chán nản cho người làm khảo sát -&gt; giảm chất lượng thông tin</a:t>
            </a:r>
          </a:p>
        </p:txBody>
      </p:sp>
      <p:sp>
        <p:nvSpPr>
          <p:cNvPr id="4" name="Slide Number Placeholder 3"/>
          <p:cNvSpPr>
            <a:spLocks noGrp="1"/>
          </p:cNvSpPr>
          <p:nvPr>
            <p:ph type="sldNum" sz="quarter" idx="10"/>
          </p:nvPr>
        </p:nvSpPr>
        <p:spPr/>
        <p:txBody>
          <a:bodyPr/>
          <a:lstStyle/>
          <a:p>
            <a:fld id="{65B8D159-9E05-45A2-B723-6489A6F846AD}" type="slidenum">
              <a:rPr lang="vi-VN" smtClean="0"/>
              <a:t>47</a:t>
            </a:fld>
            <a:endParaRPr lang="vi-VN"/>
          </a:p>
        </p:txBody>
      </p:sp>
    </p:spTree>
    <p:extLst>
      <p:ext uri="{BB962C8B-B14F-4D97-AF65-F5344CB8AC3E}">
        <p14:creationId xmlns:p14="http://schemas.microsoft.com/office/powerpoint/2010/main" val="313216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Không</a:t>
            </a:r>
            <a:r>
              <a:rPr lang="en-US" dirty="0"/>
              <a:t> </a:t>
            </a:r>
            <a:r>
              <a:rPr lang="en-US" dirty="0" err="1"/>
              <a:t>gian</a:t>
            </a:r>
            <a:r>
              <a:rPr lang="en-US" dirty="0"/>
              <a:t> </a:t>
            </a:r>
            <a:r>
              <a:rPr lang="en-US" dirty="0" err="1"/>
              <a:t>quá</a:t>
            </a:r>
            <a:r>
              <a:rPr lang="en-US" dirty="0"/>
              <a:t> </a:t>
            </a:r>
            <a:r>
              <a:rPr lang="en-US" dirty="0" err="1"/>
              <a:t>chật</a:t>
            </a:r>
            <a:r>
              <a:rPr lang="en-US" dirty="0"/>
              <a:t>: </a:t>
            </a:r>
            <a:r>
              <a:rPr lang="en-US" dirty="0" err="1"/>
              <a:t>khi</a:t>
            </a:r>
            <a:r>
              <a:rPr lang="en-US" dirty="0"/>
              <a:t> </a:t>
            </a:r>
            <a:r>
              <a:rPr lang="en-US" dirty="0" err="1"/>
              <a:t>điền</a:t>
            </a:r>
            <a:r>
              <a:rPr lang="en-US" dirty="0"/>
              <a:t> </a:t>
            </a:r>
            <a:r>
              <a:rPr lang="en-US" dirty="0" err="1"/>
              <a:t>vào</a:t>
            </a:r>
            <a:r>
              <a:rPr lang="en-US" dirty="0"/>
              <a:t> </a:t>
            </a:r>
            <a:r>
              <a:rPr lang="en-US" dirty="0" err="1"/>
              <a:t>bất</a:t>
            </a:r>
            <a:r>
              <a:rPr lang="en-US" dirty="0"/>
              <a:t> </a:t>
            </a:r>
            <a:r>
              <a:rPr lang="en-US" dirty="0" err="1"/>
              <a:t>tiện</a:t>
            </a:r>
            <a:r>
              <a:rPr lang="en-US" dirty="0"/>
              <a:t>, </a:t>
            </a:r>
            <a:r>
              <a:rPr lang="en-US" dirty="0" err="1"/>
              <a:t>chữ</a:t>
            </a:r>
            <a:r>
              <a:rPr lang="en-US" dirty="0"/>
              <a:t> </a:t>
            </a:r>
            <a:r>
              <a:rPr lang="en-US" dirty="0" err="1"/>
              <a:t>bị</a:t>
            </a:r>
            <a:r>
              <a:rPr lang="en-US" dirty="0"/>
              <a:t> </a:t>
            </a:r>
            <a:r>
              <a:rPr lang="en-US" dirty="0" err="1"/>
              <a:t>tràn</a:t>
            </a:r>
            <a:r>
              <a:rPr lang="en-US" dirty="0"/>
              <a:t> ra </a:t>
            </a:r>
            <a:r>
              <a:rPr lang="en-US" dirty="0" err="1"/>
              <a:t>ngoài</a:t>
            </a:r>
            <a:r>
              <a:rPr lang="en-US" dirty="0"/>
              <a:t>, </a:t>
            </a:r>
            <a:r>
              <a:rPr lang="en-US" dirty="0" err="1"/>
              <a:t>hoặc</a:t>
            </a:r>
            <a:r>
              <a:rPr lang="en-US" dirty="0"/>
              <a:t> </a:t>
            </a:r>
            <a:r>
              <a:rPr lang="en-US" dirty="0" err="1"/>
              <a:t>giới</a:t>
            </a:r>
            <a:r>
              <a:rPr lang="en-US" dirty="0"/>
              <a:t> </a:t>
            </a:r>
            <a:r>
              <a:rPr lang="en-US" dirty="0" err="1"/>
              <a:t>hạn</a:t>
            </a:r>
            <a:r>
              <a:rPr lang="en-US" dirty="0"/>
              <a:t> </a:t>
            </a:r>
            <a:r>
              <a:rPr lang="en-US" dirty="0" err="1"/>
              <a:t>suy</a:t>
            </a:r>
            <a:r>
              <a:rPr lang="en-US" dirty="0"/>
              <a:t> </a:t>
            </a:r>
            <a:r>
              <a:rPr lang="en-US" dirty="0" err="1"/>
              <a:t>nghĩ</a:t>
            </a:r>
            <a:r>
              <a:rPr lang="en-US" dirty="0"/>
              <a:t> ý </a:t>
            </a:r>
            <a:r>
              <a:rPr lang="en-US" dirty="0" err="1"/>
              <a:t>kiến</a:t>
            </a:r>
            <a:r>
              <a:rPr lang="en-US" dirty="0"/>
              <a:t> </a:t>
            </a:r>
            <a:r>
              <a:rPr lang="en-US" dirty="0" err="1"/>
              <a:t>của</a:t>
            </a:r>
            <a:r>
              <a:rPr lang="en-US" dirty="0"/>
              <a:t> ng</a:t>
            </a:r>
            <a:r>
              <a:rPr lang="vi-VN" dirty="0"/>
              <a:t>ười làm khảo sát</a:t>
            </a:r>
          </a:p>
        </p:txBody>
      </p:sp>
      <p:sp>
        <p:nvSpPr>
          <p:cNvPr id="4" name="Slide Number Placeholder 3"/>
          <p:cNvSpPr>
            <a:spLocks noGrp="1"/>
          </p:cNvSpPr>
          <p:nvPr>
            <p:ph type="sldNum" sz="quarter" idx="10"/>
          </p:nvPr>
        </p:nvSpPr>
        <p:spPr/>
        <p:txBody>
          <a:bodyPr/>
          <a:lstStyle/>
          <a:p>
            <a:fld id="{65B8D159-9E05-45A2-B723-6489A6F846AD}" type="slidenum">
              <a:rPr lang="vi-VN" smtClean="0"/>
              <a:t>48</a:t>
            </a:fld>
            <a:endParaRPr lang="vi-VN"/>
          </a:p>
        </p:txBody>
      </p:sp>
    </p:spTree>
    <p:extLst>
      <p:ext uri="{BB962C8B-B14F-4D97-AF65-F5344CB8AC3E}">
        <p14:creationId xmlns:p14="http://schemas.microsoft.com/office/powerpoint/2010/main" val="248288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5B8D159-9E05-45A2-B723-6489A6F846AD}" type="slidenum">
              <a:rPr lang="vi-VN" smtClean="0"/>
              <a:t>49</a:t>
            </a:fld>
            <a:endParaRPr lang="vi-VN"/>
          </a:p>
        </p:txBody>
      </p:sp>
    </p:spTree>
    <p:extLst>
      <p:ext uri="{BB962C8B-B14F-4D97-AF65-F5344CB8AC3E}">
        <p14:creationId xmlns:p14="http://schemas.microsoft.com/office/powerpoint/2010/main" val="39281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D8F25-CD3E-4A6C-99D2-F0F89643ABED}" type="slidenum">
              <a:rPr lang="en-US" altLang="en-US"/>
              <a:pPr/>
              <a:t>24</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vi-VN" dirty="0"/>
              <a:t>An alternative approach to interviewing users one by one.</a:t>
            </a:r>
          </a:p>
          <a:p>
            <a:endParaRPr lang="en-US" altLang="vi-VN" dirty="0"/>
          </a:p>
          <a:p>
            <a:r>
              <a:rPr lang="en-US" altLang="vi-VN" dirty="0"/>
              <a:t>Developed by IBM.</a:t>
            </a:r>
          </a:p>
          <a:p>
            <a:endParaRPr lang="en-US" altLang="vi-VN" dirty="0"/>
          </a:p>
          <a:p>
            <a:r>
              <a:rPr lang="en-US" altLang="vi-VN" dirty="0"/>
              <a:t>The motivation was to cut the time and hence the cost required by interviews. It also create more use identification with new systems as a result of the participative process.</a:t>
            </a:r>
          </a:p>
          <a:p>
            <a:endParaRPr lang="en-US" altLang="en-US" dirty="0"/>
          </a:p>
        </p:txBody>
      </p:sp>
    </p:spTree>
    <p:extLst>
      <p:ext uri="{BB962C8B-B14F-4D97-AF65-F5344CB8AC3E}">
        <p14:creationId xmlns:p14="http://schemas.microsoft.com/office/powerpoint/2010/main" val="2029591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5B8D159-9E05-45A2-B723-6489A6F846AD}" type="slidenum">
              <a:rPr lang="vi-VN" smtClean="0"/>
              <a:t>50</a:t>
            </a:fld>
            <a:endParaRPr lang="vi-VN"/>
          </a:p>
        </p:txBody>
      </p:sp>
    </p:spTree>
    <p:extLst>
      <p:ext uri="{BB962C8B-B14F-4D97-AF65-F5344CB8AC3E}">
        <p14:creationId xmlns:p14="http://schemas.microsoft.com/office/powerpoint/2010/main" val="158850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dirty="0" err="1"/>
              <a:t>Đặc</a:t>
            </a:r>
            <a:r>
              <a:rPr lang="en-US" dirty="0"/>
              <a:t> </a:t>
            </a:r>
            <a:r>
              <a:rPr lang="en-US" dirty="0" err="1"/>
              <a:t>biệt</a:t>
            </a:r>
            <a:r>
              <a:rPr lang="en-US" dirty="0"/>
              <a:t> </a:t>
            </a:r>
            <a:r>
              <a:rPr lang="en-US" dirty="0" err="1"/>
              <a:t>với</a:t>
            </a:r>
            <a:r>
              <a:rPr lang="en-US" dirty="0"/>
              <a:t> </a:t>
            </a:r>
            <a:r>
              <a:rPr lang="en-US" dirty="0" err="1"/>
              <a:t>những</a:t>
            </a:r>
            <a:r>
              <a:rPr lang="en-US" dirty="0"/>
              <a:t> </a:t>
            </a:r>
            <a:r>
              <a:rPr lang="en-US" dirty="0" err="1"/>
              <a:t>khảo</a:t>
            </a:r>
            <a:r>
              <a:rPr lang="en-US" dirty="0"/>
              <a:t> </a:t>
            </a:r>
            <a:r>
              <a:rPr lang="en-US" dirty="0" err="1"/>
              <a:t>sát</a:t>
            </a:r>
            <a:r>
              <a:rPr lang="en-US" dirty="0"/>
              <a:t> </a:t>
            </a:r>
            <a:r>
              <a:rPr lang="en-US" dirty="0" err="1"/>
              <a:t>dài</a:t>
            </a:r>
            <a:r>
              <a:rPr lang="en-US" dirty="0"/>
              <a:t>  II. </a:t>
            </a:r>
            <a:r>
              <a:rPr lang="en-US" dirty="0" err="1"/>
              <a:t>Để</a:t>
            </a:r>
            <a:r>
              <a:rPr lang="en-US" dirty="0"/>
              <a:t> </a:t>
            </a:r>
            <a:r>
              <a:rPr lang="en-US" dirty="0" err="1"/>
              <a:t>tránh</a:t>
            </a:r>
            <a:r>
              <a:rPr lang="en-US" dirty="0"/>
              <a:t> </a:t>
            </a:r>
            <a:r>
              <a:rPr lang="en-US" dirty="0" err="1"/>
              <a:t>gây</a:t>
            </a:r>
            <a:r>
              <a:rPr lang="en-US" dirty="0"/>
              <a:t> </a:t>
            </a:r>
            <a:r>
              <a:rPr lang="en-US" dirty="0" err="1"/>
              <a:t>rối</a:t>
            </a:r>
            <a:r>
              <a:rPr lang="en-US" dirty="0"/>
              <a:t>, </a:t>
            </a:r>
            <a:r>
              <a:rPr lang="en-US" dirty="0" err="1"/>
              <a:t>khó</a:t>
            </a:r>
            <a:r>
              <a:rPr lang="en-US" dirty="0"/>
              <a:t> </a:t>
            </a:r>
            <a:r>
              <a:rPr lang="en-US" dirty="0" err="1"/>
              <a:t>chịu</a:t>
            </a:r>
            <a:r>
              <a:rPr lang="en-US" dirty="0"/>
              <a:t> </a:t>
            </a:r>
            <a:r>
              <a:rPr lang="en-US" dirty="0" err="1"/>
              <a:t>cho</a:t>
            </a:r>
            <a:r>
              <a:rPr lang="en-US" dirty="0"/>
              <a:t> ng</a:t>
            </a:r>
            <a:r>
              <a:rPr lang="vi-VN" dirty="0"/>
              <a:t>ười trả lời khảo sát</a:t>
            </a:r>
          </a:p>
        </p:txBody>
      </p:sp>
      <p:sp>
        <p:nvSpPr>
          <p:cNvPr id="4" name="Slide Number Placeholder 3"/>
          <p:cNvSpPr>
            <a:spLocks noGrp="1"/>
          </p:cNvSpPr>
          <p:nvPr>
            <p:ph type="sldNum" sz="quarter" idx="10"/>
          </p:nvPr>
        </p:nvSpPr>
        <p:spPr/>
        <p:txBody>
          <a:bodyPr/>
          <a:lstStyle/>
          <a:p>
            <a:fld id="{65B8D159-9E05-45A2-B723-6489A6F846AD}" type="slidenum">
              <a:rPr lang="vi-VN" smtClean="0"/>
              <a:t>51</a:t>
            </a:fld>
            <a:endParaRPr lang="vi-VN"/>
          </a:p>
        </p:txBody>
      </p:sp>
    </p:spTree>
    <p:extLst>
      <p:ext uri="{BB962C8B-B14F-4D97-AF65-F5344CB8AC3E}">
        <p14:creationId xmlns:p14="http://schemas.microsoft.com/office/powerpoint/2010/main" val="1743009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Hình thức được chuẩn hóa, Đỡ chi phí nhân công, tổng hợp thông tin</a:t>
            </a:r>
          </a:p>
        </p:txBody>
      </p:sp>
      <p:sp>
        <p:nvSpPr>
          <p:cNvPr id="4" name="Slide Number Placeholder 3"/>
          <p:cNvSpPr>
            <a:spLocks noGrp="1"/>
          </p:cNvSpPr>
          <p:nvPr>
            <p:ph type="sldNum" sz="quarter" idx="10"/>
          </p:nvPr>
        </p:nvSpPr>
        <p:spPr/>
        <p:txBody>
          <a:bodyPr/>
          <a:lstStyle/>
          <a:p>
            <a:fld id="{65B8D159-9E05-45A2-B723-6489A6F846AD}" type="slidenum">
              <a:rPr lang="vi-VN" smtClean="0"/>
              <a:t>55</a:t>
            </a:fld>
            <a:endParaRPr lang="vi-VN"/>
          </a:p>
        </p:txBody>
      </p:sp>
    </p:spTree>
    <p:extLst>
      <p:ext uri="{BB962C8B-B14F-4D97-AF65-F5344CB8AC3E}">
        <p14:creationId xmlns:p14="http://schemas.microsoft.com/office/powerpoint/2010/main" val="263675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Hình thức được chuẩn hóa, Đỡ chi phí nhân công, tổng hợp thông tin</a:t>
            </a:r>
          </a:p>
        </p:txBody>
      </p:sp>
      <p:sp>
        <p:nvSpPr>
          <p:cNvPr id="4" name="Slide Number Placeholder 3"/>
          <p:cNvSpPr>
            <a:spLocks noGrp="1"/>
          </p:cNvSpPr>
          <p:nvPr>
            <p:ph type="sldNum" sz="quarter" idx="10"/>
          </p:nvPr>
        </p:nvSpPr>
        <p:spPr/>
        <p:txBody>
          <a:bodyPr/>
          <a:lstStyle/>
          <a:p>
            <a:fld id="{65B8D159-9E05-45A2-B723-6489A6F846AD}" type="slidenum">
              <a:rPr lang="vi-VN" smtClean="0"/>
              <a:t>56</a:t>
            </a:fld>
            <a:endParaRPr lang="vi-VN"/>
          </a:p>
        </p:txBody>
      </p:sp>
    </p:spTree>
    <p:extLst>
      <p:ext uri="{BB962C8B-B14F-4D97-AF65-F5344CB8AC3E}">
        <p14:creationId xmlns:p14="http://schemas.microsoft.com/office/powerpoint/2010/main" val="246441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612EF-567B-4164-89FB-4802FCFC208C}" type="slidenum">
              <a:rPr lang="en-US" smtClean="0"/>
              <a:t>25</a:t>
            </a:fld>
            <a:endParaRPr lang="en-US"/>
          </a:p>
        </p:txBody>
      </p:sp>
    </p:spTree>
    <p:extLst>
      <p:ext uri="{BB962C8B-B14F-4D97-AF65-F5344CB8AC3E}">
        <p14:creationId xmlns:p14="http://schemas.microsoft.com/office/powerpoint/2010/main" val="235294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54FED-3E80-4874-95B5-8B03D4B6CBF9}" type="slidenum">
              <a:rPr lang="en-US" altLang="en-US"/>
              <a:pPr/>
              <a:t>26</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nSpc>
                <a:spcPct val="90000"/>
              </a:lnSpc>
            </a:pPr>
            <a:r>
              <a:rPr lang="en-US" altLang="vi-VN" sz="1000" dirty="0"/>
              <a:t>All project team members must be committed to the JAD approach and become involved.</a:t>
            </a:r>
          </a:p>
          <a:p>
            <a:pPr>
              <a:lnSpc>
                <a:spcPct val="90000"/>
              </a:lnSpc>
            </a:pPr>
            <a:endParaRPr lang="en-US" altLang="vi-VN" sz="1000" dirty="0"/>
          </a:p>
          <a:p>
            <a:pPr>
              <a:lnSpc>
                <a:spcPct val="90000"/>
              </a:lnSpc>
            </a:pPr>
            <a:r>
              <a:rPr lang="en-US" altLang="vi-VN" dirty="0"/>
              <a:t>Executive sponsor – a senior person who will introduce and conclude the JAD session.</a:t>
            </a:r>
          </a:p>
          <a:p>
            <a:pPr>
              <a:lnSpc>
                <a:spcPct val="90000"/>
              </a:lnSpc>
            </a:pPr>
            <a:endParaRPr lang="en-US" altLang="vi-VN" dirty="0"/>
          </a:p>
          <a:p>
            <a:pPr>
              <a:lnSpc>
                <a:spcPct val="90000"/>
              </a:lnSpc>
            </a:pPr>
            <a:r>
              <a:rPr lang="en-US" altLang="vi-VN" dirty="0"/>
              <a:t>IS Analyst – gives an expert opinion about any disproportionate costs of solutions proposed </a:t>
            </a:r>
          </a:p>
          <a:p>
            <a:pPr>
              <a:lnSpc>
                <a:spcPct val="90000"/>
              </a:lnSpc>
            </a:pPr>
            <a:endParaRPr lang="en-US" altLang="vi-VN" dirty="0"/>
          </a:p>
          <a:p>
            <a:pPr>
              <a:lnSpc>
                <a:spcPct val="90000"/>
              </a:lnSpc>
            </a:pPr>
            <a:r>
              <a:rPr lang="en-US" altLang="vi-VN" dirty="0"/>
              <a:t>Users – try to select users that can articulate what information they need to perform their jobs as well as what they desire in anew or improved computer system.</a:t>
            </a:r>
          </a:p>
          <a:p>
            <a:pPr>
              <a:lnSpc>
                <a:spcPct val="90000"/>
              </a:lnSpc>
            </a:pPr>
            <a:endParaRPr lang="en-US" altLang="vi-VN" dirty="0"/>
          </a:p>
          <a:p>
            <a:pPr>
              <a:lnSpc>
                <a:spcPct val="90000"/>
              </a:lnSpc>
            </a:pPr>
            <a:r>
              <a:rPr lang="en-US" altLang="vi-VN" dirty="0"/>
              <a:t>Session leader – someone who has excellent communication skills to facilitate appropriate interactions.</a:t>
            </a:r>
          </a:p>
          <a:p>
            <a:pPr>
              <a:lnSpc>
                <a:spcPct val="90000"/>
              </a:lnSpc>
            </a:pPr>
            <a:endParaRPr lang="en-US" altLang="vi-VN" dirty="0"/>
          </a:p>
          <a:p>
            <a:pPr>
              <a:lnSpc>
                <a:spcPct val="90000"/>
              </a:lnSpc>
            </a:pPr>
            <a:r>
              <a:rPr lang="en-US" altLang="vi-VN" dirty="0"/>
              <a:t>Observers – analysts or technical experts from other functional areas to offer technical explanations and advice.</a:t>
            </a:r>
          </a:p>
          <a:p>
            <a:pPr>
              <a:lnSpc>
                <a:spcPct val="90000"/>
              </a:lnSpc>
            </a:pPr>
            <a:endParaRPr lang="en-US" altLang="vi-VN" dirty="0"/>
          </a:p>
          <a:p>
            <a:pPr>
              <a:lnSpc>
                <a:spcPct val="90000"/>
              </a:lnSpc>
            </a:pPr>
            <a:r>
              <a:rPr lang="en-US" altLang="vi-VN" dirty="0"/>
              <a:t>Scribe – formally write down everything that is done.</a:t>
            </a:r>
          </a:p>
          <a:p>
            <a:endParaRPr lang="en-US" altLang="en-US" dirty="0"/>
          </a:p>
        </p:txBody>
      </p:sp>
    </p:spTree>
    <p:extLst>
      <p:ext uri="{BB962C8B-B14F-4D97-AF65-F5344CB8AC3E}">
        <p14:creationId xmlns:p14="http://schemas.microsoft.com/office/powerpoint/2010/main" val="107899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vi-VN" dirty="0"/>
              <a:t>Hold offsite to minimize the daily distractions and responsibilities of the participants’ regular work.</a:t>
            </a:r>
          </a:p>
          <a:p>
            <a:endParaRPr lang="en-US" altLang="vi-VN" dirty="0"/>
          </a:p>
          <a:p>
            <a:r>
              <a:rPr lang="en-US" altLang="vi-VN" dirty="0"/>
              <a:t>Do not hold the session unless everyone can attend. An agenda should be giving out before the meeting so the participants know what to expect. If possible an orientation meeting can be given.</a:t>
            </a:r>
          </a:p>
          <a:p>
            <a:endParaRPr lang="en-US" dirty="0"/>
          </a:p>
        </p:txBody>
      </p:sp>
      <p:sp>
        <p:nvSpPr>
          <p:cNvPr id="4" name="Slide Number Placeholder 3"/>
          <p:cNvSpPr>
            <a:spLocks noGrp="1"/>
          </p:cNvSpPr>
          <p:nvPr>
            <p:ph type="sldNum" sz="quarter" idx="10"/>
          </p:nvPr>
        </p:nvSpPr>
        <p:spPr/>
        <p:txBody>
          <a:bodyPr/>
          <a:lstStyle/>
          <a:p>
            <a:fld id="{F8F612EF-567B-4164-89FB-4802FCFC208C}" type="slidenum">
              <a:rPr lang="en-US" smtClean="0"/>
              <a:t>27</a:t>
            </a:fld>
            <a:endParaRPr lang="en-US"/>
          </a:p>
        </p:txBody>
      </p:sp>
    </p:spTree>
    <p:extLst>
      <p:ext uri="{BB962C8B-B14F-4D97-AF65-F5344CB8AC3E}">
        <p14:creationId xmlns:p14="http://schemas.microsoft.com/office/powerpoint/2010/main" val="156568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A1744-605D-4521-9234-70253F809596}" type="slidenum">
              <a:rPr lang="en-US" altLang="en-US"/>
              <a:pPr/>
              <a:t>28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vi-VN" dirty="0"/>
              <a:t>Some organizations have estimated a 15-percent time savings over traditional.</a:t>
            </a:r>
          </a:p>
          <a:p>
            <a:endParaRPr lang="en-US" altLang="vi-VN" dirty="0"/>
          </a:p>
          <a:p>
            <a:r>
              <a:rPr lang="en-US" altLang="vi-VN" dirty="0"/>
              <a:t>Helps users become involved early in systems projects and treats their feedback seriously.</a:t>
            </a:r>
          </a:p>
          <a:p>
            <a:r>
              <a:rPr lang="en-US" altLang="vi-VN" dirty="0"/>
              <a:t> </a:t>
            </a:r>
          </a:p>
          <a:p>
            <a:r>
              <a:rPr lang="en-US" altLang="vi-VN" dirty="0"/>
              <a:t>Much like brainstorming which allows for creative idea production.</a:t>
            </a:r>
          </a:p>
          <a:p>
            <a:endParaRPr lang="en-US" altLang="en-US" dirty="0"/>
          </a:p>
        </p:txBody>
      </p:sp>
    </p:spTree>
    <p:extLst>
      <p:ext uri="{BB962C8B-B14F-4D97-AF65-F5344CB8AC3E}">
        <p14:creationId xmlns:p14="http://schemas.microsoft.com/office/powerpoint/2010/main" val="202370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11257-4AA5-426F-85AE-EF5E40AD25E7}" type="slidenum">
              <a:rPr lang="en-US" altLang="en-US"/>
              <a:pPr/>
              <a:t>29</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vi-VN" dirty="0"/>
              <a:t>It is not possible to do other activities concurrently or to time-shift any activities, as is typically done in one-to-one interviewing.</a:t>
            </a:r>
          </a:p>
          <a:p>
            <a:endParaRPr lang="en-US" altLang="vi-VN" dirty="0"/>
          </a:p>
          <a:p>
            <a:r>
              <a:rPr lang="en-US" altLang="vi-VN" dirty="0"/>
              <a:t>It is a judgmental decision if the organization is truly committed to, and prepared for , this approach.</a:t>
            </a:r>
          </a:p>
          <a:p>
            <a:endParaRPr lang="en-US" altLang="en-US" dirty="0"/>
          </a:p>
        </p:txBody>
      </p:sp>
    </p:spTree>
    <p:extLst>
      <p:ext uri="{BB962C8B-B14F-4D97-AF65-F5344CB8AC3E}">
        <p14:creationId xmlns:p14="http://schemas.microsoft.com/office/powerpoint/2010/main" val="15502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D8F25-CD3E-4A6C-99D2-F0F89643ABED}" type="slidenum">
              <a:rPr lang="en-US" altLang="en-US"/>
              <a:pPr/>
              <a:t>31</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dirty="0" smtClean="0"/>
              <a:t>Attitudes – </a:t>
            </a:r>
            <a:r>
              <a:rPr lang="en-US" altLang="en-US" dirty="0"/>
              <a:t>what people in the organization say they want</a:t>
            </a:r>
            <a:r>
              <a:rPr lang="en-US" altLang="en-US" dirty="0" smtClean="0"/>
              <a:t>.</a:t>
            </a:r>
            <a:endParaRPr lang="en-US" altLang="en-US" dirty="0"/>
          </a:p>
          <a:p>
            <a:r>
              <a:rPr lang="en-US" altLang="en-US" dirty="0"/>
              <a:t>Beliefs – what people think is actually true</a:t>
            </a:r>
            <a:r>
              <a:rPr lang="en-US" altLang="en-US" dirty="0" smtClean="0"/>
              <a:t>.</a:t>
            </a:r>
            <a:endParaRPr lang="en-US" altLang="en-US" dirty="0"/>
          </a:p>
          <a:p>
            <a:r>
              <a:rPr lang="en-US" altLang="en-US" dirty="0"/>
              <a:t>Behavior – what organizational members do</a:t>
            </a:r>
            <a:r>
              <a:rPr lang="en-US" altLang="en-US" dirty="0" smtClean="0"/>
              <a:t>.</a:t>
            </a:r>
            <a:endParaRPr lang="en-US" altLang="en-US" dirty="0"/>
          </a:p>
          <a:p>
            <a:r>
              <a:rPr lang="en-US" altLang="en-US" dirty="0"/>
              <a:t>Characteristics – properties of people or </a:t>
            </a:r>
            <a:r>
              <a:rPr lang="en-US" altLang="en-US" dirty="0" smtClean="0"/>
              <a:t>things.</a:t>
            </a:r>
          </a:p>
          <a:p>
            <a:endParaRPr lang="en-US" altLang="en-US" dirty="0" smtClean="0"/>
          </a:p>
          <a:p>
            <a:r>
              <a:rPr lang="en-US" dirty="0" smtClean="0"/>
              <a:t>Answers to questions on attitudes and beliefs are sensitive to the wording chosen by the systems analyst. =&gt; have</a:t>
            </a:r>
            <a:r>
              <a:rPr lang="en-US" baseline="0" dirty="0" smtClean="0"/>
              <a:t> to be delicated to choose the questions and answer</a:t>
            </a:r>
          </a:p>
          <a:p>
            <a:r>
              <a:rPr lang="en-US" baseline="0" dirty="0" smtClean="0"/>
              <a:t>It also qualificated like interview</a:t>
            </a:r>
          </a:p>
          <a:p>
            <a:r>
              <a:rPr lang="en-US" baseline="0" dirty="0" smtClean="0"/>
              <a:t>Compare with interview: limited or confusing emotion, but can be used to survey a large sample of system users to sense problems or raise important issues before interviews are scheduled.</a:t>
            </a:r>
          </a:p>
          <a:p>
            <a:r>
              <a:rPr lang="en-US" dirty="0" smtClean="0"/>
              <a:t>Many similarities between the two techniques,</a:t>
            </a:r>
            <a:r>
              <a:rPr lang="en-US" baseline="0" dirty="0" smtClean="0"/>
              <a:t> </a:t>
            </a:r>
            <a:r>
              <a:rPr lang="en-US" dirty="0" smtClean="0"/>
              <a:t>the ideal would be to use them in conjunction with each other</a:t>
            </a:r>
          </a:p>
          <a:p>
            <a:r>
              <a:rPr lang="en-US" dirty="0" smtClean="0"/>
              <a:t>Unclear questionnaire responses =&gt; 	interview </a:t>
            </a:r>
          </a:p>
          <a:p>
            <a:r>
              <a:rPr lang="en-US" dirty="0" smtClean="0"/>
              <a:t>Designing the questionnaire based on what is discovered in the interview. </a:t>
            </a:r>
          </a:p>
          <a:p>
            <a:r>
              <a:rPr lang="en-US" dirty="0" smtClean="0"/>
              <a:t>Not always necessary to use both.</a:t>
            </a:r>
          </a:p>
          <a:p>
            <a:endParaRPr lang="en-US" altLang="en-US" dirty="0"/>
          </a:p>
        </p:txBody>
      </p:sp>
    </p:spTree>
    <p:extLst>
      <p:ext uri="{BB962C8B-B14F-4D97-AF65-F5344CB8AC3E}">
        <p14:creationId xmlns:p14="http://schemas.microsoft.com/office/powerpoint/2010/main" val="340114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a:t>
            </a:r>
            <a:r>
              <a:rPr lang="en-US" baseline="0" dirty="0" smtClean="0"/>
              <a:t> data, no need to spend too much time for face-to-face interview =&gt; still have to prepare</a:t>
            </a:r>
            <a:endParaRPr lang="en-US" dirty="0" smtClean="0"/>
          </a:p>
          <a:p>
            <a:r>
              <a:rPr lang="en-US" dirty="0" smtClean="0"/>
              <a:t>What are attempting to gain through using a survey?</a:t>
            </a:r>
          </a:p>
          <a:p>
            <a:r>
              <a:rPr lang="en-US" dirty="0" smtClean="0"/>
              <a:t>if to know what %</a:t>
            </a:r>
            <a:r>
              <a:rPr lang="en-US" baseline="0" dirty="0" smtClean="0"/>
              <a:t> </a:t>
            </a:r>
            <a:r>
              <a:rPr lang="en-US" dirty="0" smtClean="0"/>
              <a:t>of student</a:t>
            </a:r>
            <a:r>
              <a:rPr lang="en-US" baseline="0" dirty="0" smtClean="0"/>
              <a:t>s pleasure this representation, </a:t>
            </a:r>
            <a:r>
              <a:rPr lang="en-US" dirty="0" smtClean="0"/>
              <a:t>questionnaire. </a:t>
            </a:r>
          </a:p>
          <a:p>
            <a:r>
              <a:rPr lang="en-US" dirty="0" smtClean="0"/>
              <a:t>If to get</a:t>
            </a:r>
            <a:r>
              <a:rPr lang="en-US" baseline="0" dirty="0" smtClean="0"/>
              <a:t> the in-deep analysis decision-making process, interview.</a:t>
            </a:r>
          </a:p>
          <a:p>
            <a:r>
              <a:rPr lang="en-US" dirty="0" smtClean="0"/>
              <a:t>3.</a:t>
            </a:r>
            <a:r>
              <a:rPr lang="en-US" baseline="0" dirty="0" smtClean="0"/>
              <a:t> </a:t>
            </a:r>
            <a:r>
              <a:rPr lang="vi-VN" dirty="0" smtClean="0"/>
              <a:t>muốn đánh giá ý kiến tổng thể trước khi dự án hệ thống được đưa ra bất kỳ hướng cụ thể nào.</a:t>
            </a:r>
            <a:endParaRPr lang="en-US" dirty="0"/>
          </a:p>
        </p:txBody>
      </p:sp>
      <p:sp>
        <p:nvSpPr>
          <p:cNvPr id="4" name="Slide Number Placeholder 3"/>
          <p:cNvSpPr>
            <a:spLocks noGrp="1"/>
          </p:cNvSpPr>
          <p:nvPr>
            <p:ph type="sldNum" sz="quarter" idx="10"/>
          </p:nvPr>
        </p:nvSpPr>
        <p:spPr/>
        <p:txBody>
          <a:bodyPr/>
          <a:lstStyle/>
          <a:p>
            <a:fld id="{F8F612EF-567B-4164-89FB-4802FCFC208C}" type="slidenum">
              <a:rPr lang="en-US" smtClean="0"/>
              <a:t>32</a:t>
            </a:fld>
            <a:endParaRPr lang="en-US"/>
          </a:p>
        </p:txBody>
      </p:sp>
    </p:spTree>
    <p:extLst>
      <p:ext uri="{BB962C8B-B14F-4D97-AF65-F5344CB8AC3E}">
        <p14:creationId xmlns:p14="http://schemas.microsoft.com/office/powerpoint/2010/main" val="179540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smtClean="0"/>
              <a:t>9/3/2018</a:t>
            </a:fld>
            <a:endParaRPr lang="en-US"/>
          </a:p>
        </p:txBody>
      </p:sp>
      <p:sp>
        <p:nvSpPr>
          <p:cNvPr id="5" name="Footer Placeholder 4"/>
          <p:cNvSpPr>
            <a:spLocks noGrp="1"/>
          </p:cNvSpPr>
          <p:nvPr>
            <p:ph type="ftr" sz="quarter" idx="11"/>
          </p:nvPr>
        </p:nvSpPr>
        <p:spPr>
          <a:xfrm>
            <a:off x="1777464" y="6370430"/>
            <a:ext cx="4973915" cy="309201"/>
          </a:xfrm>
        </p:spPr>
        <p:txBody>
          <a:bodyPr/>
          <a:lstStyle/>
          <a:p>
            <a:r>
              <a:rPr lang="en-ZA" dirty="0"/>
              <a:t>Add Footer Here</a:t>
            </a:r>
            <a:endParaRPr lang="en-US" dirty="0"/>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smtClean="0"/>
              <a:pPr/>
              <a:t>9/3/2018</a:t>
            </a:fld>
            <a:endParaRPr lang="en-US"/>
          </a:p>
        </p:txBody>
      </p:sp>
      <p:sp>
        <p:nvSpPr>
          <p:cNvPr id="6" name="Footer Placeholder 5"/>
          <p:cNvSpPr>
            <a:spLocks noGrp="1"/>
          </p:cNvSpPr>
          <p:nvPr>
            <p:ph type="ftr" sz="quarter" idx="11"/>
          </p:nvPr>
        </p:nvSpPr>
        <p:spPr>
          <a:xfrm>
            <a:off x="1447382" y="6332578"/>
            <a:ext cx="5541004" cy="320931"/>
          </a:xfrm>
        </p:spPr>
        <p:txBody>
          <a:bodyPr/>
          <a:lstStyle/>
          <a:p>
            <a:r>
              <a:rPr lang="en-ZA" dirty="0"/>
              <a:t>Add Footer Here</a:t>
            </a:r>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02488-4139-4052-B998-251C9C912739}" type="datetimeFigureOut">
              <a:rPr lang="en-US" smtClean="0"/>
              <a:t>9/3/2018</a:t>
            </a:fld>
            <a:endParaRPr lang="en-US"/>
          </a:p>
        </p:txBody>
      </p:sp>
      <p:sp>
        <p:nvSpPr>
          <p:cNvPr id="5" name="Footer Placeholder 4"/>
          <p:cNvSpPr>
            <a:spLocks noGrp="1"/>
          </p:cNvSpPr>
          <p:nvPr>
            <p:ph type="ftr" sz="quarter" idx="11"/>
          </p:nvPr>
        </p:nvSpPr>
        <p:spPr/>
        <p:txBody>
          <a:bodyPr/>
          <a:lstStyle/>
          <a:p>
            <a:r>
              <a:rPr lang="en-ZA" dirty="0"/>
              <a:t>Add Footer Here</a:t>
            </a:r>
            <a:endParaRPr lang="en-US" dirty="0"/>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smtClean="0"/>
              <a:t>9/3/2018</a:t>
            </a:fld>
            <a:endParaRPr lang="en-US"/>
          </a:p>
        </p:txBody>
      </p:sp>
      <p:sp>
        <p:nvSpPr>
          <p:cNvPr id="5" name="Footer Placeholder 4"/>
          <p:cNvSpPr>
            <a:spLocks noGrp="1"/>
          </p:cNvSpPr>
          <p:nvPr>
            <p:ph type="ftr" sz="quarter" idx="11"/>
          </p:nvPr>
        </p:nvSpPr>
        <p:spPr/>
        <p:txBody>
          <a:bodyPr/>
          <a:lstStyle/>
          <a:p>
            <a:r>
              <a:rPr lang="en-ZA" dirty="0"/>
              <a:t>Add Footer Here</a:t>
            </a:r>
            <a:endParaRPr lang="en-US" dirty="0"/>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8679" y="2168318"/>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02488-4139-4052-B998-251C9C912739}" type="datetimeFigureOut">
              <a:rPr lang="en-US" smtClean="0"/>
              <a:t>9/3/2018</a:t>
            </a:fld>
            <a:endParaRPr lang="en-US"/>
          </a:p>
        </p:txBody>
      </p:sp>
      <p:sp>
        <p:nvSpPr>
          <p:cNvPr id="6" name="Footer Placeholder 5"/>
          <p:cNvSpPr>
            <a:spLocks noGrp="1"/>
          </p:cNvSpPr>
          <p:nvPr>
            <p:ph type="ftr" sz="quarter" idx="11"/>
          </p:nvPr>
        </p:nvSpPr>
        <p:spPr/>
        <p:txBody>
          <a:bodyPr/>
          <a:lstStyle/>
          <a:p>
            <a:r>
              <a:rPr lang="en-ZA" dirty="0"/>
              <a:t>Add Footer Here</a:t>
            </a:r>
            <a:endParaRPr lang="en-US" dirty="0"/>
          </a:p>
        </p:txBody>
      </p:sp>
      <p:cxnSp>
        <p:nvCxnSpPr>
          <p:cNvPr id="9" name="Straight Connector 8">
            <a:extLst>
              <a:ext uri="{FF2B5EF4-FFF2-40B4-BE49-F238E27FC236}">
                <a16:creationId xmlns:a16="http://schemas.microsoft.com/office/drawing/2014/main" xmlns=""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2F96D46B-C1B8-46AB-87DF-61A8058B1F42}"/>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02488-4139-4052-B998-251C9C912739}" type="datetimeFigureOut">
              <a:rPr lang="en-US" smtClean="0"/>
              <a:t>9/3/2018</a:t>
            </a:fld>
            <a:endParaRPr lang="en-US"/>
          </a:p>
        </p:txBody>
      </p:sp>
      <p:sp>
        <p:nvSpPr>
          <p:cNvPr id="8" name="Footer Placeholder 7"/>
          <p:cNvSpPr>
            <a:spLocks noGrp="1"/>
          </p:cNvSpPr>
          <p:nvPr>
            <p:ph type="ftr" sz="quarter" idx="11"/>
          </p:nvPr>
        </p:nvSpPr>
        <p:spPr/>
        <p:txBody>
          <a:bodyPr/>
          <a:lstStyle/>
          <a:p>
            <a:r>
              <a:rPr lang="en-ZA" dirty="0"/>
              <a:t>Add Footer Here</a:t>
            </a:r>
            <a:endParaRPr lang="en-US" dirty="0"/>
          </a:p>
        </p:txBody>
      </p:sp>
      <p:cxnSp>
        <p:nvCxnSpPr>
          <p:cNvPr id="11" name="Straight Connector 10">
            <a:extLst>
              <a:ext uri="{FF2B5EF4-FFF2-40B4-BE49-F238E27FC236}">
                <a16:creationId xmlns:a16="http://schemas.microsoft.com/office/drawing/2014/main" xmlns=""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xmlns="" id="{09471694-1220-4CFC-A31F-622E5D3DE2D5}"/>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smtClean="0"/>
              <a:t>9/3/2018</a:t>
            </a:fld>
            <a:endParaRPr lang="en-US"/>
          </a:p>
        </p:txBody>
      </p:sp>
      <p:sp>
        <p:nvSpPr>
          <p:cNvPr id="4" name="Footer Placeholder 3"/>
          <p:cNvSpPr>
            <a:spLocks noGrp="1"/>
          </p:cNvSpPr>
          <p:nvPr>
            <p:ph type="ftr" sz="quarter" idx="11"/>
          </p:nvPr>
        </p:nvSpPr>
        <p:spPr/>
        <p:txBody>
          <a:bodyPr/>
          <a:lstStyle/>
          <a:p>
            <a:r>
              <a:rPr lang="en-ZA" dirty="0"/>
              <a:t>Add Footer Here</a:t>
            </a:r>
            <a:endParaRPr lang="en-US" dirty="0"/>
          </a:p>
        </p:txBody>
      </p:sp>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smtClean="0"/>
              <a:t>9/3/2018</a:t>
            </a:fld>
            <a:endParaRPr lang="en-US"/>
          </a:p>
        </p:txBody>
      </p:sp>
      <p:sp>
        <p:nvSpPr>
          <p:cNvPr id="3" name="Footer Placeholder 2"/>
          <p:cNvSpPr>
            <a:spLocks noGrp="1"/>
          </p:cNvSpPr>
          <p:nvPr>
            <p:ph type="ftr" sz="quarter" idx="11"/>
          </p:nvPr>
        </p:nvSpPr>
        <p:spPr/>
        <p:txBody>
          <a:bodyPr/>
          <a:lstStyle/>
          <a:p>
            <a:r>
              <a:rPr lang="en-ZA" dirty="0"/>
              <a:t>Add Footer Here </a:t>
            </a:r>
            <a:endParaRPr lang="en-US" dirty="0"/>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smtClean="0"/>
              <a:t>9/3/2018</a:t>
            </a:fld>
            <a:endParaRPr lang="en-US"/>
          </a:p>
        </p:txBody>
      </p:sp>
      <p:sp>
        <p:nvSpPr>
          <p:cNvPr id="6" name="Footer Placeholder 5"/>
          <p:cNvSpPr>
            <a:spLocks noGrp="1"/>
          </p:cNvSpPr>
          <p:nvPr>
            <p:ph type="ftr" sz="quarter" idx="11"/>
          </p:nvPr>
        </p:nvSpPr>
        <p:spPr/>
        <p:txBody>
          <a:bodyPr/>
          <a:lstStyle/>
          <a:p>
            <a:r>
              <a:rPr lang="en-ZA" dirty="0"/>
              <a:t>Add Footer Here</a:t>
            </a:r>
            <a:endParaRPr lang="en-US" dirty="0"/>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smtClean="0"/>
              <a:t>9/3/2018</a:t>
            </a:fld>
            <a:endParaRPr lang="en-US"/>
          </a:p>
        </p:txBody>
      </p:sp>
      <p:sp>
        <p:nvSpPr>
          <p:cNvPr id="6" name="Footer Placeholder 5"/>
          <p:cNvSpPr>
            <a:spLocks noGrp="1"/>
          </p:cNvSpPr>
          <p:nvPr>
            <p:ph type="ftr" sz="quarter" idx="11"/>
          </p:nvPr>
        </p:nvSpPr>
        <p:spPr/>
        <p:txBody>
          <a:bodyPr/>
          <a:lstStyle/>
          <a:p>
            <a:r>
              <a:rPr lang="en-ZA" dirty="0"/>
              <a:t>Add Footer Here</a:t>
            </a:r>
            <a:endParaRPr lang="en-US" dirty="0"/>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smtClean="0"/>
              <a:pPr/>
              <a:t>9/3/2018</a:t>
            </a:fld>
            <a:endParaRPr lang="en-US"/>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ZA"/>
              <a:t>Add Footer Here</a:t>
            </a:r>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7"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1.jpeg"/><Relationship Id="rId10" Type="http://schemas.openxmlformats.org/officeDocument/2006/relationships/image" Target="../media/image30.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7"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7"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6.xml.rels><?xml version="1.0" encoding="UTF-8" standalone="yes"?>
<Relationships xmlns="http://schemas.openxmlformats.org/package/2006/relationships"><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8.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3.jp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17.sv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17.sv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17.jpeg"/><Relationship Id="rId10" Type="http://schemas.openxmlformats.org/officeDocument/2006/relationships/image" Target="../media/image16.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4.png"/><Relationship Id="rId7" Type="http://schemas.openxmlformats.org/officeDocument/2006/relationships/diagramQuickStyle" Target="../diagrams/quickStyle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svg"/><Relationship Id="rId9" Type="http://schemas.microsoft.com/office/2007/relationships/diagramDrawing" Target="../diagrams/drawing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 Id="rId10" Type="http://schemas.openxmlformats.org/officeDocument/2006/relationships/image" Target="../media/image21.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7"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svg"/><Relationship Id="rId10" Type="http://schemas.openxmlformats.org/officeDocument/2006/relationships/image" Target="../media/image25.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CA56C-7A25-4BD4-AA72-5256E68BE4CB}"/>
              </a:ext>
            </a:extLst>
          </p:cNvPr>
          <p:cNvSpPr>
            <a:spLocks noGrp="1"/>
          </p:cNvSpPr>
          <p:nvPr>
            <p:ph type="ctrTitle"/>
          </p:nvPr>
        </p:nvSpPr>
        <p:spPr/>
        <p:txBody>
          <a:bodyPr>
            <a:normAutofit/>
          </a:bodyPr>
          <a:lstStyle/>
          <a:p>
            <a:r>
              <a:rPr lang="en-US" sz="4800" smtClean="0"/>
              <a:t>Information gathering:</a:t>
            </a:r>
            <a:br>
              <a:rPr lang="en-US" sz="4800" smtClean="0"/>
            </a:br>
            <a:r>
              <a:rPr lang="en-US" sz="4800" smtClean="0"/>
              <a:t>interactive methods</a:t>
            </a:r>
            <a:endParaRPr lang="en-US" sz="4800" dirty="0"/>
          </a:p>
        </p:txBody>
      </p:sp>
      <p:sp>
        <p:nvSpPr>
          <p:cNvPr id="3" name="Subtitle 2">
            <a:extLst>
              <a:ext uri="{FF2B5EF4-FFF2-40B4-BE49-F238E27FC236}">
                <a16:creationId xmlns:a16="http://schemas.microsoft.com/office/drawing/2014/main" xmlns="" id="{BBBCF363-1123-45B1-8A9A-ABCDA40EF3F2}"/>
              </a:ext>
            </a:extLst>
          </p:cNvPr>
          <p:cNvSpPr>
            <a:spLocks noGrp="1"/>
          </p:cNvSpPr>
          <p:nvPr>
            <p:ph type="subTitle" idx="1"/>
          </p:nvPr>
        </p:nvSpPr>
        <p:spPr>
          <a:xfrm>
            <a:off x="1777464" y="3575164"/>
            <a:ext cx="8637072" cy="977621"/>
          </a:xfrm>
        </p:spPr>
        <p:txBody>
          <a:bodyPr/>
          <a:lstStyle/>
          <a:p>
            <a:r>
              <a:rPr lang="en-US" smtClean="0">
                <a:solidFill>
                  <a:srgbClr val="C00000"/>
                </a:solidFill>
                <a:ea typeface="Tahoma" panose="020B0604030504040204" pitchFamily="34" charset="0"/>
                <a:cs typeface="Tahoma" panose="020B0604030504040204" pitchFamily="34" charset="0"/>
              </a:rPr>
              <a:t>System analysis and design, 8e</a:t>
            </a:r>
          </a:p>
          <a:p>
            <a:r>
              <a:rPr lang="en-US" smtClean="0">
                <a:solidFill>
                  <a:srgbClr val="C00000"/>
                </a:solidFill>
                <a:ea typeface="Tahoma" panose="020B0604030504040204" pitchFamily="34" charset="0"/>
                <a:cs typeface="Tahoma" panose="020B0604030504040204" pitchFamily="34" charset="0"/>
              </a:rPr>
              <a:t>Kendall &amp; kendall</a:t>
            </a:r>
            <a:endParaRPr lang="en-US" dirty="0">
              <a:solidFill>
                <a:srgbClr val="C00000"/>
              </a:solidFill>
            </a:endParaRPr>
          </a:p>
        </p:txBody>
      </p:sp>
      <p:pic>
        <p:nvPicPr>
          <p:cNvPr id="5" name="Graphic 4" descr="Brain in head">
            <a:extLst>
              <a:ext uri="{FF2B5EF4-FFF2-40B4-BE49-F238E27FC236}">
                <a16:creationId xmlns:a16="http://schemas.microsoft.com/office/drawing/2014/main" xmlns=""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299457" y="1903729"/>
            <a:ext cx="1440000" cy="1440000"/>
          </a:xfrm>
          <a:prstGeom prst="rect">
            <a:avLst/>
          </a:prstGeom>
        </p:spPr>
      </p:pic>
      <p:sp>
        <p:nvSpPr>
          <p:cNvPr id="4" name="TextBox 3"/>
          <p:cNvSpPr txBox="1"/>
          <p:nvPr/>
        </p:nvSpPr>
        <p:spPr>
          <a:xfrm>
            <a:off x="7217229" y="4194602"/>
            <a:ext cx="4716628" cy="1631216"/>
          </a:xfrm>
          <a:prstGeom prst="rect">
            <a:avLst/>
          </a:prstGeom>
          <a:noFill/>
        </p:spPr>
        <p:txBody>
          <a:bodyPr wrap="square" rtlCol="0">
            <a:spAutoFit/>
          </a:bodyPr>
          <a:lstStyle/>
          <a:p>
            <a:r>
              <a:rPr lang="en-US" sz="2000" smtClean="0">
                <a:solidFill>
                  <a:srgbClr val="0070C0"/>
                </a:solidFill>
              </a:rPr>
              <a:t>Group 1:</a:t>
            </a:r>
          </a:p>
          <a:p>
            <a:r>
              <a:rPr lang="en-US" sz="2000" smtClean="0">
                <a:solidFill>
                  <a:srgbClr val="C00000"/>
                </a:solidFill>
              </a:rPr>
              <a:t>Pham Minh Hieu				1611046</a:t>
            </a:r>
          </a:p>
          <a:p>
            <a:r>
              <a:rPr lang="en-US" sz="2000" smtClean="0"/>
              <a:t>Nguyen Ho Minh Phuoc		1612736</a:t>
            </a:r>
          </a:p>
          <a:p>
            <a:r>
              <a:rPr lang="en-US" sz="2000" smtClean="0"/>
              <a:t>Nguyen Thi Nhu Y			1614246</a:t>
            </a:r>
          </a:p>
          <a:p>
            <a:r>
              <a:rPr lang="en-US" sz="2000" smtClean="0"/>
              <a:t>Huynh Trung Thuc			1513404</a:t>
            </a:r>
            <a:endParaRPr lang="en-US" sz="2000"/>
          </a:p>
        </p:txBody>
      </p:sp>
    </p:spTree>
    <p:extLst>
      <p:ext uri="{BB962C8B-B14F-4D97-AF65-F5344CB8AC3E}">
        <p14:creationId xmlns:p14="http://schemas.microsoft.com/office/powerpoint/2010/main" val="410429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6" y="1656503"/>
            <a:ext cx="6902580" cy="4074826"/>
          </a:xfrm>
        </p:spPr>
        <p:txBody>
          <a:bodyPr>
            <a:noAutofit/>
          </a:bodyPr>
          <a:lstStyle/>
          <a:p>
            <a:pPr marL="457200" indent="-457200">
              <a:buFont typeface="+mj-lt"/>
              <a:buAutoNum type="arabicPeriod"/>
            </a:pPr>
            <a:r>
              <a:rPr lang="en-US" sz="3200" smtClean="0">
                <a:solidFill>
                  <a:srgbClr val="0070C0"/>
                </a:solidFill>
              </a:rPr>
              <a:t>Irrelevant detail.</a:t>
            </a:r>
          </a:p>
          <a:p>
            <a:pPr marL="457200" indent="-457200">
              <a:buFont typeface="+mj-lt"/>
              <a:buAutoNum type="arabicPeriod"/>
            </a:pPr>
            <a:r>
              <a:rPr lang="en-US" sz="3200" smtClean="0">
                <a:solidFill>
                  <a:srgbClr val="0070C0"/>
                </a:solidFill>
              </a:rPr>
              <a:t>Losing</a:t>
            </a:r>
            <a:r>
              <a:rPr lang="en-US" sz="3200" smtClean="0"/>
              <a:t> </a:t>
            </a:r>
            <a:r>
              <a:rPr lang="en-US" sz="3200" smtClean="0">
                <a:solidFill>
                  <a:srgbClr val="0070C0"/>
                </a:solidFill>
              </a:rPr>
              <a:t>control</a:t>
            </a:r>
            <a:r>
              <a:rPr lang="en-US" sz="3200" smtClean="0"/>
              <a:t> of the interview.</a:t>
            </a:r>
          </a:p>
          <a:p>
            <a:pPr marL="457200" indent="-457200">
              <a:buFont typeface="+mj-lt"/>
              <a:buAutoNum type="arabicPeriod"/>
            </a:pPr>
            <a:r>
              <a:rPr lang="en-US" sz="3200" smtClean="0"/>
              <a:t>Too </a:t>
            </a:r>
            <a:r>
              <a:rPr lang="en-US" sz="3200" smtClean="0">
                <a:solidFill>
                  <a:srgbClr val="0070C0"/>
                </a:solidFill>
              </a:rPr>
              <a:t>much</a:t>
            </a:r>
            <a:r>
              <a:rPr lang="en-US" sz="3200" smtClean="0"/>
              <a:t> </a:t>
            </a:r>
            <a:r>
              <a:rPr lang="en-US" sz="3200" smtClean="0">
                <a:solidFill>
                  <a:srgbClr val="0070C0"/>
                </a:solidFill>
              </a:rPr>
              <a:t>time</a:t>
            </a:r>
            <a:r>
              <a:rPr lang="en-US" sz="3200" smtClean="0"/>
              <a:t> for useful information.</a:t>
            </a:r>
          </a:p>
          <a:p>
            <a:pPr marL="457200" indent="-457200">
              <a:buFont typeface="+mj-lt"/>
              <a:buAutoNum type="arabicPeriod"/>
            </a:pPr>
            <a:r>
              <a:rPr lang="en-US" sz="3200" smtClean="0"/>
              <a:t>The interviewer is </a:t>
            </a:r>
            <a:r>
              <a:rPr lang="en-US" sz="3200" smtClean="0">
                <a:solidFill>
                  <a:srgbClr val="0070C0"/>
                </a:solidFill>
              </a:rPr>
              <a:t>unprepared</a:t>
            </a:r>
            <a:r>
              <a:rPr lang="en-US" sz="3200" smtClean="0"/>
              <a:t>.</a:t>
            </a:r>
          </a:p>
          <a:p>
            <a:pPr marL="457200" indent="-457200">
              <a:buFont typeface="+mj-lt"/>
              <a:buAutoNum type="arabicPeriod"/>
            </a:pPr>
            <a:r>
              <a:rPr lang="en-US" sz="3200" smtClean="0"/>
              <a:t>“</a:t>
            </a:r>
            <a:r>
              <a:rPr lang="en-US" sz="3200" smtClean="0">
                <a:solidFill>
                  <a:srgbClr val="0070C0"/>
                </a:solidFill>
              </a:rPr>
              <a:t>Fishing</a:t>
            </a:r>
            <a:r>
              <a:rPr lang="en-US" sz="3200" smtClean="0"/>
              <a:t> </a:t>
            </a:r>
            <a:r>
              <a:rPr lang="en-US" sz="3200" smtClean="0">
                <a:solidFill>
                  <a:srgbClr val="0070C0"/>
                </a:solidFill>
              </a:rPr>
              <a:t>expedition</a:t>
            </a:r>
            <a:r>
              <a:rPr lang="en-US" sz="3200" smtClean="0"/>
              <a:t>”.</a:t>
            </a:r>
            <a:endParaRPr lang="en-US" sz="3200"/>
          </a:p>
        </p:txBody>
      </p:sp>
      <p:sp>
        <p:nvSpPr>
          <p:cNvPr id="3" name="Title 2"/>
          <p:cNvSpPr>
            <a:spLocks noGrp="1"/>
          </p:cNvSpPr>
          <p:nvPr>
            <p:ph type="title"/>
          </p:nvPr>
        </p:nvSpPr>
        <p:spPr/>
        <p:txBody>
          <a:bodyPr/>
          <a:lstStyle/>
          <a:p>
            <a:r>
              <a:rPr lang="en-US" smtClean="0"/>
              <a:t>Drawbacks of open-ended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4098" name="Picture 2" descr="Káº¿t quáº£ hÃ¬nh áº£nh cho drawbac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2127" y="1625633"/>
            <a:ext cx="4335151" cy="413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50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015732"/>
            <a:ext cx="9907037" cy="3450613"/>
          </a:xfrm>
        </p:spPr>
        <p:txBody>
          <a:bodyPr>
            <a:noAutofit/>
          </a:bodyPr>
          <a:lstStyle/>
          <a:p>
            <a:r>
              <a:rPr lang="en-US" sz="3200" smtClean="0"/>
              <a:t>Closed questions </a:t>
            </a:r>
            <a:r>
              <a:rPr lang="en-US" sz="3200" smtClean="0">
                <a:solidFill>
                  <a:srgbClr val="0070C0"/>
                </a:solidFill>
              </a:rPr>
              <a:t>limit</a:t>
            </a:r>
            <a:r>
              <a:rPr lang="en-US" sz="3200" smtClean="0"/>
              <a:t> the </a:t>
            </a:r>
            <a:r>
              <a:rPr lang="en-US" sz="3200" smtClean="0">
                <a:solidFill>
                  <a:srgbClr val="0070C0"/>
                </a:solidFill>
              </a:rPr>
              <a:t>number</a:t>
            </a:r>
            <a:r>
              <a:rPr lang="en-US" sz="3200" smtClean="0"/>
              <a:t> of possible </a:t>
            </a:r>
            <a:r>
              <a:rPr lang="en-US" sz="3200" smtClean="0">
                <a:solidFill>
                  <a:srgbClr val="0070C0"/>
                </a:solidFill>
              </a:rPr>
              <a:t>responses</a:t>
            </a:r>
            <a:r>
              <a:rPr lang="en-US" sz="3200" smtClean="0"/>
              <a:t>.</a:t>
            </a:r>
          </a:p>
          <a:p>
            <a:r>
              <a:rPr lang="en-US" sz="3200" smtClean="0"/>
              <a:t>Closed questions are appropriate for generating </a:t>
            </a:r>
            <a:r>
              <a:rPr lang="en-US" sz="3200" smtClean="0">
                <a:solidFill>
                  <a:srgbClr val="0070C0"/>
                </a:solidFill>
              </a:rPr>
              <a:t>precise</a:t>
            </a:r>
            <a:r>
              <a:rPr lang="en-US" sz="3200" smtClean="0"/>
              <a:t>, </a:t>
            </a:r>
            <a:r>
              <a:rPr lang="en-US" sz="3200" smtClean="0">
                <a:solidFill>
                  <a:srgbClr val="0070C0"/>
                </a:solidFill>
              </a:rPr>
              <a:t>reliable</a:t>
            </a:r>
            <a:r>
              <a:rPr lang="en-US" sz="3200" smtClean="0"/>
              <a:t> data that is </a:t>
            </a:r>
            <a:r>
              <a:rPr lang="en-US" sz="3200" smtClean="0">
                <a:solidFill>
                  <a:srgbClr val="0070C0"/>
                </a:solidFill>
              </a:rPr>
              <a:t>easy</a:t>
            </a:r>
            <a:r>
              <a:rPr lang="en-US" sz="3200" smtClean="0"/>
              <a:t> to </a:t>
            </a:r>
            <a:r>
              <a:rPr lang="en-US" sz="3200" smtClean="0">
                <a:solidFill>
                  <a:srgbClr val="0070C0"/>
                </a:solidFill>
              </a:rPr>
              <a:t>analyze</a:t>
            </a:r>
            <a:r>
              <a:rPr lang="en-US" sz="3200" smtClean="0"/>
              <a:t>.</a:t>
            </a:r>
          </a:p>
          <a:p>
            <a:r>
              <a:rPr lang="en-US" sz="3200" smtClean="0">
                <a:solidFill>
                  <a:srgbClr val="0070C0"/>
                </a:solidFill>
              </a:rPr>
              <a:t>Little skill </a:t>
            </a:r>
            <a:r>
              <a:rPr lang="en-US" sz="3200" smtClean="0"/>
              <a:t>are required for interviewers to administer.</a:t>
            </a:r>
            <a:endParaRPr lang="en-US" sz="3200"/>
          </a:p>
        </p:txBody>
      </p:sp>
      <p:sp>
        <p:nvSpPr>
          <p:cNvPr id="3" name="Title 2"/>
          <p:cNvSpPr>
            <a:spLocks noGrp="1"/>
          </p:cNvSpPr>
          <p:nvPr>
            <p:ph type="title"/>
          </p:nvPr>
        </p:nvSpPr>
        <p:spPr/>
        <p:txBody>
          <a:bodyPr/>
          <a:lstStyle/>
          <a:p>
            <a:r>
              <a:rPr lang="en-US" smtClean="0"/>
              <a:t>Closed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8262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86" y="1656503"/>
            <a:ext cx="6853594" cy="4368739"/>
          </a:xfrm>
        </p:spPr>
        <p:txBody>
          <a:bodyPr>
            <a:noAutofit/>
          </a:bodyPr>
          <a:lstStyle/>
          <a:p>
            <a:pPr marL="514350" indent="-514350">
              <a:buFont typeface="+mj-lt"/>
              <a:buAutoNum type="arabicPeriod"/>
            </a:pPr>
            <a:r>
              <a:rPr lang="en-US" sz="3200" smtClean="0">
                <a:solidFill>
                  <a:srgbClr val="0070C0"/>
                </a:solidFill>
              </a:rPr>
              <a:t>Saving time</a:t>
            </a:r>
            <a:r>
              <a:rPr lang="en-US" sz="3200" smtClean="0"/>
              <a:t>.</a:t>
            </a:r>
          </a:p>
          <a:p>
            <a:pPr marL="514350" indent="-514350">
              <a:buFont typeface="+mj-lt"/>
              <a:buAutoNum type="arabicPeriod"/>
            </a:pPr>
            <a:r>
              <a:rPr lang="en-US" sz="3200" smtClean="0"/>
              <a:t>Easily </a:t>
            </a:r>
            <a:r>
              <a:rPr lang="en-US" sz="3200" smtClean="0">
                <a:solidFill>
                  <a:srgbClr val="0070C0"/>
                </a:solidFill>
              </a:rPr>
              <a:t>comparing</a:t>
            </a:r>
            <a:r>
              <a:rPr lang="en-US" sz="3200" smtClean="0"/>
              <a:t> interviews.</a:t>
            </a:r>
          </a:p>
          <a:p>
            <a:pPr marL="514350" indent="-514350">
              <a:buFont typeface="+mj-lt"/>
              <a:buAutoNum type="arabicPeriod"/>
            </a:pPr>
            <a:r>
              <a:rPr lang="en-US" sz="3200" smtClean="0"/>
              <a:t>Getting to </a:t>
            </a:r>
            <a:r>
              <a:rPr lang="en-US" sz="3200" smtClean="0">
                <a:solidFill>
                  <a:srgbClr val="0070C0"/>
                </a:solidFill>
              </a:rPr>
              <a:t>the point</a:t>
            </a:r>
            <a:r>
              <a:rPr lang="en-US" sz="3200" smtClean="0"/>
              <a:t>.</a:t>
            </a:r>
          </a:p>
          <a:p>
            <a:pPr marL="514350" indent="-514350">
              <a:buFont typeface="+mj-lt"/>
              <a:buAutoNum type="arabicPeriod"/>
            </a:pPr>
            <a:r>
              <a:rPr lang="en-US" sz="3200" smtClean="0"/>
              <a:t>Keeping </a:t>
            </a:r>
            <a:r>
              <a:rPr lang="en-US" sz="3200" smtClean="0">
                <a:solidFill>
                  <a:srgbClr val="0070C0"/>
                </a:solidFill>
              </a:rPr>
              <a:t>control</a:t>
            </a:r>
            <a:r>
              <a:rPr lang="en-US" sz="3200" smtClean="0"/>
              <a:t> over the interview.</a:t>
            </a:r>
          </a:p>
          <a:p>
            <a:pPr marL="514350" indent="-514350">
              <a:buFont typeface="+mj-lt"/>
              <a:buAutoNum type="arabicPeriod"/>
            </a:pPr>
            <a:r>
              <a:rPr lang="en-US" sz="3200" smtClean="0">
                <a:solidFill>
                  <a:srgbClr val="0070C0"/>
                </a:solidFill>
              </a:rPr>
              <a:t>Covering</a:t>
            </a:r>
            <a:r>
              <a:rPr lang="en-US" sz="3200" smtClean="0"/>
              <a:t> lots of ground quickly.</a:t>
            </a:r>
          </a:p>
          <a:p>
            <a:pPr marL="514350" indent="-514350">
              <a:buFont typeface="+mj-lt"/>
              <a:buAutoNum type="arabicPeriod"/>
            </a:pPr>
            <a:r>
              <a:rPr lang="en-US" sz="3200" smtClean="0"/>
              <a:t>Getting to </a:t>
            </a:r>
            <a:r>
              <a:rPr lang="en-US" sz="3200" smtClean="0">
                <a:solidFill>
                  <a:srgbClr val="0070C0"/>
                </a:solidFill>
              </a:rPr>
              <a:t>relevant data</a:t>
            </a:r>
            <a:r>
              <a:rPr lang="en-US" sz="3200" smtClean="0"/>
              <a:t>.</a:t>
            </a:r>
          </a:p>
        </p:txBody>
      </p:sp>
      <p:sp>
        <p:nvSpPr>
          <p:cNvPr id="3" name="Title 2"/>
          <p:cNvSpPr>
            <a:spLocks noGrp="1"/>
          </p:cNvSpPr>
          <p:nvPr>
            <p:ph type="title"/>
          </p:nvPr>
        </p:nvSpPr>
        <p:spPr/>
        <p:txBody>
          <a:bodyPr/>
          <a:lstStyle/>
          <a:p>
            <a:r>
              <a:rPr lang="en-US" smtClean="0"/>
              <a:t>Benefits of closed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5122" name="Picture 2" descr="Káº¿t quáº£ hÃ¬nh áº£nh cho ti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0444" y="1656503"/>
            <a:ext cx="4651374" cy="40593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áº¿t quáº£ hÃ¬nh áº£nh cho Me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9318" y="1795697"/>
            <a:ext cx="4762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áº¿t quáº£ hÃ¬nh áº£nh cho the poi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8723" y="2080548"/>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Káº¿t quáº£ hÃ¬nh áº£nh cho táº©y nÃ£o yugio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6685" y="1732410"/>
            <a:ext cx="3285011" cy="483545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Káº¿t quáº£ hÃ¬nh áº£nh cho knowledge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1428" y="1588676"/>
            <a:ext cx="4449405" cy="475744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Káº¿t quáº£ hÃ¬nh áº£nh cho releva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1985" y="2893958"/>
            <a:ext cx="5573433" cy="270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circle(in)">
                                      <p:cBhvr>
                                        <p:cTn id="18" dur="500"/>
                                        <p:tgtEl>
                                          <p:spTgt spid="5126"/>
                                        </p:tgtEl>
                                      </p:cBhvr>
                                    </p:animEffect>
                                  </p:childTnLst>
                                </p:cTn>
                              </p:par>
                              <p:par>
                                <p:cTn id="19" presetID="22" presetClass="exit" presetSubtype="4" fill="hold" nodeType="withEffect">
                                  <p:stCondLst>
                                    <p:cond delay="0"/>
                                  </p:stCondLst>
                                  <p:childTnLst>
                                    <p:animEffect transition="out" filter="wipe(down)">
                                      <p:cBhvr>
                                        <p:cTn id="20" dur="500"/>
                                        <p:tgtEl>
                                          <p:spTgt spid="5122"/>
                                        </p:tgtEl>
                                      </p:cBhvr>
                                    </p:animEffect>
                                    <p:set>
                                      <p:cBhvr>
                                        <p:cTn id="21" dur="1" fill="hold">
                                          <p:stCondLst>
                                            <p:cond delay="499"/>
                                          </p:stCondLst>
                                        </p:cTn>
                                        <p:tgtEl>
                                          <p:spTgt spid="51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6" dur="500"/>
                                        <p:tgtEl>
                                          <p:spTgt spid="2">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5130"/>
                                        </p:tgtEl>
                                        <p:attrNameLst>
                                          <p:attrName>style.visibility</p:attrName>
                                        </p:attrNameLst>
                                      </p:cBhvr>
                                      <p:to>
                                        <p:strVal val="visible"/>
                                      </p:to>
                                    </p:set>
                                    <p:animEffect transition="in" filter="circle(in)">
                                      <p:cBhvr>
                                        <p:cTn id="29" dur="500"/>
                                        <p:tgtEl>
                                          <p:spTgt spid="5130"/>
                                        </p:tgtEl>
                                      </p:cBhvr>
                                    </p:animEffect>
                                  </p:childTnLst>
                                </p:cTn>
                              </p:par>
                              <p:par>
                                <p:cTn id="30" presetID="22" presetClass="exit" presetSubtype="4" fill="hold" nodeType="withEffect">
                                  <p:stCondLst>
                                    <p:cond delay="0"/>
                                  </p:stCondLst>
                                  <p:childTnLst>
                                    <p:animEffect transition="out" filter="wipe(down)">
                                      <p:cBhvr>
                                        <p:cTn id="31" dur="500"/>
                                        <p:tgtEl>
                                          <p:spTgt spid="5126"/>
                                        </p:tgtEl>
                                      </p:cBhvr>
                                    </p:animEffect>
                                    <p:set>
                                      <p:cBhvr>
                                        <p:cTn id="32" dur="1" fill="hold">
                                          <p:stCondLst>
                                            <p:cond delay="499"/>
                                          </p:stCondLst>
                                        </p:cTn>
                                        <p:tgtEl>
                                          <p:spTgt spid="51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132"/>
                                        </p:tgtEl>
                                        <p:attrNameLst>
                                          <p:attrName>style.visibility</p:attrName>
                                        </p:attrNameLst>
                                      </p:cBhvr>
                                      <p:to>
                                        <p:strVal val="visible"/>
                                      </p:to>
                                    </p:set>
                                    <p:animEffect transition="in" filter="circle(in)">
                                      <p:cBhvr>
                                        <p:cTn id="40" dur="500"/>
                                        <p:tgtEl>
                                          <p:spTgt spid="5132"/>
                                        </p:tgtEl>
                                      </p:cBhvr>
                                    </p:animEffect>
                                  </p:childTnLst>
                                </p:cTn>
                              </p:par>
                              <p:par>
                                <p:cTn id="41" presetID="22" presetClass="exit" presetSubtype="4" fill="hold" nodeType="withEffect">
                                  <p:stCondLst>
                                    <p:cond delay="0"/>
                                  </p:stCondLst>
                                  <p:childTnLst>
                                    <p:animEffect transition="out" filter="wipe(down)">
                                      <p:cBhvr>
                                        <p:cTn id="42" dur="500"/>
                                        <p:tgtEl>
                                          <p:spTgt spid="5130"/>
                                        </p:tgtEl>
                                      </p:cBhvr>
                                    </p:animEffect>
                                    <p:set>
                                      <p:cBhvr>
                                        <p:cTn id="43" dur="1" fill="hold">
                                          <p:stCondLst>
                                            <p:cond delay="499"/>
                                          </p:stCondLst>
                                        </p:cTn>
                                        <p:tgtEl>
                                          <p:spTgt spid="51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8" dur="500"/>
                                        <p:tgtEl>
                                          <p:spTgt spid="2">
                                            <p:txEl>
                                              <p:pRg st="4" end="4"/>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5134"/>
                                        </p:tgtEl>
                                        <p:attrNameLst>
                                          <p:attrName>style.visibility</p:attrName>
                                        </p:attrNameLst>
                                      </p:cBhvr>
                                      <p:to>
                                        <p:strVal val="visible"/>
                                      </p:to>
                                    </p:set>
                                    <p:animEffect transition="in" filter="circle(in)">
                                      <p:cBhvr>
                                        <p:cTn id="51" dur="500"/>
                                        <p:tgtEl>
                                          <p:spTgt spid="5134"/>
                                        </p:tgtEl>
                                      </p:cBhvr>
                                    </p:animEffect>
                                  </p:childTnLst>
                                </p:cTn>
                              </p:par>
                              <p:par>
                                <p:cTn id="52" presetID="22" presetClass="exit" presetSubtype="4" fill="hold" nodeType="withEffect">
                                  <p:stCondLst>
                                    <p:cond delay="0"/>
                                  </p:stCondLst>
                                  <p:childTnLst>
                                    <p:animEffect transition="out" filter="wipe(down)">
                                      <p:cBhvr>
                                        <p:cTn id="53" dur="500"/>
                                        <p:tgtEl>
                                          <p:spTgt spid="5132"/>
                                        </p:tgtEl>
                                      </p:cBhvr>
                                    </p:animEffect>
                                    <p:set>
                                      <p:cBhvr>
                                        <p:cTn id="54" dur="1" fill="hold">
                                          <p:stCondLst>
                                            <p:cond delay="499"/>
                                          </p:stCondLst>
                                        </p:cTn>
                                        <p:tgtEl>
                                          <p:spTgt spid="513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9" dur="500"/>
                                        <p:tgtEl>
                                          <p:spTgt spid="2">
                                            <p:txEl>
                                              <p:pRg st="5" end="5"/>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5136"/>
                                        </p:tgtEl>
                                        <p:attrNameLst>
                                          <p:attrName>style.visibility</p:attrName>
                                        </p:attrNameLst>
                                      </p:cBhvr>
                                      <p:to>
                                        <p:strVal val="visible"/>
                                      </p:to>
                                    </p:set>
                                    <p:animEffect transition="in" filter="circle(in)">
                                      <p:cBhvr>
                                        <p:cTn id="62" dur="500"/>
                                        <p:tgtEl>
                                          <p:spTgt spid="5136"/>
                                        </p:tgtEl>
                                      </p:cBhvr>
                                    </p:animEffect>
                                  </p:childTnLst>
                                </p:cTn>
                              </p:par>
                              <p:par>
                                <p:cTn id="63" presetID="22" presetClass="exit" presetSubtype="4" fill="hold" nodeType="withEffect">
                                  <p:stCondLst>
                                    <p:cond delay="0"/>
                                  </p:stCondLst>
                                  <p:childTnLst>
                                    <p:animEffect transition="out" filter="wipe(down)">
                                      <p:cBhvr>
                                        <p:cTn id="64" dur="500"/>
                                        <p:tgtEl>
                                          <p:spTgt spid="5134"/>
                                        </p:tgtEl>
                                      </p:cBhvr>
                                    </p:animEffect>
                                    <p:set>
                                      <p:cBhvr>
                                        <p:cTn id="65" dur="1" fill="hold">
                                          <p:stCondLst>
                                            <p:cond delay="499"/>
                                          </p:stCondLst>
                                        </p:cTn>
                                        <p:tgtEl>
                                          <p:spTgt spid="5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5592" y="2000711"/>
            <a:ext cx="5612623" cy="3450613"/>
          </a:xfrm>
        </p:spPr>
        <p:txBody>
          <a:bodyPr>
            <a:normAutofit/>
          </a:bodyPr>
          <a:lstStyle/>
          <a:p>
            <a:pPr marL="514350" indent="-514350">
              <a:buFont typeface="+mj-lt"/>
              <a:buAutoNum type="arabicPeriod"/>
            </a:pPr>
            <a:r>
              <a:rPr lang="en-US" sz="3200" smtClean="0">
                <a:solidFill>
                  <a:srgbClr val="0070C0"/>
                </a:solidFill>
              </a:rPr>
              <a:t>Boring</a:t>
            </a:r>
            <a:r>
              <a:rPr lang="en-US" sz="3200" smtClean="0"/>
              <a:t> for the interviewee.</a:t>
            </a:r>
          </a:p>
          <a:p>
            <a:pPr marL="514350" indent="-514350">
              <a:buFont typeface="+mj-lt"/>
              <a:buAutoNum type="arabicPeriod"/>
            </a:pPr>
            <a:r>
              <a:rPr lang="en-US" sz="3200" smtClean="0">
                <a:solidFill>
                  <a:srgbClr val="0070C0"/>
                </a:solidFill>
              </a:rPr>
              <a:t>Failing</a:t>
            </a:r>
            <a:r>
              <a:rPr lang="en-US" sz="3200" smtClean="0"/>
              <a:t> to obtain </a:t>
            </a:r>
            <a:r>
              <a:rPr lang="en-US" sz="3200" smtClean="0">
                <a:solidFill>
                  <a:srgbClr val="0070C0"/>
                </a:solidFill>
              </a:rPr>
              <a:t>rich</a:t>
            </a:r>
            <a:r>
              <a:rPr lang="en-US" sz="3200" smtClean="0"/>
              <a:t> </a:t>
            </a:r>
            <a:r>
              <a:rPr lang="en-US" sz="3200" smtClean="0">
                <a:solidFill>
                  <a:srgbClr val="0070C0"/>
                </a:solidFill>
              </a:rPr>
              <a:t>detail</a:t>
            </a:r>
            <a:r>
              <a:rPr lang="en-US" sz="3200" smtClean="0"/>
              <a:t>.</a:t>
            </a:r>
          </a:p>
          <a:p>
            <a:pPr marL="514350" indent="-514350">
              <a:buFont typeface="+mj-lt"/>
              <a:buAutoNum type="arabicPeriod"/>
            </a:pPr>
            <a:r>
              <a:rPr lang="en-US" sz="3200" smtClean="0">
                <a:solidFill>
                  <a:srgbClr val="0070C0"/>
                </a:solidFill>
              </a:rPr>
              <a:t>Missing</a:t>
            </a:r>
            <a:r>
              <a:rPr lang="en-US" sz="3200" smtClean="0"/>
              <a:t> main </a:t>
            </a:r>
            <a:r>
              <a:rPr lang="en-US" sz="3200" smtClean="0">
                <a:solidFill>
                  <a:srgbClr val="0070C0"/>
                </a:solidFill>
              </a:rPr>
              <a:t>ideas</a:t>
            </a:r>
            <a:r>
              <a:rPr lang="en-US" sz="3200" smtClean="0"/>
              <a:t>.</a:t>
            </a:r>
          </a:p>
          <a:p>
            <a:pPr marL="514350" indent="-514350">
              <a:buFont typeface="+mj-lt"/>
              <a:buAutoNum type="arabicPeriod"/>
            </a:pPr>
            <a:r>
              <a:rPr lang="en-US" sz="3200" smtClean="0">
                <a:solidFill>
                  <a:srgbClr val="0070C0"/>
                </a:solidFill>
              </a:rPr>
              <a:t>Failing</a:t>
            </a:r>
            <a:r>
              <a:rPr lang="en-US" sz="3200" smtClean="0"/>
              <a:t> to build </a:t>
            </a:r>
            <a:r>
              <a:rPr lang="en-US" sz="3200" smtClean="0">
                <a:solidFill>
                  <a:srgbClr val="0070C0"/>
                </a:solidFill>
              </a:rPr>
              <a:t>rapport</a:t>
            </a:r>
            <a:r>
              <a:rPr lang="en-US" sz="3200" smtClean="0"/>
              <a:t>.</a:t>
            </a:r>
            <a:endParaRPr lang="en-US" sz="3200"/>
          </a:p>
        </p:txBody>
      </p:sp>
      <p:sp>
        <p:nvSpPr>
          <p:cNvPr id="3" name="Title 2"/>
          <p:cNvSpPr>
            <a:spLocks noGrp="1"/>
          </p:cNvSpPr>
          <p:nvPr>
            <p:ph type="title"/>
          </p:nvPr>
        </p:nvSpPr>
        <p:spPr/>
        <p:txBody>
          <a:bodyPr/>
          <a:lstStyle/>
          <a:p>
            <a:r>
              <a:rPr lang="en-US" smtClean="0"/>
              <a:t>Drawbacks of closed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6146" name="Picture 2" descr="Káº¿t quáº£ hÃ¬nh áº£nh cho disadvant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1117" y="1806729"/>
            <a:ext cx="3838575" cy="3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9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71453" y="547881"/>
            <a:ext cx="8201025" cy="5372100"/>
          </a:xfrm>
          <a:prstGeom prst="rect">
            <a:avLst/>
          </a:prstGeom>
        </p:spPr>
      </p:pic>
      <p:sp>
        <p:nvSpPr>
          <p:cNvPr id="15" name="TextBox 14"/>
          <p:cNvSpPr txBox="1"/>
          <p:nvPr/>
        </p:nvSpPr>
        <p:spPr>
          <a:xfrm>
            <a:off x="179614" y="1940748"/>
            <a:ext cx="3118758" cy="2062103"/>
          </a:xfrm>
          <a:prstGeom prst="rect">
            <a:avLst/>
          </a:prstGeom>
          <a:noFill/>
        </p:spPr>
        <p:txBody>
          <a:bodyPr wrap="square" rtlCol="0">
            <a:spAutoFit/>
          </a:bodyPr>
          <a:lstStyle/>
          <a:p>
            <a:r>
              <a:rPr lang="en-US" sz="3200" smtClean="0">
                <a:solidFill>
                  <a:srgbClr val="C00000"/>
                </a:solidFill>
              </a:rPr>
              <a:t>Figure 4.5: </a:t>
            </a:r>
            <a:r>
              <a:rPr lang="en-US" sz="3200" smtClean="0">
                <a:solidFill>
                  <a:srgbClr val="0070C0"/>
                </a:solidFill>
              </a:rPr>
              <a:t>Attributes</a:t>
            </a:r>
            <a:r>
              <a:rPr lang="en-US" sz="3200" smtClean="0"/>
              <a:t> of </a:t>
            </a:r>
            <a:r>
              <a:rPr lang="en-US" sz="3200" smtClean="0">
                <a:solidFill>
                  <a:srgbClr val="0070C0"/>
                </a:solidFill>
              </a:rPr>
              <a:t>open-ended</a:t>
            </a:r>
            <a:r>
              <a:rPr lang="en-US" sz="3200" smtClean="0"/>
              <a:t> and </a:t>
            </a:r>
            <a:r>
              <a:rPr lang="en-US" sz="3200" smtClean="0">
                <a:solidFill>
                  <a:srgbClr val="0070C0"/>
                </a:solidFill>
              </a:rPr>
              <a:t>closed</a:t>
            </a:r>
            <a:r>
              <a:rPr lang="en-US" sz="3200" smtClean="0"/>
              <a:t> questions.</a:t>
            </a:r>
            <a:endParaRPr lang="en-US" sz="3200"/>
          </a:p>
        </p:txBody>
      </p:sp>
    </p:spTree>
    <p:extLst>
      <p:ext uri="{BB962C8B-B14F-4D97-AF65-F5344CB8AC3E}">
        <p14:creationId xmlns:p14="http://schemas.microsoft.com/office/powerpoint/2010/main" val="91968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Bipolar questions</a:t>
            </a:r>
            <a:endParaRPr lang="en-US"/>
          </a:p>
        </p:txBody>
      </p:sp>
      <p:sp>
        <p:nvSpPr>
          <p:cNvPr id="3" name="Content Placeholder 2"/>
          <p:cNvSpPr>
            <a:spLocks noGrp="1"/>
          </p:cNvSpPr>
          <p:nvPr>
            <p:ph idx="1"/>
          </p:nvPr>
        </p:nvSpPr>
        <p:spPr>
          <a:xfrm>
            <a:off x="657549" y="2032060"/>
            <a:ext cx="6200451" cy="3450613"/>
          </a:xfrm>
        </p:spPr>
        <p:txBody>
          <a:bodyPr>
            <a:normAutofit/>
          </a:bodyPr>
          <a:lstStyle/>
          <a:p>
            <a:r>
              <a:rPr lang="en-US" sz="3200" smtClean="0"/>
              <a:t>Bilolar questions are those that may be answered with a ‘</a:t>
            </a:r>
            <a:r>
              <a:rPr lang="en-US" sz="3200" smtClean="0">
                <a:solidFill>
                  <a:srgbClr val="0070C0"/>
                </a:solidFill>
              </a:rPr>
              <a:t>yes</a:t>
            </a:r>
            <a:r>
              <a:rPr lang="en-US" sz="3200" smtClean="0"/>
              <a:t>’ or ‘</a:t>
            </a:r>
            <a:r>
              <a:rPr lang="en-US" sz="3200" smtClean="0">
                <a:solidFill>
                  <a:srgbClr val="0070C0"/>
                </a:solidFill>
              </a:rPr>
              <a:t>no</a:t>
            </a:r>
            <a:r>
              <a:rPr lang="en-US" sz="3200" smtClean="0"/>
              <a:t>’ or ‘</a:t>
            </a:r>
            <a:r>
              <a:rPr lang="en-US" sz="3200" smtClean="0">
                <a:solidFill>
                  <a:srgbClr val="0070C0"/>
                </a:solidFill>
              </a:rPr>
              <a:t>agree</a:t>
            </a:r>
            <a:r>
              <a:rPr lang="en-US" sz="3200" smtClean="0"/>
              <a:t>’ or ‘</a:t>
            </a:r>
            <a:r>
              <a:rPr lang="en-US" sz="3200" smtClean="0">
                <a:solidFill>
                  <a:srgbClr val="0070C0"/>
                </a:solidFill>
              </a:rPr>
              <a:t>disagree</a:t>
            </a:r>
            <a:r>
              <a:rPr lang="en-US" sz="3200" smtClean="0"/>
              <a:t>’.</a:t>
            </a:r>
          </a:p>
          <a:p>
            <a:r>
              <a:rPr lang="en-US" sz="3200" smtClean="0"/>
              <a:t>Bipolar questions should be used </a:t>
            </a:r>
            <a:r>
              <a:rPr lang="en-US" sz="3200" smtClean="0">
                <a:solidFill>
                  <a:srgbClr val="0070C0"/>
                </a:solidFill>
              </a:rPr>
              <a:t>sparingly</a:t>
            </a:r>
            <a:r>
              <a:rPr lang="en-US" sz="3200" smtClean="0"/>
              <a:t>.</a:t>
            </a:r>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7170" name="Picture 2" descr="Káº¿t quáº£ hÃ¬nh áº£nh cho yes no me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012" y="1685735"/>
            <a:ext cx="4369937" cy="436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4" y="2015732"/>
            <a:ext cx="6471774" cy="3846449"/>
          </a:xfrm>
        </p:spPr>
        <p:txBody>
          <a:bodyPr>
            <a:noAutofit/>
          </a:bodyPr>
          <a:lstStyle/>
          <a:p>
            <a:r>
              <a:rPr lang="en-US" sz="3200" smtClean="0"/>
              <a:t>Probing questions </a:t>
            </a:r>
            <a:r>
              <a:rPr lang="en-US" sz="3200" smtClean="0">
                <a:solidFill>
                  <a:srgbClr val="0070C0"/>
                </a:solidFill>
              </a:rPr>
              <a:t>elicit</a:t>
            </a:r>
            <a:r>
              <a:rPr lang="en-US" sz="3200" smtClean="0"/>
              <a:t> </a:t>
            </a:r>
            <a:r>
              <a:rPr lang="en-US" sz="3200" smtClean="0">
                <a:solidFill>
                  <a:srgbClr val="0070C0"/>
                </a:solidFill>
              </a:rPr>
              <a:t>more</a:t>
            </a:r>
            <a:r>
              <a:rPr lang="en-US" sz="3200" smtClean="0"/>
              <a:t> </a:t>
            </a:r>
            <a:r>
              <a:rPr lang="en-US" sz="3200" smtClean="0">
                <a:solidFill>
                  <a:srgbClr val="0070C0"/>
                </a:solidFill>
              </a:rPr>
              <a:t>detail</a:t>
            </a:r>
            <a:r>
              <a:rPr lang="en-US" sz="3200" smtClean="0"/>
              <a:t> about previous questions.</a:t>
            </a:r>
          </a:p>
          <a:p>
            <a:r>
              <a:rPr lang="en-US" sz="3200" smtClean="0"/>
              <a:t>The purpose:</a:t>
            </a:r>
          </a:p>
          <a:p>
            <a:pPr lvl="1"/>
            <a:r>
              <a:rPr lang="en-US" sz="2800" smtClean="0"/>
              <a:t>To get </a:t>
            </a:r>
            <a:r>
              <a:rPr lang="en-US" sz="2800" smtClean="0">
                <a:solidFill>
                  <a:srgbClr val="0070C0"/>
                </a:solidFill>
              </a:rPr>
              <a:t>more</a:t>
            </a:r>
            <a:r>
              <a:rPr lang="en-US" sz="2800" smtClean="0"/>
              <a:t> </a:t>
            </a:r>
            <a:r>
              <a:rPr lang="en-US" sz="2800" smtClean="0">
                <a:solidFill>
                  <a:srgbClr val="0070C0"/>
                </a:solidFill>
              </a:rPr>
              <a:t>meaning</a:t>
            </a:r>
            <a:r>
              <a:rPr lang="en-US" sz="2800" smtClean="0"/>
              <a:t>.</a:t>
            </a:r>
          </a:p>
          <a:p>
            <a:pPr lvl="1"/>
            <a:r>
              <a:rPr lang="en-US" sz="2800" smtClean="0"/>
              <a:t>To </a:t>
            </a:r>
            <a:r>
              <a:rPr lang="en-US" sz="2800" smtClean="0">
                <a:solidFill>
                  <a:srgbClr val="0070C0"/>
                </a:solidFill>
              </a:rPr>
              <a:t>clarify</a:t>
            </a:r>
            <a:r>
              <a:rPr lang="en-US" sz="2800" smtClean="0"/>
              <a:t>.</a:t>
            </a:r>
          </a:p>
          <a:p>
            <a:pPr lvl="1"/>
            <a:r>
              <a:rPr lang="en-US" sz="2800" smtClean="0"/>
              <a:t>To draw out the </a:t>
            </a:r>
            <a:r>
              <a:rPr lang="en-US" sz="2800" smtClean="0">
                <a:solidFill>
                  <a:srgbClr val="0070C0"/>
                </a:solidFill>
              </a:rPr>
              <a:t>interviewee’s</a:t>
            </a:r>
            <a:r>
              <a:rPr lang="en-US" sz="2800" smtClean="0"/>
              <a:t> </a:t>
            </a:r>
            <a:r>
              <a:rPr lang="en-US" sz="2800" smtClean="0">
                <a:solidFill>
                  <a:srgbClr val="0070C0"/>
                </a:solidFill>
              </a:rPr>
              <a:t>point</a:t>
            </a:r>
            <a:r>
              <a:rPr lang="en-US" sz="2800" smtClean="0"/>
              <a:t>.</a:t>
            </a:r>
          </a:p>
        </p:txBody>
      </p:sp>
      <p:sp>
        <p:nvSpPr>
          <p:cNvPr id="3" name="Title 2"/>
          <p:cNvSpPr>
            <a:spLocks noGrp="1"/>
          </p:cNvSpPr>
          <p:nvPr>
            <p:ph type="title"/>
          </p:nvPr>
        </p:nvSpPr>
        <p:spPr/>
        <p:txBody>
          <a:bodyPr/>
          <a:lstStyle/>
          <a:p>
            <a:r>
              <a:rPr lang="en-US" smtClean="0"/>
              <a:t>probes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8194" name="Picture 2" descr="Káº¿t quáº£ hÃ¬nh áº£nh cho why me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840" y="2544529"/>
            <a:ext cx="3718470" cy="278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1802790"/>
            <a:ext cx="9603275" cy="3946657"/>
          </a:xfrm>
        </p:spPr>
        <p:txBody>
          <a:bodyPr>
            <a:noAutofit/>
          </a:bodyPr>
          <a:lstStyle/>
          <a:p>
            <a:r>
              <a:rPr lang="en-US" sz="3200" smtClean="0">
                <a:solidFill>
                  <a:srgbClr val="0070C0"/>
                </a:solidFill>
              </a:rPr>
              <a:t>Pyramid</a:t>
            </a:r>
          </a:p>
          <a:p>
            <a:pPr lvl="1"/>
            <a:r>
              <a:rPr lang="en-US" sz="2800" smtClean="0"/>
              <a:t>Closed questions </a:t>
            </a:r>
            <a:r>
              <a:rPr lang="en-US" sz="2800" smtClean="0">
                <a:sym typeface="Wingdings 3" panose="05040102010807070707" pitchFamily="18" charset="2"/>
              </a:rPr>
              <a:t></a:t>
            </a:r>
            <a:r>
              <a:rPr lang="en-US" sz="2800" smtClean="0"/>
              <a:t> open-ended questions.</a:t>
            </a:r>
          </a:p>
          <a:p>
            <a:r>
              <a:rPr lang="en-US" sz="3200" smtClean="0">
                <a:solidFill>
                  <a:srgbClr val="0070C0"/>
                </a:solidFill>
              </a:rPr>
              <a:t>Funnel</a:t>
            </a:r>
          </a:p>
          <a:p>
            <a:pPr lvl="1"/>
            <a:r>
              <a:rPr lang="en-US" sz="2800" smtClean="0"/>
              <a:t>Open-ended questions </a:t>
            </a:r>
            <a:r>
              <a:rPr lang="en-US" sz="2800" smtClean="0">
                <a:sym typeface="Wingdings 3" panose="05040102010807070707" pitchFamily="18" charset="2"/>
              </a:rPr>
              <a:t></a:t>
            </a:r>
            <a:r>
              <a:rPr lang="en-US" sz="2800" smtClean="0"/>
              <a:t> closed questions.</a:t>
            </a:r>
          </a:p>
          <a:p>
            <a:r>
              <a:rPr lang="en-US" sz="3200" smtClean="0">
                <a:solidFill>
                  <a:srgbClr val="0070C0"/>
                </a:solidFill>
              </a:rPr>
              <a:t>Diamond-shaped</a:t>
            </a:r>
          </a:p>
          <a:p>
            <a:pPr lvl="1"/>
            <a:r>
              <a:rPr lang="en-US" sz="2800" smtClean="0"/>
              <a:t>Closed questions </a:t>
            </a:r>
            <a:r>
              <a:rPr lang="en-US" sz="2800">
                <a:sym typeface="Wingdings 3" panose="05040102010807070707" pitchFamily="18" charset="2"/>
              </a:rPr>
              <a:t></a:t>
            </a:r>
            <a:r>
              <a:rPr lang="en-US" sz="2800" smtClean="0"/>
              <a:t> open-ended </a:t>
            </a:r>
            <a:r>
              <a:rPr lang="en-US" sz="2800">
                <a:sym typeface="Wingdings 3" panose="05040102010807070707" pitchFamily="18" charset="2"/>
              </a:rPr>
              <a:t></a:t>
            </a:r>
            <a:r>
              <a:rPr lang="en-US" sz="2800" smtClean="0"/>
              <a:t> closed questions.</a:t>
            </a:r>
            <a:endParaRPr lang="en-US" sz="2800"/>
          </a:p>
        </p:txBody>
      </p:sp>
      <p:sp>
        <p:nvSpPr>
          <p:cNvPr id="3" name="Title 2"/>
          <p:cNvSpPr>
            <a:spLocks noGrp="1"/>
          </p:cNvSpPr>
          <p:nvPr>
            <p:ph type="title"/>
          </p:nvPr>
        </p:nvSpPr>
        <p:spPr/>
        <p:txBody>
          <a:bodyPr/>
          <a:lstStyle/>
          <a:p>
            <a:r>
              <a:rPr lang="en-US" smtClean="0"/>
              <a:t>Arranging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198510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819" y="7274563"/>
            <a:ext cx="6143264" cy="4384208"/>
          </a:xfrm>
        </p:spPr>
        <p:txBody>
          <a:bodyPr>
            <a:noAutofit/>
          </a:bodyPr>
          <a:lstStyle/>
          <a:p>
            <a:pPr marL="514350" indent="-514350">
              <a:buFont typeface="+mj-lt"/>
              <a:buAutoNum type="arabicPeriod"/>
            </a:pPr>
            <a:r>
              <a:rPr lang="en-US" sz="3200" smtClean="0"/>
              <a:t>What specifically is the problem you are experiencing with your firewall?</a:t>
            </a:r>
          </a:p>
          <a:p>
            <a:pPr marL="514350" indent="-514350">
              <a:buFont typeface="+mj-lt"/>
              <a:buAutoNum type="arabicPeriod"/>
            </a:pPr>
            <a:r>
              <a:rPr lang="en-US" sz="3200" smtClean="0"/>
              <a:t>Have you considered other mechods to improve the security of corporate data?</a:t>
            </a:r>
            <a:endParaRPr lang="en-US" sz="3200"/>
          </a:p>
        </p:txBody>
      </p:sp>
      <p:sp>
        <p:nvSpPr>
          <p:cNvPr id="3" name="Title 2"/>
          <p:cNvSpPr>
            <a:spLocks noGrp="1"/>
          </p:cNvSpPr>
          <p:nvPr>
            <p:ph type="title"/>
          </p:nvPr>
        </p:nvSpPr>
        <p:spPr/>
        <p:txBody>
          <a:bodyPr/>
          <a:lstStyle/>
          <a:p>
            <a:r>
              <a:rPr lang="en-US" smtClean="0"/>
              <a:t>Pyramid structure</a:t>
            </a:r>
            <a:endParaRPr lang="en-US"/>
          </a:p>
        </p:txBody>
      </p:sp>
      <p:pic>
        <p:nvPicPr>
          <p:cNvPr id="4" name="Picture 3"/>
          <p:cNvPicPr>
            <a:picLocks noChangeAspect="1"/>
          </p:cNvPicPr>
          <p:nvPr/>
        </p:nvPicPr>
        <p:blipFill>
          <a:blip r:embed="rId2"/>
          <a:stretch>
            <a:fillRect/>
          </a:stretch>
        </p:blipFill>
        <p:spPr>
          <a:xfrm>
            <a:off x="6372915" y="1690916"/>
            <a:ext cx="5589435" cy="4883657"/>
          </a:xfrm>
          <a:prstGeom prst="rect">
            <a:avLst/>
          </a:prstGeom>
        </p:spPr>
      </p:pic>
      <p:sp>
        <p:nvSpPr>
          <p:cNvPr id="7" name="Content Placeholder 1"/>
          <p:cNvSpPr txBox="1">
            <a:spLocks/>
          </p:cNvSpPr>
          <p:nvPr/>
        </p:nvSpPr>
        <p:spPr>
          <a:xfrm>
            <a:off x="6048736" y="8631059"/>
            <a:ext cx="6143264" cy="4384208"/>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514350" indent="-514350">
              <a:buFont typeface="+mj-lt"/>
              <a:buAutoNum type="arabicPeriod" startAt="3"/>
            </a:pPr>
            <a:r>
              <a:rPr lang="en-US" sz="3200" smtClean="0"/>
              <a:t>What do you think would make security more effective here?</a:t>
            </a:r>
          </a:p>
          <a:p>
            <a:pPr marL="514350" indent="-514350">
              <a:buFont typeface="+mj-lt"/>
              <a:buAutoNum type="arabicPeriod" startAt="3"/>
            </a:pPr>
            <a:r>
              <a:rPr lang="en-US" sz="3200" smtClean="0"/>
              <a:t>In general, how do you feel about the security of data versus the importance of Internet access?</a:t>
            </a:r>
            <a:endParaRPr lang="en-US" sz="3200"/>
          </a:p>
        </p:txBody>
      </p:sp>
      <p:sp>
        <p:nvSpPr>
          <p:cNvPr id="8" name="Content Placeholder 1"/>
          <p:cNvSpPr txBox="1">
            <a:spLocks/>
          </p:cNvSpPr>
          <p:nvPr/>
        </p:nvSpPr>
        <p:spPr>
          <a:xfrm>
            <a:off x="227348" y="2414143"/>
            <a:ext cx="5868652" cy="3437201"/>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smtClean="0"/>
              <a:t>Interviewees need to be </a:t>
            </a:r>
            <a:r>
              <a:rPr lang="en-US" sz="3200" smtClean="0">
                <a:solidFill>
                  <a:srgbClr val="0070C0"/>
                </a:solidFill>
              </a:rPr>
              <a:t>warmed</a:t>
            </a:r>
            <a:r>
              <a:rPr lang="en-US" sz="3200" smtClean="0"/>
              <a:t> </a:t>
            </a:r>
            <a:r>
              <a:rPr lang="en-US" sz="3200" smtClean="0">
                <a:solidFill>
                  <a:srgbClr val="0070C0"/>
                </a:solidFill>
              </a:rPr>
              <a:t>up</a:t>
            </a:r>
            <a:r>
              <a:rPr lang="en-US" sz="3200" smtClean="0"/>
              <a:t> or seem </a:t>
            </a:r>
            <a:r>
              <a:rPr lang="en-US" sz="3200" smtClean="0">
                <a:solidFill>
                  <a:srgbClr val="0070C0"/>
                </a:solidFill>
              </a:rPr>
              <a:t>reluctant</a:t>
            </a:r>
            <a:r>
              <a:rPr lang="en-US" sz="3200" smtClean="0"/>
              <a:t> to address the topic.</a:t>
            </a:r>
          </a:p>
          <a:p>
            <a:r>
              <a:rPr lang="en-US" sz="3200" smtClean="0"/>
              <a:t>Interviewer want an </a:t>
            </a:r>
            <a:r>
              <a:rPr lang="en-US" sz="3200" smtClean="0">
                <a:solidFill>
                  <a:srgbClr val="0070C0"/>
                </a:solidFill>
              </a:rPr>
              <a:t>ending</a:t>
            </a:r>
            <a:r>
              <a:rPr lang="en-US" sz="3200" smtClean="0"/>
              <a:t> </a:t>
            </a:r>
            <a:r>
              <a:rPr lang="en-US" sz="3200" smtClean="0">
                <a:solidFill>
                  <a:srgbClr val="0070C0"/>
                </a:solidFill>
              </a:rPr>
              <a:t>determination</a:t>
            </a:r>
            <a:r>
              <a:rPr lang="en-US" sz="3200" smtClean="0"/>
              <a:t> about the topic.</a:t>
            </a:r>
            <a:endParaRPr lang="en-US" sz="3200"/>
          </a:p>
        </p:txBody>
      </p:sp>
      <p:pic>
        <p:nvPicPr>
          <p:cNvPr id="9"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3162294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86776"/>
            <a:ext cx="5945680" cy="3450613"/>
          </a:xfrm>
        </p:spPr>
        <p:txBody>
          <a:bodyPr>
            <a:noAutofit/>
          </a:bodyPr>
          <a:lstStyle/>
          <a:p>
            <a:pPr marL="457200" indent="-457200">
              <a:buFont typeface="+mj-lt"/>
              <a:buAutoNum type="arabicPeriod"/>
            </a:pPr>
            <a:r>
              <a:rPr lang="en-US" sz="3200" smtClean="0"/>
              <a:t>What are your reactions to the new Web-based procurement system?</a:t>
            </a:r>
          </a:p>
          <a:p>
            <a:pPr marL="457200" indent="-457200">
              <a:buFont typeface="+mj-lt"/>
              <a:buAutoNum type="arabicPeriod"/>
            </a:pPr>
            <a:r>
              <a:rPr lang="en-US" sz="3200" smtClean="0"/>
              <a:t>What departments are involved in implementing it?</a:t>
            </a:r>
          </a:p>
        </p:txBody>
      </p:sp>
      <p:sp>
        <p:nvSpPr>
          <p:cNvPr id="3" name="Title 2"/>
          <p:cNvSpPr>
            <a:spLocks noGrp="1"/>
          </p:cNvSpPr>
          <p:nvPr>
            <p:ph type="title"/>
          </p:nvPr>
        </p:nvSpPr>
        <p:spPr/>
        <p:txBody>
          <a:bodyPr/>
          <a:lstStyle/>
          <a:p>
            <a:r>
              <a:rPr lang="en-US" smtClean="0"/>
              <a:t>Funnel structure</a:t>
            </a:r>
            <a:endParaRPr lang="en-US"/>
          </a:p>
        </p:txBody>
      </p:sp>
      <p:pic>
        <p:nvPicPr>
          <p:cNvPr id="4" name="Picture 3"/>
          <p:cNvPicPr>
            <a:picLocks noChangeAspect="1"/>
          </p:cNvPicPr>
          <p:nvPr/>
        </p:nvPicPr>
        <p:blipFill>
          <a:blip r:embed="rId2"/>
          <a:stretch>
            <a:fillRect/>
          </a:stretch>
        </p:blipFill>
        <p:spPr>
          <a:xfrm>
            <a:off x="6308943" y="2153518"/>
            <a:ext cx="5219700" cy="4248150"/>
          </a:xfrm>
          <a:prstGeom prst="rect">
            <a:avLst/>
          </a:prstGeom>
        </p:spPr>
      </p:pic>
      <p:sp>
        <p:nvSpPr>
          <p:cNvPr id="5" name="Content Placeholder 1"/>
          <p:cNvSpPr txBox="1">
            <a:spLocks/>
          </p:cNvSpPr>
          <p:nvPr/>
        </p:nvSpPr>
        <p:spPr>
          <a:xfrm>
            <a:off x="5945680" y="6986776"/>
            <a:ext cx="6135658" cy="287822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514350" indent="-514350">
              <a:buFont typeface="+mj-lt"/>
              <a:buAutoNum type="arabicPeriod" startAt="3"/>
            </a:pPr>
            <a:r>
              <a:rPr lang="en-US" sz="3200" smtClean="0"/>
              <a:t>What items will be available for purchase on the Web site?</a:t>
            </a:r>
          </a:p>
          <a:p>
            <a:pPr marL="514350" indent="-514350">
              <a:buFont typeface="+mj-lt"/>
              <a:buAutoNum type="arabicPeriod" startAt="3"/>
            </a:pPr>
            <a:r>
              <a:rPr lang="en-US" sz="3200" smtClean="0"/>
              <a:t>Is there any essential item that has been excluded from the site?</a:t>
            </a:r>
          </a:p>
        </p:txBody>
      </p:sp>
      <p:sp>
        <p:nvSpPr>
          <p:cNvPr id="6" name="Content Placeholder 1"/>
          <p:cNvSpPr txBox="1">
            <a:spLocks/>
          </p:cNvSpPr>
          <p:nvPr/>
        </p:nvSpPr>
        <p:spPr>
          <a:xfrm>
            <a:off x="150320" y="1853754"/>
            <a:ext cx="5945680" cy="34506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smtClean="0"/>
              <a:t>Providing an </a:t>
            </a:r>
            <a:r>
              <a:rPr lang="en-US" sz="3200" smtClean="0">
                <a:solidFill>
                  <a:srgbClr val="0070C0"/>
                </a:solidFill>
              </a:rPr>
              <a:t>easy</a:t>
            </a:r>
            <a:r>
              <a:rPr lang="en-US" sz="3200" smtClean="0"/>
              <a:t> </a:t>
            </a:r>
            <a:r>
              <a:rPr lang="en-US" sz="3200" smtClean="0">
                <a:solidFill>
                  <a:srgbClr val="0070C0"/>
                </a:solidFill>
              </a:rPr>
              <a:t>way</a:t>
            </a:r>
            <a:r>
              <a:rPr lang="en-US" sz="3200" smtClean="0"/>
              <a:t> </a:t>
            </a:r>
            <a:r>
              <a:rPr lang="en-US" sz="3200" smtClean="0">
                <a:solidFill>
                  <a:srgbClr val="0070C0"/>
                </a:solidFill>
              </a:rPr>
              <a:t>to</a:t>
            </a:r>
            <a:r>
              <a:rPr lang="en-US" sz="3200" smtClean="0"/>
              <a:t> </a:t>
            </a:r>
            <a:r>
              <a:rPr lang="en-US" sz="3200" smtClean="0">
                <a:solidFill>
                  <a:srgbClr val="0070C0"/>
                </a:solidFill>
              </a:rPr>
              <a:t>begin</a:t>
            </a:r>
            <a:r>
              <a:rPr lang="en-US" sz="3200" smtClean="0"/>
              <a:t> an interview.</a:t>
            </a:r>
          </a:p>
          <a:p>
            <a:r>
              <a:rPr lang="en-US" sz="3200" smtClean="0"/>
              <a:t>Interviewee feels </a:t>
            </a:r>
            <a:r>
              <a:rPr lang="en-US" sz="3200" smtClean="0">
                <a:solidFill>
                  <a:srgbClr val="0070C0"/>
                </a:solidFill>
              </a:rPr>
              <a:t>emotionally</a:t>
            </a:r>
            <a:r>
              <a:rPr lang="en-US" sz="3200" smtClean="0"/>
              <a:t>.</a:t>
            </a:r>
          </a:p>
        </p:txBody>
      </p:sp>
      <p:pic>
        <p:nvPicPr>
          <p:cNvPr id="7"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30351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F222A-0050-42E6-8C3E-86E3C365C411}"/>
              </a:ext>
            </a:extLst>
          </p:cNvPr>
          <p:cNvSpPr>
            <a:spLocks noGrp="1"/>
          </p:cNvSpPr>
          <p:nvPr>
            <p:ph type="title"/>
          </p:nvPr>
        </p:nvSpPr>
        <p:spPr>
          <a:xfrm>
            <a:off x="1290909" y="798974"/>
            <a:ext cx="9610182" cy="601226"/>
          </a:xfrm>
        </p:spPr>
        <p:txBody>
          <a:bodyPr/>
          <a:lstStyle/>
          <a:p>
            <a:r>
              <a:rPr lang="en-US"/>
              <a:t>Three key interactive methods</a:t>
            </a:r>
            <a:endParaRPr lang="en-US" dirty="0"/>
          </a:p>
        </p:txBody>
      </p:sp>
      <p:sp>
        <p:nvSpPr>
          <p:cNvPr id="4" name="Text Placeholder 3">
            <a:extLst>
              <a:ext uri="{FF2B5EF4-FFF2-40B4-BE49-F238E27FC236}">
                <a16:creationId xmlns:a16="http://schemas.microsoft.com/office/drawing/2014/main" xmlns="" id="{4196946F-82A2-4DBD-98DD-DB5D7C5DF011}"/>
              </a:ext>
            </a:extLst>
          </p:cNvPr>
          <p:cNvSpPr>
            <a:spLocks noGrp="1"/>
          </p:cNvSpPr>
          <p:nvPr>
            <p:ph type="body" sz="half" idx="2"/>
          </p:nvPr>
        </p:nvSpPr>
        <p:spPr>
          <a:xfrm>
            <a:off x="7873637" y="5329645"/>
            <a:ext cx="3362209" cy="542214"/>
          </a:xfrm>
        </p:spPr>
        <p:txBody>
          <a:bodyPr>
            <a:noAutofit/>
          </a:bodyPr>
          <a:lstStyle/>
          <a:p>
            <a:pPr algn="ctr"/>
            <a:r>
              <a:rPr lang="en-US" sz="2000" smtClean="0"/>
              <a:t>Questionnaires</a:t>
            </a:r>
          </a:p>
        </p:txBody>
      </p:sp>
      <p:sp>
        <p:nvSpPr>
          <p:cNvPr id="7" name="Text Placeholder 6">
            <a:extLst>
              <a:ext uri="{FF2B5EF4-FFF2-40B4-BE49-F238E27FC236}">
                <a16:creationId xmlns:a16="http://schemas.microsoft.com/office/drawing/2014/main" xmlns="" id="{B15ED6EF-4F9A-41A9-B336-BFC6782228DF}"/>
              </a:ext>
            </a:extLst>
          </p:cNvPr>
          <p:cNvSpPr>
            <a:spLocks noGrp="1"/>
          </p:cNvSpPr>
          <p:nvPr>
            <p:ph type="body" sz="half" idx="14"/>
          </p:nvPr>
        </p:nvSpPr>
        <p:spPr>
          <a:xfrm>
            <a:off x="4595889" y="5329644"/>
            <a:ext cx="3036438" cy="542214"/>
          </a:xfrm>
        </p:spPr>
        <p:txBody>
          <a:bodyPr>
            <a:noAutofit/>
          </a:bodyPr>
          <a:lstStyle/>
          <a:p>
            <a:pPr algn="ctr"/>
            <a:r>
              <a:rPr lang="en-US" sz="2000" smtClean="0"/>
              <a:t>Joint Application Design</a:t>
            </a:r>
          </a:p>
        </p:txBody>
      </p:sp>
      <p:sp>
        <p:nvSpPr>
          <p:cNvPr id="8" name="Text Placeholder 7">
            <a:extLst>
              <a:ext uri="{FF2B5EF4-FFF2-40B4-BE49-F238E27FC236}">
                <a16:creationId xmlns:a16="http://schemas.microsoft.com/office/drawing/2014/main" xmlns="" id="{477A6E10-A1AB-44F7-B196-12B4EE7B21E6}"/>
              </a:ext>
            </a:extLst>
          </p:cNvPr>
          <p:cNvSpPr>
            <a:spLocks noGrp="1"/>
          </p:cNvSpPr>
          <p:nvPr>
            <p:ph type="body" sz="half" idx="15"/>
          </p:nvPr>
        </p:nvSpPr>
        <p:spPr>
          <a:xfrm>
            <a:off x="1306587" y="5329643"/>
            <a:ext cx="3036438" cy="542214"/>
          </a:xfrm>
        </p:spPr>
        <p:txBody>
          <a:bodyPr>
            <a:normAutofit/>
          </a:bodyPr>
          <a:lstStyle/>
          <a:p>
            <a:pPr algn="ctr"/>
            <a:r>
              <a:rPr lang="en-US" sz="2000" smtClean="0"/>
              <a:t>Interviewing</a:t>
            </a:r>
          </a:p>
        </p:txBody>
      </p:sp>
      <p:sp>
        <p:nvSpPr>
          <p:cNvPr id="9" name="Text Placeholder 8">
            <a:extLst>
              <a:ext uri="{FF2B5EF4-FFF2-40B4-BE49-F238E27FC236}">
                <a16:creationId xmlns:a16="http://schemas.microsoft.com/office/drawing/2014/main" xmlns="" id="{1BD5DDD4-B30F-43B5-9BA0-190CC29E9665}"/>
              </a:ext>
            </a:extLst>
          </p:cNvPr>
          <p:cNvSpPr>
            <a:spLocks noGrp="1"/>
          </p:cNvSpPr>
          <p:nvPr>
            <p:ph type="body" sz="quarter" idx="16"/>
          </p:nvPr>
        </p:nvSpPr>
        <p:spPr>
          <a:xfrm>
            <a:off x="1290908" y="1417247"/>
            <a:ext cx="9618391" cy="1889539"/>
          </a:xfrm>
        </p:spPr>
        <p:txBody>
          <a:bodyPr/>
          <a:lstStyle/>
          <a:p>
            <a:pPr>
              <a:spcBef>
                <a:spcPts val="0"/>
              </a:spcBef>
            </a:pPr>
            <a:r>
              <a:rPr lang="en-US" sz="3200" smtClean="0"/>
              <a:t>Interviewing</a:t>
            </a:r>
            <a:endParaRPr lang="en-US" sz="3200" dirty="0"/>
          </a:p>
          <a:p>
            <a:pPr>
              <a:spcBef>
                <a:spcPts val="0"/>
              </a:spcBef>
            </a:pPr>
            <a:r>
              <a:rPr lang="en-US" sz="3200" smtClean="0"/>
              <a:t>Joint Application Design (JAD)</a:t>
            </a:r>
          </a:p>
          <a:p>
            <a:pPr>
              <a:spcBef>
                <a:spcPts val="0"/>
              </a:spcBef>
            </a:pPr>
            <a:r>
              <a:rPr lang="en-US" sz="3200" smtClean="0"/>
              <a:t>Surveying through questionnaires</a:t>
            </a:r>
            <a:endParaRPr lang="en-US" sz="3200" dirty="0"/>
          </a:p>
        </p:txBody>
      </p:sp>
      <p:pic>
        <p:nvPicPr>
          <p:cNvPr id="10"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1026" name="Picture 2" descr="http://jaddesign.in/Images/JadDesignLogo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044" y="2902936"/>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áº¿t quáº£ hÃ¬nh áº£nh cho questionnai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3128" y="2547508"/>
            <a:ext cx="2723487" cy="27234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áº¿t quáº£ hÃ¬nh áº£nh cho interview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9384" y="3340823"/>
            <a:ext cx="3013641" cy="1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66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272" y="7025624"/>
            <a:ext cx="6551111" cy="5021560"/>
          </a:xfrm>
        </p:spPr>
        <p:txBody>
          <a:bodyPr>
            <a:noAutofit/>
          </a:bodyPr>
          <a:lstStyle/>
          <a:p>
            <a:pPr marL="514350" indent="-514350">
              <a:buFont typeface="+mj-lt"/>
              <a:buAutoNum type="arabicPeriod"/>
            </a:pPr>
            <a:r>
              <a:rPr lang="en-US" sz="3100" smtClean="0"/>
              <a:t>What five kinds of information are tracked by the free Web site usage service you use?</a:t>
            </a:r>
          </a:p>
          <a:p>
            <a:pPr marL="514350" indent="-514350">
              <a:buFont typeface="+mj-lt"/>
              <a:buAutoNum type="arabicPeriod"/>
            </a:pPr>
            <a:r>
              <a:rPr lang="en-US" sz="3100" smtClean="0"/>
              <a:t>What are the promotional activities you feature on your Web site in exchange for this service?</a:t>
            </a:r>
          </a:p>
          <a:p>
            <a:pPr marL="514350" indent="-514350">
              <a:buFont typeface="+mj-lt"/>
              <a:buAutoNum type="arabicPeriod"/>
            </a:pPr>
            <a:r>
              <a:rPr lang="en-US" sz="3100" smtClean="0"/>
              <a:t>What is the value of the usage information to you as a Webmaster?</a:t>
            </a:r>
            <a:endParaRPr lang="en-US" sz="3100"/>
          </a:p>
        </p:txBody>
      </p:sp>
      <p:sp>
        <p:nvSpPr>
          <p:cNvPr id="3" name="Title 2"/>
          <p:cNvSpPr>
            <a:spLocks noGrp="1"/>
          </p:cNvSpPr>
          <p:nvPr>
            <p:ph type="title"/>
          </p:nvPr>
        </p:nvSpPr>
        <p:spPr/>
        <p:txBody>
          <a:bodyPr/>
          <a:lstStyle/>
          <a:p>
            <a:r>
              <a:rPr lang="en-US" smtClean="0"/>
              <a:t>Diamond structure</a:t>
            </a:r>
            <a:endParaRPr lang="en-US"/>
          </a:p>
        </p:txBody>
      </p:sp>
      <p:pic>
        <p:nvPicPr>
          <p:cNvPr id="4" name="Picture 3"/>
          <p:cNvPicPr>
            <a:picLocks noChangeAspect="1"/>
          </p:cNvPicPr>
          <p:nvPr/>
        </p:nvPicPr>
        <p:blipFill>
          <a:blip r:embed="rId2"/>
          <a:stretch>
            <a:fillRect/>
          </a:stretch>
        </p:blipFill>
        <p:spPr>
          <a:xfrm>
            <a:off x="6962383" y="1366714"/>
            <a:ext cx="5029200" cy="5400675"/>
          </a:xfrm>
          <a:prstGeom prst="rect">
            <a:avLst/>
          </a:prstGeom>
        </p:spPr>
      </p:pic>
      <p:sp>
        <p:nvSpPr>
          <p:cNvPr id="5" name="Content Placeholder 1"/>
          <p:cNvSpPr txBox="1">
            <a:spLocks/>
          </p:cNvSpPr>
          <p:nvPr/>
        </p:nvSpPr>
        <p:spPr>
          <a:xfrm>
            <a:off x="6785945" y="7025624"/>
            <a:ext cx="6551111" cy="502156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514350" indent="-514350">
              <a:buFont typeface="+mj-lt"/>
              <a:buAutoNum type="arabicPeriod" startAt="4"/>
            </a:pPr>
            <a:r>
              <a:rPr lang="en-US" sz="3100" smtClean="0"/>
              <a:t>What are two surprising items concerning end user behavior on your site that you have discovered by using this service?</a:t>
            </a:r>
          </a:p>
          <a:p>
            <a:pPr marL="514350" indent="-514350">
              <a:buFont typeface="+mj-lt"/>
              <a:buAutoNum type="arabicPeriod" startAt="4"/>
            </a:pPr>
            <a:r>
              <a:rPr lang="en-US" sz="3100" smtClean="0"/>
              <a:t>Are “coockes” a better way to measure end user site usage?</a:t>
            </a:r>
            <a:endParaRPr lang="en-US" sz="3100"/>
          </a:p>
        </p:txBody>
      </p:sp>
      <p:sp>
        <p:nvSpPr>
          <p:cNvPr id="6" name="Content Placeholder 1"/>
          <p:cNvSpPr txBox="1">
            <a:spLocks/>
          </p:cNvSpPr>
          <p:nvPr/>
        </p:nvSpPr>
        <p:spPr>
          <a:xfrm>
            <a:off x="0" y="1934196"/>
            <a:ext cx="7104747" cy="225256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smtClean="0">
                <a:solidFill>
                  <a:srgbClr val="0070C0"/>
                </a:solidFill>
              </a:rPr>
              <a:t>Combining</a:t>
            </a:r>
            <a:r>
              <a:rPr lang="en-US" sz="3200" smtClean="0"/>
              <a:t> the </a:t>
            </a:r>
            <a:r>
              <a:rPr lang="en-US" sz="3200" smtClean="0">
                <a:solidFill>
                  <a:srgbClr val="0070C0"/>
                </a:solidFill>
              </a:rPr>
              <a:t>strength</a:t>
            </a:r>
            <a:r>
              <a:rPr lang="en-US" sz="3200" smtClean="0"/>
              <a:t> of both the pyramid and funnel structures.</a:t>
            </a:r>
          </a:p>
          <a:p>
            <a:r>
              <a:rPr lang="en-US" sz="3200" smtClean="0"/>
              <a:t>Taking </a:t>
            </a:r>
            <a:r>
              <a:rPr lang="en-US" sz="3200" smtClean="0">
                <a:solidFill>
                  <a:srgbClr val="0070C0"/>
                </a:solidFill>
              </a:rPr>
              <a:t>longer</a:t>
            </a:r>
            <a:r>
              <a:rPr lang="en-US" sz="3200" smtClean="0"/>
              <a:t> than the other structures.</a:t>
            </a:r>
            <a:endParaRPr lang="en-US" sz="3200"/>
          </a:p>
        </p:txBody>
      </p:sp>
      <p:pic>
        <p:nvPicPr>
          <p:cNvPr id="7"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300763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2" y="1715645"/>
            <a:ext cx="9603275" cy="3450613"/>
          </a:xfrm>
        </p:spPr>
        <p:txBody>
          <a:bodyPr>
            <a:noAutofit/>
          </a:bodyPr>
          <a:lstStyle/>
          <a:p>
            <a:r>
              <a:rPr lang="en-US" sz="3200" smtClean="0"/>
              <a:t>“Is there </a:t>
            </a:r>
            <a:r>
              <a:rPr lang="en-US" sz="3200" smtClean="0">
                <a:solidFill>
                  <a:srgbClr val="0070C0"/>
                </a:solidFill>
              </a:rPr>
              <a:t>any</a:t>
            </a:r>
            <a:r>
              <a:rPr lang="en-US" sz="3200" smtClean="0"/>
              <a:t> </a:t>
            </a:r>
            <a:r>
              <a:rPr lang="en-US" sz="3200" smtClean="0">
                <a:solidFill>
                  <a:srgbClr val="0070C0"/>
                </a:solidFill>
              </a:rPr>
              <a:t>thing</a:t>
            </a:r>
            <a:r>
              <a:rPr lang="en-US" sz="3200" smtClean="0"/>
              <a:t> </a:t>
            </a:r>
            <a:r>
              <a:rPr lang="en-US" sz="3200" smtClean="0">
                <a:solidFill>
                  <a:srgbClr val="0070C0"/>
                </a:solidFill>
              </a:rPr>
              <a:t>else</a:t>
            </a:r>
            <a:r>
              <a:rPr lang="en-US" sz="3200" smtClean="0"/>
              <a:t> that you would like to add?”</a:t>
            </a:r>
          </a:p>
          <a:p>
            <a:r>
              <a:rPr lang="en-US" sz="3200" smtClean="0"/>
              <a:t>Summarize and provide </a:t>
            </a:r>
            <a:r>
              <a:rPr lang="en-US" sz="3200" smtClean="0">
                <a:solidFill>
                  <a:srgbClr val="0070C0"/>
                </a:solidFill>
              </a:rPr>
              <a:t>feedback</a:t>
            </a:r>
            <a:r>
              <a:rPr lang="en-US" sz="3200" smtClean="0"/>
              <a:t>.</a:t>
            </a:r>
          </a:p>
          <a:p>
            <a:r>
              <a:rPr lang="en-US" sz="3200" smtClean="0">
                <a:solidFill>
                  <a:srgbClr val="0070C0"/>
                </a:solidFill>
              </a:rPr>
              <a:t>Whom</a:t>
            </a:r>
            <a:r>
              <a:rPr lang="en-US" sz="3200" smtClean="0"/>
              <a:t> you should talk with </a:t>
            </a:r>
            <a:r>
              <a:rPr lang="en-US" sz="3200" smtClean="0">
                <a:solidFill>
                  <a:srgbClr val="0070C0"/>
                </a:solidFill>
              </a:rPr>
              <a:t>next</a:t>
            </a:r>
            <a:r>
              <a:rPr lang="en-US" sz="3200" smtClean="0"/>
              <a:t>?</a:t>
            </a:r>
          </a:p>
          <a:p>
            <a:r>
              <a:rPr lang="en-US" sz="3200" smtClean="0">
                <a:solidFill>
                  <a:srgbClr val="0070C0"/>
                </a:solidFill>
              </a:rPr>
              <a:t>Future</a:t>
            </a:r>
            <a:r>
              <a:rPr lang="en-US" sz="3200" smtClean="0"/>
              <a:t> </a:t>
            </a:r>
            <a:r>
              <a:rPr lang="en-US" sz="3200" smtClean="0">
                <a:solidFill>
                  <a:srgbClr val="0070C0"/>
                </a:solidFill>
              </a:rPr>
              <a:t>appointments</a:t>
            </a:r>
            <a:r>
              <a:rPr lang="en-US" sz="3200" smtClean="0"/>
              <a:t>.</a:t>
            </a:r>
          </a:p>
          <a:p>
            <a:r>
              <a:rPr lang="en-US" sz="3200" smtClean="0">
                <a:solidFill>
                  <a:srgbClr val="0070C0"/>
                </a:solidFill>
              </a:rPr>
              <a:t>Thank</a:t>
            </a:r>
            <a:r>
              <a:rPr lang="en-US" sz="3200" smtClean="0"/>
              <a:t> the interviewee, </a:t>
            </a:r>
            <a:r>
              <a:rPr lang="en-US" sz="3200" smtClean="0">
                <a:solidFill>
                  <a:srgbClr val="0070C0"/>
                </a:solidFill>
              </a:rPr>
              <a:t>shake</a:t>
            </a:r>
            <a:r>
              <a:rPr lang="en-US" sz="3200" smtClean="0"/>
              <a:t> </a:t>
            </a:r>
            <a:r>
              <a:rPr lang="en-US" sz="3200" smtClean="0">
                <a:solidFill>
                  <a:srgbClr val="0070C0"/>
                </a:solidFill>
              </a:rPr>
              <a:t>hands</a:t>
            </a:r>
            <a:r>
              <a:rPr lang="en-US" sz="3200" smtClean="0"/>
              <a:t>.</a:t>
            </a:r>
            <a:endParaRPr lang="en-US" sz="3200"/>
          </a:p>
        </p:txBody>
      </p:sp>
      <p:sp>
        <p:nvSpPr>
          <p:cNvPr id="3" name="Title 2"/>
          <p:cNvSpPr>
            <a:spLocks noGrp="1"/>
          </p:cNvSpPr>
          <p:nvPr>
            <p:ph type="title"/>
          </p:nvPr>
        </p:nvSpPr>
        <p:spPr/>
        <p:txBody>
          <a:bodyPr/>
          <a:lstStyle/>
          <a:p>
            <a:r>
              <a:rPr lang="en-US" smtClean="0"/>
              <a:t>Closing the interview</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3867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smtClean="0"/>
              <a:t>Write </a:t>
            </a:r>
            <a:r>
              <a:rPr lang="en-US" sz="3200" smtClean="0">
                <a:solidFill>
                  <a:srgbClr val="0070C0"/>
                </a:solidFill>
              </a:rPr>
              <a:t>as soon as possible</a:t>
            </a:r>
            <a:r>
              <a:rPr lang="en-US" sz="3200" smtClean="0"/>
              <a:t>.</a:t>
            </a:r>
          </a:p>
          <a:p>
            <a:r>
              <a:rPr lang="en-US" sz="3200" smtClean="0"/>
              <a:t>Provide an </a:t>
            </a:r>
            <a:r>
              <a:rPr lang="en-US" sz="3200" smtClean="0">
                <a:solidFill>
                  <a:srgbClr val="0070C0"/>
                </a:solidFill>
              </a:rPr>
              <a:t>initial</a:t>
            </a:r>
            <a:r>
              <a:rPr lang="en-US" sz="3200" smtClean="0"/>
              <a:t> </a:t>
            </a:r>
            <a:r>
              <a:rPr lang="en-US" sz="3200" smtClean="0">
                <a:solidFill>
                  <a:srgbClr val="0070C0"/>
                </a:solidFill>
              </a:rPr>
              <a:t>summary</a:t>
            </a:r>
            <a:r>
              <a:rPr lang="en-US" sz="3200" smtClean="0"/>
              <a:t>, then more </a:t>
            </a:r>
            <a:r>
              <a:rPr lang="en-US" sz="3200" smtClean="0">
                <a:solidFill>
                  <a:srgbClr val="0070C0"/>
                </a:solidFill>
              </a:rPr>
              <a:t>detail</a:t>
            </a:r>
            <a:r>
              <a:rPr lang="en-US" sz="3200" smtClean="0"/>
              <a:t>.</a:t>
            </a:r>
          </a:p>
          <a:p>
            <a:r>
              <a:rPr lang="en-US" sz="3200" smtClean="0">
                <a:solidFill>
                  <a:srgbClr val="0070C0"/>
                </a:solidFill>
              </a:rPr>
              <a:t>Review</a:t>
            </a:r>
            <a:r>
              <a:rPr lang="en-US" sz="3200" smtClean="0"/>
              <a:t> the report with the </a:t>
            </a:r>
            <a:r>
              <a:rPr lang="en-US" sz="3200" smtClean="0">
                <a:solidFill>
                  <a:srgbClr val="0070C0"/>
                </a:solidFill>
              </a:rPr>
              <a:t>respondent</a:t>
            </a:r>
            <a:r>
              <a:rPr lang="en-US" sz="3200" smtClean="0"/>
              <a:t>.</a:t>
            </a:r>
            <a:endParaRPr lang="en-US" sz="3200"/>
          </a:p>
        </p:txBody>
      </p:sp>
      <p:sp>
        <p:nvSpPr>
          <p:cNvPr id="3" name="Title 2"/>
          <p:cNvSpPr>
            <a:spLocks noGrp="1"/>
          </p:cNvSpPr>
          <p:nvPr>
            <p:ph type="title"/>
          </p:nvPr>
        </p:nvSpPr>
        <p:spPr/>
        <p:txBody>
          <a:bodyPr/>
          <a:lstStyle/>
          <a:p>
            <a:r>
              <a:rPr lang="en-US" smtClean="0"/>
              <a:t>Writing report</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41483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758190"/>
            <a:ext cx="9603275" cy="2708155"/>
          </a:xfrm>
        </p:spPr>
        <p:txBody>
          <a:bodyPr>
            <a:noAutofit/>
          </a:bodyPr>
          <a:lstStyle/>
          <a:p>
            <a:pPr marL="514350" indent="-514350">
              <a:buFont typeface="+mj-lt"/>
              <a:buAutoNum type="arabicPeriod"/>
            </a:pPr>
            <a:r>
              <a:rPr lang="en-US" sz="3200" smtClean="0"/>
              <a:t>How many kinds of information should be sought?</a:t>
            </a:r>
          </a:p>
          <a:p>
            <a:pPr marL="514350" indent="-514350">
              <a:buFont typeface="+mj-lt"/>
              <a:buAutoNum type="arabicPeriod"/>
            </a:pPr>
            <a:r>
              <a:rPr lang="en-US" sz="3200" smtClean="0"/>
              <a:t>How many steps in interview preparation?</a:t>
            </a:r>
          </a:p>
          <a:p>
            <a:pPr marL="514350" indent="-514350">
              <a:buFont typeface="+mj-lt"/>
              <a:buAutoNum type="arabicPeriod"/>
            </a:pPr>
            <a:r>
              <a:rPr lang="en-US" sz="3200" smtClean="0"/>
              <a:t>How many types of questions?</a:t>
            </a:r>
          </a:p>
          <a:p>
            <a:pPr marL="514350" indent="-514350">
              <a:buFont typeface="+mj-lt"/>
              <a:buAutoNum type="arabicPeriod"/>
            </a:pPr>
            <a:r>
              <a:rPr lang="en-US" sz="3200" smtClean="0"/>
              <a:t>How many ways to arrange the questions?</a:t>
            </a:r>
            <a:endParaRPr lang="en-US" sz="3200"/>
          </a:p>
        </p:txBody>
      </p:sp>
      <p:sp>
        <p:nvSpPr>
          <p:cNvPr id="3" name="Title 2"/>
          <p:cNvSpPr>
            <a:spLocks noGrp="1"/>
          </p:cNvSpPr>
          <p:nvPr>
            <p:ph type="title"/>
          </p:nvPr>
        </p:nvSpPr>
        <p:spPr/>
        <p:txBody>
          <a:bodyPr/>
          <a:lstStyle/>
          <a:p>
            <a:r>
              <a:rPr lang="en-US" smtClean="0"/>
              <a:t>Q &amp; A</a:t>
            </a:r>
            <a:endParaRPr lang="en-US"/>
          </a:p>
        </p:txBody>
      </p:sp>
      <p:pic>
        <p:nvPicPr>
          <p:cNvPr id="1030" name="Picture 6"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63" y="211645"/>
            <a:ext cx="9603275" cy="221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3320CDC3-E7B8-46C2-A898-61E038D710F1}" type="slidenum">
              <a:rPr lang="en-US" altLang="en-US"/>
              <a:pPr/>
              <a:t>24</a:t>
            </a:fld>
            <a:endParaRPr lang="en-US" altLang="en-US"/>
          </a:p>
        </p:txBody>
      </p:sp>
      <p:sp>
        <p:nvSpPr>
          <p:cNvPr id="36866" name="Rectangle 2"/>
          <p:cNvSpPr>
            <a:spLocks noGrp="1" noChangeArrowheads="1"/>
          </p:cNvSpPr>
          <p:nvPr>
            <p:ph type="title"/>
          </p:nvPr>
        </p:nvSpPr>
        <p:spPr/>
        <p:txBody>
          <a:bodyPr/>
          <a:lstStyle/>
          <a:p>
            <a:r>
              <a:rPr lang="en-US" altLang="vi-VN" dirty="0"/>
              <a:t>Joint Application Design (JAD)</a:t>
            </a:r>
            <a:endParaRPr lang="en-US" altLang="en-US" dirty="0"/>
          </a:p>
        </p:txBody>
      </p:sp>
      <p:sp>
        <p:nvSpPr>
          <p:cNvPr id="7" name="Rectangle 3">
            <a:extLst>
              <a:ext uri="{FF2B5EF4-FFF2-40B4-BE49-F238E27FC236}">
                <a16:creationId xmlns:a16="http://schemas.microsoft.com/office/drawing/2014/main" xmlns="" id="{F90DDE53-6E4A-46A3-9ED2-D255E430C595}"/>
              </a:ext>
            </a:extLst>
          </p:cNvPr>
          <p:cNvSpPr txBox="1">
            <a:spLocks noChangeArrowheads="1"/>
          </p:cNvSpPr>
          <p:nvPr/>
        </p:nvSpPr>
        <p:spPr>
          <a:xfrm>
            <a:off x="1182688" y="2017713"/>
            <a:ext cx="7772400" cy="411480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vi-VN"/>
              <a:t>Joint Application Design (JAD) can replace a series of interviews with the user community</a:t>
            </a:r>
          </a:p>
          <a:p>
            <a:r>
              <a:rPr lang="en-US" altLang="vi-VN"/>
              <a:t>JAD is a technique that allows the analyst to accomplish requirements analysis and design the user interface with the users in a group setting</a:t>
            </a:r>
            <a:endParaRPr lang="en-US" altLang="vi-VN" dirty="0"/>
          </a:p>
        </p:txBody>
      </p:sp>
    </p:spTree>
    <p:extLst>
      <p:ext uri="{BB962C8B-B14F-4D97-AF65-F5344CB8AC3E}">
        <p14:creationId xmlns:p14="http://schemas.microsoft.com/office/powerpoint/2010/main" val="3809239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521E5467-DB49-4A6B-A0C4-4119393BFC69}" type="slidenum">
              <a:rPr lang="en-US" altLang="en-US"/>
              <a:pPr/>
              <a:t>25</a:t>
            </a:fld>
            <a:endParaRPr lang="en-US" altLang="en-US"/>
          </a:p>
        </p:txBody>
      </p:sp>
      <p:sp>
        <p:nvSpPr>
          <p:cNvPr id="37890" name="Rectangle 2"/>
          <p:cNvSpPr>
            <a:spLocks noGrp="1" noChangeArrowheads="1"/>
          </p:cNvSpPr>
          <p:nvPr>
            <p:ph type="title"/>
          </p:nvPr>
        </p:nvSpPr>
        <p:spPr>
          <a:xfrm>
            <a:off x="1294363" y="804519"/>
            <a:ext cx="10897637" cy="1049235"/>
          </a:xfrm>
        </p:spPr>
        <p:txBody>
          <a:bodyPr>
            <a:normAutofit/>
          </a:bodyPr>
          <a:lstStyle/>
          <a:p>
            <a:r>
              <a:rPr lang="en-US" altLang="vi-VN" sz="4000" dirty="0"/>
              <a:t>Conditions that Support the Use of JAD</a:t>
            </a:r>
            <a:endParaRPr lang="en-US" altLang="en-US" sz="4000" dirty="0"/>
          </a:p>
        </p:txBody>
      </p:sp>
      <p:sp>
        <p:nvSpPr>
          <p:cNvPr id="8" name="Rectangle 3">
            <a:extLst>
              <a:ext uri="{FF2B5EF4-FFF2-40B4-BE49-F238E27FC236}">
                <a16:creationId xmlns:a16="http://schemas.microsoft.com/office/drawing/2014/main" xmlns="" id="{706C8D04-0086-4E0E-B3B8-663F92B0A1C5}"/>
              </a:ext>
            </a:extLst>
          </p:cNvPr>
          <p:cNvSpPr txBox="1">
            <a:spLocks noChangeArrowheads="1"/>
          </p:cNvSpPr>
          <p:nvPr/>
        </p:nvSpPr>
        <p:spPr>
          <a:xfrm>
            <a:off x="1294363" y="1853754"/>
            <a:ext cx="7772400" cy="411480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90000"/>
              </a:lnSpc>
            </a:pPr>
            <a:r>
              <a:rPr lang="en-US" altLang="vi-VN" dirty="0"/>
              <a:t>Users are restless and want something new</a:t>
            </a:r>
          </a:p>
          <a:p>
            <a:pPr>
              <a:lnSpc>
                <a:spcPct val="90000"/>
              </a:lnSpc>
            </a:pPr>
            <a:r>
              <a:rPr lang="en-US" altLang="vi-VN" dirty="0"/>
              <a:t>The organizational culture supports joint problem-solving behaviors</a:t>
            </a:r>
          </a:p>
          <a:p>
            <a:pPr>
              <a:lnSpc>
                <a:spcPct val="90000"/>
              </a:lnSpc>
            </a:pPr>
            <a:r>
              <a:rPr lang="en-US" altLang="vi-VN" dirty="0"/>
              <a:t>Analysts forecast an increase in the number of ideas using JAD</a:t>
            </a:r>
          </a:p>
          <a:p>
            <a:pPr>
              <a:lnSpc>
                <a:spcPct val="90000"/>
              </a:lnSpc>
            </a:pPr>
            <a:r>
              <a:rPr lang="en-US" altLang="vi-VN" dirty="0"/>
              <a:t>Personnel may be absent from their jobs for the length of time required</a:t>
            </a:r>
          </a:p>
        </p:txBody>
      </p:sp>
    </p:spTree>
    <p:extLst>
      <p:ext uri="{BB962C8B-B14F-4D97-AF65-F5344CB8AC3E}">
        <p14:creationId xmlns:p14="http://schemas.microsoft.com/office/powerpoint/2010/main" val="3283477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D989B83E-3086-45F3-AF44-817379C64B27}" type="slidenum">
              <a:rPr lang="en-US" altLang="en-US"/>
              <a:pPr/>
              <a:t>26</a:t>
            </a:fld>
            <a:endParaRPr lang="en-US" altLang="en-US"/>
          </a:p>
        </p:txBody>
      </p:sp>
      <p:sp>
        <p:nvSpPr>
          <p:cNvPr id="38914" name="Rectangle 2"/>
          <p:cNvSpPr>
            <a:spLocks noGrp="1" noChangeArrowheads="1"/>
          </p:cNvSpPr>
          <p:nvPr>
            <p:ph type="title"/>
          </p:nvPr>
        </p:nvSpPr>
        <p:spPr/>
        <p:txBody>
          <a:bodyPr/>
          <a:lstStyle/>
          <a:p>
            <a:r>
              <a:rPr lang="en-US" altLang="vi-VN" dirty="0"/>
              <a:t>Who Is Involved</a:t>
            </a:r>
            <a:endParaRPr lang="en-US" altLang="en-US" dirty="0"/>
          </a:p>
        </p:txBody>
      </p:sp>
      <p:sp>
        <p:nvSpPr>
          <p:cNvPr id="38915" name="Rectangle 3"/>
          <p:cNvSpPr>
            <a:spLocks noGrp="1" noChangeArrowheads="1"/>
          </p:cNvSpPr>
          <p:nvPr>
            <p:ph type="body" idx="1"/>
          </p:nvPr>
        </p:nvSpPr>
        <p:spPr/>
        <p:txBody>
          <a:bodyPr/>
          <a:lstStyle/>
          <a:p>
            <a:r>
              <a:rPr lang="en-US" altLang="vi-VN" dirty="0"/>
              <a:t>Executive sponsor</a:t>
            </a:r>
          </a:p>
          <a:p>
            <a:r>
              <a:rPr lang="en-US" altLang="vi-VN" dirty="0"/>
              <a:t>IS Analyst</a:t>
            </a:r>
          </a:p>
          <a:p>
            <a:r>
              <a:rPr lang="en-US" altLang="vi-VN" dirty="0"/>
              <a:t>Users</a:t>
            </a:r>
          </a:p>
          <a:p>
            <a:r>
              <a:rPr lang="en-US" altLang="vi-VN" dirty="0"/>
              <a:t>Session leader</a:t>
            </a:r>
          </a:p>
          <a:p>
            <a:r>
              <a:rPr lang="en-US" altLang="vi-VN" dirty="0"/>
              <a:t>Observers</a:t>
            </a:r>
          </a:p>
          <a:p>
            <a:r>
              <a:rPr lang="en-US" altLang="vi-VN" dirty="0"/>
              <a:t>Scribe</a:t>
            </a:r>
          </a:p>
        </p:txBody>
      </p:sp>
    </p:spTree>
    <p:extLst>
      <p:ext uri="{BB962C8B-B14F-4D97-AF65-F5344CB8AC3E}">
        <p14:creationId xmlns:p14="http://schemas.microsoft.com/office/powerpoint/2010/main" val="302543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C90F5CA4-FA9D-49FD-9C1F-99F0D4FB7C83}" type="slidenum">
              <a:rPr lang="en-US" altLang="en-US"/>
              <a:pPr/>
              <a:t>27</a:t>
            </a:fld>
            <a:endParaRPr lang="en-US" altLang="en-US"/>
          </a:p>
        </p:txBody>
      </p:sp>
      <p:sp>
        <p:nvSpPr>
          <p:cNvPr id="39938" name="Rectangle 2"/>
          <p:cNvSpPr>
            <a:spLocks noGrp="1" noChangeArrowheads="1"/>
          </p:cNvSpPr>
          <p:nvPr>
            <p:ph type="title"/>
          </p:nvPr>
        </p:nvSpPr>
        <p:spPr/>
        <p:txBody>
          <a:bodyPr>
            <a:normAutofit/>
          </a:bodyPr>
          <a:lstStyle/>
          <a:p>
            <a:r>
              <a:rPr lang="en-US" altLang="vi-VN" sz="2800" dirty="0"/>
              <a:t>Where to Hold JAD Meetings</a:t>
            </a:r>
            <a:endParaRPr lang="en-US" altLang="en-US" sz="2800" dirty="0"/>
          </a:p>
        </p:txBody>
      </p:sp>
      <p:sp>
        <p:nvSpPr>
          <p:cNvPr id="7" name="Rectangle 3">
            <a:extLst>
              <a:ext uri="{FF2B5EF4-FFF2-40B4-BE49-F238E27FC236}">
                <a16:creationId xmlns:a16="http://schemas.microsoft.com/office/drawing/2014/main" xmlns="" id="{45EA23B6-AB5B-489C-B75A-78A084778232}"/>
              </a:ext>
            </a:extLst>
          </p:cNvPr>
          <p:cNvSpPr txBox="1">
            <a:spLocks noChangeArrowheads="1"/>
          </p:cNvSpPr>
          <p:nvPr/>
        </p:nvSpPr>
        <p:spPr>
          <a:xfrm>
            <a:off x="1374880" y="1938681"/>
            <a:ext cx="7772400" cy="411480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tLang="vi-VN"/>
              <a:t>Offsite</a:t>
            </a:r>
          </a:p>
          <a:p>
            <a:pPr lvl="1"/>
            <a:r>
              <a:rPr lang="en-US" altLang="vi-VN"/>
              <a:t>Comfortable surroundings</a:t>
            </a:r>
          </a:p>
          <a:p>
            <a:pPr lvl="1"/>
            <a:r>
              <a:rPr lang="en-US" altLang="vi-VN"/>
              <a:t>Minimize distractions</a:t>
            </a:r>
          </a:p>
          <a:p>
            <a:r>
              <a:rPr lang="en-US" altLang="vi-VN"/>
              <a:t>Attendance</a:t>
            </a:r>
          </a:p>
          <a:p>
            <a:pPr lvl="1"/>
            <a:r>
              <a:rPr lang="en-US" altLang="vi-VN"/>
              <a:t>Schedule when participants can attend</a:t>
            </a:r>
          </a:p>
          <a:p>
            <a:pPr lvl="1"/>
            <a:r>
              <a:rPr lang="en-US" altLang="vi-VN"/>
              <a:t>Agenda</a:t>
            </a:r>
          </a:p>
          <a:p>
            <a:pPr lvl="1"/>
            <a:r>
              <a:rPr lang="en-US" altLang="vi-VN"/>
              <a:t>Orientation meeting</a:t>
            </a:r>
            <a:endParaRPr lang="en-US" altLang="vi-VN" dirty="0"/>
          </a:p>
        </p:txBody>
      </p:sp>
    </p:spTree>
    <p:extLst>
      <p:ext uri="{BB962C8B-B14F-4D97-AF65-F5344CB8AC3E}">
        <p14:creationId xmlns:p14="http://schemas.microsoft.com/office/powerpoint/2010/main" val="1670660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8AF563EB-6426-41BA-A724-E04332BD635B}" type="slidenum">
              <a:rPr lang="en-US" altLang="en-US"/>
              <a:pPr/>
              <a:t>28</a:t>
            </a:fld>
            <a:endParaRPr lang="en-US" altLang="en-US"/>
          </a:p>
        </p:txBody>
      </p:sp>
      <p:sp>
        <p:nvSpPr>
          <p:cNvPr id="40962" name="Rectangle 2"/>
          <p:cNvSpPr>
            <a:spLocks noGrp="1" noChangeArrowheads="1"/>
          </p:cNvSpPr>
          <p:nvPr>
            <p:ph type="title"/>
          </p:nvPr>
        </p:nvSpPr>
        <p:spPr/>
        <p:txBody>
          <a:bodyPr/>
          <a:lstStyle/>
          <a:p>
            <a:r>
              <a:rPr lang="en-US" altLang="vi-VN" dirty="0"/>
              <a:t>Benefits of JAD</a:t>
            </a:r>
            <a:endParaRPr lang="en-US" altLang="en-US" dirty="0"/>
          </a:p>
        </p:txBody>
      </p:sp>
      <p:sp>
        <p:nvSpPr>
          <p:cNvPr id="40964" name="Rectangle 4"/>
          <p:cNvSpPr>
            <a:spLocks noGrp="1" noChangeArrowheads="1"/>
          </p:cNvSpPr>
          <p:nvPr>
            <p:ph type="body" idx="1"/>
          </p:nvPr>
        </p:nvSpPr>
        <p:spPr/>
        <p:txBody>
          <a:bodyPr>
            <a:normAutofit/>
          </a:bodyPr>
          <a:lstStyle/>
          <a:p>
            <a:r>
              <a:rPr lang="en-US" altLang="vi-VN" sz="2800" dirty="0"/>
              <a:t>Time is saved, compared with traditional interviewing</a:t>
            </a:r>
          </a:p>
          <a:p>
            <a:r>
              <a:rPr lang="en-US" altLang="vi-VN" sz="2800" dirty="0"/>
              <a:t>Rapid development of systems</a:t>
            </a:r>
          </a:p>
          <a:p>
            <a:r>
              <a:rPr lang="en-US" altLang="vi-VN" sz="2800" dirty="0"/>
              <a:t>Improved user ownership of the system</a:t>
            </a:r>
          </a:p>
          <a:p>
            <a:r>
              <a:rPr lang="en-US" altLang="vi-VN" sz="2800" dirty="0"/>
              <a:t>Creative idea production is improved</a:t>
            </a:r>
          </a:p>
        </p:txBody>
      </p:sp>
    </p:spTree>
    <p:extLst>
      <p:ext uri="{BB962C8B-B14F-4D97-AF65-F5344CB8AC3E}">
        <p14:creationId xmlns:p14="http://schemas.microsoft.com/office/powerpoint/2010/main" val="2032358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E5F0A2F9-6B89-490A-8A7C-DEEC792D3C6D}" type="slidenum">
              <a:rPr lang="en-US" altLang="en-US"/>
              <a:pPr/>
              <a:t>29</a:t>
            </a:fld>
            <a:endParaRPr lang="en-US" altLang="en-US"/>
          </a:p>
        </p:txBody>
      </p:sp>
      <p:sp>
        <p:nvSpPr>
          <p:cNvPr id="41986" name="Rectangle 2"/>
          <p:cNvSpPr>
            <a:spLocks noGrp="1" noChangeArrowheads="1"/>
          </p:cNvSpPr>
          <p:nvPr>
            <p:ph type="title"/>
          </p:nvPr>
        </p:nvSpPr>
        <p:spPr/>
        <p:txBody>
          <a:bodyPr/>
          <a:lstStyle/>
          <a:p>
            <a:r>
              <a:rPr lang="en-US" altLang="vi-VN" dirty="0"/>
              <a:t>Drawbacks of Using JAD</a:t>
            </a:r>
            <a:endParaRPr lang="en-US" altLang="en-US" dirty="0"/>
          </a:p>
        </p:txBody>
      </p:sp>
      <p:sp>
        <p:nvSpPr>
          <p:cNvPr id="41987" name="Rectangle 3"/>
          <p:cNvSpPr>
            <a:spLocks noGrp="1" noChangeArrowheads="1"/>
          </p:cNvSpPr>
          <p:nvPr>
            <p:ph type="body" idx="1"/>
          </p:nvPr>
        </p:nvSpPr>
        <p:spPr/>
        <p:txBody>
          <a:bodyPr/>
          <a:lstStyle/>
          <a:p>
            <a:r>
              <a:rPr lang="en-US" altLang="vi-VN" dirty="0"/>
              <a:t>JAD requires a large block of time to be available for all session participants</a:t>
            </a:r>
          </a:p>
          <a:p>
            <a:r>
              <a:rPr lang="en-US" altLang="vi-VN" dirty="0"/>
              <a:t>If preparation or the follow-up report is incomplete, the session may not be successful</a:t>
            </a:r>
          </a:p>
          <a:p>
            <a:r>
              <a:rPr lang="en-US" altLang="vi-VN" dirty="0"/>
              <a:t>The organizational skills and culture may not be conducive to a JAD session</a:t>
            </a:r>
          </a:p>
        </p:txBody>
      </p:sp>
    </p:spTree>
    <p:extLst>
      <p:ext uri="{BB962C8B-B14F-4D97-AF65-F5344CB8AC3E}">
        <p14:creationId xmlns:p14="http://schemas.microsoft.com/office/powerpoint/2010/main" val="33717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smtClean="0"/>
              <a:t>interviewing</a:t>
            </a:r>
            <a:endParaRPr lang="en-US"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p:txBody>
          <a:bodyPr>
            <a:normAutofit/>
          </a:bodyPr>
          <a:lstStyle/>
          <a:p>
            <a:pPr lvl="0"/>
            <a:r>
              <a:rPr lang="en-US" sz="3200" smtClean="0">
                <a:solidFill>
                  <a:srgbClr val="000000"/>
                </a:solidFill>
                <a:ea typeface="Tahoma" panose="020B0604030504040204" pitchFamily="34" charset="0"/>
                <a:cs typeface="Tahoma" panose="020B0604030504040204" pitchFamily="34" charset="0"/>
              </a:rPr>
              <a:t>Interview preparation</a:t>
            </a:r>
          </a:p>
          <a:p>
            <a:pPr lvl="0"/>
            <a:r>
              <a:rPr lang="en-US" sz="3200" smtClean="0">
                <a:solidFill>
                  <a:srgbClr val="000000"/>
                </a:solidFill>
                <a:ea typeface="Tahoma" panose="020B0604030504040204" pitchFamily="34" charset="0"/>
                <a:cs typeface="Tahoma" panose="020B0604030504040204" pitchFamily="34" charset="0"/>
              </a:rPr>
              <a:t>Question types</a:t>
            </a:r>
          </a:p>
          <a:p>
            <a:pPr lvl="0"/>
            <a:r>
              <a:rPr lang="en-US" sz="3200" smtClean="0">
                <a:solidFill>
                  <a:srgbClr val="000000"/>
                </a:solidFill>
                <a:ea typeface="Tahoma" panose="020B0604030504040204" pitchFamily="34" charset="0"/>
                <a:cs typeface="Tahoma" panose="020B0604030504040204" pitchFamily="34" charset="0"/>
              </a:rPr>
              <a:t>Arranging questions</a:t>
            </a:r>
          </a:p>
          <a:p>
            <a:pPr lvl="0"/>
            <a:r>
              <a:rPr lang="en-US" sz="3200" smtClean="0">
                <a:solidFill>
                  <a:srgbClr val="000000"/>
                </a:solidFill>
                <a:ea typeface="Tahoma" panose="020B0604030504040204" pitchFamily="34" charset="0"/>
                <a:cs typeface="Tahoma" panose="020B0604030504040204" pitchFamily="34" charset="0"/>
              </a:rPr>
              <a:t>The interview report</a:t>
            </a:r>
            <a:endParaRPr lang="en-US" sz="3200" dirty="0">
              <a:solidFill>
                <a:srgbClr val="000000"/>
              </a:solidFill>
              <a:ea typeface="Tahoma" panose="020B0604030504040204" pitchFamily="34" charset="0"/>
              <a:cs typeface="Tahoma" panose="020B0604030504040204" pitchFamily="34" charset="0"/>
            </a:endParaRPr>
          </a:p>
        </p:txBody>
      </p:sp>
      <p:pic>
        <p:nvPicPr>
          <p:cNvPr id="5" name="Graphic 4" descr="Man and Woman">
            <a:extLst>
              <a:ext uri="{FF2B5EF4-FFF2-40B4-BE49-F238E27FC236}">
                <a16:creationId xmlns:a16="http://schemas.microsoft.com/office/drawing/2014/main" xmlns="" id="{2DED0F48-76A7-437D-9746-E2DF97A1CB0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53742" y="216211"/>
            <a:ext cx="1122450" cy="1122450"/>
          </a:xfrm>
          <a:prstGeom prst="rect">
            <a:avLst/>
          </a:prstGeom>
        </p:spPr>
      </p:pic>
    </p:spTree>
    <p:extLst>
      <p:ext uri="{BB962C8B-B14F-4D97-AF65-F5344CB8AC3E}">
        <p14:creationId xmlns:p14="http://schemas.microsoft.com/office/powerpoint/2010/main" val="244943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015732"/>
            <a:ext cx="9603275" cy="3450613"/>
          </a:xfrm>
        </p:spPr>
        <p:txBody>
          <a:bodyPr/>
          <a:lstStyle/>
          <a:p>
            <a:pPr marL="457200" indent="-457200">
              <a:buFont typeface="+mj-lt"/>
              <a:buAutoNum type="arabicPeriod"/>
            </a:pPr>
            <a:r>
              <a:rPr lang="en-US" dirty="0"/>
              <a:t>Watching the video summary.  Link: https://www.youtube.com/watch?v=T-AhzjCTfQ0</a:t>
            </a:r>
          </a:p>
          <a:p>
            <a:pPr marL="457200" indent="-457200">
              <a:buFont typeface="+mj-lt"/>
              <a:buAutoNum type="arabicPeriod"/>
            </a:pPr>
            <a:r>
              <a:rPr lang="en-US" dirty="0"/>
              <a:t>List the situations that warrant use of JAD in place of personal organizational interviews.</a:t>
            </a:r>
            <a:br>
              <a:rPr lang="en-US" dirty="0"/>
            </a:br>
            <a:endParaRPr lang="en-US" dirty="0"/>
          </a:p>
        </p:txBody>
      </p:sp>
      <p:sp>
        <p:nvSpPr>
          <p:cNvPr id="3" name="Title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9383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3320CDC3-E7B8-46C2-A898-61E038D710F1}" type="slidenum">
              <a:rPr lang="en-US" altLang="en-US"/>
              <a:pPr/>
              <a:t>31</a:t>
            </a:fld>
            <a:endParaRPr lang="en-US" altLang="en-US"/>
          </a:p>
        </p:txBody>
      </p:sp>
      <p:sp>
        <p:nvSpPr>
          <p:cNvPr id="36866" name="Rectangle 2"/>
          <p:cNvSpPr>
            <a:spLocks noGrp="1" noChangeArrowheads="1"/>
          </p:cNvSpPr>
          <p:nvPr>
            <p:ph type="title"/>
          </p:nvPr>
        </p:nvSpPr>
        <p:spPr/>
        <p:txBody>
          <a:bodyPr/>
          <a:lstStyle/>
          <a:p>
            <a:r>
              <a:rPr lang="en-US" altLang="en-US" dirty="0"/>
              <a:t>Questionnaires</a:t>
            </a:r>
          </a:p>
        </p:txBody>
      </p:sp>
      <p:sp>
        <p:nvSpPr>
          <p:cNvPr id="36867" name="Rectangle 3"/>
          <p:cNvSpPr>
            <a:spLocks noGrp="1" noChangeArrowheads="1"/>
          </p:cNvSpPr>
          <p:nvPr>
            <p:ph type="body" idx="1"/>
          </p:nvPr>
        </p:nvSpPr>
        <p:spPr/>
        <p:txBody>
          <a:bodyPr/>
          <a:lstStyle/>
          <a:p>
            <a:pPr>
              <a:buFontTx/>
              <a:buNone/>
            </a:pPr>
            <a:r>
              <a:rPr lang="en-US" altLang="en-US" dirty="0"/>
              <a:t>  Questionnaires are useful in gathering information from key organization members about:</a:t>
            </a:r>
          </a:p>
          <a:p>
            <a:pPr lvl="1"/>
            <a:r>
              <a:rPr lang="en-US" altLang="en-US" dirty="0"/>
              <a:t>Attitudes</a:t>
            </a:r>
          </a:p>
          <a:p>
            <a:pPr lvl="1"/>
            <a:r>
              <a:rPr lang="en-US" altLang="en-US" dirty="0"/>
              <a:t>Beliefs</a:t>
            </a:r>
          </a:p>
          <a:p>
            <a:pPr lvl="1"/>
            <a:r>
              <a:rPr lang="en-US" altLang="en-US" dirty="0"/>
              <a:t>Behaviors</a:t>
            </a:r>
          </a:p>
          <a:p>
            <a:pPr lvl="1"/>
            <a:r>
              <a:rPr lang="en-US" altLang="en-US" dirty="0"/>
              <a:t>Characteristics</a:t>
            </a:r>
          </a:p>
        </p:txBody>
      </p:sp>
    </p:spTree>
    <p:extLst>
      <p:ext uri="{BB962C8B-B14F-4D97-AF65-F5344CB8AC3E}">
        <p14:creationId xmlns:p14="http://schemas.microsoft.com/office/powerpoint/2010/main" val="2807301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521E5467-DB49-4A6B-A0C4-4119393BFC69}" type="slidenum">
              <a:rPr lang="en-US" altLang="en-US"/>
              <a:pPr/>
              <a:t>32</a:t>
            </a:fld>
            <a:endParaRPr lang="en-US" altLang="en-US"/>
          </a:p>
        </p:txBody>
      </p:sp>
      <p:sp>
        <p:nvSpPr>
          <p:cNvPr id="37890" name="Rectangle 2"/>
          <p:cNvSpPr>
            <a:spLocks noGrp="1" noChangeArrowheads="1"/>
          </p:cNvSpPr>
          <p:nvPr>
            <p:ph type="title"/>
          </p:nvPr>
        </p:nvSpPr>
        <p:spPr>
          <a:xfrm>
            <a:off x="1294363" y="804519"/>
            <a:ext cx="10897637" cy="1049235"/>
          </a:xfrm>
        </p:spPr>
        <p:txBody>
          <a:bodyPr>
            <a:normAutofit fontScale="90000"/>
          </a:bodyPr>
          <a:lstStyle/>
          <a:p>
            <a:r>
              <a:rPr lang="en-US" altLang="en-US" sz="4000" dirty="0"/>
              <a:t>Planning for the Use of </a:t>
            </a:r>
            <a:r>
              <a:rPr lang="en-US" altLang="en-US" sz="4000" dirty="0" smtClean="0"/>
              <a:t>Questionnaires</a:t>
            </a:r>
            <a:endParaRPr lang="en-US" altLang="en-US" sz="4000" dirty="0"/>
          </a:p>
        </p:txBody>
      </p:sp>
      <p:sp>
        <p:nvSpPr>
          <p:cNvPr id="37891" name="Rectangle 3"/>
          <p:cNvSpPr>
            <a:spLocks noGrp="1" noChangeArrowheads="1"/>
          </p:cNvSpPr>
          <p:nvPr>
            <p:ph type="body" idx="1"/>
          </p:nvPr>
        </p:nvSpPr>
        <p:spPr/>
        <p:txBody>
          <a:bodyPr/>
          <a:lstStyle/>
          <a:p>
            <a:r>
              <a:rPr lang="en-US" altLang="en-US" dirty="0"/>
              <a:t>Organization members are widely dispersed</a:t>
            </a:r>
          </a:p>
          <a:p>
            <a:r>
              <a:rPr lang="en-US" altLang="en-US" dirty="0"/>
              <a:t>Many members are involved with the project</a:t>
            </a:r>
          </a:p>
          <a:p>
            <a:r>
              <a:rPr lang="en-US" altLang="en-US" dirty="0"/>
              <a:t>Exploratory work is needed</a:t>
            </a:r>
          </a:p>
          <a:p>
            <a:r>
              <a:rPr lang="en-US" altLang="en-US" dirty="0"/>
              <a:t>Problem solving prior to interviews is necessary</a:t>
            </a:r>
          </a:p>
        </p:txBody>
      </p:sp>
    </p:spTree>
    <p:extLst>
      <p:ext uri="{BB962C8B-B14F-4D97-AF65-F5344CB8AC3E}">
        <p14:creationId xmlns:p14="http://schemas.microsoft.com/office/powerpoint/2010/main" val="3253042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D989B83E-3086-45F3-AF44-817379C64B27}" type="slidenum">
              <a:rPr lang="en-US" altLang="en-US"/>
              <a:pPr/>
              <a:t>33</a:t>
            </a:fld>
            <a:endParaRPr lang="en-US" altLang="en-US"/>
          </a:p>
        </p:txBody>
      </p:sp>
      <p:sp>
        <p:nvSpPr>
          <p:cNvPr id="38914" name="Rectangle 2"/>
          <p:cNvSpPr>
            <a:spLocks noGrp="1" noChangeArrowheads="1"/>
          </p:cNvSpPr>
          <p:nvPr>
            <p:ph type="title"/>
          </p:nvPr>
        </p:nvSpPr>
        <p:spPr/>
        <p:txBody>
          <a:bodyPr/>
          <a:lstStyle/>
          <a:p>
            <a:r>
              <a:rPr lang="en-US" altLang="en-US"/>
              <a:t>Question Types</a:t>
            </a:r>
          </a:p>
        </p:txBody>
      </p:sp>
      <p:sp>
        <p:nvSpPr>
          <p:cNvPr id="38915" name="Rectangle 3"/>
          <p:cNvSpPr>
            <a:spLocks noGrp="1" noChangeArrowheads="1"/>
          </p:cNvSpPr>
          <p:nvPr>
            <p:ph type="body" idx="1"/>
          </p:nvPr>
        </p:nvSpPr>
        <p:spPr/>
        <p:txBody>
          <a:bodyPr/>
          <a:lstStyle/>
          <a:p>
            <a:pPr>
              <a:buFontTx/>
              <a:buNone/>
            </a:pPr>
            <a:r>
              <a:rPr lang="en-US" altLang="en-US" dirty="0"/>
              <a:t>   Questions are designed as either:</a:t>
            </a:r>
          </a:p>
          <a:p>
            <a:pPr lvl="1"/>
            <a:r>
              <a:rPr lang="en-US" altLang="en-US" dirty="0"/>
              <a:t>Open-ended</a:t>
            </a:r>
          </a:p>
          <a:p>
            <a:pPr lvl="2"/>
            <a:r>
              <a:rPr lang="en-US" altLang="en-US" dirty="0"/>
              <a:t>Try to anticipate the response you will get</a:t>
            </a:r>
          </a:p>
          <a:p>
            <a:pPr lvl="2"/>
            <a:r>
              <a:rPr lang="en-US" altLang="en-US" dirty="0"/>
              <a:t>Well suited for getting opinions</a:t>
            </a:r>
          </a:p>
          <a:p>
            <a:pPr lvl="1"/>
            <a:r>
              <a:rPr lang="en-US" altLang="en-US" dirty="0"/>
              <a:t>Closed</a:t>
            </a:r>
          </a:p>
          <a:p>
            <a:pPr lvl="2"/>
            <a:r>
              <a:rPr lang="en-US" altLang="en-US" dirty="0"/>
              <a:t>Use when all the options may be listed</a:t>
            </a:r>
          </a:p>
          <a:p>
            <a:pPr lvl="2"/>
            <a:r>
              <a:rPr lang="en-US" altLang="en-US" dirty="0"/>
              <a:t>When the options are mutually exclusive</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210" y="2346249"/>
            <a:ext cx="5378005" cy="2286711"/>
          </a:xfrm>
          <a:prstGeom prst="rect">
            <a:avLst/>
          </a:prstGeom>
        </p:spPr>
      </p:pic>
    </p:spTree>
    <p:extLst>
      <p:ext uri="{BB962C8B-B14F-4D97-AF65-F5344CB8AC3E}">
        <p14:creationId xmlns:p14="http://schemas.microsoft.com/office/powerpoint/2010/main" val="363033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C90F5CA4-FA9D-49FD-9C1F-99F0D4FB7C83}" type="slidenum">
              <a:rPr lang="en-US" altLang="en-US"/>
              <a:pPr/>
              <a:t>34</a:t>
            </a:fld>
            <a:endParaRPr lang="en-US" altLang="en-US"/>
          </a:p>
        </p:txBody>
      </p:sp>
      <p:sp>
        <p:nvSpPr>
          <p:cNvPr id="39938" name="Rectangle 2"/>
          <p:cNvSpPr>
            <a:spLocks noGrp="1" noChangeArrowheads="1"/>
          </p:cNvSpPr>
          <p:nvPr>
            <p:ph type="title"/>
          </p:nvPr>
        </p:nvSpPr>
        <p:spPr/>
        <p:txBody>
          <a:bodyPr>
            <a:normAutofit/>
          </a:bodyPr>
          <a:lstStyle/>
          <a:p>
            <a:r>
              <a:rPr lang="en-US" altLang="en-US" sz="2800" b="1"/>
              <a:t>Figure 4.12</a:t>
            </a:r>
            <a:r>
              <a:rPr lang="en-US" altLang="en-US" sz="2800"/>
              <a:t> Trade-offs between the use of open-ended and closed questions on questionnaires</a:t>
            </a:r>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1"/>
            <a:ext cx="67056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62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8AF563EB-6426-41BA-A724-E04332BD635B}" type="slidenum">
              <a:rPr lang="en-US" altLang="en-US"/>
              <a:pPr/>
              <a:t>35</a:t>
            </a:fld>
            <a:endParaRPr lang="en-US" altLang="en-US"/>
          </a:p>
        </p:txBody>
      </p:sp>
      <p:sp>
        <p:nvSpPr>
          <p:cNvPr id="40962" name="Rectangle 2"/>
          <p:cNvSpPr>
            <a:spLocks noGrp="1" noChangeArrowheads="1"/>
          </p:cNvSpPr>
          <p:nvPr>
            <p:ph type="title"/>
          </p:nvPr>
        </p:nvSpPr>
        <p:spPr/>
        <p:txBody>
          <a:bodyPr/>
          <a:lstStyle/>
          <a:p>
            <a:r>
              <a:rPr lang="en-US" altLang="en-US"/>
              <a:t>Questionnaire Language</a:t>
            </a:r>
          </a:p>
        </p:txBody>
      </p:sp>
      <p:sp>
        <p:nvSpPr>
          <p:cNvPr id="40964" name="Rectangle 4"/>
          <p:cNvSpPr>
            <a:spLocks noGrp="1" noChangeArrowheads="1"/>
          </p:cNvSpPr>
          <p:nvPr>
            <p:ph type="body" idx="1"/>
          </p:nvPr>
        </p:nvSpPr>
        <p:spPr/>
        <p:txBody>
          <a:bodyPr>
            <a:normAutofit lnSpcReduction="10000"/>
          </a:bodyPr>
          <a:lstStyle/>
          <a:p>
            <a:pPr>
              <a:lnSpc>
                <a:spcPct val="80000"/>
              </a:lnSpc>
            </a:pPr>
            <a:r>
              <a:rPr lang="en-US" altLang="en-US" sz="2800"/>
              <a:t>Simple</a:t>
            </a:r>
          </a:p>
          <a:p>
            <a:pPr>
              <a:lnSpc>
                <a:spcPct val="80000"/>
              </a:lnSpc>
            </a:pPr>
            <a:r>
              <a:rPr lang="en-US" altLang="en-US" sz="2800"/>
              <a:t>Specific</a:t>
            </a:r>
          </a:p>
          <a:p>
            <a:pPr>
              <a:lnSpc>
                <a:spcPct val="80000"/>
              </a:lnSpc>
            </a:pPr>
            <a:r>
              <a:rPr lang="en-US" altLang="en-US" sz="2800"/>
              <a:t>Short</a:t>
            </a:r>
          </a:p>
          <a:p>
            <a:pPr>
              <a:lnSpc>
                <a:spcPct val="80000"/>
              </a:lnSpc>
            </a:pPr>
            <a:r>
              <a:rPr lang="en-US" altLang="en-US" sz="2800"/>
              <a:t>Not patronizing</a:t>
            </a:r>
          </a:p>
          <a:p>
            <a:pPr>
              <a:lnSpc>
                <a:spcPct val="80000"/>
              </a:lnSpc>
            </a:pPr>
            <a:r>
              <a:rPr lang="en-US" altLang="en-US" sz="2800"/>
              <a:t>Free of bias</a:t>
            </a:r>
          </a:p>
          <a:p>
            <a:pPr>
              <a:lnSpc>
                <a:spcPct val="80000"/>
              </a:lnSpc>
            </a:pPr>
            <a:r>
              <a:rPr lang="en-US" altLang="en-US" sz="2800"/>
              <a:t>Addressed to those who are knowledgeable</a:t>
            </a:r>
          </a:p>
          <a:p>
            <a:pPr>
              <a:lnSpc>
                <a:spcPct val="80000"/>
              </a:lnSpc>
            </a:pPr>
            <a:r>
              <a:rPr lang="en-US" altLang="en-US" sz="2800"/>
              <a:t>Technically accurate</a:t>
            </a:r>
          </a:p>
          <a:p>
            <a:pPr>
              <a:lnSpc>
                <a:spcPct val="80000"/>
              </a:lnSpc>
            </a:pPr>
            <a:r>
              <a:rPr lang="en-US" altLang="en-US" sz="2800"/>
              <a:t>Appropriate for the reading level of the respondent</a:t>
            </a:r>
          </a:p>
        </p:txBody>
      </p:sp>
    </p:spTree>
    <p:extLst>
      <p:ext uri="{BB962C8B-B14F-4D97-AF65-F5344CB8AC3E}">
        <p14:creationId xmlns:p14="http://schemas.microsoft.com/office/powerpoint/2010/main" val="122064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E5F0A2F9-6B89-490A-8A7C-DEEC792D3C6D}" type="slidenum">
              <a:rPr lang="en-US" altLang="en-US"/>
              <a:pPr/>
              <a:t>36</a:t>
            </a:fld>
            <a:endParaRPr lang="en-US" altLang="en-US"/>
          </a:p>
        </p:txBody>
      </p:sp>
      <p:sp>
        <p:nvSpPr>
          <p:cNvPr id="41986" name="Rectangle 2"/>
          <p:cNvSpPr>
            <a:spLocks noGrp="1" noChangeArrowheads="1"/>
          </p:cNvSpPr>
          <p:nvPr>
            <p:ph type="title"/>
          </p:nvPr>
        </p:nvSpPr>
        <p:spPr/>
        <p:txBody>
          <a:bodyPr/>
          <a:lstStyle/>
          <a:p>
            <a:r>
              <a:rPr lang="en-US" altLang="en-US"/>
              <a:t>Measurement Scales</a:t>
            </a:r>
          </a:p>
        </p:txBody>
      </p:sp>
      <p:sp>
        <p:nvSpPr>
          <p:cNvPr id="41987" name="Rectangle 3"/>
          <p:cNvSpPr>
            <a:spLocks noGrp="1" noChangeArrowheads="1"/>
          </p:cNvSpPr>
          <p:nvPr>
            <p:ph type="body" idx="1"/>
          </p:nvPr>
        </p:nvSpPr>
        <p:spPr/>
        <p:txBody>
          <a:bodyPr/>
          <a:lstStyle/>
          <a:p>
            <a:r>
              <a:rPr lang="en-US" altLang="en-US" dirty="0"/>
              <a:t>The two different forms of measurement scales are:</a:t>
            </a:r>
          </a:p>
          <a:p>
            <a:pPr lvl="1"/>
            <a:r>
              <a:rPr lang="en-US" altLang="en-US" dirty="0"/>
              <a:t>Nominal</a:t>
            </a:r>
          </a:p>
          <a:p>
            <a:pPr lvl="1"/>
            <a:r>
              <a:rPr lang="en-US" altLang="en-US" dirty="0"/>
              <a:t>Interval</a:t>
            </a:r>
          </a:p>
        </p:txBody>
      </p:sp>
    </p:spTree>
    <p:extLst>
      <p:ext uri="{BB962C8B-B14F-4D97-AF65-F5344CB8AC3E}">
        <p14:creationId xmlns:p14="http://schemas.microsoft.com/office/powerpoint/2010/main" val="1003000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a:t>Kendall &amp; Kendall</a:t>
            </a:r>
          </a:p>
        </p:txBody>
      </p:sp>
      <p:sp>
        <p:nvSpPr>
          <p:cNvPr id="7" name="Slide Number Placeholder 6"/>
          <p:cNvSpPr>
            <a:spLocks noGrp="1"/>
          </p:cNvSpPr>
          <p:nvPr>
            <p:ph type="sldNum" sz="quarter" idx="4294967295"/>
          </p:nvPr>
        </p:nvSpPr>
        <p:spPr>
          <a:xfrm>
            <a:off x="8305800" y="6324600"/>
            <a:ext cx="1905000" cy="457200"/>
          </a:xfrm>
          <a:prstGeom prst="rect">
            <a:avLst/>
          </a:prstGeom>
        </p:spPr>
        <p:txBody>
          <a:bodyPr/>
          <a:lstStyle/>
          <a:p>
            <a:r>
              <a:rPr lang="en-US" altLang="en-US"/>
              <a:t>4-</a:t>
            </a:r>
            <a:fld id="{F7A29C26-1D6C-4891-9179-981F1B1769F1}" type="slidenum">
              <a:rPr lang="en-US" altLang="en-US"/>
              <a:pPr/>
              <a:t>37</a:t>
            </a:fld>
            <a:endParaRPr lang="en-US" altLang="en-US"/>
          </a:p>
        </p:txBody>
      </p:sp>
      <p:sp>
        <p:nvSpPr>
          <p:cNvPr id="43010" name="Rectangle 2"/>
          <p:cNvSpPr>
            <a:spLocks noGrp="1" noChangeArrowheads="1"/>
          </p:cNvSpPr>
          <p:nvPr>
            <p:ph type="title"/>
          </p:nvPr>
        </p:nvSpPr>
        <p:spPr/>
        <p:txBody>
          <a:bodyPr/>
          <a:lstStyle/>
          <a:p>
            <a:r>
              <a:rPr lang="en-US" altLang="en-US"/>
              <a:t>Nominal Scales</a:t>
            </a:r>
          </a:p>
        </p:txBody>
      </p:sp>
      <p:sp>
        <p:nvSpPr>
          <p:cNvPr id="43011" name="Rectangle 3"/>
          <p:cNvSpPr>
            <a:spLocks noGrp="1" noChangeArrowheads="1"/>
          </p:cNvSpPr>
          <p:nvPr>
            <p:ph type="body" idx="1"/>
          </p:nvPr>
        </p:nvSpPr>
        <p:spPr/>
        <p:txBody>
          <a:bodyPr/>
          <a:lstStyle/>
          <a:p>
            <a:r>
              <a:rPr lang="en-US" altLang="en-US"/>
              <a:t>Nominal scales are used to classify things</a:t>
            </a:r>
          </a:p>
          <a:p>
            <a:r>
              <a:rPr lang="en-US" altLang="en-US"/>
              <a:t>It is the weakest form of measurement</a:t>
            </a:r>
          </a:p>
          <a:p>
            <a:r>
              <a:rPr lang="en-US" altLang="en-US"/>
              <a:t>Data may be totaled</a:t>
            </a:r>
          </a:p>
        </p:txBody>
      </p:sp>
      <p:sp>
        <p:nvSpPr>
          <p:cNvPr id="43012" name="Text Box 4"/>
          <p:cNvSpPr txBox="1">
            <a:spLocks noChangeArrowheads="1"/>
          </p:cNvSpPr>
          <p:nvPr/>
        </p:nvSpPr>
        <p:spPr bwMode="auto">
          <a:xfrm>
            <a:off x="3766343" y="3757423"/>
            <a:ext cx="4659313" cy="1774825"/>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70000"/>
              </a:lnSpc>
              <a:spcBef>
                <a:spcPct val="50000"/>
              </a:spcBef>
            </a:pPr>
            <a:r>
              <a:rPr lang="en-US" altLang="en-US" sz="2000" dirty="0">
                <a:solidFill>
                  <a:schemeClr val="tx2"/>
                </a:solidFill>
                <a:latin typeface="Times New Roman" panose="02020603050405020304" pitchFamily="18" charset="0"/>
              </a:rPr>
              <a:t>What type of software do you use the most?</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1 = Word Processor</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2 = Spreadsheet</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3 = Database</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4 = An Email Program</a:t>
            </a:r>
          </a:p>
        </p:txBody>
      </p:sp>
    </p:spTree>
    <p:extLst>
      <p:ext uri="{BB962C8B-B14F-4D97-AF65-F5344CB8AC3E}">
        <p14:creationId xmlns:p14="http://schemas.microsoft.com/office/powerpoint/2010/main" val="493318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a:t>Kendall &amp; Kendall</a:t>
            </a:r>
          </a:p>
        </p:txBody>
      </p:sp>
      <p:sp>
        <p:nvSpPr>
          <p:cNvPr id="7" name="Slide Number Placeholder 6"/>
          <p:cNvSpPr>
            <a:spLocks noGrp="1"/>
          </p:cNvSpPr>
          <p:nvPr>
            <p:ph type="sldNum" sz="quarter" idx="4294967295"/>
          </p:nvPr>
        </p:nvSpPr>
        <p:spPr>
          <a:xfrm>
            <a:off x="8305800" y="6324600"/>
            <a:ext cx="1905000" cy="457200"/>
          </a:xfrm>
          <a:prstGeom prst="rect">
            <a:avLst/>
          </a:prstGeom>
        </p:spPr>
        <p:txBody>
          <a:bodyPr/>
          <a:lstStyle/>
          <a:p>
            <a:r>
              <a:rPr lang="en-US" altLang="en-US"/>
              <a:t>4-</a:t>
            </a:r>
            <a:fld id="{28AE55B8-A787-4D66-9830-D7EBE196A92F}" type="slidenum">
              <a:rPr lang="en-US" altLang="en-US"/>
              <a:pPr/>
              <a:t>38</a:t>
            </a:fld>
            <a:endParaRPr lang="en-US" altLang="en-US"/>
          </a:p>
        </p:txBody>
      </p:sp>
      <p:sp>
        <p:nvSpPr>
          <p:cNvPr id="44034" name="Rectangle 2"/>
          <p:cNvSpPr>
            <a:spLocks noGrp="1" noChangeArrowheads="1"/>
          </p:cNvSpPr>
          <p:nvPr>
            <p:ph type="title"/>
          </p:nvPr>
        </p:nvSpPr>
        <p:spPr/>
        <p:txBody>
          <a:bodyPr/>
          <a:lstStyle/>
          <a:p>
            <a:r>
              <a:rPr lang="en-US" altLang="en-US"/>
              <a:t>Interval Scales</a:t>
            </a:r>
          </a:p>
        </p:txBody>
      </p:sp>
      <p:sp>
        <p:nvSpPr>
          <p:cNvPr id="44035" name="Rectangle 3"/>
          <p:cNvSpPr>
            <a:spLocks noGrp="1" noChangeArrowheads="1"/>
          </p:cNvSpPr>
          <p:nvPr>
            <p:ph type="body" idx="1"/>
          </p:nvPr>
        </p:nvSpPr>
        <p:spPr/>
        <p:txBody>
          <a:bodyPr/>
          <a:lstStyle/>
          <a:p>
            <a:r>
              <a:rPr lang="en-US" altLang="en-US" sz="2800" dirty="0"/>
              <a:t>An interval scale is used when the intervals are equal</a:t>
            </a:r>
          </a:p>
          <a:p>
            <a:r>
              <a:rPr lang="en-US" altLang="en-US" sz="2800" dirty="0"/>
              <a:t>There is no absolute </a:t>
            </a:r>
            <a:r>
              <a:rPr lang="en-US" altLang="en-US" sz="2800" dirty="0" smtClean="0"/>
              <a:t>zero</a:t>
            </a:r>
            <a:endParaRPr lang="en-US" altLang="en-US" sz="2800" dirty="0"/>
          </a:p>
          <a:p>
            <a:endParaRPr lang="en-US" altLang="en-US" dirty="0"/>
          </a:p>
          <a:p>
            <a:endParaRPr lang="en-US" altLang="en-US" dirty="0"/>
          </a:p>
        </p:txBody>
      </p:sp>
      <p:sp>
        <p:nvSpPr>
          <p:cNvPr id="44036" name="Text Box 4"/>
          <p:cNvSpPr txBox="1">
            <a:spLocks noChangeArrowheads="1"/>
          </p:cNvSpPr>
          <p:nvPr/>
        </p:nvSpPr>
        <p:spPr bwMode="auto">
          <a:xfrm>
            <a:off x="2044965" y="3772826"/>
            <a:ext cx="7302236" cy="141577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lnSpc>
                <a:spcPct val="70000"/>
              </a:lnSpc>
              <a:spcBef>
                <a:spcPct val="50000"/>
              </a:spcBef>
            </a:pPr>
            <a:r>
              <a:rPr lang="en-US" altLang="en-US" sz="2000" dirty="0">
                <a:solidFill>
                  <a:schemeClr val="tx2"/>
                </a:solidFill>
                <a:latin typeface="Times New Roman" panose="02020603050405020304" pitchFamily="18" charset="0"/>
              </a:rPr>
              <a:t>How useful is the support given by the Technical Support Group?</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NOT USEFUL				      </a:t>
            </a:r>
            <a:r>
              <a:rPr lang="en-US" altLang="en-US" sz="2000" dirty="0" smtClean="0">
                <a:solidFill>
                  <a:schemeClr val="tx2"/>
                </a:solidFill>
                <a:latin typeface="Times New Roman" panose="02020603050405020304" pitchFamily="18" charset="0"/>
              </a:rPr>
              <a:t>				</a:t>
            </a:r>
            <a:r>
              <a:rPr lang="en-US" altLang="en-US" sz="2000" dirty="0">
                <a:solidFill>
                  <a:schemeClr val="tx2"/>
                </a:solidFill>
                <a:latin typeface="Times New Roman" panose="02020603050405020304" pitchFamily="18" charset="0"/>
              </a:rPr>
              <a:t>	</a:t>
            </a:r>
            <a:r>
              <a:rPr lang="en-US" altLang="en-US" sz="2000" dirty="0" smtClean="0">
                <a:solidFill>
                  <a:schemeClr val="tx2"/>
                </a:solidFill>
                <a:latin typeface="Times New Roman" panose="02020603050405020304" pitchFamily="18" charset="0"/>
              </a:rPr>
              <a:t> </a:t>
            </a:r>
            <a:r>
              <a:rPr lang="en-US" altLang="en-US" sz="2000" dirty="0">
                <a:solidFill>
                  <a:schemeClr val="tx2"/>
                </a:solidFill>
                <a:latin typeface="Times New Roman" panose="02020603050405020304" pitchFamily="18" charset="0"/>
              </a:rPr>
              <a:t>EXTREMELY</a:t>
            </a: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     AT ALL					</a:t>
            </a:r>
            <a:r>
              <a:rPr lang="en-US" altLang="en-US" sz="2000" dirty="0" smtClean="0">
                <a:solidFill>
                  <a:schemeClr val="tx2"/>
                </a:solidFill>
                <a:latin typeface="Times New Roman" panose="02020603050405020304" pitchFamily="18" charset="0"/>
              </a:rPr>
              <a:t>					    USEFUL</a:t>
            </a:r>
            <a:endParaRPr lang="en-US" altLang="en-US" sz="2000" dirty="0">
              <a:solidFill>
                <a:schemeClr val="tx2"/>
              </a:solidFill>
              <a:latin typeface="Times New Roman" panose="02020603050405020304" pitchFamily="18" charset="0"/>
            </a:endParaRPr>
          </a:p>
          <a:p>
            <a:pPr algn="l" eaLnBrk="0" hangingPunct="0">
              <a:lnSpc>
                <a:spcPct val="70000"/>
              </a:lnSpc>
              <a:spcBef>
                <a:spcPct val="50000"/>
              </a:spcBef>
            </a:pPr>
            <a:r>
              <a:rPr lang="en-US" altLang="en-US" sz="2000" dirty="0">
                <a:solidFill>
                  <a:schemeClr val="tx2"/>
                </a:solidFill>
                <a:latin typeface="Times New Roman" panose="02020603050405020304" pitchFamily="18" charset="0"/>
              </a:rPr>
              <a:t>            1                  2                   3                   4                   5</a:t>
            </a:r>
          </a:p>
        </p:txBody>
      </p:sp>
    </p:spTree>
    <p:extLst>
      <p:ext uri="{BB962C8B-B14F-4D97-AF65-F5344CB8AC3E}">
        <p14:creationId xmlns:p14="http://schemas.microsoft.com/office/powerpoint/2010/main" val="2640365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952D7B86-2F19-43D1-8AF3-6485A50D7136}" type="slidenum">
              <a:rPr lang="en-US" altLang="en-US"/>
              <a:pPr/>
              <a:t>39</a:t>
            </a:fld>
            <a:endParaRPr lang="en-US" altLang="en-US"/>
          </a:p>
        </p:txBody>
      </p:sp>
      <p:sp>
        <p:nvSpPr>
          <p:cNvPr id="45058" name="Rectangle 2"/>
          <p:cNvSpPr>
            <a:spLocks noGrp="1" noChangeArrowheads="1"/>
          </p:cNvSpPr>
          <p:nvPr>
            <p:ph type="title"/>
          </p:nvPr>
        </p:nvSpPr>
        <p:spPr/>
        <p:txBody>
          <a:bodyPr/>
          <a:lstStyle/>
          <a:p>
            <a:r>
              <a:rPr lang="en-US" altLang="en-US"/>
              <a:t>Validity And Reliability</a:t>
            </a:r>
          </a:p>
        </p:txBody>
      </p:sp>
      <p:sp>
        <p:nvSpPr>
          <p:cNvPr id="45059" name="Rectangle 3"/>
          <p:cNvSpPr>
            <a:spLocks noGrp="1" noChangeArrowheads="1"/>
          </p:cNvSpPr>
          <p:nvPr>
            <p:ph type="body" idx="1"/>
          </p:nvPr>
        </p:nvSpPr>
        <p:spPr>
          <a:xfrm>
            <a:off x="2057400" y="2057400"/>
            <a:ext cx="8458200" cy="3886200"/>
          </a:xfrm>
        </p:spPr>
        <p:txBody>
          <a:bodyPr/>
          <a:lstStyle/>
          <a:p>
            <a:pPr>
              <a:lnSpc>
                <a:spcPct val="90000"/>
              </a:lnSpc>
            </a:pPr>
            <a:r>
              <a:rPr lang="en-US" altLang="en-US" dirty="0"/>
              <a:t>Reliability of scales refers to consistency in response—getting the same results if the same questionnaire was administered again under the same conditions</a:t>
            </a:r>
          </a:p>
          <a:p>
            <a:pPr>
              <a:lnSpc>
                <a:spcPct val="90000"/>
              </a:lnSpc>
            </a:pPr>
            <a:r>
              <a:rPr lang="en-US" altLang="en-US" dirty="0"/>
              <a:t>Validity is the degree to which the question measures what the analyst intends to measure</a:t>
            </a:r>
          </a:p>
        </p:txBody>
      </p:sp>
    </p:spTree>
    <p:extLst>
      <p:ext uri="{BB962C8B-B14F-4D97-AF65-F5344CB8AC3E}">
        <p14:creationId xmlns:p14="http://schemas.microsoft.com/office/powerpoint/2010/main" val="990687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015732"/>
            <a:ext cx="9603275" cy="4091154"/>
          </a:xfrm>
        </p:spPr>
        <p:txBody>
          <a:bodyPr>
            <a:normAutofit fontScale="92500" lnSpcReduction="10000"/>
          </a:bodyPr>
          <a:lstStyle/>
          <a:p>
            <a:r>
              <a:rPr lang="en-US" sz="3200" smtClean="0"/>
              <a:t>A </a:t>
            </a:r>
            <a:r>
              <a:rPr lang="en-US" sz="3200" smtClean="0">
                <a:solidFill>
                  <a:schemeClr val="accent3">
                    <a:lumMod val="75000"/>
                    <a:lumOff val="25000"/>
                  </a:schemeClr>
                </a:solidFill>
              </a:rPr>
              <a:t>directed conversation </a:t>
            </a:r>
            <a:r>
              <a:rPr lang="en-US" sz="3200" smtClean="0"/>
              <a:t>with a </a:t>
            </a:r>
            <a:r>
              <a:rPr lang="en-US" sz="3200" smtClean="0">
                <a:solidFill>
                  <a:schemeClr val="accent3">
                    <a:lumMod val="75000"/>
                    <a:lumOff val="25000"/>
                  </a:schemeClr>
                </a:solidFill>
              </a:rPr>
              <a:t>specific purpose </a:t>
            </a:r>
            <a:r>
              <a:rPr lang="en-US" sz="3200" smtClean="0"/>
              <a:t>that uses a </a:t>
            </a:r>
            <a:r>
              <a:rPr lang="en-US" sz="3200" smtClean="0">
                <a:solidFill>
                  <a:schemeClr val="accent3">
                    <a:lumMod val="75000"/>
                    <a:lumOff val="25000"/>
                  </a:schemeClr>
                </a:solidFill>
              </a:rPr>
              <a:t>question-and-answer</a:t>
            </a:r>
            <a:r>
              <a:rPr lang="en-US" sz="3200" smtClean="0"/>
              <a:t> format.</a:t>
            </a:r>
          </a:p>
          <a:p>
            <a:r>
              <a:rPr lang="en-US" sz="3200" smtClean="0"/>
              <a:t>Information:</a:t>
            </a:r>
          </a:p>
          <a:p>
            <a:pPr lvl="1"/>
            <a:r>
              <a:rPr lang="en-US" sz="3000" smtClean="0"/>
              <a:t>Interviewee </a:t>
            </a:r>
            <a:r>
              <a:rPr lang="en-US" sz="3000" smtClean="0">
                <a:solidFill>
                  <a:srgbClr val="0070C0"/>
                </a:solidFill>
              </a:rPr>
              <a:t>opinions</a:t>
            </a:r>
          </a:p>
          <a:p>
            <a:pPr lvl="1"/>
            <a:r>
              <a:rPr lang="en-US" sz="3000" smtClean="0"/>
              <a:t>Interviewee </a:t>
            </a:r>
            <a:r>
              <a:rPr lang="en-US" sz="3000" smtClean="0">
                <a:solidFill>
                  <a:srgbClr val="0070C0"/>
                </a:solidFill>
              </a:rPr>
              <a:t>feelings</a:t>
            </a:r>
          </a:p>
          <a:p>
            <a:pPr lvl="1"/>
            <a:r>
              <a:rPr lang="en-US" sz="3000" smtClean="0"/>
              <a:t>Personal </a:t>
            </a:r>
            <a:r>
              <a:rPr lang="en-US" sz="3000" smtClean="0">
                <a:solidFill>
                  <a:srgbClr val="0070C0"/>
                </a:solidFill>
              </a:rPr>
              <a:t>goals</a:t>
            </a:r>
          </a:p>
          <a:p>
            <a:pPr lvl="1"/>
            <a:r>
              <a:rPr lang="en-US" sz="3000" smtClean="0"/>
              <a:t>Key </a:t>
            </a:r>
            <a:r>
              <a:rPr lang="en-US" sz="3000" smtClean="0">
                <a:solidFill>
                  <a:srgbClr val="0070C0"/>
                </a:solidFill>
              </a:rPr>
              <a:t>HCI</a:t>
            </a:r>
            <a:r>
              <a:rPr lang="en-US" sz="3000" smtClean="0"/>
              <a:t> concerns</a:t>
            </a:r>
            <a:endParaRPr lang="en-US" sz="3000"/>
          </a:p>
        </p:txBody>
      </p:sp>
      <p:sp>
        <p:nvSpPr>
          <p:cNvPr id="3" name="Title 2"/>
          <p:cNvSpPr>
            <a:spLocks noGrp="1"/>
          </p:cNvSpPr>
          <p:nvPr>
            <p:ph type="title"/>
          </p:nvPr>
        </p:nvSpPr>
        <p:spPr/>
        <p:txBody>
          <a:bodyPr/>
          <a:lstStyle/>
          <a:p>
            <a:r>
              <a:rPr lang="en-US" smtClean="0"/>
              <a:t>Information-gathering interviewing</a:t>
            </a:r>
            <a:endParaRPr lang="en-US"/>
          </a:p>
        </p:txBody>
      </p:sp>
      <p:pic>
        <p:nvPicPr>
          <p:cNvPr id="2052" name="Picture 4" descr="Káº¿t quáº£ hÃ¬nh áº£nh cho opin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790" y="2749577"/>
            <a:ext cx="4931229"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áº¿t quáº£ hÃ¬nh áº£nh cho ç¬è å­ 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510" y="2860797"/>
            <a:ext cx="35433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go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997" y="2860797"/>
            <a:ext cx="4099832" cy="3416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áº¿t quáº£ hÃ¬nh áº£nh cho h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866" y="2749577"/>
            <a:ext cx="5388427" cy="333609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5378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barn(inVertical)">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22" presetClass="exit" presetSubtype="4" fill="hold" nodeType="withEffect">
                                  <p:stCondLst>
                                    <p:cond delay="0"/>
                                  </p:stCondLst>
                                  <p:childTnLst>
                                    <p:animEffect transition="out" filter="wipe(down)">
                                      <p:cBhvr>
                                        <p:cTn id="25" dur="500"/>
                                        <p:tgtEl>
                                          <p:spTgt spid="2052"/>
                                        </p:tgtEl>
                                      </p:cBhvr>
                                    </p:animEffect>
                                    <p:set>
                                      <p:cBhvr>
                                        <p:cTn id="26" dur="1" fill="hold">
                                          <p:stCondLst>
                                            <p:cond delay="499"/>
                                          </p:stCondLst>
                                        </p:cTn>
                                        <p:tgtEl>
                                          <p:spTgt spid="2052"/>
                                        </p:tgtEl>
                                        <p:attrNameLst>
                                          <p:attrName>style.visibility</p:attrName>
                                        </p:attrNameLst>
                                      </p:cBhvr>
                                      <p:to>
                                        <p:strVal val="hidden"/>
                                      </p:to>
                                    </p:set>
                                  </p:childTnLst>
                                </p:cTn>
                              </p:par>
                              <p:par>
                                <p:cTn id="27" presetID="16" presetClass="entr" presetSubtype="21"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barn(inVertical)">
                                      <p:cBhvr>
                                        <p:cTn id="29" dur="5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par>
                                <p:cTn id="35" presetID="22" presetClass="exit" presetSubtype="4" fill="hold" nodeType="withEffect">
                                  <p:stCondLst>
                                    <p:cond delay="0"/>
                                  </p:stCondLst>
                                  <p:childTnLst>
                                    <p:animEffect transition="out" filter="wipe(down)">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16" presetClass="entr" presetSubtype="21" fill="hold" nodeType="with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barn(inVertical)">
                                      <p:cBhvr>
                                        <p:cTn id="40" dur="500"/>
                                        <p:tgtEl>
                                          <p:spTgt spid="205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barn(inVertical)">
                                      <p:cBhvr>
                                        <p:cTn id="45" dur="500"/>
                                        <p:tgtEl>
                                          <p:spTgt spid="2">
                                            <p:txEl>
                                              <p:pRg st="5" end="5"/>
                                            </p:txEl>
                                          </p:spTgt>
                                        </p:tgtEl>
                                      </p:cBhvr>
                                    </p:animEffect>
                                  </p:childTnLst>
                                </p:cTn>
                              </p:par>
                              <p:par>
                                <p:cTn id="46" presetID="22" presetClass="exit" presetSubtype="4" fill="hold" nodeType="withEffect">
                                  <p:stCondLst>
                                    <p:cond delay="0"/>
                                  </p:stCondLst>
                                  <p:childTnLst>
                                    <p:animEffect transition="out" filter="wipe(down)">
                                      <p:cBhvr>
                                        <p:cTn id="47" dur="500"/>
                                        <p:tgtEl>
                                          <p:spTgt spid="2056"/>
                                        </p:tgtEl>
                                      </p:cBhvr>
                                    </p:animEffect>
                                    <p:set>
                                      <p:cBhvr>
                                        <p:cTn id="48" dur="1" fill="hold">
                                          <p:stCondLst>
                                            <p:cond delay="499"/>
                                          </p:stCondLst>
                                        </p:cTn>
                                        <p:tgtEl>
                                          <p:spTgt spid="2056"/>
                                        </p:tgtEl>
                                        <p:attrNameLst>
                                          <p:attrName>style.visibility</p:attrName>
                                        </p:attrNameLst>
                                      </p:cBhvr>
                                      <p:to>
                                        <p:strVal val="hidden"/>
                                      </p:to>
                                    </p:set>
                                  </p:childTnLst>
                                </p:cTn>
                              </p:par>
                              <p:par>
                                <p:cTn id="49" presetID="16" presetClass="entr" presetSubtype="21" fill="hold" nodeType="withEffect">
                                  <p:stCondLst>
                                    <p:cond delay="0"/>
                                  </p:stCondLst>
                                  <p:childTnLst>
                                    <p:set>
                                      <p:cBhvr>
                                        <p:cTn id="50" dur="1" fill="hold">
                                          <p:stCondLst>
                                            <p:cond delay="0"/>
                                          </p:stCondLst>
                                        </p:cTn>
                                        <p:tgtEl>
                                          <p:spTgt spid="2058"/>
                                        </p:tgtEl>
                                        <p:attrNameLst>
                                          <p:attrName>style.visibility</p:attrName>
                                        </p:attrNameLst>
                                      </p:cBhvr>
                                      <p:to>
                                        <p:strVal val="visible"/>
                                      </p:to>
                                    </p:set>
                                    <p:animEffect transition="in" filter="barn(inVertical)">
                                      <p:cBhvr>
                                        <p:cTn id="51"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EBAA652B-F6DA-40C6-A5B1-933CBBB784C9}" type="slidenum">
              <a:rPr lang="en-US" altLang="en-US"/>
              <a:pPr/>
              <a:t>40</a:t>
            </a:fld>
            <a:endParaRPr lang="en-US" altLang="en-US"/>
          </a:p>
        </p:txBody>
      </p:sp>
      <p:sp>
        <p:nvSpPr>
          <p:cNvPr id="46082" name="Rectangle 2"/>
          <p:cNvSpPr>
            <a:spLocks noGrp="1" noChangeArrowheads="1"/>
          </p:cNvSpPr>
          <p:nvPr>
            <p:ph type="title"/>
          </p:nvPr>
        </p:nvSpPr>
        <p:spPr/>
        <p:txBody>
          <a:bodyPr/>
          <a:lstStyle/>
          <a:p>
            <a:r>
              <a:rPr lang="en-US" altLang="en-US"/>
              <a:t>Problems with Scales </a:t>
            </a:r>
          </a:p>
        </p:txBody>
      </p:sp>
      <p:sp>
        <p:nvSpPr>
          <p:cNvPr id="46083" name="Rectangle 3"/>
          <p:cNvSpPr>
            <a:spLocks noGrp="1" noChangeArrowheads="1"/>
          </p:cNvSpPr>
          <p:nvPr>
            <p:ph type="body" idx="1"/>
          </p:nvPr>
        </p:nvSpPr>
        <p:spPr/>
        <p:txBody>
          <a:bodyPr/>
          <a:lstStyle/>
          <a:p>
            <a:r>
              <a:rPr lang="en-US" altLang="en-US"/>
              <a:t>Leniency</a:t>
            </a:r>
          </a:p>
          <a:p>
            <a:r>
              <a:rPr lang="en-US" altLang="en-US"/>
              <a:t>Central tendency</a:t>
            </a:r>
          </a:p>
          <a:p>
            <a:r>
              <a:rPr lang="en-US" altLang="en-US"/>
              <a:t>Halo effect</a:t>
            </a:r>
          </a:p>
        </p:txBody>
      </p:sp>
    </p:spTree>
    <p:extLst>
      <p:ext uri="{BB962C8B-B14F-4D97-AF65-F5344CB8AC3E}">
        <p14:creationId xmlns:p14="http://schemas.microsoft.com/office/powerpoint/2010/main" val="1544285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054BDDC3-33B0-4614-BB57-29FE6794DA6D}" type="slidenum">
              <a:rPr lang="en-US" altLang="en-US"/>
              <a:pPr/>
              <a:t>41</a:t>
            </a:fld>
            <a:endParaRPr lang="en-US" altLang="en-US"/>
          </a:p>
        </p:txBody>
      </p:sp>
      <p:sp>
        <p:nvSpPr>
          <p:cNvPr id="47106" name="Rectangle 2"/>
          <p:cNvSpPr>
            <a:spLocks noGrp="1" noChangeArrowheads="1"/>
          </p:cNvSpPr>
          <p:nvPr>
            <p:ph type="title"/>
          </p:nvPr>
        </p:nvSpPr>
        <p:spPr/>
        <p:txBody>
          <a:bodyPr/>
          <a:lstStyle/>
          <a:p>
            <a:r>
              <a:rPr lang="en-US" altLang="en-US"/>
              <a:t>Leniency</a:t>
            </a:r>
          </a:p>
        </p:txBody>
      </p:sp>
      <p:sp>
        <p:nvSpPr>
          <p:cNvPr id="47107" name="Rectangle 3"/>
          <p:cNvSpPr>
            <a:spLocks noGrp="1" noChangeArrowheads="1"/>
          </p:cNvSpPr>
          <p:nvPr>
            <p:ph type="body" idx="1"/>
          </p:nvPr>
        </p:nvSpPr>
        <p:spPr/>
        <p:txBody>
          <a:bodyPr/>
          <a:lstStyle/>
          <a:p>
            <a:r>
              <a:rPr lang="en-US" altLang="en-US"/>
              <a:t>Caused by easy raters</a:t>
            </a:r>
          </a:p>
          <a:p>
            <a:pPr lvl="1"/>
            <a:r>
              <a:rPr lang="en-US" altLang="en-US"/>
              <a:t>Solution is to move the “average” category to the left or right of center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564" y="3741038"/>
            <a:ext cx="3971939" cy="2056897"/>
          </a:xfrm>
          <a:prstGeom prst="rect">
            <a:avLst/>
          </a:prstGeom>
        </p:spPr>
      </p:pic>
    </p:spTree>
    <p:extLst>
      <p:ext uri="{BB962C8B-B14F-4D97-AF65-F5344CB8AC3E}">
        <p14:creationId xmlns:p14="http://schemas.microsoft.com/office/powerpoint/2010/main" val="2911418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94647DCE-3059-4EB6-9BBB-D98D13B217AD}" type="slidenum">
              <a:rPr lang="en-US" altLang="en-US"/>
              <a:pPr/>
              <a:t>42</a:t>
            </a:fld>
            <a:endParaRPr lang="en-US" altLang="en-US"/>
          </a:p>
        </p:txBody>
      </p:sp>
      <p:sp>
        <p:nvSpPr>
          <p:cNvPr id="48130" name="Rectangle 2"/>
          <p:cNvSpPr>
            <a:spLocks noGrp="1" noChangeArrowheads="1"/>
          </p:cNvSpPr>
          <p:nvPr>
            <p:ph type="title"/>
          </p:nvPr>
        </p:nvSpPr>
        <p:spPr/>
        <p:txBody>
          <a:bodyPr/>
          <a:lstStyle/>
          <a:p>
            <a:r>
              <a:rPr lang="en-US" altLang="en-US"/>
              <a:t>Central Tendency</a:t>
            </a:r>
          </a:p>
        </p:txBody>
      </p:sp>
      <p:sp>
        <p:nvSpPr>
          <p:cNvPr id="48131" name="Rectangle 3"/>
          <p:cNvSpPr>
            <a:spLocks noGrp="1" noChangeArrowheads="1"/>
          </p:cNvSpPr>
          <p:nvPr>
            <p:ph type="body" idx="1"/>
          </p:nvPr>
        </p:nvSpPr>
        <p:spPr/>
        <p:txBody>
          <a:bodyPr/>
          <a:lstStyle/>
          <a:p>
            <a:r>
              <a:rPr lang="en-US" altLang="en-US"/>
              <a:t>Central tendency occurs when respondents rate everything as average</a:t>
            </a:r>
          </a:p>
          <a:p>
            <a:pPr lvl="1"/>
            <a:r>
              <a:rPr lang="en-US" altLang="en-US"/>
              <a:t>Improve by making the differences smaller at the two ends</a:t>
            </a:r>
          </a:p>
          <a:p>
            <a:pPr lvl="1"/>
            <a:r>
              <a:rPr lang="en-US" altLang="en-US"/>
              <a:t>Adjust the strength of the descriptors</a:t>
            </a:r>
          </a:p>
          <a:p>
            <a:pPr lvl="1"/>
            <a:r>
              <a:rPr lang="en-US" altLang="en-US"/>
              <a:t>Create a scale with more points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799" y="3741037"/>
            <a:ext cx="4057031" cy="2100963"/>
          </a:xfrm>
          <a:prstGeom prst="rect">
            <a:avLst/>
          </a:prstGeom>
        </p:spPr>
      </p:pic>
    </p:spTree>
    <p:extLst>
      <p:ext uri="{BB962C8B-B14F-4D97-AF65-F5344CB8AC3E}">
        <p14:creationId xmlns:p14="http://schemas.microsoft.com/office/powerpoint/2010/main" val="3032475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4294967295"/>
          </p:nvPr>
        </p:nvSpPr>
        <p:spPr>
          <a:xfrm>
            <a:off x="8305800" y="6324600"/>
            <a:ext cx="1905000" cy="457200"/>
          </a:xfrm>
          <a:prstGeom prst="rect">
            <a:avLst/>
          </a:prstGeom>
        </p:spPr>
        <p:txBody>
          <a:bodyPr/>
          <a:lstStyle/>
          <a:p>
            <a:r>
              <a:rPr lang="en-US" altLang="en-US"/>
              <a:t>4-</a:t>
            </a:r>
            <a:fld id="{6812956F-B279-4FBA-8933-BCDB80099D17}" type="slidenum">
              <a:rPr lang="en-US" altLang="en-US"/>
              <a:pPr/>
              <a:t>43</a:t>
            </a:fld>
            <a:endParaRPr lang="en-US" altLang="en-US"/>
          </a:p>
        </p:txBody>
      </p:sp>
      <p:sp>
        <p:nvSpPr>
          <p:cNvPr id="49154" name="Rectangle 2"/>
          <p:cNvSpPr>
            <a:spLocks noGrp="1" noChangeArrowheads="1"/>
          </p:cNvSpPr>
          <p:nvPr>
            <p:ph type="title"/>
          </p:nvPr>
        </p:nvSpPr>
        <p:spPr/>
        <p:txBody>
          <a:bodyPr/>
          <a:lstStyle/>
          <a:p>
            <a:r>
              <a:rPr lang="en-US" altLang="en-US"/>
              <a:t>Halo Effect</a:t>
            </a:r>
          </a:p>
        </p:txBody>
      </p:sp>
      <p:sp>
        <p:nvSpPr>
          <p:cNvPr id="49155" name="Rectangle 3"/>
          <p:cNvSpPr>
            <a:spLocks noGrp="1" noChangeArrowheads="1"/>
          </p:cNvSpPr>
          <p:nvPr>
            <p:ph type="body" idx="1"/>
          </p:nvPr>
        </p:nvSpPr>
        <p:spPr/>
        <p:txBody>
          <a:bodyPr/>
          <a:lstStyle/>
          <a:p>
            <a:r>
              <a:rPr lang="en-US" altLang="en-US"/>
              <a:t>When the impression formed in one question carries into the next question</a:t>
            </a:r>
          </a:p>
          <a:p>
            <a:r>
              <a:rPr lang="en-US" altLang="en-US"/>
              <a:t>Solution is to place one trait and several items on each page</a:t>
            </a:r>
          </a:p>
        </p:txBody>
      </p:sp>
    </p:spTree>
    <p:extLst>
      <p:ext uri="{BB962C8B-B14F-4D97-AF65-F5344CB8AC3E}">
        <p14:creationId xmlns:p14="http://schemas.microsoft.com/office/powerpoint/2010/main" val="3775408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smtClean="0"/>
              <a:t>What </a:t>
            </a:r>
            <a:r>
              <a:rPr lang="en-US" dirty="0"/>
              <a:t>are the two basic question types used on questionnaires</a:t>
            </a:r>
            <a:r>
              <a:rPr lang="en-US" dirty="0" smtClean="0"/>
              <a:t>?</a:t>
            </a:r>
          </a:p>
          <a:p>
            <a:pPr marL="457200" indent="-457200">
              <a:buFont typeface="+mj-lt"/>
              <a:buAutoNum type="arabicPeriod"/>
            </a:pPr>
            <a:r>
              <a:rPr lang="en-US" dirty="0"/>
              <a:t>What are two kinds of information or scales that are most commonly used by systems analysts</a:t>
            </a:r>
            <a:r>
              <a:rPr lang="en-US" dirty="0" smtClean="0"/>
              <a:t>?</a:t>
            </a:r>
          </a:p>
          <a:p>
            <a:pPr marL="457200" indent="-457200">
              <a:buFont typeface="+mj-lt"/>
              <a:buAutoNum type="arabicPeriod"/>
            </a:pPr>
            <a:r>
              <a:rPr lang="en-US" dirty="0"/>
              <a:t>List three problems that can occur because of careless construction of scales.</a:t>
            </a:r>
          </a:p>
        </p:txBody>
      </p:sp>
      <p:sp>
        <p:nvSpPr>
          <p:cNvPr id="3" name="Title 2"/>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1436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graphicFrame>
        <p:nvGraphicFramePr>
          <p:cNvPr id="5" name="Content Placeholder 4">
            <a:extLst>
              <a:ext uri="{FF2B5EF4-FFF2-40B4-BE49-F238E27FC236}">
                <a16:creationId xmlns:a16="http://schemas.microsoft.com/office/drawing/2014/main" xmlns="" id="{F5E35B0B-6C97-44D3-90DD-262ED9E7EDD4}"/>
              </a:ext>
            </a:extLst>
          </p:cNvPr>
          <p:cNvGraphicFramePr>
            <a:graphicFrameLocks noGrp="1"/>
          </p:cNvGraphicFramePr>
          <p:nvPr>
            <p:ph idx="1"/>
            <p:extLst/>
          </p:nvPr>
        </p:nvGraphicFramePr>
        <p:xfrm>
          <a:off x="1294363"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rain in head">
            <a:extLst>
              <a:ext uri="{FF2B5EF4-FFF2-40B4-BE49-F238E27FC236}">
                <a16:creationId xmlns:a16="http://schemas.microsoft.com/office/drawing/2014/main" xmlns="" id="{938337DF-CCA0-4791-B4F5-EF9DC58549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944598" y="84519"/>
            <a:ext cx="1440000" cy="1440000"/>
          </a:xfrm>
          <a:prstGeom prst="rect">
            <a:avLst/>
          </a:prstGeom>
        </p:spPr>
      </p:pic>
    </p:spTree>
    <p:extLst>
      <p:ext uri="{BB962C8B-B14F-4D97-AF65-F5344CB8AC3E}">
        <p14:creationId xmlns:p14="http://schemas.microsoft.com/office/powerpoint/2010/main" val="1155585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32586"/>
            <a:ext cx="9603275" cy="4520895"/>
          </a:xfrm>
        </p:spPr>
        <p:txBody>
          <a:bodyPr/>
          <a:lstStyle/>
          <a:p>
            <a:r>
              <a:rPr lang="vi-VN" sz="2800" dirty="0"/>
              <a:t>Allow ample white space </a:t>
            </a:r>
            <a:r>
              <a:rPr lang="vi-VN" dirty="0"/>
              <a:t/>
            </a:r>
            <a:br>
              <a:rPr lang="vi-VN" dirty="0"/>
            </a:br>
            <a:r>
              <a:rPr lang="vi-VN" dirty="0"/>
              <a:t/>
            </a:r>
            <a:br>
              <a:rPr lang="vi-VN" dirty="0"/>
            </a:br>
            <a:endParaRPr lang="en-US" dirty="0">
              <a:solidFill>
                <a:srgbClr val="000000"/>
              </a:solidFill>
              <a:ea typeface="Tahoma" panose="020B0604030504040204" pitchFamily="34" charset="0"/>
              <a:cs typeface="Tahoma" panose="020B0604030504040204" pitchFamily="34" charset="0"/>
            </a:endParaRPr>
          </a:p>
        </p:txBody>
      </p:sp>
      <p:pic>
        <p:nvPicPr>
          <p:cNvPr id="6" name="Graphic 5" descr="Star">
            <a:extLst>
              <a:ext uri="{FF2B5EF4-FFF2-40B4-BE49-F238E27FC236}">
                <a16:creationId xmlns:a16="http://schemas.microsoft.com/office/drawing/2014/main" xmlns="" id="{3B6D86E9-2E69-4281-A31C-F98EB8F41F1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897703" y="280289"/>
            <a:ext cx="1044000" cy="1044000"/>
          </a:xfrm>
          <a:prstGeom prst="rect">
            <a:avLst/>
          </a:prstGeom>
        </p:spPr>
      </p:pic>
      <p:pic>
        <p:nvPicPr>
          <p:cNvPr id="7" name="Picture 6">
            <a:extLst>
              <a:ext uri="{FF2B5EF4-FFF2-40B4-BE49-F238E27FC236}">
                <a16:creationId xmlns:a16="http://schemas.microsoft.com/office/drawing/2014/main" xmlns="" id="{EC426D36-8200-45E2-B4A6-A1AA53B7948B}"/>
              </a:ext>
            </a:extLst>
          </p:cNvPr>
          <p:cNvPicPr>
            <a:picLocks noChangeAspect="1"/>
          </p:cNvPicPr>
          <p:nvPr/>
        </p:nvPicPr>
        <p:blipFill>
          <a:blip r:embed="rId4"/>
          <a:stretch>
            <a:fillRect/>
          </a:stretch>
        </p:blipFill>
        <p:spPr>
          <a:xfrm>
            <a:off x="1294362" y="2850928"/>
            <a:ext cx="5098099" cy="2862218"/>
          </a:xfrm>
          <a:prstGeom prst="rect">
            <a:avLst/>
          </a:prstGeom>
        </p:spPr>
      </p:pic>
      <p:pic>
        <p:nvPicPr>
          <p:cNvPr id="9" name="Picture 8">
            <a:extLst>
              <a:ext uri="{FF2B5EF4-FFF2-40B4-BE49-F238E27FC236}">
                <a16:creationId xmlns:a16="http://schemas.microsoft.com/office/drawing/2014/main" xmlns="" id="{9AD1B053-1A4B-4012-9494-E515E2138771}"/>
              </a:ext>
            </a:extLst>
          </p:cNvPr>
          <p:cNvPicPr>
            <a:picLocks noChangeAspect="1"/>
          </p:cNvPicPr>
          <p:nvPr/>
        </p:nvPicPr>
        <p:blipFill>
          <a:blip r:embed="rId5"/>
          <a:stretch>
            <a:fillRect/>
          </a:stretch>
        </p:blipFill>
        <p:spPr>
          <a:xfrm>
            <a:off x="6628595" y="2840364"/>
            <a:ext cx="4313108" cy="2872782"/>
          </a:xfrm>
          <a:prstGeom prst="rect">
            <a:avLst/>
          </a:prstGeom>
        </p:spPr>
      </p:pic>
      <p:pic>
        <p:nvPicPr>
          <p:cNvPr id="11" name="Picture 10">
            <a:extLst>
              <a:ext uri="{FF2B5EF4-FFF2-40B4-BE49-F238E27FC236}">
                <a16:creationId xmlns:a16="http://schemas.microsoft.com/office/drawing/2014/main" xmlns="" id="{84DF86D4-BF3F-4123-97BC-805F2A161478}"/>
              </a:ext>
            </a:extLst>
          </p:cNvPr>
          <p:cNvPicPr>
            <a:picLocks noChangeAspect="1"/>
          </p:cNvPicPr>
          <p:nvPr/>
        </p:nvPicPr>
        <p:blipFill>
          <a:blip r:embed="rId6"/>
          <a:stretch>
            <a:fillRect/>
          </a:stretch>
        </p:blipFill>
        <p:spPr>
          <a:xfrm>
            <a:off x="8582837" y="2164441"/>
            <a:ext cx="623779" cy="623779"/>
          </a:xfrm>
          <a:prstGeom prst="rect">
            <a:avLst/>
          </a:prstGeom>
        </p:spPr>
      </p:pic>
      <p:pic>
        <p:nvPicPr>
          <p:cNvPr id="13" name="Picture 12">
            <a:extLst>
              <a:ext uri="{FF2B5EF4-FFF2-40B4-BE49-F238E27FC236}">
                <a16:creationId xmlns:a16="http://schemas.microsoft.com/office/drawing/2014/main" xmlns="" id="{4FF58AFB-E107-46FE-9996-AB8742D3DC9A}"/>
              </a:ext>
            </a:extLst>
          </p:cNvPr>
          <p:cNvPicPr>
            <a:picLocks noChangeAspect="1"/>
          </p:cNvPicPr>
          <p:nvPr/>
        </p:nvPicPr>
        <p:blipFill>
          <a:blip r:embed="rId7"/>
          <a:stretch>
            <a:fillRect/>
          </a:stretch>
        </p:blipFill>
        <p:spPr>
          <a:xfrm>
            <a:off x="3219632" y="2123000"/>
            <a:ext cx="623779" cy="623779"/>
          </a:xfrm>
          <a:prstGeom prst="rect">
            <a:avLst/>
          </a:prstGeom>
        </p:spPr>
      </p:pic>
    </p:spTree>
    <p:extLst>
      <p:ext uri="{BB962C8B-B14F-4D97-AF65-F5344CB8AC3E}">
        <p14:creationId xmlns:p14="http://schemas.microsoft.com/office/powerpoint/2010/main" val="30214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pic>
        <p:nvPicPr>
          <p:cNvPr id="5" name="Content Placeholder 4">
            <a:extLst>
              <a:ext uri="{FF2B5EF4-FFF2-40B4-BE49-F238E27FC236}">
                <a16:creationId xmlns:a16="http://schemas.microsoft.com/office/drawing/2014/main" xmlns="" id="{65CF6C6A-4F63-46C3-8467-AC67CC3A3C19}"/>
              </a:ext>
            </a:extLst>
          </p:cNvPr>
          <p:cNvPicPr>
            <a:picLocks noGrp="1" noChangeAspect="1"/>
          </p:cNvPicPr>
          <p:nvPr>
            <p:ph idx="1"/>
          </p:nvPr>
        </p:nvPicPr>
        <p:blipFill>
          <a:blip r:embed="rId3"/>
          <a:stretch>
            <a:fillRect/>
          </a:stretch>
        </p:blipFill>
        <p:spPr>
          <a:xfrm>
            <a:off x="1633797" y="1675013"/>
            <a:ext cx="3025883" cy="3919538"/>
          </a:xfrm>
        </p:spPr>
      </p:pic>
      <p:pic>
        <p:nvPicPr>
          <p:cNvPr id="6" name="Graphic 5" descr="Tools">
            <a:extLst>
              <a:ext uri="{FF2B5EF4-FFF2-40B4-BE49-F238E27FC236}">
                <a16:creationId xmlns:a16="http://schemas.microsoft.com/office/drawing/2014/main" xmlns="" id="{A0524D64-7C99-4DD6-A26E-C33BE01EC43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84045" y="340011"/>
            <a:ext cx="1044000" cy="1044000"/>
          </a:xfrm>
          <a:prstGeom prst="rect">
            <a:avLst/>
          </a:prstGeom>
        </p:spPr>
      </p:pic>
      <p:pic>
        <p:nvPicPr>
          <p:cNvPr id="8" name="Picture 7">
            <a:extLst>
              <a:ext uri="{FF2B5EF4-FFF2-40B4-BE49-F238E27FC236}">
                <a16:creationId xmlns:a16="http://schemas.microsoft.com/office/drawing/2014/main" xmlns="" id="{EF916122-49DB-47AE-ADBD-0AD01B147B82}"/>
              </a:ext>
            </a:extLst>
          </p:cNvPr>
          <p:cNvPicPr>
            <a:picLocks noChangeAspect="1"/>
          </p:cNvPicPr>
          <p:nvPr/>
        </p:nvPicPr>
        <p:blipFill>
          <a:blip r:embed="rId6"/>
          <a:stretch>
            <a:fillRect/>
          </a:stretch>
        </p:blipFill>
        <p:spPr>
          <a:xfrm>
            <a:off x="6488495" y="1675013"/>
            <a:ext cx="3054415" cy="3956496"/>
          </a:xfrm>
          <a:prstGeom prst="rect">
            <a:avLst/>
          </a:prstGeom>
        </p:spPr>
      </p:pic>
      <p:pic>
        <p:nvPicPr>
          <p:cNvPr id="9" name="Picture 8">
            <a:extLst>
              <a:ext uri="{FF2B5EF4-FFF2-40B4-BE49-F238E27FC236}">
                <a16:creationId xmlns:a16="http://schemas.microsoft.com/office/drawing/2014/main" xmlns="" id="{38DEDF14-DD4F-4DB6-9D1B-937B6B58BCDA}"/>
              </a:ext>
            </a:extLst>
          </p:cNvPr>
          <p:cNvPicPr>
            <a:picLocks noChangeAspect="1"/>
          </p:cNvPicPr>
          <p:nvPr/>
        </p:nvPicPr>
        <p:blipFill>
          <a:blip r:embed="rId7"/>
          <a:stretch>
            <a:fillRect/>
          </a:stretch>
        </p:blipFill>
        <p:spPr>
          <a:xfrm>
            <a:off x="7703812" y="5631509"/>
            <a:ext cx="623779" cy="623779"/>
          </a:xfrm>
          <a:prstGeom prst="rect">
            <a:avLst/>
          </a:prstGeom>
        </p:spPr>
      </p:pic>
      <p:pic>
        <p:nvPicPr>
          <p:cNvPr id="10" name="Picture 9">
            <a:extLst>
              <a:ext uri="{FF2B5EF4-FFF2-40B4-BE49-F238E27FC236}">
                <a16:creationId xmlns:a16="http://schemas.microsoft.com/office/drawing/2014/main" xmlns="" id="{E1C9D65F-8580-4EFD-8C36-9E463A167A33}"/>
              </a:ext>
            </a:extLst>
          </p:cNvPr>
          <p:cNvPicPr>
            <a:picLocks noChangeAspect="1"/>
          </p:cNvPicPr>
          <p:nvPr/>
        </p:nvPicPr>
        <p:blipFill>
          <a:blip r:embed="rId8"/>
          <a:stretch>
            <a:fillRect/>
          </a:stretch>
        </p:blipFill>
        <p:spPr>
          <a:xfrm>
            <a:off x="2834848" y="5594551"/>
            <a:ext cx="623779" cy="623779"/>
          </a:xfrm>
          <a:prstGeom prst="rect">
            <a:avLst/>
          </a:prstGeom>
        </p:spPr>
      </p:pic>
    </p:spTree>
    <p:extLst>
      <p:ext uri="{BB962C8B-B14F-4D97-AF65-F5344CB8AC3E}">
        <p14:creationId xmlns:p14="http://schemas.microsoft.com/office/powerpoint/2010/main" val="1126073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pic>
        <p:nvPicPr>
          <p:cNvPr id="6" name="Graphic 5" descr="Tools">
            <a:extLst>
              <a:ext uri="{FF2B5EF4-FFF2-40B4-BE49-F238E27FC236}">
                <a16:creationId xmlns:a16="http://schemas.microsoft.com/office/drawing/2014/main" xmlns="" id="{A0524D64-7C99-4DD6-A26E-C33BE01EC4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84045" y="340011"/>
            <a:ext cx="1044000" cy="1044000"/>
          </a:xfrm>
          <a:prstGeom prst="rect">
            <a:avLst/>
          </a:prstGeom>
        </p:spPr>
      </p:pic>
      <p:sp>
        <p:nvSpPr>
          <p:cNvPr id="4" name="Content Placeholder 3">
            <a:extLst>
              <a:ext uri="{FF2B5EF4-FFF2-40B4-BE49-F238E27FC236}">
                <a16:creationId xmlns:a16="http://schemas.microsoft.com/office/drawing/2014/main" xmlns="" id="{09BB51AF-7E8A-41C0-97A9-E4B499F28E76}"/>
              </a:ext>
            </a:extLst>
          </p:cNvPr>
          <p:cNvSpPr>
            <a:spLocks noGrp="1"/>
          </p:cNvSpPr>
          <p:nvPr>
            <p:ph idx="1"/>
          </p:nvPr>
        </p:nvSpPr>
        <p:spPr>
          <a:xfrm>
            <a:off x="1294363" y="1493950"/>
            <a:ext cx="9603275" cy="3972396"/>
          </a:xfrm>
        </p:spPr>
        <p:txBody>
          <a:bodyPr/>
          <a:lstStyle/>
          <a:p>
            <a:r>
              <a:rPr lang="en-US" sz="2800" dirty="0"/>
              <a:t>Allow ample space to write or type in responses </a:t>
            </a:r>
            <a:r>
              <a:rPr lang="en-US" dirty="0"/>
              <a:t/>
            </a:r>
            <a:br>
              <a:rPr lang="en-US" dirty="0"/>
            </a:br>
            <a:endParaRPr lang="vi-VN" dirty="0"/>
          </a:p>
        </p:txBody>
      </p:sp>
      <p:pic>
        <p:nvPicPr>
          <p:cNvPr id="5" name="Picture 4">
            <a:extLst>
              <a:ext uri="{FF2B5EF4-FFF2-40B4-BE49-F238E27FC236}">
                <a16:creationId xmlns:a16="http://schemas.microsoft.com/office/drawing/2014/main" xmlns="" id="{BC9F1CBE-909F-4DBB-96BB-5D02B391515E}"/>
              </a:ext>
            </a:extLst>
          </p:cNvPr>
          <p:cNvPicPr>
            <a:picLocks noChangeAspect="1"/>
          </p:cNvPicPr>
          <p:nvPr/>
        </p:nvPicPr>
        <p:blipFill>
          <a:blip r:embed="rId5"/>
          <a:stretch>
            <a:fillRect/>
          </a:stretch>
        </p:blipFill>
        <p:spPr>
          <a:xfrm>
            <a:off x="2588955" y="2126299"/>
            <a:ext cx="6295737" cy="4731701"/>
          </a:xfrm>
          <a:prstGeom prst="rect">
            <a:avLst/>
          </a:prstGeom>
        </p:spPr>
      </p:pic>
    </p:spTree>
    <p:extLst>
      <p:ext uri="{BB962C8B-B14F-4D97-AF65-F5344CB8AC3E}">
        <p14:creationId xmlns:p14="http://schemas.microsoft.com/office/powerpoint/2010/main" val="1795416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pic>
        <p:nvPicPr>
          <p:cNvPr id="6" name="Graphic 5" descr="Tools">
            <a:extLst>
              <a:ext uri="{FF2B5EF4-FFF2-40B4-BE49-F238E27FC236}">
                <a16:creationId xmlns:a16="http://schemas.microsoft.com/office/drawing/2014/main" xmlns="" id="{A0524D64-7C99-4DD6-A26E-C33BE01EC4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84045" y="340011"/>
            <a:ext cx="1044000" cy="1044000"/>
          </a:xfrm>
          <a:prstGeom prst="rect">
            <a:avLst/>
          </a:prstGeom>
        </p:spPr>
      </p:pic>
      <p:sp>
        <p:nvSpPr>
          <p:cNvPr id="4" name="Content Placeholder 3">
            <a:extLst>
              <a:ext uri="{FF2B5EF4-FFF2-40B4-BE49-F238E27FC236}">
                <a16:creationId xmlns:a16="http://schemas.microsoft.com/office/drawing/2014/main" xmlns="" id="{09BB51AF-7E8A-41C0-97A9-E4B499F28E76}"/>
              </a:ext>
            </a:extLst>
          </p:cNvPr>
          <p:cNvSpPr>
            <a:spLocks noGrp="1"/>
          </p:cNvSpPr>
          <p:nvPr>
            <p:ph idx="1"/>
          </p:nvPr>
        </p:nvSpPr>
        <p:spPr>
          <a:xfrm>
            <a:off x="1294363" y="1493950"/>
            <a:ext cx="9603275" cy="3972396"/>
          </a:xfrm>
        </p:spPr>
        <p:txBody>
          <a:bodyPr/>
          <a:lstStyle/>
          <a:p>
            <a:r>
              <a:rPr lang="en-US" sz="2800" dirty="0"/>
              <a:t>Make it easy for respondents to clearly mark their answers</a:t>
            </a:r>
            <a:r>
              <a:rPr lang="en-US" dirty="0"/>
              <a:t/>
            </a:r>
            <a:br>
              <a:rPr lang="en-US" dirty="0"/>
            </a:br>
            <a:endParaRPr lang="vi-VN" dirty="0"/>
          </a:p>
        </p:txBody>
      </p:sp>
      <p:pic>
        <p:nvPicPr>
          <p:cNvPr id="5" name="Picture 4">
            <a:extLst>
              <a:ext uri="{FF2B5EF4-FFF2-40B4-BE49-F238E27FC236}">
                <a16:creationId xmlns:a16="http://schemas.microsoft.com/office/drawing/2014/main" xmlns="" id="{063C66B1-B989-4058-A225-E0EBFB362E0B}"/>
              </a:ext>
            </a:extLst>
          </p:cNvPr>
          <p:cNvPicPr>
            <a:picLocks noChangeAspect="1"/>
          </p:cNvPicPr>
          <p:nvPr/>
        </p:nvPicPr>
        <p:blipFill>
          <a:blip r:embed="rId5"/>
          <a:stretch>
            <a:fillRect/>
          </a:stretch>
        </p:blipFill>
        <p:spPr>
          <a:xfrm>
            <a:off x="5876526" y="2318262"/>
            <a:ext cx="3909714" cy="3405760"/>
          </a:xfrm>
          <a:prstGeom prst="rect">
            <a:avLst/>
          </a:prstGeom>
        </p:spPr>
      </p:pic>
      <p:pic>
        <p:nvPicPr>
          <p:cNvPr id="8" name="Picture 7">
            <a:extLst>
              <a:ext uri="{FF2B5EF4-FFF2-40B4-BE49-F238E27FC236}">
                <a16:creationId xmlns:a16="http://schemas.microsoft.com/office/drawing/2014/main" xmlns="" id="{47538F9D-9020-41B9-9F5D-27ED4813E82F}"/>
              </a:ext>
            </a:extLst>
          </p:cNvPr>
          <p:cNvPicPr>
            <a:picLocks noChangeAspect="1"/>
          </p:cNvPicPr>
          <p:nvPr/>
        </p:nvPicPr>
        <p:blipFill>
          <a:blip r:embed="rId6"/>
          <a:stretch>
            <a:fillRect/>
          </a:stretch>
        </p:blipFill>
        <p:spPr>
          <a:xfrm>
            <a:off x="1294362" y="2318262"/>
            <a:ext cx="4582164" cy="3405761"/>
          </a:xfrm>
          <a:prstGeom prst="rect">
            <a:avLst/>
          </a:prstGeom>
        </p:spPr>
      </p:pic>
    </p:spTree>
    <p:extLst>
      <p:ext uri="{BB962C8B-B14F-4D97-AF65-F5344CB8AC3E}">
        <p14:creationId xmlns:p14="http://schemas.microsoft.com/office/powerpoint/2010/main" val="147586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1454" y="1847414"/>
            <a:ext cx="6069822" cy="4057189"/>
          </a:xfrm>
        </p:spPr>
        <p:txBody>
          <a:bodyPr>
            <a:noAutofit/>
          </a:bodyPr>
          <a:lstStyle/>
          <a:p>
            <a:pPr marL="514350" indent="-514350">
              <a:buFont typeface="+mj-lt"/>
              <a:buAutoNum type="arabicPeriod"/>
            </a:pPr>
            <a:r>
              <a:rPr lang="en-US" sz="3200" smtClean="0"/>
              <a:t>Reading </a:t>
            </a:r>
            <a:r>
              <a:rPr lang="en-US" sz="3200" smtClean="0">
                <a:solidFill>
                  <a:srgbClr val="0070C0"/>
                </a:solidFill>
              </a:rPr>
              <a:t>background</a:t>
            </a:r>
            <a:r>
              <a:rPr lang="en-US" sz="3200" smtClean="0"/>
              <a:t> </a:t>
            </a:r>
            <a:r>
              <a:rPr lang="en-US" sz="3200" smtClean="0">
                <a:solidFill>
                  <a:srgbClr val="0070C0"/>
                </a:solidFill>
              </a:rPr>
              <a:t>material</a:t>
            </a:r>
          </a:p>
          <a:p>
            <a:pPr marL="514350" indent="-514350">
              <a:buFont typeface="+mj-lt"/>
              <a:buAutoNum type="arabicPeriod"/>
            </a:pPr>
            <a:r>
              <a:rPr lang="en-US" sz="3200" smtClean="0"/>
              <a:t>Establishing interview </a:t>
            </a:r>
            <a:r>
              <a:rPr lang="en-US" sz="3200" smtClean="0">
                <a:solidFill>
                  <a:srgbClr val="0070C0"/>
                </a:solidFill>
              </a:rPr>
              <a:t>objectives</a:t>
            </a:r>
          </a:p>
          <a:p>
            <a:pPr marL="514350" indent="-514350">
              <a:buFont typeface="+mj-lt"/>
              <a:buAutoNum type="arabicPeriod"/>
            </a:pPr>
            <a:r>
              <a:rPr lang="en-US" sz="3200" smtClean="0"/>
              <a:t>Deciding </a:t>
            </a:r>
            <a:r>
              <a:rPr lang="en-US" sz="3200" smtClean="0">
                <a:solidFill>
                  <a:srgbClr val="0070C0"/>
                </a:solidFill>
              </a:rPr>
              <a:t>whom</a:t>
            </a:r>
            <a:r>
              <a:rPr lang="en-US" sz="3200" smtClean="0"/>
              <a:t> to interview</a:t>
            </a:r>
          </a:p>
          <a:p>
            <a:pPr marL="514350" indent="-514350">
              <a:buFont typeface="+mj-lt"/>
              <a:buAutoNum type="arabicPeriod"/>
            </a:pPr>
            <a:r>
              <a:rPr lang="en-US" sz="3200" smtClean="0"/>
              <a:t>Preparing the </a:t>
            </a:r>
            <a:r>
              <a:rPr lang="en-US" sz="3200" smtClean="0">
                <a:solidFill>
                  <a:srgbClr val="0070C0"/>
                </a:solidFill>
              </a:rPr>
              <a:t>interviewee</a:t>
            </a:r>
          </a:p>
          <a:p>
            <a:pPr marL="514350" indent="-514350">
              <a:buFont typeface="+mj-lt"/>
              <a:buAutoNum type="arabicPeriod"/>
            </a:pPr>
            <a:r>
              <a:rPr lang="en-US" sz="3200" smtClean="0"/>
              <a:t>Deciding on </a:t>
            </a:r>
            <a:r>
              <a:rPr lang="en-US" sz="3200" smtClean="0">
                <a:solidFill>
                  <a:srgbClr val="0070C0"/>
                </a:solidFill>
              </a:rPr>
              <a:t>question</a:t>
            </a:r>
            <a:r>
              <a:rPr lang="en-US" sz="3200" smtClean="0"/>
              <a:t> </a:t>
            </a:r>
            <a:r>
              <a:rPr lang="en-US" sz="3200" smtClean="0">
                <a:solidFill>
                  <a:srgbClr val="0070C0"/>
                </a:solidFill>
              </a:rPr>
              <a:t>types</a:t>
            </a:r>
            <a:r>
              <a:rPr lang="en-US" sz="3200" smtClean="0"/>
              <a:t> and </a:t>
            </a:r>
            <a:r>
              <a:rPr lang="en-US" sz="3200" smtClean="0">
                <a:solidFill>
                  <a:srgbClr val="0070C0"/>
                </a:solidFill>
              </a:rPr>
              <a:t>structure</a:t>
            </a:r>
            <a:endParaRPr lang="en-US" sz="3200">
              <a:solidFill>
                <a:srgbClr val="0070C0"/>
              </a:solidFill>
            </a:endParaRPr>
          </a:p>
        </p:txBody>
      </p:sp>
      <p:sp>
        <p:nvSpPr>
          <p:cNvPr id="3" name="Title 2"/>
          <p:cNvSpPr>
            <a:spLocks noGrp="1"/>
          </p:cNvSpPr>
          <p:nvPr>
            <p:ph type="title"/>
          </p:nvPr>
        </p:nvSpPr>
        <p:spPr>
          <a:xfrm>
            <a:off x="1294363" y="1013524"/>
            <a:ext cx="9603275" cy="1049235"/>
          </a:xfrm>
        </p:spPr>
        <p:txBody>
          <a:bodyPr/>
          <a:lstStyle/>
          <a:p>
            <a:r>
              <a:rPr lang="en-US" smtClean="0"/>
              <a:t>Interview preparation</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1028" name="Picture 4" descr="Káº¿t quáº£ hÃ¬nh áº£nh cho objec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35" y="1795696"/>
            <a:ext cx="5547502" cy="4160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interviewe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6" y="2206343"/>
            <a:ext cx="5672880" cy="3545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áº¿t quáº£ hÃ¬nh áº£nh cho mail, pho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083" y="1538141"/>
            <a:ext cx="5325703" cy="483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áº¿t quáº£ hÃ¬nh áº£nh cho struc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072" y="2310859"/>
            <a:ext cx="5167628" cy="34410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áº¿t quáº£ hÃ¬nh áº£nh cho thiÃªn tÃ i ká»³ dá»"/>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2207" y="1538141"/>
            <a:ext cx="3533453" cy="514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2"/>
                                        </p:tgtEl>
                                        <p:attrNameLst>
                                          <p:attrName>style.visibility</p:attrName>
                                        </p:attrNameLst>
                                      </p:cBhvr>
                                      <p:to>
                                        <p:strVal val="visible"/>
                                      </p:to>
                                    </p:set>
                                    <p:animEffect transition="in" filter="wipe(down)">
                                      <p:cBhvr>
                                        <p:cTn id="10" dur="500"/>
                                        <p:tgtEl>
                                          <p:spTgt spid="10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par>
                                <p:cTn id="19" presetID="22" presetClass="exit" presetSubtype="4" fill="hold" nodeType="withEffect">
                                  <p:stCondLst>
                                    <p:cond delay="0"/>
                                  </p:stCondLst>
                                  <p:childTnLst>
                                    <p:animEffect transition="out" filter="wipe(down)">
                                      <p:cBhvr>
                                        <p:cTn id="20" dur="500"/>
                                        <p:tgtEl>
                                          <p:spTgt spid="1042"/>
                                        </p:tgtEl>
                                      </p:cBhvr>
                                    </p:animEffect>
                                    <p:set>
                                      <p:cBhvr>
                                        <p:cTn id="21" dur="1" fill="hold">
                                          <p:stCondLst>
                                            <p:cond delay="499"/>
                                          </p:stCondLst>
                                        </p:cTn>
                                        <p:tgtEl>
                                          <p:spTgt spid="104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down)">
                                      <p:cBhvr>
                                        <p:cTn id="26" dur="500"/>
                                        <p:tgtEl>
                                          <p:spTgt spid="2">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ipe(down)">
                                      <p:cBhvr>
                                        <p:cTn id="29" dur="500"/>
                                        <p:tgtEl>
                                          <p:spTgt spid="1030"/>
                                        </p:tgtEl>
                                      </p:cBhvr>
                                    </p:animEffect>
                                  </p:childTnLst>
                                </p:cTn>
                              </p:par>
                              <p:par>
                                <p:cTn id="30" presetID="6" presetClass="exit" presetSubtype="32" fill="hold" nodeType="withEffect">
                                  <p:stCondLst>
                                    <p:cond delay="0"/>
                                  </p:stCondLst>
                                  <p:childTnLst>
                                    <p:animEffect transition="out" filter="circle(out)">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wipe(down)">
                                      <p:cBhvr>
                                        <p:cTn id="40" dur="500"/>
                                        <p:tgtEl>
                                          <p:spTgt spid="1032"/>
                                        </p:tgtEl>
                                      </p:cBhvr>
                                    </p:animEffect>
                                  </p:childTnLst>
                                </p:cTn>
                              </p:par>
                              <p:par>
                                <p:cTn id="41" presetID="6" presetClass="exit" presetSubtype="32" fill="hold" nodeType="withEffect">
                                  <p:stCondLst>
                                    <p:cond delay="0"/>
                                  </p:stCondLst>
                                  <p:childTnLst>
                                    <p:animEffect transition="out" filter="circle(out)">
                                      <p:cBhvr>
                                        <p:cTn id="42" dur="500"/>
                                        <p:tgtEl>
                                          <p:spTgt spid="1030"/>
                                        </p:tgtEl>
                                      </p:cBhvr>
                                    </p:animEffect>
                                    <p:set>
                                      <p:cBhvr>
                                        <p:cTn id="43" dur="1" fill="hold">
                                          <p:stCondLst>
                                            <p:cond delay="499"/>
                                          </p:stCondLst>
                                        </p:cTn>
                                        <p:tgtEl>
                                          <p:spTgt spid="10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par>
                                <p:cTn id="49" presetID="6" presetClass="exit" presetSubtype="32" fill="hold" nodeType="withEffect">
                                  <p:stCondLst>
                                    <p:cond delay="0"/>
                                  </p:stCondLst>
                                  <p:childTnLst>
                                    <p:animEffect transition="out" filter="circle(out)">
                                      <p:cBhvr>
                                        <p:cTn id="50" dur="500"/>
                                        <p:tgtEl>
                                          <p:spTgt spid="1032"/>
                                        </p:tgtEl>
                                      </p:cBhvr>
                                    </p:animEffect>
                                    <p:set>
                                      <p:cBhvr>
                                        <p:cTn id="51" dur="1" fill="hold">
                                          <p:stCondLst>
                                            <p:cond delay="499"/>
                                          </p:stCondLst>
                                        </p:cTn>
                                        <p:tgtEl>
                                          <p:spTgt spid="1032"/>
                                        </p:tgtEl>
                                        <p:attrNameLst>
                                          <p:attrName>style.visibility</p:attrName>
                                        </p:attrNameLst>
                                      </p:cBhvr>
                                      <p:to>
                                        <p:strVal val="hidden"/>
                                      </p:to>
                                    </p:set>
                                  </p:childTnLst>
                                </p:cTn>
                              </p:par>
                              <p:par>
                                <p:cTn id="52" presetID="22" presetClass="entr" presetSubtype="4" fill="hold" nodeType="with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wipe(down)">
                                      <p:cBhvr>
                                        <p:cTn id="54"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Designing the Questionnaire</a:t>
            </a:r>
            <a:endParaRPr lang="en-US" dirty="0"/>
          </a:p>
        </p:txBody>
      </p:sp>
      <p:pic>
        <p:nvPicPr>
          <p:cNvPr id="6" name="Graphic 5" descr="Tools">
            <a:extLst>
              <a:ext uri="{FF2B5EF4-FFF2-40B4-BE49-F238E27FC236}">
                <a16:creationId xmlns:a16="http://schemas.microsoft.com/office/drawing/2014/main" xmlns="" id="{A0524D64-7C99-4DD6-A26E-C33BE01EC4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84045" y="340011"/>
            <a:ext cx="1044000" cy="1044000"/>
          </a:xfrm>
          <a:prstGeom prst="rect">
            <a:avLst/>
          </a:prstGeom>
        </p:spPr>
      </p:pic>
      <p:sp>
        <p:nvSpPr>
          <p:cNvPr id="4" name="Content Placeholder 3">
            <a:extLst>
              <a:ext uri="{FF2B5EF4-FFF2-40B4-BE49-F238E27FC236}">
                <a16:creationId xmlns:a16="http://schemas.microsoft.com/office/drawing/2014/main" xmlns="" id="{09BB51AF-7E8A-41C0-97A9-E4B499F28E76}"/>
              </a:ext>
            </a:extLst>
          </p:cNvPr>
          <p:cNvSpPr>
            <a:spLocks noGrp="1"/>
          </p:cNvSpPr>
          <p:nvPr>
            <p:ph idx="1"/>
          </p:nvPr>
        </p:nvSpPr>
        <p:spPr>
          <a:xfrm>
            <a:off x="1294363" y="1493950"/>
            <a:ext cx="9603275" cy="3972396"/>
          </a:xfrm>
        </p:spPr>
        <p:txBody>
          <a:bodyPr/>
          <a:lstStyle/>
          <a:p>
            <a:r>
              <a:rPr lang="en-US" sz="2800" dirty="0"/>
              <a:t>Be consistent in style</a:t>
            </a:r>
            <a:r>
              <a:rPr lang="en-US" dirty="0"/>
              <a:t/>
            </a:r>
            <a:br>
              <a:rPr lang="en-US" dirty="0"/>
            </a:br>
            <a:endParaRPr lang="vi-VN" dirty="0"/>
          </a:p>
        </p:txBody>
      </p:sp>
    </p:spTree>
    <p:extLst>
      <p:ext uri="{BB962C8B-B14F-4D97-AF65-F5344CB8AC3E}">
        <p14:creationId xmlns:p14="http://schemas.microsoft.com/office/powerpoint/2010/main" val="1853770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altLang="vi-VN" dirty="0"/>
              <a:t>Order of Questions</a:t>
            </a:r>
            <a:endParaRPr lang="en-US" dirty="0"/>
          </a:p>
        </p:txBody>
      </p:sp>
      <p:pic>
        <p:nvPicPr>
          <p:cNvPr id="6" name="Graphic 5" descr="Tools">
            <a:extLst>
              <a:ext uri="{FF2B5EF4-FFF2-40B4-BE49-F238E27FC236}">
                <a16:creationId xmlns:a16="http://schemas.microsoft.com/office/drawing/2014/main" xmlns="" id="{A0524D64-7C99-4DD6-A26E-C33BE01EC4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84045" y="340011"/>
            <a:ext cx="1044000" cy="1044000"/>
          </a:xfrm>
          <a:prstGeom prst="rect">
            <a:avLst/>
          </a:prstGeom>
        </p:spPr>
      </p:pic>
      <p:graphicFrame>
        <p:nvGraphicFramePr>
          <p:cNvPr id="3" name="Content Placeholder 2">
            <a:extLst>
              <a:ext uri="{FF2B5EF4-FFF2-40B4-BE49-F238E27FC236}">
                <a16:creationId xmlns:a16="http://schemas.microsoft.com/office/drawing/2014/main" xmlns="" id="{0A7E659B-0FC7-4E81-B14F-52D0252499E3}"/>
              </a:ext>
            </a:extLst>
          </p:cNvPr>
          <p:cNvGraphicFramePr>
            <a:graphicFrameLocks noGrp="1"/>
          </p:cNvGraphicFramePr>
          <p:nvPr>
            <p:ph idx="1"/>
            <p:extLst/>
          </p:nvPr>
        </p:nvGraphicFramePr>
        <p:xfrm>
          <a:off x="232012" y="1201003"/>
          <a:ext cx="11477767" cy="53169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803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9767545-3CA9-4D5F-8F86-9099672BBD65}"/>
              </a:ext>
            </a:extLst>
          </p:cNvPr>
          <p:cNvPicPr>
            <a:picLocks noGrp="1" noChangeAspect="1"/>
          </p:cNvPicPr>
          <p:nvPr>
            <p:ph idx="1"/>
          </p:nvPr>
        </p:nvPicPr>
        <p:blipFill>
          <a:blip r:embed="rId2"/>
          <a:stretch>
            <a:fillRect/>
          </a:stretch>
        </p:blipFill>
        <p:spPr>
          <a:xfrm>
            <a:off x="1294362" y="1791867"/>
            <a:ext cx="7583223" cy="4315033"/>
          </a:xfrm>
        </p:spPr>
      </p:pic>
      <p:sp>
        <p:nvSpPr>
          <p:cNvPr id="3" name="Title 2">
            <a:extLst>
              <a:ext uri="{FF2B5EF4-FFF2-40B4-BE49-F238E27FC236}">
                <a16:creationId xmlns:a16="http://schemas.microsoft.com/office/drawing/2014/main" xmlns="" id="{FF0F8F22-1CB7-4A04-A069-1B05D02DA08F}"/>
              </a:ext>
            </a:extLst>
          </p:cNvPr>
          <p:cNvSpPr>
            <a:spLocks noGrp="1"/>
          </p:cNvSpPr>
          <p:nvPr>
            <p:ph type="title"/>
          </p:nvPr>
        </p:nvSpPr>
        <p:spPr/>
        <p:txBody>
          <a:bodyPr/>
          <a:lstStyle/>
          <a:p>
            <a:r>
              <a:rPr lang="vi-VN" dirty="0"/>
              <a:t>Administering Questionnaires</a:t>
            </a:r>
          </a:p>
        </p:txBody>
      </p:sp>
    </p:spTree>
    <p:extLst>
      <p:ext uri="{BB962C8B-B14F-4D97-AF65-F5344CB8AC3E}">
        <p14:creationId xmlns:p14="http://schemas.microsoft.com/office/powerpoint/2010/main" val="2858318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803EE44-D381-4E33-A5B8-92865BD05654}"/>
              </a:ext>
            </a:extLst>
          </p:cNvPr>
          <p:cNvSpPr>
            <a:spLocks noGrp="1"/>
          </p:cNvSpPr>
          <p:nvPr>
            <p:ph idx="1"/>
          </p:nvPr>
        </p:nvSpPr>
        <p:spPr>
          <a:xfrm>
            <a:off x="1294363" y="1701833"/>
            <a:ext cx="10374473" cy="782059"/>
          </a:xfrm>
        </p:spPr>
        <p:txBody>
          <a:bodyPr>
            <a:noAutofit/>
          </a:bodyPr>
          <a:lstStyle/>
          <a:p>
            <a:r>
              <a:rPr lang="vi-VN" sz="2800" dirty="0"/>
              <a:t>Deciding </a:t>
            </a:r>
            <a:r>
              <a:rPr lang="en-US" sz="2800" dirty="0"/>
              <a:t>what kind of respondents should receive the questionnaire </a:t>
            </a:r>
            <a:br>
              <a:rPr lang="en-US" sz="2800" dirty="0"/>
            </a:br>
            <a:r>
              <a:rPr lang="vi-VN" sz="2800" dirty="0"/>
              <a:t/>
            </a:r>
            <a:br>
              <a:rPr lang="vi-VN" sz="2800" dirty="0"/>
            </a:br>
            <a:endParaRPr lang="vi-VN" sz="2800" dirty="0"/>
          </a:p>
        </p:txBody>
      </p:sp>
      <p:sp>
        <p:nvSpPr>
          <p:cNvPr id="3" name="Title 2">
            <a:extLst>
              <a:ext uri="{FF2B5EF4-FFF2-40B4-BE49-F238E27FC236}">
                <a16:creationId xmlns:a16="http://schemas.microsoft.com/office/drawing/2014/main" xmlns="" id="{44A97BA5-5AFD-48FB-A453-7EF878967FF8}"/>
              </a:ext>
            </a:extLst>
          </p:cNvPr>
          <p:cNvSpPr>
            <a:spLocks noGrp="1"/>
          </p:cNvSpPr>
          <p:nvPr>
            <p:ph type="title"/>
          </p:nvPr>
        </p:nvSpPr>
        <p:spPr/>
        <p:txBody>
          <a:bodyPr/>
          <a:lstStyle/>
          <a:p>
            <a:r>
              <a:rPr lang="vi-VN" dirty="0"/>
              <a:t>RESPONDENTS</a:t>
            </a:r>
          </a:p>
        </p:txBody>
      </p:sp>
      <p:graphicFrame>
        <p:nvGraphicFramePr>
          <p:cNvPr id="5" name="Diagram 4">
            <a:extLst>
              <a:ext uri="{FF2B5EF4-FFF2-40B4-BE49-F238E27FC236}">
                <a16:creationId xmlns:a16="http://schemas.microsoft.com/office/drawing/2014/main" xmlns="" id="{72B9DD74-C5FE-415E-98DE-C92D5A2288B1}"/>
              </a:ext>
            </a:extLst>
          </p:cNvPr>
          <p:cNvGraphicFramePr/>
          <p:nvPr>
            <p:extLst/>
          </p:nvPr>
        </p:nvGraphicFramePr>
        <p:xfrm>
          <a:off x="3095866" y="2279175"/>
          <a:ext cx="6211907" cy="394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4908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B9B69A2-C71B-48A0-9682-67C7A9373FB0}"/>
              </a:ext>
            </a:extLst>
          </p:cNvPr>
          <p:cNvGraphicFramePr>
            <a:graphicFrameLocks noGrp="1"/>
          </p:cNvGraphicFramePr>
          <p:nvPr>
            <p:ph idx="1"/>
            <p:extLst/>
          </p:nvPr>
        </p:nvGraphicFramePr>
        <p:xfrm>
          <a:off x="1294363" y="2015732"/>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5F9D3EB5-4384-48EA-BF53-082A780E275A}"/>
              </a:ext>
            </a:extLst>
          </p:cNvPr>
          <p:cNvSpPr>
            <a:spLocks noGrp="1"/>
          </p:cNvSpPr>
          <p:nvPr>
            <p:ph type="title"/>
          </p:nvPr>
        </p:nvSpPr>
        <p:spPr>
          <a:xfrm>
            <a:off x="1294363" y="614149"/>
            <a:ext cx="9603275" cy="1239605"/>
          </a:xfrm>
        </p:spPr>
        <p:txBody>
          <a:bodyPr/>
          <a:lstStyle/>
          <a:p>
            <a:r>
              <a:rPr lang="en-US" altLang="vi-VN" dirty="0"/>
              <a:t>Methods of Administering the Questionnaire</a:t>
            </a:r>
            <a:endParaRPr lang="vi-VN" dirty="0"/>
          </a:p>
        </p:txBody>
      </p:sp>
    </p:spTree>
    <p:extLst>
      <p:ext uri="{BB962C8B-B14F-4D97-AF65-F5344CB8AC3E}">
        <p14:creationId xmlns:p14="http://schemas.microsoft.com/office/powerpoint/2010/main" val="34289464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DACB996-49CA-46B7-8B50-76A88527A0C0}"/>
              </a:ext>
            </a:extLst>
          </p:cNvPr>
          <p:cNvSpPr>
            <a:spLocks noGrp="1"/>
          </p:cNvSpPr>
          <p:nvPr>
            <p:ph idx="1"/>
          </p:nvPr>
        </p:nvSpPr>
        <p:spPr/>
        <p:txBody>
          <a:bodyPr/>
          <a:lstStyle/>
          <a:p>
            <a:r>
              <a:rPr lang="vi-VN" sz="2800" dirty="0"/>
              <a:t>Reduced costs</a:t>
            </a:r>
          </a:p>
          <a:p>
            <a:r>
              <a:rPr lang="en-US" altLang="vi-VN" sz="2800" dirty="0"/>
              <a:t>Collecting and </a:t>
            </a:r>
          </a:p>
          <a:p>
            <a:pPr marL="0" indent="0">
              <a:buNone/>
            </a:pPr>
            <a:r>
              <a:rPr lang="en-US" altLang="vi-VN" sz="2800" dirty="0"/>
              <a:t>storing the results</a:t>
            </a:r>
          </a:p>
          <a:p>
            <a:pPr marL="0" indent="0">
              <a:buNone/>
            </a:pPr>
            <a:r>
              <a:rPr lang="en-US" altLang="vi-VN" sz="2800" dirty="0"/>
              <a:t>electronically</a:t>
            </a:r>
          </a:p>
          <a:p>
            <a:endParaRPr lang="vi-VN" sz="2800" dirty="0"/>
          </a:p>
          <a:p>
            <a:endParaRPr lang="vi-VN" dirty="0"/>
          </a:p>
        </p:txBody>
      </p:sp>
      <p:sp>
        <p:nvSpPr>
          <p:cNvPr id="3" name="Title 2">
            <a:extLst>
              <a:ext uri="{FF2B5EF4-FFF2-40B4-BE49-F238E27FC236}">
                <a16:creationId xmlns:a16="http://schemas.microsoft.com/office/drawing/2014/main" xmlns="" id="{2D36C049-CBE0-4FD7-8AF6-9F7D0541BA9B}"/>
              </a:ext>
            </a:extLst>
          </p:cNvPr>
          <p:cNvSpPr>
            <a:spLocks noGrp="1"/>
          </p:cNvSpPr>
          <p:nvPr>
            <p:ph type="title"/>
          </p:nvPr>
        </p:nvSpPr>
        <p:spPr/>
        <p:txBody>
          <a:bodyPr/>
          <a:lstStyle/>
          <a:p>
            <a:r>
              <a:rPr lang="en-US" altLang="vi-VN" dirty="0"/>
              <a:t>Electronically Submitting Questionnaires</a:t>
            </a:r>
            <a:endParaRPr lang="vi-VN" dirty="0"/>
          </a:p>
        </p:txBody>
      </p:sp>
      <p:pic>
        <p:nvPicPr>
          <p:cNvPr id="5" name="Picture 4">
            <a:extLst>
              <a:ext uri="{FF2B5EF4-FFF2-40B4-BE49-F238E27FC236}">
                <a16:creationId xmlns:a16="http://schemas.microsoft.com/office/drawing/2014/main" xmlns="" id="{10F9982C-35DC-4BB3-91E6-CAC4BA5C836C}"/>
              </a:ext>
            </a:extLst>
          </p:cNvPr>
          <p:cNvPicPr>
            <a:picLocks noChangeAspect="1"/>
          </p:cNvPicPr>
          <p:nvPr/>
        </p:nvPicPr>
        <p:blipFill>
          <a:blip r:embed="rId3"/>
          <a:stretch>
            <a:fillRect/>
          </a:stretch>
        </p:blipFill>
        <p:spPr>
          <a:xfrm>
            <a:off x="4542572" y="2106785"/>
            <a:ext cx="6191250" cy="3618262"/>
          </a:xfrm>
          <a:prstGeom prst="rect">
            <a:avLst/>
          </a:prstGeom>
        </p:spPr>
      </p:pic>
    </p:spTree>
    <p:extLst>
      <p:ext uri="{BB962C8B-B14F-4D97-AF65-F5344CB8AC3E}">
        <p14:creationId xmlns:p14="http://schemas.microsoft.com/office/powerpoint/2010/main" val="2928110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DACB996-49CA-46B7-8B50-76A88527A0C0}"/>
              </a:ext>
            </a:extLst>
          </p:cNvPr>
          <p:cNvSpPr>
            <a:spLocks noGrp="1"/>
          </p:cNvSpPr>
          <p:nvPr>
            <p:ph idx="1"/>
          </p:nvPr>
        </p:nvSpPr>
        <p:spPr/>
        <p:txBody>
          <a:bodyPr/>
          <a:lstStyle/>
          <a:p>
            <a:r>
              <a:rPr lang="vi-VN" sz="2800" dirty="0"/>
              <a:t>Reduced costs</a:t>
            </a:r>
          </a:p>
          <a:p>
            <a:r>
              <a:rPr lang="en-US" altLang="vi-VN" sz="2800" dirty="0"/>
              <a:t>Collecting and </a:t>
            </a:r>
          </a:p>
          <a:p>
            <a:pPr marL="0" indent="0">
              <a:buNone/>
            </a:pPr>
            <a:r>
              <a:rPr lang="en-US" altLang="vi-VN" sz="2800" dirty="0"/>
              <a:t>storing the results</a:t>
            </a:r>
          </a:p>
          <a:p>
            <a:pPr marL="0" indent="0">
              <a:buNone/>
            </a:pPr>
            <a:r>
              <a:rPr lang="en-US" altLang="vi-VN" sz="2800" dirty="0"/>
              <a:t>electronically</a:t>
            </a:r>
          </a:p>
          <a:p>
            <a:endParaRPr lang="vi-VN" sz="2800" dirty="0"/>
          </a:p>
          <a:p>
            <a:endParaRPr lang="vi-VN" dirty="0"/>
          </a:p>
        </p:txBody>
      </p:sp>
      <p:sp>
        <p:nvSpPr>
          <p:cNvPr id="3" name="Title 2">
            <a:extLst>
              <a:ext uri="{FF2B5EF4-FFF2-40B4-BE49-F238E27FC236}">
                <a16:creationId xmlns:a16="http://schemas.microsoft.com/office/drawing/2014/main" xmlns="" id="{2D36C049-CBE0-4FD7-8AF6-9F7D0541BA9B}"/>
              </a:ext>
            </a:extLst>
          </p:cNvPr>
          <p:cNvSpPr>
            <a:spLocks noGrp="1"/>
          </p:cNvSpPr>
          <p:nvPr>
            <p:ph type="title"/>
          </p:nvPr>
        </p:nvSpPr>
        <p:spPr/>
        <p:txBody>
          <a:bodyPr/>
          <a:lstStyle/>
          <a:p>
            <a:r>
              <a:rPr lang="en-US" altLang="vi-VN" dirty="0"/>
              <a:t>Electronically Submitting Questionnaires</a:t>
            </a:r>
            <a:endParaRPr lang="vi-VN" dirty="0"/>
          </a:p>
        </p:txBody>
      </p:sp>
      <p:pic>
        <p:nvPicPr>
          <p:cNvPr id="5" name="Picture 4">
            <a:extLst>
              <a:ext uri="{FF2B5EF4-FFF2-40B4-BE49-F238E27FC236}">
                <a16:creationId xmlns:a16="http://schemas.microsoft.com/office/drawing/2014/main" xmlns="" id="{10F9982C-35DC-4BB3-91E6-CAC4BA5C836C}"/>
              </a:ext>
            </a:extLst>
          </p:cNvPr>
          <p:cNvPicPr>
            <a:picLocks noChangeAspect="1"/>
          </p:cNvPicPr>
          <p:nvPr/>
        </p:nvPicPr>
        <p:blipFill>
          <a:blip r:embed="rId3"/>
          <a:stretch>
            <a:fillRect/>
          </a:stretch>
        </p:blipFill>
        <p:spPr>
          <a:xfrm>
            <a:off x="4542572" y="1853754"/>
            <a:ext cx="6191250" cy="4124325"/>
          </a:xfrm>
          <a:prstGeom prst="rect">
            <a:avLst/>
          </a:prstGeom>
        </p:spPr>
      </p:pic>
    </p:spTree>
    <p:extLst>
      <p:ext uri="{BB962C8B-B14F-4D97-AF65-F5344CB8AC3E}">
        <p14:creationId xmlns:p14="http://schemas.microsoft.com/office/powerpoint/2010/main" val="651865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AE95BD9-E1FF-48AA-8057-410D90A83ACE}"/>
              </a:ext>
            </a:extLst>
          </p:cNvPr>
          <p:cNvSpPr>
            <a:spLocks noGrp="1"/>
          </p:cNvSpPr>
          <p:nvPr>
            <p:ph idx="1"/>
          </p:nvPr>
        </p:nvSpPr>
        <p:spPr/>
        <p:txBody>
          <a:bodyPr/>
          <a:lstStyle/>
          <a:p>
            <a:r>
              <a:rPr lang="en-US" dirty="0"/>
              <a:t>Easy to do</a:t>
            </a:r>
          </a:p>
          <a:p>
            <a:r>
              <a:rPr lang="en-US" dirty="0"/>
              <a:t>Solves almost problems</a:t>
            </a:r>
          </a:p>
          <a:p>
            <a:r>
              <a:rPr lang="en-US" dirty="0"/>
              <a:t>Flexible</a:t>
            </a:r>
            <a:endParaRPr lang="vi-VN" dirty="0"/>
          </a:p>
        </p:txBody>
      </p:sp>
      <p:sp>
        <p:nvSpPr>
          <p:cNvPr id="3" name="Title 2">
            <a:extLst>
              <a:ext uri="{FF2B5EF4-FFF2-40B4-BE49-F238E27FC236}">
                <a16:creationId xmlns:a16="http://schemas.microsoft.com/office/drawing/2014/main" xmlns="" id="{41F7BCAA-C8D5-49E8-A039-4BE8577C3AE9}"/>
              </a:ext>
            </a:extLst>
          </p:cNvPr>
          <p:cNvSpPr>
            <a:spLocks noGrp="1"/>
          </p:cNvSpPr>
          <p:nvPr>
            <p:ph type="title"/>
          </p:nvPr>
        </p:nvSpPr>
        <p:spPr/>
        <p:txBody>
          <a:bodyPr/>
          <a:lstStyle/>
          <a:p>
            <a:r>
              <a:rPr lang="en-US" dirty="0"/>
              <a:t>Designing with web services</a:t>
            </a:r>
            <a:endParaRPr lang="vi-VN" dirty="0"/>
          </a:p>
        </p:txBody>
      </p:sp>
    </p:spTree>
    <p:extLst>
      <p:ext uri="{BB962C8B-B14F-4D97-AF65-F5344CB8AC3E}">
        <p14:creationId xmlns:p14="http://schemas.microsoft.com/office/powerpoint/2010/main" val="53287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1FCD55-945F-409B-A8B3-5EDBB61B7F01}"/>
              </a:ext>
            </a:extLst>
          </p:cNvPr>
          <p:cNvSpPr>
            <a:spLocks noGrp="1"/>
          </p:cNvSpPr>
          <p:nvPr>
            <p:ph idx="1"/>
          </p:nvPr>
        </p:nvSpPr>
        <p:spPr/>
        <p:txBody>
          <a:bodyPr/>
          <a:lstStyle/>
          <a:p>
            <a:endParaRPr lang="vi-VN"/>
          </a:p>
        </p:txBody>
      </p:sp>
      <p:sp>
        <p:nvSpPr>
          <p:cNvPr id="3" name="Title 2">
            <a:extLst>
              <a:ext uri="{FF2B5EF4-FFF2-40B4-BE49-F238E27FC236}">
                <a16:creationId xmlns:a16="http://schemas.microsoft.com/office/drawing/2014/main" xmlns="" id="{D5392656-67F2-418F-A947-A48253431E31}"/>
              </a:ext>
            </a:extLst>
          </p:cNvPr>
          <p:cNvSpPr>
            <a:spLocks noGrp="1"/>
          </p:cNvSpPr>
          <p:nvPr>
            <p:ph type="title"/>
          </p:nvPr>
        </p:nvSpPr>
        <p:spPr/>
        <p:txBody>
          <a:bodyPr/>
          <a:lstStyle/>
          <a:p>
            <a:r>
              <a:rPr lang="en-US"/>
              <a:t>Summary</a:t>
            </a:r>
            <a:endParaRPr lang="vi-VN"/>
          </a:p>
        </p:txBody>
      </p:sp>
    </p:spTree>
    <p:extLst>
      <p:ext uri="{BB962C8B-B14F-4D97-AF65-F5344CB8AC3E}">
        <p14:creationId xmlns:p14="http://schemas.microsoft.com/office/powerpoint/2010/main" val="3266692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smtClean="0">
                <a:solidFill>
                  <a:srgbClr val="0070C0"/>
                </a:solidFill>
              </a:rPr>
              <a:t>Open-ended</a:t>
            </a:r>
            <a:r>
              <a:rPr lang="en-US" sz="3200" smtClean="0"/>
              <a:t> questions</a:t>
            </a:r>
          </a:p>
          <a:p>
            <a:r>
              <a:rPr lang="en-US" sz="3200" smtClean="0">
                <a:solidFill>
                  <a:srgbClr val="0070C0"/>
                </a:solidFill>
              </a:rPr>
              <a:t>Closed</a:t>
            </a:r>
            <a:r>
              <a:rPr lang="en-US" sz="3200" smtClean="0"/>
              <a:t> questions</a:t>
            </a:r>
          </a:p>
          <a:p>
            <a:pPr lvl="1"/>
            <a:r>
              <a:rPr lang="en-US" sz="2800" smtClean="0">
                <a:solidFill>
                  <a:srgbClr val="0070C0"/>
                </a:solidFill>
              </a:rPr>
              <a:t>Bipolar</a:t>
            </a:r>
            <a:r>
              <a:rPr lang="en-US" sz="2800" smtClean="0"/>
              <a:t> questions</a:t>
            </a:r>
          </a:p>
          <a:p>
            <a:r>
              <a:rPr lang="en-US" sz="3200" smtClean="0">
                <a:solidFill>
                  <a:srgbClr val="0070C0"/>
                </a:solidFill>
              </a:rPr>
              <a:t>Probes</a:t>
            </a:r>
          </a:p>
        </p:txBody>
      </p:sp>
      <p:sp>
        <p:nvSpPr>
          <p:cNvPr id="3" name="Title 2"/>
          <p:cNvSpPr>
            <a:spLocks noGrp="1"/>
          </p:cNvSpPr>
          <p:nvPr>
            <p:ph type="title"/>
          </p:nvPr>
        </p:nvSpPr>
        <p:spPr/>
        <p:txBody>
          <a:bodyPr/>
          <a:lstStyle/>
          <a:p>
            <a:r>
              <a:rPr lang="en-US" smtClean="0"/>
              <a:t>Question types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83445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smtClean="0"/>
              <a:t>Open-ended questions allow interviewees to respond </a:t>
            </a:r>
            <a:r>
              <a:rPr lang="en-US" sz="3200" smtClean="0">
                <a:solidFill>
                  <a:srgbClr val="0070C0"/>
                </a:solidFill>
              </a:rPr>
              <a:t>how they wish</a:t>
            </a:r>
            <a:r>
              <a:rPr lang="en-US" sz="3200" smtClean="0"/>
              <a:t>, and to </a:t>
            </a:r>
            <a:r>
              <a:rPr lang="en-US" sz="3200" smtClean="0">
                <a:solidFill>
                  <a:srgbClr val="0070C0"/>
                </a:solidFill>
              </a:rPr>
              <a:t>what length they wish</a:t>
            </a:r>
            <a:r>
              <a:rPr lang="en-US" sz="3200" smtClean="0"/>
              <a:t>.</a:t>
            </a:r>
          </a:p>
          <a:p>
            <a:r>
              <a:rPr lang="en-US" sz="3200" smtClean="0"/>
              <a:t>Open-ended questions are appropriate when the </a:t>
            </a:r>
            <a:r>
              <a:rPr lang="en-US" sz="3200" smtClean="0">
                <a:solidFill>
                  <a:srgbClr val="0070C0"/>
                </a:solidFill>
              </a:rPr>
              <a:t>analyst</a:t>
            </a:r>
            <a:r>
              <a:rPr lang="en-US" sz="3200" smtClean="0"/>
              <a:t> is interested in </a:t>
            </a:r>
            <a:r>
              <a:rPr lang="en-US" sz="3200" smtClean="0">
                <a:solidFill>
                  <a:srgbClr val="0070C0"/>
                </a:solidFill>
              </a:rPr>
              <a:t>breadth</a:t>
            </a:r>
            <a:r>
              <a:rPr lang="en-US" sz="3200" smtClean="0"/>
              <a:t> and </a:t>
            </a:r>
            <a:r>
              <a:rPr lang="en-US" sz="3200" smtClean="0">
                <a:solidFill>
                  <a:srgbClr val="0070C0"/>
                </a:solidFill>
              </a:rPr>
              <a:t>depth</a:t>
            </a:r>
            <a:r>
              <a:rPr lang="en-US" sz="3200" smtClean="0"/>
              <a:t> of reply.</a:t>
            </a:r>
            <a:endParaRPr lang="en-US" sz="3200"/>
          </a:p>
        </p:txBody>
      </p:sp>
      <p:sp>
        <p:nvSpPr>
          <p:cNvPr id="3" name="Title 2"/>
          <p:cNvSpPr>
            <a:spLocks noGrp="1"/>
          </p:cNvSpPr>
          <p:nvPr>
            <p:ph type="title"/>
          </p:nvPr>
        </p:nvSpPr>
        <p:spPr/>
        <p:txBody>
          <a:bodyPr/>
          <a:lstStyle/>
          <a:p>
            <a:r>
              <a:rPr lang="en-US" smtClean="0"/>
              <a:t>Open-ended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35299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7" y="1702582"/>
            <a:ext cx="6133571" cy="4234755"/>
          </a:xfrm>
        </p:spPr>
        <p:txBody>
          <a:bodyPr>
            <a:noAutofit/>
          </a:bodyPr>
          <a:lstStyle/>
          <a:p>
            <a:pPr marL="514350" indent="-514350">
              <a:buFont typeface="+mj-lt"/>
              <a:buAutoNum type="arabicPeriod"/>
            </a:pPr>
            <a:r>
              <a:rPr lang="en-US" sz="3200" smtClean="0"/>
              <a:t>Putting the interviewee at </a:t>
            </a:r>
            <a:r>
              <a:rPr lang="en-US" sz="3200" smtClean="0">
                <a:solidFill>
                  <a:srgbClr val="0070C0"/>
                </a:solidFill>
              </a:rPr>
              <a:t>ease</a:t>
            </a:r>
            <a:r>
              <a:rPr lang="en-US" sz="3200" smtClean="0"/>
              <a:t>.</a:t>
            </a:r>
          </a:p>
          <a:p>
            <a:pPr marL="514350" indent="-514350">
              <a:buFont typeface="+mj-lt"/>
              <a:buAutoNum type="arabicPeriod"/>
            </a:pPr>
            <a:r>
              <a:rPr lang="en-US" sz="3200" smtClean="0"/>
              <a:t>Allowing the interviewer to pick up on the </a:t>
            </a:r>
            <a:r>
              <a:rPr lang="en-US" sz="3200" smtClean="0">
                <a:solidFill>
                  <a:srgbClr val="0070C0"/>
                </a:solidFill>
              </a:rPr>
              <a:t>vocabulary</a:t>
            </a:r>
            <a:r>
              <a:rPr lang="en-US" sz="3200" smtClean="0"/>
              <a:t>.</a:t>
            </a:r>
          </a:p>
          <a:p>
            <a:pPr marL="514350" indent="-514350">
              <a:buFont typeface="+mj-lt"/>
              <a:buAutoNum type="arabicPeriod"/>
            </a:pPr>
            <a:r>
              <a:rPr lang="en-US" sz="3200" smtClean="0"/>
              <a:t>Providing </a:t>
            </a:r>
            <a:r>
              <a:rPr lang="en-US" sz="3200" smtClean="0">
                <a:solidFill>
                  <a:srgbClr val="0070C0"/>
                </a:solidFill>
              </a:rPr>
              <a:t>richness</a:t>
            </a:r>
            <a:r>
              <a:rPr lang="en-US" sz="3200" smtClean="0"/>
              <a:t> of detail.</a:t>
            </a:r>
          </a:p>
          <a:p>
            <a:pPr marL="514350" indent="-514350">
              <a:buFont typeface="+mj-lt"/>
              <a:buAutoNum type="arabicPeriod"/>
            </a:pPr>
            <a:r>
              <a:rPr lang="en-US" sz="3200" smtClean="0"/>
              <a:t>Revealing avenues of </a:t>
            </a:r>
            <a:r>
              <a:rPr lang="en-US" sz="3200" smtClean="0">
                <a:solidFill>
                  <a:srgbClr val="0070C0"/>
                </a:solidFill>
              </a:rPr>
              <a:t>untapped</a:t>
            </a:r>
            <a:r>
              <a:rPr lang="en-US" sz="3200" smtClean="0"/>
              <a:t> </a:t>
            </a:r>
            <a:r>
              <a:rPr lang="en-US" sz="3200" smtClean="0">
                <a:solidFill>
                  <a:srgbClr val="0070C0"/>
                </a:solidFill>
              </a:rPr>
              <a:t>questions</a:t>
            </a:r>
            <a:r>
              <a:rPr lang="en-US" sz="3200" smtClean="0"/>
              <a:t>.</a:t>
            </a:r>
          </a:p>
        </p:txBody>
      </p:sp>
      <p:sp>
        <p:nvSpPr>
          <p:cNvPr id="3" name="Title 2"/>
          <p:cNvSpPr>
            <a:spLocks noGrp="1"/>
          </p:cNvSpPr>
          <p:nvPr>
            <p:ph type="title"/>
          </p:nvPr>
        </p:nvSpPr>
        <p:spPr/>
        <p:txBody>
          <a:bodyPr/>
          <a:lstStyle/>
          <a:p>
            <a:r>
              <a:rPr lang="en-US" smtClean="0"/>
              <a:t>Benefits of open-ended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2050" name="Picture 2" descr="Káº¿t quáº£ hÃ¬nh áº£nh cho eas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899" y="1557442"/>
            <a:ext cx="4542064" cy="4542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áº¿t quáº£ hÃ¬nh áº£nh cho vocabula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69" y="1848519"/>
            <a:ext cx="4962525" cy="37242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richn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8378" y="1924761"/>
            <a:ext cx="5581287" cy="36766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áº¿t quáº£ hÃ¬nh áº£nh cho magnifying gla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378" y="1872671"/>
            <a:ext cx="5602514" cy="420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 calcmode="lin" valueType="num">
                                      <p:cBhvr>
                                        <p:cTn id="14" dur="500" fill="hold"/>
                                        <p:tgtEl>
                                          <p:spTgt spid="2050"/>
                                        </p:tgtEl>
                                        <p:attrNameLst>
                                          <p:attrName>style.rotation</p:attrName>
                                        </p:attrNameLst>
                                      </p:cBhvr>
                                      <p:tavLst>
                                        <p:tav tm="0">
                                          <p:val>
                                            <p:fltVal val="90"/>
                                          </p:val>
                                        </p:tav>
                                        <p:tav tm="100000">
                                          <p:val>
                                            <p:fltVal val="0"/>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500" fill="hold"/>
                                        <p:tgtEl>
                                          <p:spTgt spid="2052"/>
                                        </p:tgtEl>
                                        <p:attrNameLst>
                                          <p:attrName>ppt_w</p:attrName>
                                        </p:attrNameLst>
                                      </p:cBhvr>
                                      <p:tavLst>
                                        <p:tav tm="0">
                                          <p:val>
                                            <p:fltVal val="0"/>
                                          </p:val>
                                        </p:tav>
                                        <p:tav tm="100000">
                                          <p:val>
                                            <p:strVal val="#ppt_w"/>
                                          </p:val>
                                        </p:tav>
                                      </p:tavLst>
                                    </p:anim>
                                    <p:anim calcmode="lin" valueType="num">
                                      <p:cBhvr>
                                        <p:cTn id="26" dur="500" fill="hold"/>
                                        <p:tgtEl>
                                          <p:spTgt spid="2052"/>
                                        </p:tgtEl>
                                        <p:attrNameLst>
                                          <p:attrName>ppt_h</p:attrName>
                                        </p:attrNameLst>
                                      </p:cBhvr>
                                      <p:tavLst>
                                        <p:tav tm="0">
                                          <p:val>
                                            <p:fltVal val="0"/>
                                          </p:val>
                                        </p:tav>
                                        <p:tav tm="100000">
                                          <p:val>
                                            <p:strVal val="#ppt_h"/>
                                          </p:val>
                                        </p:tav>
                                      </p:tavLst>
                                    </p:anim>
                                    <p:anim calcmode="lin" valueType="num">
                                      <p:cBhvr>
                                        <p:cTn id="27" dur="500" fill="hold"/>
                                        <p:tgtEl>
                                          <p:spTgt spid="2052"/>
                                        </p:tgtEl>
                                        <p:attrNameLst>
                                          <p:attrName>style.rotation</p:attrName>
                                        </p:attrNameLst>
                                      </p:cBhvr>
                                      <p:tavLst>
                                        <p:tav tm="0">
                                          <p:val>
                                            <p:fltVal val="90"/>
                                          </p:val>
                                        </p:tav>
                                        <p:tav tm="100000">
                                          <p:val>
                                            <p:fltVal val="0"/>
                                          </p:val>
                                        </p:tav>
                                      </p:tavLst>
                                    </p:anim>
                                    <p:animEffect transition="in" filter="fade">
                                      <p:cBhvr>
                                        <p:cTn id="28" dur="500"/>
                                        <p:tgtEl>
                                          <p:spTgt spid="2052"/>
                                        </p:tgtEl>
                                      </p:cBhvr>
                                    </p:animEffect>
                                  </p:childTnLst>
                                </p:cTn>
                              </p:par>
                              <p:par>
                                <p:cTn id="29" presetID="10" presetClass="exit" presetSubtype="0" fill="hold" nodeType="withEffect">
                                  <p:stCondLst>
                                    <p:cond delay="0"/>
                                  </p:stCondLst>
                                  <p:childTnLst>
                                    <p:animEffect transition="out" filter="fade">
                                      <p:cBhvr>
                                        <p:cTn id="30" dur="500"/>
                                        <p:tgtEl>
                                          <p:spTgt spid="2050"/>
                                        </p:tgtEl>
                                      </p:cBhvr>
                                    </p:animEffect>
                                    <p:set>
                                      <p:cBhvr>
                                        <p:cTn id="31" dur="1" fill="hold">
                                          <p:stCondLst>
                                            <p:cond delay="499"/>
                                          </p:stCondLst>
                                        </p:cTn>
                                        <p:tgtEl>
                                          <p:spTgt spid="205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 calcmode="lin" valueType="num">
                                      <p:cBhvr>
                                        <p:cTn id="3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2">
                                            <p:txEl>
                                              <p:pRg st="2" end="2"/>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056"/>
                                        </p:tgtEl>
                                        <p:attrNameLst>
                                          <p:attrName>style.visibility</p:attrName>
                                        </p:attrNameLst>
                                      </p:cBhvr>
                                      <p:to>
                                        <p:strVal val="visible"/>
                                      </p:to>
                                    </p:set>
                                    <p:anim calcmode="lin" valueType="num">
                                      <p:cBhvr>
                                        <p:cTn id="41" dur="500" fill="hold"/>
                                        <p:tgtEl>
                                          <p:spTgt spid="2056"/>
                                        </p:tgtEl>
                                        <p:attrNameLst>
                                          <p:attrName>ppt_w</p:attrName>
                                        </p:attrNameLst>
                                      </p:cBhvr>
                                      <p:tavLst>
                                        <p:tav tm="0">
                                          <p:val>
                                            <p:fltVal val="0"/>
                                          </p:val>
                                        </p:tav>
                                        <p:tav tm="100000">
                                          <p:val>
                                            <p:strVal val="#ppt_w"/>
                                          </p:val>
                                        </p:tav>
                                      </p:tavLst>
                                    </p:anim>
                                    <p:anim calcmode="lin" valueType="num">
                                      <p:cBhvr>
                                        <p:cTn id="42" dur="500" fill="hold"/>
                                        <p:tgtEl>
                                          <p:spTgt spid="2056"/>
                                        </p:tgtEl>
                                        <p:attrNameLst>
                                          <p:attrName>ppt_h</p:attrName>
                                        </p:attrNameLst>
                                      </p:cBhvr>
                                      <p:tavLst>
                                        <p:tav tm="0">
                                          <p:val>
                                            <p:fltVal val="0"/>
                                          </p:val>
                                        </p:tav>
                                        <p:tav tm="100000">
                                          <p:val>
                                            <p:strVal val="#ppt_h"/>
                                          </p:val>
                                        </p:tav>
                                      </p:tavLst>
                                    </p:anim>
                                    <p:anim calcmode="lin" valueType="num">
                                      <p:cBhvr>
                                        <p:cTn id="43" dur="500" fill="hold"/>
                                        <p:tgtEl>
                                          <p:spTgt spid="2056"/>
                                        </p:tgtEl>
                                        <p:attrNameLst>
                                          <p:attrName>style.rotation</p:attrName>
                                        </p:attrNameLst>
                                      </p:cBhvr>
                                      <p:tavLst>
                                        <p:tav tm="0">
                                          <p:val>
                                            <p:fltVal val="90"/>
                                          </p:val>
                                        </p:tav>
                                        <p:tav tm="100000">
                                          <p:val>
                                            <p:fltVal val="0"/>
                                          </p:val>
                                        </p:tav>
                                      </p:tavLst>
                                    </p:anim>
                                    <p:animEffect transition="in" filter="fade">
                                      <p:cBhvr>
                                        <p:cTn id="44" dur="500"/>
                                        <p:tgtEl>
                                          <p:spTgt spid="2056"/>
                                        </p:tgtEl>
                                      </p:cBhvr>
                                    </p:animEffect>
                                  </p:childTnLst>
                                </p:cTn>
                              </p:par>
                              <p:par>
                                <p:cTn id="45" presetID="10" presetClass="exit" presetSubtype="0" fill="hold" nodeType="withEffect">
                                  <p:stCondLst>
                                    <p:cond delay="0"/>
                                  </p:stCondLst>
                                  <p:childTnLst>
                                    <p:animEffect transition="out" filter="fade">
                                      <p:cBhvr>
                                        <p:cTn id="46" dur="500"/>
                                        <p:tgtEl>
                                          <p:spTgt spid="2052"/>
                                        </p:tgtEl>
                                      </p:cBhvr>
                                    </p:animEffect>
                                    <p:set>
                                      <p:cBhvr>
                                        <p:cTn id="47" dur="1" fill="hold">
                                          <p:stCondLst>
                                            <p:cond delay="499"/>
                                          </p:stCondLst>
                                        </p:cTn>
                                        <p:tgtEl>
                                          <p:spTgt spid="20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 calcmode="lin" valueType="num">
                                      <p:cBhvr>
                                        <p:cTn id="5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4" dur="500"/>
                                        <p:tgtEl>
                                          <p:spTgt spid="2">
                                            <p:txEl>
                                              <p:pRg st="3" end="3"/>
                                            </p:txEl>
                                          </p:spTgt>
                                        </p:tgtEl>
                                      </p:cBhvr>
                                    </p:animEffect>
                                  </p:childTnLst>
                                </p:cTn>
                              </p:par>
                              <p:par>
                                <p:cTn id="55" presetID="10" presetClass="exit" presetSubtype="0" fill="hold" nodeType="withEffect">
                                  <p:stCondLst>
                                    <p:cond delay="0"/>
                                  </p:stCondLst>
                                  <p:childTnLst>
                                    <p:animEffect transition="out" filter="fade">
                                      <p:cBhvr>
                                        <p:cTn id="56" dur="500"/>
                                        <p:tgtEl>
                                          <p:spTgt spid="2056"/>
                                        </p:tgtEl>
                                      </p:cBhvr>
                                    </p:animEffect>
                                    <p:set>
                                      <p:cBhvr>
                                        <p:cTn id="57" dur="1" fill="hold">
                                          <p:stCondLst>
                                            <p:cond delay="499"/>
                                          </p:stCondLst>
                                        </p:cTn>
                                        <p:tgtEl>
                                          <p:spTgt spid="2056"/>
                                        </p:tgtEl>
                                        <p:attrNameLst>
                                          <p:attrName>style.visibility</p:attrName>
                                        </p:attrNameLst>
                                      </p:cBhvr>
                                      <p:to>
                                        <p:strVal val="hidden"/>
                                      </p:to>
                                    </p:set>
                                  </p:childTnLst>
                                </p:cTn>
                              </p:par>
                              <p:par>
                                <p:cTn id="58" presetID="31" presetClass="entr" presetSubtype="0" fill="hold" nodeType="withEffect">
                                  <p:stCondLst>
                                    <p:cond delay="0"/>
                                  </p:stCondLst>
                                  <p:childTnLst>
                                    <p:set>
                                      <p:cBhvr>
                                        <p:cTn id="59" dur="1" fill="hold">
                                          <p:stCondLst>
                                            <p:cond delay="0"/>
                                          </p:stCondLst>
                                        </p:cTn>
                                        <p:tgtEl>
                                          <p:spTgt spid="2058"/>
                                        </p:tgtEl>
                                        <p:attrNameLst>
                                          <p:attrName>style.visibility</p:attrName>
                                        </p:attrNameLst>
                                      </p:cBhvr>
                                      <p:to>
                                        <p:strVal val="visible"/>
                                      </p:to>
                                    </p:set>
                                    <p:anim calcmode="lin" valueType="num">
                                      <p:cBhvr>
                                        <p:cTn id="60" dur="500" fill="hold"/>
                                        <p:tgtEl>
                                          <p:spTgt spid="2058"/>
                                        </p:tgtEl>
                                        <p:attrNameLst>
                                          <p:attrName>ppt_w</p:attrName>
                                        </p:attrNameLst>
                                      </p:cBhvr>
                                      <p:tavLst>
                                        <p:tav tm="0">
                                          <p:val>
                                            <p:fltVal val="0"/>
                                          </p:val>
                                        </p:tav>
                                        <p:tav tm="100000">
                                          <p:val>
                                            <p:strVal val="#ppt_w"/>
                                          </p:val>
                                        </p:tav>
                                      </p:tavLst>
                                    </p:anim>
                                    <p:anim calcmode="lin" valueType="num">
                                      <p:cBhvr>
                                        <p:cTn id="61" dur="500" fill="hold"/>
                                        <p:tgtEl>
                                          <p:spTgt spid="2058"/>
                                        </p:tgtEl>
                                        <p:attrNameLst>
                                          <p:attrName>ppt_h</p:attrName>
                                        </p:attrNameLst>
                                      </p:cBhvr>
                                      <p:tavLst>
                                        <p:tav tm="0">
                                          <p:val>
                                            <p:fltVal val="0"/>
                                          </p:val>
                                        </p:tav>
                                        <p:tav tm="100000">
                                          <p:val>
                                            <p:strVal val="#ppt_h"/>
                                          </p:val>
                                        </p:tav>
                                      </p:tavLst>
                                    </p:anim>
                                    <p:anim calcmode="lin" valueType="num">
                                      <p:cBhvr>
                                        <p:cTn id="62" dur="500" fill="hold"/>
                                        <p:tgtEl>
                                          <p:spTgt spid="2058"/>
                                        </p:tgtEl>
                                        <p:attrNameLst>
                                          <p:attrName>style.rotation</p:attrName>
                                        </p:attrNameLst>
                                      </p:cBhvr>
                                      <p:tavLst>
                                        <p:tav tm="0">
                                          <p:val>
                                            <p:fltVal val="90"/>
                                          </p:val>
                                        </p:tav>
                                        <p:tav tm="100000">
                                          <p:val>
                                            <p:fltVal val="0"/>
                                          </p:val>
                                        </p:tav>
                                      </p:tavLst>
                                    </p:anim>
                                    <p:animEffect transition="in" filter="fade">
                                      <p:cBhvr>
                                        <p:cTn id="6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4363" y="1633848"/>
            <a:ext cx="6913466" cy="3450613"/>
          </a:xfrm>
        </p:spPr>
        <p:txBody>
          <a:bodyPr>
            <a:normAutofit/>
          </a:bodyPr>
          <a:lstStyle/>
          <a:p>
            <a:pPr marL="514350" indent="-514350">
              <a:buFont typeface="+mj-lt"/>
              <a:buAutoNum type="arabicPeriod" startAt="5"/>
            </a:pPr>
            <a:r>
              <a:rPr lang="en-US" sz="3200" smtClean="0"/>
              <a:t>More </a:t>
            </a:r>
            <a:r>
              <a:rPr lang="en-US" sz="3200" smtClean="0">
                <a:solidFill>
                  <a:srgbClr val="0070C0"/>
                </a:solidFill>
              </a:rPr>
              <a:t>interesting</a:t>
            </a:r>
            <a:r>
              <a:rPr lang="en-US" sz="3200" smtClean="0"/>
              <a:t> for the interviewee.</a:t>
            </a:r>
          </a:p>
          <a:p>
            <a:pPr marL="514350" indent="-514350">
              <a:buFont typeface="+mj-lt"/>
              <a:buAutoNum type="arabicPeriod" startAt="5"/>
            </a:pPr>
            <a:r>
              <a:rPr lang="en-US" sz="3200" smtClean="0"/>
              <a:t>Allowing more </a:t>
            </a:r>
            <a:r>
              <a:rPr lang="en-US" sz="3200" smtClean="0">
                <a:solidFill>
                  <a:srgbClr val="0070C0"/>
                </a:solidFill>
              </a:rPr>
              <a:t>spontaneity</a:t>
            </a:r>
            <a:r>
              <a:rPr lang="en-US" sz="3200" smtClean="0"/>
              <a:t>.</a:t>
            </a:r>
          </a:p>
          <a:p>
            <a:pPr marL="514350" indent="-514350">
              <a:buFont typeface="+mj-lt"/>
              <a:buAutoNum type="arabicPeriod" startAt="5"/>
            </a:pPr>
            <a:r>
              <a:rPr lang="en-US" sz="3200" smtClean="0"/>
              <a:t>Making</a:t>
            </a:r>
            <a:r>
              <a:rPr lang="en-US" sz="3200" smtClean="0">
                <a:solidFill>
                  <a:srgbClr val="0070C0"/>
                </a:solidFill>
              </a:rPr>
              <a:t> phrasing easier.</a:t>
            </a:r>
            <a:endParaRPr lang="en-US" sz="3200" smtClean="0"/>
          </a:p>
          <a:p>
            <a:pPr marL="514350" indent="-514350">
              <a:buFont typeface="+mj-lt"/>
              <a:buAutoNum type="arabicPeriod" startAt="5"/>
            </a:pPr>
            <a:r>
              <a:rPr lang="en-US" sz="3200" smtClean="0">
                <a:solidFill>
                  <a:srgbClr val="0070C0"/>
                </a:solidFill>
              </a:rPr>
              <a:t>Useful</a:t>
            </a:r>
            <a:r>
              <a:rPr lang="en-US" sz="3200" smtClean="0"/>
              <a:t> if interviewer is </a:t>
            </a:r>
            <a:r>
              <a:rPr lang="en-US" sz="3200" smtClean="0">
                <a:solidFill>
                  <a:srgbClr val="0070C0"/>
                </a:solidFill>
              </a:rPr>
              <a:t>unprepared</a:t>
            </a:r>
            <a:r>
              <a:rPr lang="en-US" sz="3200" smtClean="0"/>
              <a:t>.</a:t>
            </a:r>
            <a:endParaRPr lang="en-US" sz="3200"/>
          </a:p>
        </p:txBody>
      </p:sp>
      <p:sp>
        <p:nvSpPr>
          <p:cNvPr id="3" name="Title 2"/>
          <p:cNvSpPr>
            <a:spLocks noGrp="1"/>
          </p:cNvSpPr>
          <p:nvPr>
            <p:ph type="title"/>
          </p:nvPr>
        </p:nvSpPr>
        <p:spPr/>
        <p:txBody>
          <a:bodyPr/>
          <a:lstStyle/>
          <a:p>
            <a:r>
              <a:rPr lang="en-US" smtClean="0"/>
              <a:t>Benefits of open-ended questions</a:t>
            </a:r>
            <a:endParaRPr lang="en-US"/>
          </a:p>
        </p:txBody>
      </p:sp>
      <p:pic>
        <p:nvPicPr>
          <p:cNvPr id="4" name="Graphic 9" descr="Star">
            <a:extLst>
              <a:ext uri="{FF2B5EF4-FFF2-40B4-BE49-F238E27FC236}">
                <a16:creationId xmlns:a16="http://schemas.microsoft.com/office/drawing/2014/main" xmlns="" id="{F76D2371-447B-414B-9273-61F2CA39ACA2}"/>
              </a:ext>
            </a:extLst>
          </p:cNvPr>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9897703" y="280289"/>
            <a:ext cx="1044000" cy="1044000"/>
          </a:xfrm>
          <a:prstGeom prst="rect">
            <a:avLst/>
          </a:prstGeom>
        </p:spPr>
      </p:pic>
      <p:pic>
        <p:nvPicPr>
          <p:cNvPr id="3074" name="Picture 2" descr="HÃ¬nh áº£nh cÃ³ liÃ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43" y="1633848"/>
            <a:ext cx="2734611" cy="2052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Ã¬nh áº£nh cÃ³ liÃªn qu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71" y="3735099"/>
            <a:ext cx="2543923" cy="2196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áº¿t quáº£ hÃ¬nh áº£nh cho unprepared me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486" y="4354286"/>
            <a:ext cx="4079664" cy="2293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áº¿t quáº£ hÃ¬nh áº£nh cho phras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7647" y="4354286"/>
            <a:ext cx="2756125" cy="234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3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barn(inVertical)">
                                      <p:cBhvr>
                                        <p:cTn id="26" dur="500"/>
                                        <p:tgtEl>
                                          <p:spTgt spid="308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down)">
                                      <p:cBhvr>
                                        <p:cTn id="31" dur="500"/>
                                        <p:tgtEl>
                                          <p:spTgt spid="2">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078"/>
                                        </p:tgtEl>
                                        <p:attrNameLst>
                                          <p:attrName>style.visibility</p:attrName>
                                        </p:attrNameLst>
                                      </p:cBhvr>
                                      <p:to>
                                        <p:strVal val="visible"/>
                                      </p:to>
                                    </p:set>
                                    <p:animEffect transition="in" filter="barn(inVertical)">
                                      <p:cBhvr>
                                        <p:cTn id="3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My Invention_SL - v4" id="{967A0141-51FB-47EA-A223-61446FEA6A0D}" vid="{99189E50-2190-49F7-9BBD-B37E57739D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6B76F2-1AE1-4A2A-A5B3-D462CC5E81F8}">
  <ds:schemaRefs>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fb0879af-3eba-417a-a55a-ffe6dcd6ca77"/>
    <ds:schemaRef ds:uri="6dc4bcd6-49db-4c07-9060-8acfc67cef9f"/>
    <ds:schemaRef ds:uri="http://schemas.microsoft.com/sharepoint/v3"/>
    <ds:schemaRef ds:uri="http://purl.org/dc/terms/"/>
  </ds:schemaRefs>
</ds:datastoreItem>
</file>

<file path=customXml/itemProps3.xml><?xml version="1.0" encoding="utf-8"?>
<ds:datastoreItem xmlns:ds="http://schemas.openxmlformats.org/officeDocument/2006/customXml" ds:itemID="{30ECC70E-6674-4337-B48B-AF4F8832F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2543</Words>
  <Application>Microsoft Office PowerPoint</Application>
  <PresentationFormat>Widescreen</PresentationFormat>
  <Paragraphs>425</Paragraphs>
  <Slides>58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Gill Sans MT</vt:lpstr>
      <vt:lpstr>Tahoma</vt:lpstr>
      <vt:lpstr>Times New Roman</vt:lpstr>
      <vt:lpstr>Wingdings 3</vt:lpstr>
      <vt:lpstr>Gallery</vt:lpstr>
      <vt:lpstr>Information gathering: interactive methods</vt:lpstr>
      <vt:lpstr>Three key interactive methods</vt:lpstr>
      <vt:lpstr>interviewing</vt:lpstr>
      <vt:lpstr>Information-gathering interviewing</vt:lpstr>
      <vt:lpstr>Interview preparation</vt:lpstr>
      <vt:lpstr>Question types</vt:lpstr>
      <vt:lpstr>Open-ended questions</vt:lpstr>
      <vt:lpstr>Benefits of open-ended questions</vt:lpstr>
      <vt:lpstr>Benefits of open-ended questions</vt:lpstr>
      <vt:lpstr>Drawbacks of open-ended questions</vt:lpstr>
      <vt:lpstr>Closed questions</vt:lpstr>
      <vt:lpstr>Benefits of closed questions</vt:lpstr>
      <vt:lpstr>Drawbacks of closed questions</vt:lpstr>
      <vt:lpstr>PowerPoint Presentation</vt:lpstr>
      <vt:lpstr>Bipolar questions</vt:lpstr>
      <vt:lpstr>probes</vt:lpstr>
      <vt:lpstr>Arranging questions</vt:lpstr>
      <vt:lpstr>Pyramid structure</vt:lpstr>
      <vt:lpstr>Funnel structure</vt:lpstr>
      <vt:lpstr>Diamond structure</vt:lpstr>
      <vt:lpstr>Closing the interview</vt:lpstr>
      <vt:lpstr>Writing report</vt:lpstr>
      <vt:lpstr>Q &amp; A</vt:lpstr>
      <vt:lpstr>Joint Application Design (JAD)</vt:lpstr>
      <vt:lpstr>Conditions that Support the Use of JAD</vt:lpstr>
      <vt:lpstr>Who Is Involved</vt:lpstr>
      <vt:lpstr>Where to Hold JAD Meetings</vt:lpstr>
      <vt:lpstr>Benefits of JAD</vt:lpstr>
      <vt:lpstr>Drawbacks of Using JAD</vt:lpstr>
      <vt:lpstr>Q&amp;A</vt:lpstr>
      <vt:lpstr>Questionnaires</vt:lpstr>
      <vt:lpstr>Planning for the Use of Questionnaires</vt:lpstr>
      <vt:lpstr>Question Types</vt:lpstr>
      <vt:lpstr>Figure 4.12 Trade-offs between the use of open-ended and closed questions on questionnaires</vt:lpstr>
      <vt:lpstr>Questionnaire Language</vt:lpstr>
      <vt:lpstr>Measurement Scales</vt:lpstr>
      <vt:lpstr>Nominal Scales</vt:lpstr>
      <vt:lpstr>Interval Scales</vt:lpstr>
      <vt:lpstr>Validity And Reliability</vt:lpstr>
      <vt:lpstr>Problems with Scales </vt:lpstr>
      <vt:lpstr>Leniency</vt:lpstr>
      <vt:lpstr>Central Tendency</vt:lpstr>
      <vt:lpstr>Halo Effect</vt:lpstr>
      <vt:lpstr>Q&amp;A</vt:lpstr>
      <vt:lpstr>Designing the Questionnaire</vt:lpstr>
      <vt:lpstr>Designing the Questionnaire</vt:lpstr>
      <vt:lpstr>Designing the Questionnaire</vt:lpstr>
      <vt:lpstr>Designing the Questionnaire</vt:lpstr>
      <vt:lpstr>Designing the Questionnaire</vt:lpstr>
      <vt:lpstr>Designing the Questionnaire</vt:lpstr>
      <vt:lpstr>Order of Questions</vt:lpstr>
      <vt:lpstr>Administering Questionnaires</vt:lpstr>
      <vt:lpstr>RESPONDENTS</vt:lpstr>
      <vt:lpstr>Methods of Administering the Questionnaire</vt:lpstr>
      <vt:lpstr>Electronically Submitting Questionnaires</vt:lpstr>
      <vt:lpstr>Electronically Submitting Questionnaires</vt:lpstr>
      <vt:lpstr>Designing with web services</vt:lpstr>
      <vt:lpstr>Summary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2018-08-27T02:43:32Z</dcterms:created>
  <dcterms:modified xsi:type="dcterms:W3CDTF">2018-09-03T10:54:54Z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