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1"/>
  </p:notesMasterIdLst>
  <p:sldIdLst>
    <p:sldId id="256" r:id="rId2"/>
    <p:sldId id="264" r:id="rId3"/>
    <p:sldId id="349" r:id="rId4"/>
    <p:sldId id="265" r:id="rId5"/>
    <p:sldId id="266" r:id="rId6"/>
    <p:sldId id="267" r:id="rId7"/>
    <p:sldId id="326" r:id="rId8"/>
    <p:sldId id="268" r:id="rId9"/>
    <p:sldId id="327" r:id="rId10"/>
    <p:sldId id="270" r:id="rId11"/>
    <p:sldId id="273"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328" r:id="rId31"/>
    <p:sldId id="329" r:id="rId32"/>
    <p:sldId id="330" r:id="rId33"/>
    <p:sldId id="331" r:id="rId34"/>
    <p:sldId id="333" r:id="rId35"/>
    <p:sldId id="298" r:id="rId36"/>
    <p:sldId id="334" r:id="rId37"/>
    <p:sldId id="335" r:id="rId38"/>
    <p:sldId id="336" r:id="rId39"/>
    <p:sldId id="337" r:id="rId40"/>
    <p:sldId id="303" r:id="rId41"/>
    <p:sldId id="338" r:id="rId42"/>
    <p:sldId id="339" r:id="rId43"/>
    <p:sldId id="306" r:id="rId44"/>
    <p:sldId id="340" r:id="rId45"/>
    <p:sldId id="308" r:id="rId46"/>
    <p:sldId id="341" r:id="rId47"/>
    <p:sldId id="342" r:id="rId48"/>
    <p:sldId id="343" r:id="rId49"/>
    <p:sldId id="344" r:id="rId50"/>
    <p:sldId id="345" r:id="rId51"/>
    <p:sldId id="346" r:id="rId52"/>
    <p:sldId id="316" r:id="rId53"/>
    <p:sldId id="317" r:id="rId54"/>
    <p:sldId id="321" r:id="rId55"/>
    <p:sldId id="322" r:id="rId56"/>
    <p:sldId id="323" r:id="rId57"/>
    <p:sldId id="347" r:id="rId58"/>
    <p:sldId id="324" r:id="rId59"/>
    <p:sldId id="34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D5EC62"/>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4" autoAdjust="0"/>
    <p:restoredTop sz="77660" autoAdjust="0"/>
  </p:normalViewPr>
  <p:slideViewPr>
    <p:cSldViewPr snapToGrid="0">
      <p:cViewPr varScale="1">
        <p:scale>
          <a:sx n="62" d="100"/>
          <a:sy n="62" d="100"/>
        </p:scale>
        <p:origin x="1056" y="60"/>
      </p:cViewPr>
      <p:guideLst>
        <p:guide orient="horz" pos="2160"/>
        <p:guide pos="3840"/>
      </p:guideLst>
    </p:cSldViewPr>
  </p:slideViewPr>
  <p:notesTextViewPr>
    <p:cViewPr>
      <p:scale>
        <a:sx n="1" d="1"/>
        <a:sy n="1" d="1"/>
      </p:scale>
      <p:origin x="0" y="-12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8A2A3-666A-4331-9BE6-8493481A31A4}" type="datetimeFigureOut">
              <a:rPr lang="en-US" smtClean="0"/>
              <a:t>11/22/2018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FB522-5CD2-4000-80B7-8FC8D39B02E6}" type="slidenum">
              <a:rPr lang="en-US" smtClean="0"/>
              <a:t>‹#›</a:t>
            </a:fld>
            <a:endParaRPr lang="en-US"/>
          </a:p>
        </p:txBody>
      </p:sp>
    </p:spTree>
    <p:extLst>
      <p:ext uri="{BB962C8B-B14F-4D97-AF65-F5344CB8AC3E}">
        <p14:creationId xmlns:p14="http://schemas.microsoft.com/office/powerpoint/2010/main" val="2317386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F7A49-6B82-4E7D-B912-63A26E5BDF86}" type="slidenum">
              <a:rPr lang="en-US"/>
              <a:pPr/>
              <a:t>4</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en-US"/>
              <a:t>The quality of data input determines the quality of information output.</a:t>
            </a:r>
          </a:p>
          <a:p>
            <a:endParaRPr lang="en-US"/>
          </a:p>
          <a:p>
            <a:r>
              <a:rPr lang="en-US"/>
              <a:t>Effective coding – creating meaningful coding for data.</a:t>
            </a:r>
          </a:p>
          <a:p>
            <a:endParaRPr lang="en-US"/>
          </a:p>
          <a:p>
            <a:r>
              <a:rPr lang="en-US"/>
              <a:t>Efficient data capture – designing efficient data capture approaches.</a:t>
            </a:r>
          </a:p>
          <a:p>
            <a:endParaRPr lang="en-US"/>
          </a:p>
          <a:p>
            <a:r>
              <a:rPr lang="en-US"/>
              <a:t>Effective data capture – assuring complete and effective data capture.</a:t>
            </a:r>
          </a:p>
          <a:p>
            <a:endParaRPr lang="en-US"/>
          </a:p>
          <a:p>
            <a:endParaRPr lang="en-US"/>
          </a:p>
        </p:txBody>
      </p:sp>
    </p:spTree>
    <p:extLst>
      <p:ext uri="{BB962C8B-B14F-4D97-AF65-F5344CB8AC3E}">
        <p14:creationId xmlns:p14="http://schemas.microsoft.com/office/powerpoint/2010/main" val="1519513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F027F7-84CB-4395-B7F8-BA12C5DAA231}" type="slidenum">
              <a:rPr lang="en-US"/>
              <a:pPr/>
              <a:t>21</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dirty="0"/>
              <a:t>Used to help describe a product by virtue of its membership in many subgroups</a:t>
            </a:r>
          </a:p>
          <a:p>
            <a:r>
              <a:rPr lang="en-US" dirty="0"/>
              <a:t>		An numeric item description may consist of:</a:t>
            </a:r>
          </a:p>
          <a:p>
            <a:r>
              <a:rPr lang="en-US" dirty="0"/>
              <a:t>			digits representing the department</a:t>
            </a:r>
          </a:p>
          <a:p>
            <a:r>
              <a:rPr lang="en-US" dirty="0"/>
              <a:t>			digits representing the product</a:t>
            </a:r>
          </a:p>
          <a:p>
            <a:r>
              <a:rPr lang="en-US" dirty="0"/>
              <a:t>			digits representing the color</a:t>
            </a:r>
          </a:p>
          <a:p>
            <a:r>
              <a:rPr lang="en-US" dirty="0"/>
              <a:t>			digits representing the size</a:t>
            </a:r>
          </a:p>
          <a:p>
            <a:endParaRPr lang="en-US" dirty="0"/>
          </a:p>
          <a:p>
            <a:r>
              <a:rPr lang="en-US" dirty="0"/>
              <a:t>Useful for a marketing product – when a customer purchases a certain type of book, a Web site might recommend other titles that have the same author, or similar content or style.</a:t>
            </a:r>
          </a:p>
        </p:txBody>
      </p:sp>
    </p:spTree>
    <p:extLst>
      <p:ext uri="{BB962C8B-B14F-4D97-AF65-F5344CB8AC3E}">
        <p14:creationId xmlns:p14="http://schemas.microsoft.com/office/powerpoint/2010/main" val="93179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AFB522-5CD2-4000-80B7-8FC8D39B02E6}" type="slidenum">
              <a:rPr lang="en-US" smtClean="0"/>
              <a:t>24</a:t>
            </a:fld>
            <a:endParaRPr lang="en-US"/>
          </a:p>
        </p:txBody>
      </p:sp>
    </p:spTree>
    <p:extLst>
      <p:ext uri="{BB962C8B-B14F-4D97-AF65-F5344CB8AC3E}">
        <p14:creationId xmlns:p14="http://schemas.microsoft.com/office/powerpoint/2010/main" val="19976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795E2-F94A-4962-BC1C-13241359F8CA}" type="slidenum">
              <a:rPr lang="en-US"/>
              <a:pPr/>
              <a:t>25</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dirty="0"/>
              <a:t>Glyph symbols are represented using an “&amp;#</a:t>
            </a:r>
            <a:r>
              <a:rPr lang="en-US" dirty="0" err="1"/>
              <a:t>xnnnn</a:t>
            </a:r>
            <a:r>
              <a:rPr lang="en-US" dirty="0"/>
              <a:t>;” notation, in which </a:t>
            </a:r>
            <a:r>
              <a:rPr lang="en-US" dirty="0" err="1"/>
              <a:t>nnnn</a:t>
            </a:r>
            <a:r>
              <a:rPr lang="en-US" dirty="0"/>
              <a:t> represents a specific letter or symbol, and x means that hexadecimal notation, or base 16 numbering, is used to represent the Unicode characters.</a:t>
            </a:r>
          </a:p>
        </p:txBody>
      </p:sp>
    </p:spTree>
    <p:extLst>
      <p:ext uri="{BB962C8B-B14F-4D97-AF65-F5344CB8AC3E}">
        <p14:creationId xmlns:p14="http://schemas.microsoft.com/office/powerpoint/2010/main" val="486965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DBB5B5-9E1B-4649-8030-16415EFD64AF}" type="slidenum">
              <a:rPr lang="en-US"/>
              <a:pPr/>
              <a:t>26</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dirty="0"/>
              <a:t>Generally take the form of either sequence or mnemonic codes.</a:t>
            </a:r>
          </a:p>
        </p:txBody>
      </p:sp>
    </p:spTree>
    <p:extLst>
      <p:ext uri="{BB962C8B-B14F-4D97-AF65-F5344CB8AC3E}">
        <p14:creationId xmlns:p14="http://schemas.microsoft.com/office/powerpoint/2010/main" val="91225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A7D75A-33F1-4529-97E0-7B391132728B}" type="slidenum">
              <a:rPr lang="en-US"/>
              <a:pPr/>
              <a:t>27</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dirty="0"/>
              <a:t>The functions that the analyst or programmer desires the computer to perform with data are captured in function codes.</a:t>
            </a:r>
          </a:p>
        </p:txBody>
      </p:sp>
    </p:spTree>
    <p:extLst>
      <p:ext uri="{BB962C8B-B14F-4D97-AF65-F5344CB8AC3E}">
        <p14:creationId xmlns:p14="http://schemas.microsoft.com/office/powerpoint/2010/main" val="197892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53232C-D6C2-4FC2-995F-56F44FDFE211}" type="slidenum">
              <a:rPr lang="en-US"/>
              <a:pPr/>
              <a:t>29</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634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55FEB4-E16C-4C5F-B34D-CE2887D80312}" type="slidenum">
              <a:rPr lang="en-US"/>
              <a:pPr/>
              <a:t>30</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dirty="0"/>
              <a:t>Sometimes codes are made longer than necessary for a reason. Consider credit card numbers.</a:t>
            </a:r>
          </a:p>
        </p:txBody>
      </p:sp>
    </p:spTree>
    <p:extLst>
      <p:ext uri="{BB962C8B-B14F-4D97-AF65-F5344CB8AC3E}">
        <p14:creationId xmlns:p14="http://schemas.microsoft.com/office/powerpoint/2010/main" val="133501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5BBCF-5C28-49CE-88A1-AF4037BAE557}" type="slidenum">
              <a:rPr lang="en-US" altLang="en-US"/>
              <a:pPr/>
              <a:t>34</a:t>
            </a:fld>
            <a:endParaRPr lang="en-US" altLang="en-US"/>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dirty="0"/>
              <a:t>O (the letter oh) and 0 (the number zero).</a:t>
            </a:r>
          </a:p>
          <a:p>
            <a:r>
              <a:rPr lang="en-US" altLang="en-US" dirty="0"/>
              <a:t>Letter I and the number 1.</a:t>
            </a:r>
          </a:p>
          <a:p>
            <a:r>
              <a:rPr lang="en-US" altLang="en-US" dirty="0"/>
              <a:t>Letter Z and the number 2.</a:t>
            </a:r>
          </a:p>
          <a:p>
            <a:r>
              <a:rPr lang="en-US" altLang="en-US" dirty="0"/>
              <a:t>Codes such as B1C and 280Z are confusing</a:t>
            </a:r>
          </a:p>
          <a:p>
            <a:r>
              <a:rPr lang="en-US" altLang="en-US" dirty="0"/>
              <a:t>Canadian Postal Code.</a:t>
            </a:r>
          </a:p>
          <a:p>
            <a:pPr lvl="1"/>
            <a:r>
              <a:rPr lang="en-US" altLang="en-US" dirty="0"/>
              <a:t>The code format is X9X 9X9.</a:t>
            </a:r>
          </a:p>
          <a:p>
            <a:endParaRPr lang="en-US" altLang="en-US" dirty="0"/>
          </a:p>
        </p:txBody>
      </p:sp>
    </p:spTree>
    <p:extLst>
      <p:ext uri="{BB962C8B-B14F-4D97-AF65-F5344CB8AC3E}">
        <p14:creationId xmlns:p14="http://schemas.microsoft.com/office/powerpoint/2010/main" val="395550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87BDE-1867-4478-BBD7-962D85A16B5A}" type="slidenum">
              <a:rPr lang="en-US" altLang="en-US"/>
              <a:pPr/>
              <a:t>36</a:t>
            </a:fld>
            <a:endParaRPr lang="en-US" alt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tLang="en-US" dirty="0"/>
              <a:t>In order to be effective and efficient for humans, codes need to follow readily perceived forms most of the time.</a:t>
            </a:r>
          </a:p>
          <a:p>
            <a:endParaRPr lang="en-US" altLang="en-US" dirty="0"/>
          </a:p>
          <a:p>
            <a:r>
              <a:rPr lang="en-US" altLang="en-US" dirty="0"/>
              <a:t>Keep codes uniform as well as within programs</a:t>
            </a:r>
          </a:p>
          <a:p>
            <a:r>
              <a:rPr lang="en-US" altLang="en-US" dirty="0"/>
              <a:t>	 Avoid using the codes MMDDYY in one application</a:t>
            </a:r>
          </a:p>
          <a:p>
            <a:pPr lvl="1"/>
            <a:r>
              <a:rPr lang="en-US" altLang="en-US" dirty="0"/>
              <a:t>	YYDDMM in a second</a:t>
            </a:r>
          </a:p>
          <a:p>
            <a:pPr lvl="1"/>
            <a:r>
              <a:rPr lang="en-US" altLang="en-US" dirty="0"/>
              <a:t>	MMDDCCYY in a third;   CC - century</a:t>
            </a:r>
          </a:p>
        </p:txBody>
      </p:sp>
    </p:spTree>
    <p:extLst>
      <p:ext uri="{BB962C8B-B14F-4D97-AF65-F5344CB8AC3E}">
        <p14:creationId xmlns:p14="http://schemas.microsoft.com/office/powerpoint/2010/main" val="219058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8922A-D645-40F6-91DB-AED5A8CDAD01}" type="slidenum">
              <a:rPr lang="en-US" altLang="en-US"/>
              <a:pPr/>
              <a:t>37</a:t>
            </a:fld>
            <a:endParaRPr lang="en-US" alt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altLang="en-US" dirty="0"/>
              <a:t>The analyst needs to be able to forecast the predictable changes that business users will desire and anticipate a wide range of future needs when designing codes.</a:t>
            </a:r>
          </a:p>
        </p:txBody>
      </p:sp>
    </p:spTree>
    <p:extLst>
      <p:ext uri="{BB962C8B-B14F-4D97-AF65-F5344CB8AC3E}">
        <p14:creationId xmlns:p14="http://schemas.microsoft.com/office/powerpoint/2010/main" val="61656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F8A69-4F82-4115-95B0-97CF08870CD7}" type="slidenum">
              <a:rPr lang="en-US"/>
              <a:pPr/>
              <a:t>6</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Coding – the process of putting ambiguous or cumbersome data into short, easily entered digits or letters.</a:t>
            </a:r>
          </a:p>
        </p:txBody>
      </p:sp>
    </p:spTree>
    <p:extLst>
      <p:ext uri="{BB962C8B-B14F-4D97-AF65-F5344CB8AC3E}">
        <p14:creationId xmlns:p14="http://schemas.microsoft.com/office/powerpoint/2010/main" val="247704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D6CFE2-333B-4A2A-8448-ED4E5EFD1ECD}" type="slidenum">
              <a:rPr lang="en-US" altLang="en-US"/>
              <a:pPr/>
              <a:t>38</a:t>
            </a:fld>
            <a:endParaRPr lang="en-US" alt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altLang="en-US" dirty="0"/>
              <a:t>The job of data entry becomes more interesting when working with meaningful codes instead of just entering a series of meaningless numbers.</a:t>
            </a:r>
          </a:p>
        </p:txBody>
      </p:sp>
    </p:spTree>
    <p:extLst>
      <p:ext uri="{BB962C8B-B14F-4D97-AF65-F5344CB8AC3E}">
        <p14:creationId xmlns:p14="http://schemas.microsoft.com/office/powerpoint/2010/main" val="716637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FE6FB-1D9B-4DEF-BB29-DE51CA31F185}" type="slidenum">
              <a:rPr lang="en-US" altLang="en-US"/>
              <a:pPr/>
              <a:t>39</a:t>
            </a:fld>
            <a:endParaRPr lang="en-US"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ltLang="en-US" dirty="0"/>
              <a:t>Validation programs - to ensure that only valid codes have been entered.</a:t>
            </a:r>
          </a:p>
          <a:p>
            <a:endParaRPr lang="en-US" altLang="en-US" dirty="0"/>
          </a:p>
          <a:p>
            <a:r>
              <a:rPr lang="en-US" altLang="en-US" dirty="0"/>
              <a:t>Report and inquiry programs - to display code meanings. Reports and displays should not print the actual codes.</a:t>
            </a:r>
          </a:p>
          <a:p>
            <a:endParaRPr lang="en-US" altLang="en-US" dirty="0"/>
          </a:p>
          <a:p>
            <a:r>
              <a:rPr lang="en-US" altLang="en-US" dirty="0"/>
              <a:t>GUI programs - to create drop-down lists.</a:t>
            </a:r>
          </a:p>
          <a:p>
            <a:endParaRPr lang="en-US" altLang="en-US" dirty="0"/>
          </a:p>
          <a:p>
            <a:endParaRPr lang="en-US" altLang="en-US" dirty="0"/>
          </a:p>
        </p:txBody>
      </p:sp>
    </p:spTree>
    <p:extLst>
      <p:ext uri="{BB962C8B-B14F-4D97-AF65-F5344CB8AC3E}">
        <p14:creationId xmlns:p14="http://schemas.microsoft.com/office/powerpoint/2010/main" val="1549994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61B09-54EA-4651-9F79-46E367576F52}" type="slidenum">
              <a:rPr lang="en-US"/>
              <a:pPr/>
              <a:t>40</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vi-VN" smtClean="0"/>
              <a:t/>
            </a:r>
            <a:br>
              <a:rPr lang="vi-VN" smtClean="0"/>
            </a:br>
            <a:r>
              <a:rPr lang="vi-VN" sz="1200" b="0" i="0" kern="1200" smtClean="0">
                <a:solidFill>
                  <a:schemeClr val="tx1"/>
                </a:solidFill>
                <a:effectLst/>
                <a:latin typeface="+mn-lt"/>
                <a:ea typeface="+mn-ea"/>
                <a:cs typeface="+mn-cs"/>
              </a:rPr>
              <a:t>Để đảm bảo chất lượng của dữ liệu người dùng nhập vào hệ thống, điều quan trọng là phải nắm bắt dữ liệu hiệu quả.</a:t>
            </a:r>
            <a:endParaRPr lang="en-US" dirty="0"/>
          </a:p>
        </p:txBody>
      </p:sp>
    </p:spTree>
    <p:extLst>
      <p:ext uri="{BB962C8B-B14F-4D97-AF65-F5344CB8AC3E}">
        <p14:creationId xmlns:p14="http://schemas.microsoft.com/office/powerpoint/2010/main" val="235169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921272-8BB4-402E-BA8B-6C59687A9909}" type="slidenum">
              <a:rPr lang="en-US" altLang="en-US"/>
              <a:pPr/>
              <a:t>41</a:t>
            </a:fld>
            <a:endParaRPr lang="en-US" alt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smtClean="0"/>
              <a:t>Cần</a:t>
            </a:r>
            <a:r>
              <a:rPr lang="en-US" altLang="en-US" baseline="0" smtClean="0"/>
              <a:t> xác định thu thập dữ liệu gì trước khi người dung tương tác với hệ thống</a:t>
            </a:r>
            <a:r>
              <a:rPr lang="en-US" altLang="en-US" smtClean="0"/>
              <a:t>. </a:t>
            </a:r>
            <a:r>
              <a:rPr lang="en-US" altLang="en-US"/>
              <a:t>“Garbage in, garbage out”</a:t>
            </a:r>
          </a:p>
          <a:p>
            <a:endParaRPr lang="en-US" altLang="en-US"/>
          </a:p>
          <a:p>
            <a:r>
              <a:rPr lang="en-US" altLang="en-US"/>
              <a:t>Data that change or vary with every transaction –</a:t>
            </a:r>
          </a:p>
          <a:p>
            <a:r>
              <a:rPr lang="en-US" altLang="en-US"/>
              <a:t>	example: the quantity of supplies purchased each time an advertising firm places an order with the office supply wholesaler.</a:t>
            </a:r>
          </a:p>
          <a:p>
            <a:endParaRPr lang="en-US" altLang="en-US"/>
          </a:p>
          <a:p>
            <a:r>
              <a:rPr lang="vi-VN" smtClean="0"/>
              <a:t>Dữ liệu phân biệt chính xác mục cụ thể đang được xử lý từ tất cả các mục khác</a:t>
            </a:r>
            <a:r>
              <a:rPr lang="en-US" altLang="en-US" smtClean="0"/>
              <a:t> –</a:t>
            </a:r>
            <a:endParaRPr lang="en-US" altLang="en-US"/>
          </a:p>
          <a:p>
            <a:r>
              <a:rPr lang="en-US" altLang="en-US"/>
              <a:t>	example: the inclusion on a patient record of the patient’s Social Security number and the first three letters of his or her last name.</a:t>
            </a:r>
          </a:p>
          <a:p>
            <a:endParaRPr lang="en-US" altLang="en-US"/>
          </a:p>
        </p:txBody>
      </p:sp>
    </p:spTree>
    <p:extLst>
      <p:ext uri="{BB962C8B-B14F-4D97-AF65-F5344CB8AC3E}">
        <p14:creationId xmlns:p14="http://schemas.microsoft.com/office/powerpoint/2010/main" val="2917442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3CC0F-B73A-4EDC-9FA4-0843482BFB01}" type="slidenum">
              <a:rPr lang="en-US" altLang="en-US"/>
              <a:pPr/>
              <a:t>42</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vi-VN" smtClean="0"/>
              <a:t/>
            </a:r>
            <a:br>
              <a:rPr lang="vi-VN" smtClean="0"/>
            </a:br>
            <a:r>
              <a:rPr lang="vi-VN" sz="1200" b="0" i="0" kern="1200" smtClean="0">
                <a:solidFill>
                  <a:schemeClr val="tx1"/>
                </a:solidFill>
                <a:effectLst/>
                <a:latin typeface="+mn-lt"/>
                <a:ea typeface="+mn-ea"/>
                <a:cs typeface="+mn-cs"/>
              </a:rPr>
              <a:t>Bằng cách sử dụng các tính năng tốt nhất của máy tính, thiết kế thu thập dữ liệu hiệu quả tránh việc nhập dữ liệu không cần thiết, từ đó giảm bớt nhiều lỗi và sự nhàm chán của con người và cho phép mọi người tập trung vào các nhiệm vụ cấp cao hoặc sáng tạo.</a:t>
            </a:r>
            <a:endParaRPr lang="en-US" altLang="en-US"/>
          </a:p>
        </p:txBody>
      </p:sp>
    </p:spTree>
    <p:extLst>
      <p:ext uri="{BB962C8B-B14F-4D97-AF65-F5344CB8AC3E}">
        <p14:creationId xmlns:p14="http://schemas.microsoft.com/office/powerpoint/2010/main" val="202092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9CEEE-6C43-441F-916B-A7D7BE669B2E}" type="slidenum">
              <a:rPr lang="en-US"/>
              <a:pPr/>
              <a:t>43</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vi-VN" smtClean="0"/>
              <a:t>Một cách mà </a:t>
            </a:r>
            <a:r>
              <a:rPr lang="en-US" sz="1200" smtClean="0">
                <a:solidFill>
                  <a:srgbClr val="00B050"/>
                </a:solidFill>
                <a:latin typeface=".VnBahamasB" panose="020BE200000000000000" pitchFamily="34" charset="0"/>
              </a:rPr>
              <a:t>Bottlenecks</a:t>
            </a:r>
            <a:r>
              <a:rPr lang="vi-VN" smtClean="0"/>
              <a:t> có thể tránh được bằng cách đảm bảo rằng có đủ khả năng xử lý dữ liệu đang được nhập vào. </a:t>
            </a:r>
            <a:endParaRPr lang="en-US" smtClean="0"/>
          </a:p>
          <a:p>
            <a:endParaRPr lang="en-US" smtClean="0"/>
          </a:p>
          <a:p>
            <a:r>
              <a:rPr lang="vi-VN" smtClean="0"/>
              <a:t>Việc sử dụng hệ thống trực tuyến, thời gian thực nắm bắt dữ liệu khách hàng mà không cần phải hoàn thành biểu mẫu là một ví dụ tuyệt vời về các bước lưu trong nhập dữ liệu</a:t>
            </a:r>
            <a:endParaRPr lang="en-US"/>
          </a:p>
        </p:txBody>
      </p:sp>
    </p:spTree>
    <p:extLst>
      <p:ext uri="{BB962C8B-B14F-4D97-AF65-F5344CB8AC3E}">
        <p14:creationId xmlns:p14="http://schemas.microsoft.com/office/powerpoint/2010/main" val="1171351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AFB522-5CD2-4000-80B7-8FC8D39B02E6}" type="slidenum">
              <a:rPr lang="en-US" smtClean="0"/>
              <a:t>44</a:t>
            </a:fld>
            <a:endParaRPr lang="en-US"/>
          </a:p>
        </p:txBody>
      </p:sp>
    </p:spTree>
    <p:extLst>
      <p:ext uri="{BB962C8B-B14F-4D97-AF65-F5344CB8AC3E}">
        <p14:creationId xmlns:p14="http://schemas.microsoft.com/office/powerpoint/2010/main" val="2087742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00533-1862-4E4C-9219-CEE93785DB26}" type="slidenum">
              <a:rPr lang="en-US"/>
              <a:pPr/>
              <a:t>45</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Choosing a data-entry method –</a:t>
            </a:r>
          </a:p>
          <a:p>
            <a:r>
              <a:rPr lang="en-US"/>
              <a:t>	need for speed</a:t>
            </a:r>
          </a:p>
          <a:p>
            <a:r>
              <a:rPr lang="en-US"/>
              <a:t>	accuracy</a:t>
            </a:r>
          </a:p>
          <a:p>
            <a:r>
              <a:rPr lang="en-US"/>
              <a:t>	user training</a:t>
            </a:r>
          </a:p>
          <a:p>
            <a:r>
              <a:rPr lang="en-US"/>
              <a:t>	cost</a:t>
            </a:r>
          </a:p>
          <a:p>
            <a:r>
              <a:rPr lang="en-US"/>
              <a:t>	methods currently in use</a:t>
            </a:r>
          </a:p>
        </p:txBody>
      </p:sp>
    </p:spTree>
    <p:extLst>
      <p:ext uri="{BB962C8B-B14F-4D97-AF65-F5344CB8AC3E}">
        <p14:creationId xmlns:p14="http://schemas.microsoft.com/office/powerpoint/2010/main" val="3829040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AFB522-5CD2-4000-80B7-8FC8D39B02E6}" type="slidenum">
              <a:rPr lang="en-US" smtClean="0"/>
              <a:t>46</a:t>
            </a:fld>
            <a:endParaRPr lang="en-US"/>
          </a:p>
        </p:txBody>
      </p:sp>
    </p:spTree>
    <p:extLst>
      <p:ext uri="{BB962C8B-B14F-4D97-AF65-F5344CB8AC3E}">
        <p14:creationId xmlns:p14="http://schemas.microsoft.com/office/powerpoint/2010/main" val="1998670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FB4DC-E899-4C28-829D-EBB60C940203}" type="slidenum">
              <a:rPr lang="en-US" altLang="en-US"/>
              <a:pPr/>
              <a:t>47</a:t>
            </a:fld>
            <a:endParaRPr lang="en-US" alt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altLang="en-US"/>
              <a:t>Increased speed – can speed data input from 60 to 90 percent over some keying methods.</a:t>
            </a:r>
          </a:p>
          <a:p>
            <a:r>
              <a:rPr lang="vi-VN" smtClean="0"/>
              <a:t/>
            </a:r>
            <a:br>
              <a:rPr lang="vi-VN" smtClean="0"/>
            </a:br>
            <a:r>
              <a:rPr lang="vi-VN" sz="1200" b="0" i="0" kern="1200" smtClean="0">
                <a:solidFill>
                  <a:schemeClr val="tx1"/>
                </a:solidFill>
                <a:effectLst/>
                <a:latin typeface="+mn-lt"/>
                <a:ea typeface="+mn-ea"/>
                <a:cs typeface="+mn-cs"/>
              </a:rPr>
              <a:t>Loại bỏ nhiều bước tốn thời gian và lỗi của các thiết bị đầu vào khác - OCR yêu cầu ít kỹ năng của nhân viên và ít đào tạo hơn, dẫn đến ít lỗi hơn và tốn ít thời gian hơn cho nhân viên trong các nỗ lực dự phòng.</a:t>
            </a:r>
            <a:endParaRPr lang="en-US" altLang="en-US"/>
          </a:p>
        </p:txBody>
      </p:sp>
    </p:spTree>
    <p:extLst>
      <p:ext uri="{BB962C8B-B14F-4D97-AF65-F5344CB8AC3E}">
        <p14:creationId xmlns:p14="http://schemas.microsoft.com/office/powerpoint/2010/main" val="130613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8A6380-26FD-4490-8624-8654D50A3D21}" type="slidenum">
              <a:rPr lang="en-US"/>
              <a:pPr/>
              <a:t>7</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a:t>Coding – the process of putting ambiguous or cumbersome data into short, easily entered digits or letters.</a:t>
            </a:r>
          </a:p>
        </p:txBody>
      </p:sp>
    </p:spTree>
    <p:extLst>
      <p:ext uri="{BB962C8B-B14F-4D97-AF65-F5344CB8AC3E}">
        <p14:creationId xmlns:p14="http://schemas.microsoft.com/office/powerpoint/2010/main" val="3665868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Một phương pháp đáng tin cậy và tốc độ cao mà không dễ bị chấp nhận các dấu hiệu đi lạc </a:t>
            </a:r>
            <a:endParaRPr lang="en-US" smtClean="0"/>
          </a:p>
          <a:p>
            <a:endParaRPr lang="en-US" smtClean="0"/>
          </a:p>
          <a:p>
            <a:r>
              <a:rPr lang="vi-VN" smtClean="0"/>
              <a:t>Nếu nó được yêu cầu trên tất cả các kiểm tra rút tiền, nó phục vụ như một biện pháp an ninh chống lại kiểm tra xấu </a:t>
            </a:r>
            <a:endParaRPr lang="en-US" smtClean="0"/>
          </a:p>
          <a:p>
            <a:endParaRPr lang="en-US" smtClean="0"/>
          </a:p>
          <a:p>
            <a:r>
              <a:rPr lang="vi-VN" smtClean="0"/>
              <a:t>Nhân viên nhập dữ liệu có thể thấy các con số tạo mã nếu cần phải xác minh mã</a:t>
            </a:r>
            <a:endParaRPr lang="en-US"/>
          </a:p>
        </p:txBody>
      </p:sp>
      <p:sp>
        <p:nvSpPr>
          <p:cNvPr id="4" name="Slide Number Placeholder 3"/>
          <p:cNvSpPr>
            <a:spLocks noGrp="1"/>
          </p:cNvSpPr>
          <p:nvPr>
            <p:ph type="sldNum" sz="quarter" idx="10"/>
          </p:nvPr>
        </p:nvSpPr>
        <p:spPr/>
        <p:txBody>
          <a:bodyPr/>
          <a:lstStyle/>
          <a:p>
            <a:fld id="{10AFB522-5CD2-4000-80B7-8FC8D39B02E6}" type="slidenum">
              <a:rPr lang="en-US" smtClean="0"/>
              <a:t>48</a:t>
            </a:fld>
            <a:endParaRPr lang="en-US"/>
          </a:p>
        </p:txBody>
      </p:sp>
    </p:spTree>
    <p:extLst>
      <p:ext uri="{BB962C8B-B14F-4D97-AF65-F5344CB8AC3E}">
        <p14:creationId xmlns:p14="http://schemas.microsoft.com/office/powerpoint/2010/main" val="1923143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6864C-D063-4319-BEB3-9321CC13D0E8}" type="slidenum">
              <a:rPr lang="en-US" altLang="en-US"/>
              <a:pPr/>
              <a:t>49</a:t>
            </a:fld>
            <a:endParaRPr lang="en-US" alt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vi-VN" smtClean="0"/>
              <a:t>Các biểu mẫu đánh dấu cho phép nhập dữ liệu thông qua việc sử dụng máy quét có thể nhận biết các dấu hiệu đã được tạo ra ở các dạng đặc biệt nào.</a:t>
            </a:r>
            <a:endParaRPr lang="en-US" altLang="en-US"/>
          </a:p>
        </p:txBody>
      </p:sp>
    </p:spTree>
    <p:extLst>
      <p:ext uri="{BB962C8B-B14F-4D97-AF65-F5344CB8AC3E}">
        <p14:creationId xmlns:p14="http://schemas.microsoft.com/office/powerpoint/2010/main" val="2588565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5CEE9-FE81-4C56-A14E-4F6DCEE6B039}" type="slidenum">
              <a:rPr lang="en-US" altLang="en-US"/>
              <a:pPr/>
              <a:t>50</a:t>
            </a:fld>
            <a:endParaRPr lang="en-US" alt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smtClean="0"/>
              <a:t>Tiết</a:t>
            </a:r>
            <a:r>
              <a:rPr lang="en-US" altLang="en-US" baseline="0" smtClean="0"/>
              <a:t> kiệm chi phí</a:t>
            </a:r>
            <a:r>
              <a:rPr lang="en-US" altLang="en-US" smtClean="0"/>
              <a:t>– </a:t>
            </a:r>
            <a:r>
              <a:rPr lang="en-US" altLang="en-US"/>
              <a:t>each item does not have to be individually price-marked.</a:t>
            </a:r>
          </a:p>
          <a:p>
            <a:endParaRPr lang="en-US" altLang="en-US"/>
          </a:p>
          <a:p>
            <a:r>
              <a:rPr lang="vi-VN" smtClean="0"/>
              <a:t>Cho phép tự động thu thập dữ liệu - có thể được sử dụng để sắp xếp lại, theo dõi hàng tồn kho chính xác hơn, dự báo.</a:t>
            </a:r>
            <a:endParaRPr lang="en-US" smtClean="0"/>
          </a:p>
          <a:p>
            <a:endParaRPr lang="en-US" altLang="en-US"/>
          </a:p>
          <a:p>
            <a:r>
              <a:rPr lang="vi-VN" smtClean="0"/>
              <a:t>Theo dõi mua thẻ tín dụng - để xây dựng hồ sơ người tiêu dùng có thể được sử dụng để tinh chỉnh tiếp thị cho cá nhân hoặc loại người tiêu dùng đó.</a:t>
            </a:r>
            <a:endParaRPr lang="en-US" altLang="en-US"/>
          </a:p>
        </p:txBody>
      </p:sp>
    </p:spTree>
    <p:extLst>
      <p:ext uri="{BB962C8B-B14F-4D97-AF65-F5344CB8AC3E}">
        <p14:creationId xmlns:p14="http://schemas.microsoft.com/office/powerpoint/2010/main" val="2074568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D5888B-186A-4D51-97C0-82B0970BC658}" type="slidenum">
              <a:rPr lang="en-US" altLang="en-US"/>
              <a:pPr/>
              <a:t>51</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sz="1200" b="0" i="0" kern="1200" smtClean="0">
                <a:solidFill>
                  <a:schemeClr val="tx1"/>
                </a:solidFill>
                <a:effectLst/>
                <a:latin typeface="+mn-lt"/>
                <a:ea typeface="+mn-ea"/>
                <a:cs typeface="+mn-cs"/>
              </a:rPr>
              <a:t>Radio Frequency Identification</a:t>
            </a:r>
            <a:r>
              <a:rPr lang="en-US" sz="1200" b="0" i="0" kern="1200" baseline="0" smtClean="0">
                <a:solidFill>
                  <a:schemeClr val="tx1"/>
                </a:solidFill>
                <a:effectLst/>
                <a:latin typeface="+mn-lt"/>
                <a:ea typeface="+mn-ea"/>
                <a:cs typeface="+mn-cs"/>
              </a:rPr>
              <a:t> - </a:t>
            </a:r>
            <a:r>
              <a:rPr lang="en-US" sz="1200" b="0" i="0" kern="1200" smtClean="0">
                <a:solidFill>
                  <a:schemeClr val="tx1"/>
                </a:solidFill>
                <a:effectLst/>
                <a:latin typeface="+mn-lt"/>
                <a:ea typeface="+mn-ea"/>
                <a:cs typeface="+mn-cs"/>
              </a:rPr>
              <a:t> Nhận dạng qua tần số vô tuyến</a:t>
            </a:r>
          </a:p>
          <a:p>
            <a:endParaRPr lang="en-US" altLang="en-US" smtClean="0"/>
          </a:p>
          <a:p>
            <a:r>
              <a:rPr lang="en-US" altLang="en-US" smtClean="0"/>
              <a:t>Passive </a:t>
            </a:r>
            <a:r>
              <a:rPr lang="en-US" altLang="en-US"/>
              <a:t>RFID tags – have no internal power source.</a:t>
            </a:r>
          </a:p>
          <a:p>
            <a:r>
              <a:rPr lang="en-US" altLang="en-US"/>
              <a:t>	</a:t>
            </a:r>
            <a:r>
              <a:rPr lang="en-US" altLang="en-US" smtClean="0"/>
              <a:t>inexpensive. </a:t>
            </a:r>
            <a:r>
              <a:rPr lang="vi-VN" smtClean="0"/>
              <a:t>sử dụng cho các ứng dụng như kiểm soát truy cập, theo dõi tệp, </a:t>
            </a:r>
            <a:r>
              <a:rPr lang="en-US" smtClean="0"/>
              <a:t>quản</a:t>
            </a:r>
            <a:r>
              <a:rPr lang="en-US" baseline="0" smtClean="0"/>
              <a:t> lí chuỗi cung ứng</a:t>
            </a:r>
            <a:endParaRPr lang="en-US" altLang="en-US"/>
          </a:p>
          <a:p>
            <a:r>
              <a:rPr lang="en-US" altLang="en-US"/>
              <a:t>	</a:t>
            </a:r>
          </a:p>
          <a:p>
            <a:r>
              <a:rPr lang="en-US" altLang="en-US"/>
              <a:t>Active RFID tags – have their own power source.</a:t>
            </a:r>
          </a:p>
          <a:p>
            <a:r>
              <a:rPr lang="en-US" altLang="en-US"/>
              <a:t>	more </a:t>
            </a:r>
            <a:r>
              <a:rPr lang="en-US" altLang="en-US" smtClean="0"/>
              <a:t>reliable. </a:t>
            </a:r>
            <a:r>
              <a:rPr lang="vi-VN" smtClean="0"/>
              <a:t>sử dụng trong ngành công nghiệp dầu khí, vận chuyển và hậu cần, xây dựng, khai thác mỏ và sản xuất có giá trị cao.</a:t>
            </a:r>
            <a:endParaRPr lang="en-US" altLang="en-US"/>
          </a:p>
          <a:p>
            <a:endParaRPr lang="en-US" altLang="en-US"/>
          </a:p>
          <a:p>
            <a:r>
              <a:rPr lang="en-US" altLang="en-US"/>
              <a:t>Privacy is a concern – it could be possible to identify an individual if a tagged item is paid for by a credit card.</a:t>
            </a:r>
          </a:p>
        </p:txBody>
      </p:sp>
    </p:spTree>
    <p:extLst>
      <p:ext uri="{BB962C8B-B14F-4D97-AF65-F5344CB8AC3E}">
        <p14:creationId xmlns:p14="http://schemas.microsoft.com/office/powerpoint/2010/main" val="3592665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smtClean="0">
                <a:solidFill>
                  <a:schemeClr val="tx1"/>
                </a:solidFill>
                <a:effectLst/>
                <a:latin typeface="+mn-lt"/>
                <a:ea typeface="+mn-ea"/>
                <a:cs typeface="+mn-cs"/>
              </a:rPr>
              <a:t>Đảm bảo chất lượng dữ liệu thông qua xác thực đầu vào</a:t>
            </a:r>
          </a:p>
          <a:p>
            <a:r>
              <a:rPr lang="vi-VN" smtClean="0"/>
              <a:t/>
            </a:r>
            <a:br>
              <a:rPr lang="vi-VN" smtClean="0"/>
            </a:br>
            <a:endParaRPr lang="en-US"/>
          </a:p>
        </p:txBody>
      </p:sp>
      <p:sp>
        <p:nvSpPr>
          <p:cNvPr id="4" name="Slide Number Placeholder 3"/>
          <p:cNvSpPr>
            <a:spLocks noGrp="1"/>
          </p:cNvSpPr>
          <p:nvPr>
            <p:ph type="sldNum" sz="quarter" idx="10"/>
          </p:nvPr>
        </p:nvSpPr>
        <p:spPr/>
        <p:txBody>
          <a:bodyPr/>
          <a:lstStyle/>
          <a:p>
            <a:fld id="{10AFB522-5CD2-4000-80B7-8FC8D39B02E6}" type="slidenum">
              <a:rPr lang="en-US" smtClean="0"/>
              <a:t>52</a:t>
            </a:fld>
            <a:endParaRPr lang="en-US"/>
          </a:p>
        </p:txBody>
      </p:sp>
    </p:spTree>
    <p:extLst>
      <p:ext uri="{BB962C8B-B14F-4D97-AF65-F5344CB8AC3E}">
        <p14:creationId xmlns:p14="http://schemas.microsoft.com/office/powerpoint/2010/main" val="1784478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A6785F-5AB2-4369-A75F-259C02B7E87D}" type="slidenum">
              <a:rPr lang="en-US"/>
              <a:pPr/>
              <a:t>53</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vi-VN" sz="1200" b="0" i="0" kern="1200" smtClean="0">
                <a:solidFill>
                  <a:schemeClr val="tx1"/>
                </a:solidFill>
                <a:effectLst/>
                <a:latin typeface="+mn-lt"/>
                <a:ea typeface="+mn-ea"/>
                <a:cs typeface="+mn-cs"/>
              </a:rPr>
              <a:t>Xác thực đầu vào là quan trọng để đảm bảo rằng hầu hết các vấn đề tiềm năng với dữ liệu được loại bỏ sớm</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en-US" smtClean="0"/>
              <a:t>Submitting the wrong data – attempt to input a patient’s Social Security number into a hospital's payroll system.</a:t>
            </a:r>
          </a:p>
          <a:p>
            <a:endParaRPr lang="en-US" smtClean="0"/>
          </a:p>
          <a:p>
            <a:r>
              <a:rPr lang="vi-VN" smtClean="0"/>
              <a:t>Gửi dữ liệu của một người không được ủy quyền - chỉ dược sĩ giám sát mới có thể nhập tổng số hàng tồn kho cho các chất được kiểm soát trong hiệu thuốc. </a:t>
            </a:r>
            <a:endParaRPr lang="en-US" smtClean="0"/>
          </a:p>
          <a:p>
            <a:endParaRPr lang="en-US" smtClean="0"/>
          </a:p>
          <a:p>
            <a:r>
              <a:rPr lang="vi-VN" smtClean="0"/>
              <a:t>Yêu cầu hệ thống thực hiện một chức năng không được chấp nhận - sẽ là hợp lý cho người quản lý nhân sự cập nhật bản ghi hiện tại của một nhân viên hiện tại, nhưng sẽ không hợp lệ để yêu cầu hệ thống tạo một tệp mới thay vì chỉ cập nhật một tệp hiện có.</a:t>
            </a:r>
            <a:endParaRPr lang="en-US" smtClean="0"/>
          </a:p>
          <a:p>
            <a:endParaRPr lang="vi-VN" sz="1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2223162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98FB53-BC50-4488-BF9E-8F619AF4F524}" type="slidenum">
              <a:rPr lang="en-US"/>
              <a:pPr/>
              <a:t>54</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smtClean="0"/>
              <a:t>Quy trình</a:t>
            </a:r>
            <a:r>
              <a:rPr lang="en-US" baseline="0" smtClean="0"/>
              <a:t> xác  nhận</a:t>
            </a:r>
            <a:endParaRPr lang="en-US" smtClean="0"/>
          </a:p>
          <a:p>
            <a:r>
              <a:rPr lang="en-US" smtClean="0"/>
              <a:t/>
            </a:r>
            <a:br>
              <a:rPr lang="en-US" smtClean="0"/>
            </a:br>
            <a:r>
              <a:rPr lang="en-US" sz="1200" b="0" i="0" kern="1200" smtClean="0">
                <a:solidFill>
                  <a:schemeClr val="tx1"/>
                </a:solidFill>
                <a:effectLst/>
                <a:latin typeface="+mn-lt"/>
                <a:ea typeface="+mn-ea"/>
                <a:cs typeface="+mn-cs"/>
              </a:rPr>
              <a:t>Kiểm tra cú pháp - độ dài, lớp và bố cục.</a:t>
            </a:r>
          </a:p>
          <a:p>
            <a:endParaRPr lang="en-US"/>
          </a:p>
          <a:p>
            <a:r>
              <a:rPr lang="vi-VN" smtClean="0"/>
              <a:t>Kiểm tra ngữ nghĩa - ý nghĩa của dữ liệu. </a:t>
            </a:r>
            <a:r>
              <a:rPr lang="en-US" smtClean="0"/>
              <a:t>\\</a:t>
            </a:r>
          </a:p>
          <a:p>
            <a:r>
              <a:rPr lang="vi-VN" smtClean="0"/>
              <a:t/>
            </a:r>
            <a:br>
              <a:rPr lang="vi-VN" smtClean="0"/>
            </a:br>
            <a:r>
              <a:rPr lang="en-US" sz="1200" b="0" i="0" kern="1200" smtClean="0">
                <a:solidFill>
                  <a:schemeClr val="tx1"/>
                </a:solidFill>
                <a:effectLst/>
                <a:latin typeface="+mn-lt"/>
                <a:ea typeface="+mn-ea"/>
                <a:cs typeface="+mn-cs"/>
              </a:rPr>
              <a:t>Giao</a:t>
            </a:r>
            <a:r>
              <a:rPr lang="en-US" sz="1200" b="0" i="0" kern="1200" baseline="0" smtClean="0">
                <a:solidFill>
                  <a:schemeClr val="tx1"/>
                </a:solidFill>
                <a:effectLst/>
                <a:latin typeface="+mn-lt"/>
                <a:ea typeface="+mn-ea"/>
                <a:cs typeface="+mn-cs"/>
              </a:rPr>
              <a:t> diện ng dùng</a:t>
            </a:r>
            <a:r>
              <a:rPr lang="vi-VN" sz="1200" b="0" i="0" kern="1200" smtClean="0">
                <a:solidFill>
                  <a:schemeClr val="tx1"/>
                </a:solidFill>
                <a:effectLst/>
                <a:latin typeface="+mn-lt"/>
                <a:ea typeface="+mn-ea"/>
                <a:cs typeface="+mn-cs"/>
              </a:rPr>
              <a:t> có thể giúp giảm số lỗi đầu vào của con người khi chúng kết hợp các nút radio, hộp kiểm và danh sách thả xuống</a:t>
            </a:r>
            <a:endParaRPr lang="en-US"/>
          </a:p>
        </p:txBody>
      </p:sp>
    </p:spTree>
    <p:extLst>
      <p:ext uri="{BB962C8B-B14F-4D97-AF65-F5344CB8AC3E}">
        <p14:creationId xmlns:p14="http://schemas.microsoft.com/office/powerpoint/2010/main" val="112788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6E9F73-C552-4F15-9EA8-33378BDE979F}" type="slidenum">
              <a:rPr lang="en-US"/>
              <a:pPr/>
              <a:t>55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smtClean="0"/>
              <a:t>DTD - </a:t>
            </a:r>
            <a:r>
              <a:rPr lang="en-US" sz="1200" b="0" i="0" kern="1200" smtClean="0">
                <a:solidFill>
                  <a:schemeClr val="tx1"/>
                </a:solidFill>
                <a:effectLst/>
                <a:latin typeface="+mn-lt"/>
                <a:ea typeface="+mn-ea"/>
                <a:cs typeface="+mn-cs"/>
              </a:rPr>
              <a:t>Document Type Definition.</a:t>
            </a:r>
            <a:endParaRPr lang="en-US" smtClean="0"/>
          </a:p>
          <a:p>
            <a:r>
              <a:rPr lang="vi-VN" smtClean="0"/>
              <a:t>DTD sẽ kiểm tra xem định dạng của tài liệu có hợp lệ không, nhưng </a:t>
            </a:r>
            <a:r>
              <a:rPr lang="en-US" smtClean="0"/>
              <a:t>Schema</a:t>
            </a:r>
            <a:r>
              <a:rPr lang="vi-VN" smtClean="0"/>
              <a:t> sẽ kiểm tra loại dữ liệu, chẳng hạn như số nguyên ngắn hoặc dài, số thập phân hoặc ngày tháng. Một </a:t>
            </a:r>
            <a:r>
              <a:rPr lang="en-US" smtClean="0"/>
              <a:t>Schema</a:t>
            </a:r>
            <a:r>
              <a:rPr lang="vi-VN" smtClean="0"/>
              <a:t> cũng sẽ kiểm tra một loạt các giá trị, số chữ số ở bên trái và bên phải của một dấu thập phân và các giá trị mã.</a:t>
            </a:r>
            <a:endParaRPr lang="en-US"/>
          </a:p>
        </p:txBody>
      </p:sp>
    </p:spTree>
    <p:extLst>
      <p:ext uri="{BB962C8B-B14F-4D97-AF65-F5344CB8AC3E}">
        <p14:creationId xmlns:p14="http://schemas.microsoft.com/office/powerpoint/2010/main" val="2064305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D2BD77-A08D-47FB-BC84-3852F95C5710}" type="slidenum">
              <a:rPr lang="en-US"/>
              <a:pPr/>
              <a:t>58</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vi-VN" sz="1200" b="0" i="0" kern="1200" smtClean="0">
                <a:solidFill>
                  <a:schemeClr val="tx1"/>
                </a:solidFill>
                <a:effectLst/>
                <a:latin typeface="+mn-lt"/>
                <a:ea typeface="+mn-ea"/>
                <a:cs typeface="+mn-cs"/>
              </a:rPr>
              <a:t>Khách hàng nói chung là chìa khóa hoặc nhập dữ liệu - khách hàng biết thông tin của họ tốt hơn bất kỳ ai khác.</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 Dữ liệu do khách hàng nhập được lưu trữ để sử dụng sau - </a:t>
            </a:r>
            <a:r>
              <a:rPr lang="en-US" sz="1200" b="0" i="0" kern="1200" smtClean="0">
                <a:solidFill>
                  <a:schemeClr val="tx1"/>
                </a:solidFill>
                <a:effectLst/>
                <a:latin typeface="+mn-lt"/>
                <a:ea typeface="+mn-ea"/>
                <a:cs typeface="+mn-cs"/>
              </a:rPr>
              <a:t>autocompleted</a:t>
            </a:r>
            <a:r>
              <a:rPr lang="vi-VN" sz="1200" b="0" i="0" kern="1200" smtClean="0">
                <a:solidFill>
                  <a:schemeClr val="tx1"/>
                </a:solidFill>
                <a:effectLst/>
                <a:latin typeface="+mn-lt"/>
                <a:ea typeface="+mn-ea"/>
                <a:cs typeface="+mn-cs"/>
              </a:rPr>
              <a:t> và cookie. </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Dữ liệu được nhập vào điểm bán hàng được tái sử dụng trong suốt quá trình thực hiện toàn bộ đơn hàng - cho phép quản lý chuỗi cung ứng tốt hơn, bao gồm kiểm tra sản phẩm và tài nguyên sẵn có bằng điện tử và tự động lập kế hoạch, lên lịch và dự báo. </a:t>
            </a:r>
            <a:endParaRPr lang="en-US" sz="1200" b="0" i="0" kern="1200" smtClean="0">
              <a:solidFill>
                <a:schemeClr val="tx1"/>
              </a:solidFill>
              <a:effectLst/>
              <a:latin typeface="+mn-lt"/>
              <a:ea typeface="+mn-ea"/>
              <a:cs typeface="+mn-cs"/>
            </a:endParaRPr>
          </a:p>
          <a:p>
            <a:endParaRPr lang="en-US" sz="12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Thông tin được sử dụng làm phản hồi cho khách hàng - độ chính xác được cải thiện nhờ phản hồi tốt hơn.</a:t>
            </a:r>
            <a:endParaRPr lang="en-US"/>
          </a:p>
        </p:txBody>
      </p:sp>
    </p:spTree>
    <p:extLst>
      <p:ext uri="{BB962C8B-B14F-4D97-AF65-F5344CB8AC3E}">
        <p14:creationId xmlns:p14="http://schemas.microsoft.com/office/powerpoint/2010/main" val="3409625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0588F7-2C7D-46C7-A9EE-83400C6BB97D}" type="slidenum">
              <a:rPr lang="en-US"/>
              <a:pPr/>
              <a:t>8</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t>Specific types of codes allow us to treat data in a particular manner.</a:t>
            </a:r>
          </a:p>
        </p:txBody>
      </p:sp>
    </p:spTree>
    <p:extLst>
      <p:ext uri="{BB962C8B-B14F-4D97-AF65-F5344CB8AC3E}">
        <p14:creationId xmlns:p14="http://schemas.microsoft.com/office/powerpoint/2010/main" val="1774236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B1152-FD30-4F62-9FAB-42BDC98F9F1E}" type="slidenum">
              <a:rPr lang="en-US"/>
              <a:pPr/>
              <a:t>9</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a:t>Sometimes we want to identify a person, place, or thing just to keep track of it.</a:t>
            </a:r>
          </a:p>
        </p:txBody>
      </p:sp>
    </p:spTree>
    <p:extLst>
      <p:ext uri="{BB962C8B-B14F-4D97-AF65-F5344CB8AC3E}">
        <p14:creationId xmlns:p14="http://schemas.microsoft.com/office/powerpoint/2010/main" val="1695027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9E8F8-8782-45F4-B14B-A20311F12CAB}" type="slidenum">
              <a:rPr lang="en-US"/>
              <a:pPr/>
              <a:t>10</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t>Sequence codes should be used when the order of processing requires knowledge of the sequence in which items enter the system or the order in which events unfold.</a:t>
            </a:r>
          </a:p>
        </p:txBody>
      </p:sp>
    </p:spTree>
    <p:extLst>
      <p:ext uri="{BB962C8B-B14F-4D97-AF65-F5344CB8AC3E}">
        <p14:creationId xmlns:p14="http://schemas.microsoft.com/office/powerpoint/2010/main" val="177403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A2112-82B1-4792-942D-7D5E571D5E2B}" type="slidenum">
              <a:rPr lang="en-US"/>
              <a:pPr/>
              <a:t>11</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en-US" dirty="0"/>
              <a:t>First five digits come from the first five digits of the subscribers zip code.</a:t>
            </a:r>
          </a:p>
          <a:p>
            <a:r>
              <a:rPr lang="en-US" dirty="0"/>
              <a:t>Next three are the first three consonants in the subscribers name.</a:t>
            </a:r>
          </a:p>
          <a:p>
            <a:r>
              <a:rPr lang="en-US" dirty="0"/>
              <a:t>Next four numbers are the street address.</a:t>
            </a:r>
          </a:p>
          <a:p>
            <a:r>
              <a:rPr lang="en-US" dirty="0"/>
              <a:t>Last three make up the code for the magazine.</a:t>
            </a:r>
          </a:p>
        </p:txBody>
      </p:sp>
    </p:spTree>
    <p:extLst>
      <p:ext uri="{BB962C8B-B14F-4D97-AF65-F5344CB8AC3E}">
        <p14:creationId xmlns:p14="http://schemas.microsoft.com/office/powerpoint/2010/main" val="180688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4906C-4753-4E33-A770-ABBC62DA2087}" type="slidenum">
              <a:rPr lang="en-US"/>
              <a:pPr/>
              <a:t>12</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t>Classifications are necessary for many purposes, such as reflecting what parts of a medical insurance plan and employee carries, or showing which student has completed the core requirements of his or her coursework.</a:t>
            </a:r>
          </a:p>
          <a:p>
            <a:endParaRPr lang="en-US"/>
          </a:p>
          <a:p>
            <a:r>
              <a:rPr lang="en-US"/>
              <a:t>Must be mutually exclusive – data are unclear and not as readily interpretable when coding classes are not mutually exclusive.</a:t>
            </a:r>
          </a:p>
          <a:p>
            <a:endParaRPr lang="en-US"/>
          </a:p>
          <a:p>
            <a:r>
              <a:rPr lang="en-US"/>
              <a:t>Classification codes</a:t>
            </a:r>
          </a:p>
          <a:p>
            <a:endParaRPr lang="en-US"/>
          </a:p>
        </p:txBody>
      </p:sp>
    </p:spTree>
    <p:extLst>
      <p:ext uri="{BB962C8B-B14F-4D97-AF65-F5344CB8AC3E}">
        <p14:creationId xmlns:p14="http://schemas.microsoft.com/office/powerpoint/2010/main" val="275950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11741-991D-49F0-881E-EEA7C1E50E34}" type="slidenum">
              <a:rPr lang="en-US"/>
              <a:pPr/>
              <a:t>17</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t>Cipher Codes - the direct substitution of one letter for another, one number for another, or one letter for a number.</a:t>
            </a:r>
          </a:p>
          <a:p>
            <a:endParaRPr lang="en-US"/>
          </a:p>
        </p:txBody>
      </p:sp>
    </p:spTree>
    <p:extLst>
      <p:ext uri="{BB962C8B-B14F-4D97-AF65-F5344CB8AC3E}">
        <p14:creationId xmlns:p14="http://schemas.microsoft.com/office/powerpoint/2010/main" val="394770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606F11-CDAB-4B86-846E-1064C9C62AC1}"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502007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06F11-CDAB-4B86-846E-1064C9C62AC1}"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1696814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06F11-CDAB-4B86-846E-1064C9C62AC1}"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32133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606F11-CDAB-4B86-846E-1064C9C62AC1}"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200865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06F11-CDAB-4B86-846E-1064C9C62AC1}"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4289283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606F11-CDAB-4B86-846E-1064C9C62AC1}"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370257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06F11-CDAB-4B86-846E-1064C9C62AC1}" type="datetimeFigureOut">
              <a:rPr lang="en-US" smtClean="0"/>
              <a:t>11/22/2018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356617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606F11-CDAB-4B86-846E-1064C9C62AC1}" type="datetimeFigureOut">
              <a:rPr lang="en-US" smtClean="0"/>
              <a:t>11/22/2018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257441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06F11-CDAB-4B86-846E-1064C9C62AC1}" type="datetimeFigureOut">
              <a:rPr lang="en-US" smtClean="0"/>
              <a:t>11/22/2018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20483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06F11-CDAB-4B86-846E-1064C9C62AC1}"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1997837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606F11-CDAB-4B86-846E-1064C9C62AC1}"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6F783-A80B-43CE-8763-C3A8AB91C22B}" type="slidenum">
              <a:rPr lang="en-US" smtClean="0"/>
              <a:t>‹#›</a:t>
            </a:fld>
            <a:endParaRPr lang="en-US"/>
          </a:p>
        </p:txBody>
      </p:sp>
    </p:spTree>
    <p:extLst>
      <p:ext uri="{BB962C8B-B14F-4D97-AF65-F5344CB8AC3E}">
        <p14:creationId xmlns:p14="http://schemas.microsoft.com/office/powerpoint/2010/main" val="71510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Blur radius="41"/>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06F11-CDAB-4B86-846E-1064C9C62AC1}" type="datetimeFigureOut">
              <a:rPr lang="en-US" smtClean="0"/>
              <a:t>11/22/2018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6F783-A80B-43CE-8763-C3A8AB91C22B}" type="slidenum">
              <a:rPr lang="en-US" smtClean="0"/>
              <a:t>‹#›</a:t>
            </a:fld>
            <a:endParaRPr lang="en-US"/>
          </a:p>
        </p:txBody>
      </p:sp>
    </p:spTree>
    <p:extLst>
      <p:ext uri="{BB962C8B-B14F-4D97-AF65-F5344CB8AC3E}">
        <p14:creationId xmlns:p14="http://schemas.microsoft.com/office/powerpoint/2010/main" val="174471182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unicode.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Rectangle 2"/>
          <p:cNvSpPr txBox="1">
            <a:spLocks noChangeAspect="1" noChangeArrowheads="1"/>
          </p:cNvSpPr>
          <p:nvPr/>
        </p:nvSpPr>
        <p:spPr bwMode="auto">
          <a:xfrm>
            <a:off x="3691467" y="4563533"/>
            <a:ext cx="6553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bg1"/>
                </a:solidFill>
                <a:latin typeface="+mj-lt"/>
                <a:ea typeface="+mj-ea"/>
                <a:cs typeface="+mj-cs"/>
              </a:defRPr>
            </a:lvl1pPr>
            <a:lvl2pPr algn="l" rtl="0" fontAlgn="base">
              <a:spcBef>
                <a:spcPct val="0"/>
              </a:spcBef>
              <a:spcAft>
                <a:spcPct val="0"/>
              </a:spcAft>
              <a:defRPr sz="4400">
                <a:solidFill>
                  <a:srgbClr val="DF1738"/>
                </a:solidFill>
                <a:latin typeface="Tahoma" panose="020B0604030504040204" pitchFamily="34" charset="0"/>
              </a:defRPr>
            </a:lvl2pPr>
            <a:lvl3pPr algn="l" rtl="0" fontAlgn="base">
              <a:spcBef>
                <a:spcPct val="0"/>
              </a:spcBef>
              <a:spcAft>
                <a:spcPct val="0"/>
              </a:spcAft>
              <a:defRPr sz="4400">
                <a:solidFill>
                  <a:srgbClr val="DF1738"/>
                </a:solidFill>
                <a:latin typeface="Tahoma" panose="020B0604030504040204" pitchFamily="34" charset="0"/>
              </a:defRPr>
            </a:lvl3pPr>
            <a:lvl4pPr algn="l" rtl="0" fontAlgn="base">
              <a:spcBef>
                <a:spcPct val="0"/>
              </a:spcBef>
              <a:spcAft>
                <a:spcPct val="0"/>
              </a:spcAft>
              <a:defRPr sz="4400">
                <a:solidFill>
                  <a:srgbClr val="DF1738"/>
                </a:solidFill>
                <a:latin typeface="Tahoma" panose="020B0604030504040204" pitchFamily="34" charset="0"/>
              </a:defRPr>
            </a:lvl4pPr>
            <a:lvl5pPr algn="l" rtl="0" fontAlgn="base">
              <a:spcBef>
                <a:spcPct val="0"/>
              </a:spcBef>
              <a:spcAft>
                <a:spcPct val="0"/>
              </a:spcAft>
              <a:defRPr sz="4400">
                <a:solidFill>
                  <a:srgbClr val="DF1738"/>
                </a:solidFill>
                <a:latin typeface="Tahoma" panose="020B0604030504040204" pitchFamily="34" charset="0"/>
              </a:defRPr>
            </a:lvl5pPr>
            <a:lvl6pPr marL="457200" algn="l" rtl="0" fontAlgn="base">
              <a:spcBef>
                <a:spcPct val="0"/>
              </a:spcBef>
              <a:spcAft>
                <a:spcPct val="0"/>
              </a:spcAft>
              <a:defRPr sz="4400">
                <a:solidFill>
                  <a:srgbClr val="DF1738"/>
                </a:solidFill>
                <a:latin typeface="Tahoma" panose="020B0604030504040204" pitchFamily="34" charset="0"/>
              </a:defRPr>
            </a:lvl6pPr>
            <a:lvl7pPr marL="914400" algn="l" rtl="0" fontAlgn="base">
              <a:spcBef>
                <a:spcPct val="0"/>
              </a:spcBef>
              <a:spcAft>
                <a:spcPct val="0"/>
              </a:spcAft>
              <a:defRPr sz="4400">
                <a:solidFill>
                  <a:srgbClr val="DF1738"/>
                </a:solidFill>
                <a:latin typeface="Tahoma" panose="020B0604030504040204" pitchFamily="34" charset="0"/>
              </a:defRPr>
            </a:lvl7pPr>
            <a:lvl8pPr marL="1371600" algn="l" rtl="0" fontAlgn="base">
              <a:spcBef>
                <a:spcPct val="0"/>
              </a:spcBef>
              <a:spcAft>
                <a:spcPct val="0"/>
              </a:spcAft>
              <a:defRPr sz="4400">
                <a:solidFill>
                  <a:srgbClr val="DF1738"/>
                </a:solidFill>
                <a:latin typeface="Tahoma" panose="020B0604030504040204" pitchFamily="34" charset="0"/>
              </a:defRPr>
            </a:lvl8pPr>
            <a:lvl9pPr marL="1828800" algn="l" rtl="0" fontAlgn="base">
              <a:spcBef>
                <a:spcPct val="0"/>
              </a:spcBef>
              <a:spcAft>
                <a:spcPct val="0"/>
              </a:spcAft>
              <a:defRPr sz="4400">
                <a:solidFill>
                  <a:srgbClr val="DF1738"/>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lumMod val="95000"/>
                    <a:lumOff val="5000"/>
                  </a:schemeClr>
                </a:solidFill>
                <a:effectLst/>
                <a:uLnTx/>
                <a:uFillTx/>
                <a:latin typeface="Tahoma"/>
              </a:rPr>
              <a:t>Designing Accurate</a:t>
            </a:r>
            <a:br>
              <a:rPr kumimoji="0" lang="en-US" sz="4400" b="1" i="0" u="none" strike="noStrike" kern="1200" cap="none" spc="0" normalizeH="0" baseline="0" noProof="0" dirty="0">
                <a:ln>
                  <a:noFill/>
                </a:ln>
                <a:solidFill>
                  <a:schemeClr val="bg1">
                    <a:lumMod val="95000"/>
                    <a:lumOff val="5000"/>
                  </a:schemeClr>
                </a:solidFill>
                <a:effectLst/>
                <a:uLnTx/>
                <a:uFillTx/>
                <a:latin typeface="Tahoma"/>
              </a:rPr>
            </a:br>
            <a:r>
              <a:rPr kumimoji="0" lang="en-US" sz="4400" b="1" i="0" u="none" strike="noStrike" kern="1200" cap="none" spc="0" normalizeH="0" baseline="0" noProof="0" dirty="0">
                <a:ln>
                  <a:noFill/>
                </a:ln>
                <a:solidFill>
                  <a:schemeClr val="bg1">
                    <a:lumMod val="95000"/>
                    <a:lumOff val="5000"/>
                  </a:schemeClr>
                </a:solidFill>
                <a:effectLst/>
                <a:uLnTx/>
                <a:uFillTx/>
                <a:latin typeface="Tahoma"/>
              </a:rPr>
              <a:t>Data Entry Procedures</a:t>
            </a:r>
          </a:p>
        </p:txBody>
      </p:sp>
      <p:sp>
        <p:nvSpPr>
          <p:cNvPr id="6" name="Text Box 4"/>
          <p:cNvSpPr txBox="1">
            <a:spLocks noChangeArrowheads="1"/>
          </p:cNvSpPr>
          <p:nvPr/>
        </p:nvSpPr>
        <p:spPr bwMode="auto">
          <a:xfrm>
            <a:off x="9237134" y="3107266"/>
            <a:ext cx="2514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9600" b="1" dirty="0">
                <a:solidFill>
                  <a:srgbClr val="808080"/>
                </a:solidFill>
                <a:latin typeface="Arial" panose="020B0604020202020204" pitchFamily="34" charset="0"/>
              </a:rPr>
              <a:t>15</a:t>
            </a:r>
          </a:p>
        </p:txBody>
      </p:sp>
    </p:spTree>
    <p:extLst>
      <p:ext uri="{BB962C8B-B14F-4D97-AF65-F5344CB8AC3E}">
        <p14:creationId xmlns:p14="http://schemas.microsoft.com/office/powerpoint/2010/main" val="10124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b="1" dirty="0">
                <a:latin typeface=".VnBahamasB" panose="020BE200000000000000" pitchFamily="34" charset="0"/>
              </a:rPr>
              <a:t>Simple Sequence Codes</a:t>
            </a:r>
          </a:p>
        </p:txBody>
      </p:sp>
      <p:sp>
        <p:nvSpPr>
          <p:cNvPr id="102403"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A number that is assigned to something if it needs to be numbered</a:t>
            </a:r>
          </a:p>
          <a:p>
            <a:r>
              <a:rPr lang="en-US" dirty="0">
                <a:solidFill>
                  <a:schemeClr val="accent1">
                    <a:lumMod val="60000"/>
                    <a:lumOff val="40000"/>
                  </a:schemeClr>
                </a:solidFill>
              </a:rPr>
              <a:t>No relation to the data itself</a:t>
            </a:r>
          </a:p>
          <a:p>
            <a:r>
              <a:rPr lang="en-US" dirty="0">
                <a:solidFill>
                  <a:schemeClr val="accent1">
                    <a:lumMod val="60000"/>
                    <a:lumOff val="40000"/>
                  </a:schemeClr>
                </a:solidFill>
              </a:rPr>
              <a:t>Eliminates the possibility of assigning the same number</a:t>
            </a:r>
          </a:p>
          <a:p>
            <a:r>
              <a:rPr lang="en-US" dirty="0">
                <a:solidFill>
                  <a:schemeClr val="accent1">
                    <a:lumMod val="60000"/>
                    <a:lumOff val="40000"/>
                  </a:schemeClr>
                </a:solidFill>
              </a:rPr>
              <a:t>It gives users an approximation of when the order was received</a:t>
            </a:r>
          </a:p>
          <a:p>
            <a:r>
              <a:rPr lang="en-US" dirty="0">
                <a:solidFill>
                  <a:schemeClr val="accent1">
                    <a:lumMod val="60000"/>
                    <a:lumOff val="40000"/>
                  </a:schemeClr>
                </a:solidFill>
              </a:rPr>
              <a:t>When you do not wish to have someone read the code to figure out how many numbers have been assigned</a:t>
            </a:r>
          </a:p>
          <a:p>
            <a:r>
              <a:rPr lang="en-US" dirty="0">
                <a:solidFill>
                  <a:schemeClr val="accent1">
                    <a:lumMod val="60000"/>
                    <a:lumOff val="40000"/>
                  </a:schemeClr>
                </a:solidFill>
              </a:rPr>
              <a:t>When a more complex code is desirable to avoid a costly mistake</a:t>
            </a:r>
          </a:p>
          <a:p>
            <a:pPr>
              <a:buFontTx/>
              <a:buNone/>
            </a:pPr>
            <a:endParaRPr lang="en-US" dirty="0">
              <a:solidFill>
                <a:schemeClr val="accent1">
                  <a:lumMod val="60000"/>
                  <a:lumOff val="40000"/>
                </a:schemeClr>
              </a:solidFill>
            </a:endParaRPr>
          </a:p>
        </p:txBody>
      </p:sp>
    </p:spTree>
    <p:extLst>
      <p:ext uri="{BB962C8B-B14F-4D97-AF65-F5344CB8AC3E}">
        <p14:creationId xmlns:p14="http://schemas.microsoft.com/office/powerpoint/2010/main" val="405061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b="1" dirty="0">
                <a:latin typeface=".VnBahamasB" panose="020BE200000000000000" pitchFamily="34" charset="0"/>
              </a:rPr>
              <a:t>Alphabetic Derivation Codes</a:t>
            </a:r>
          </a:p>
        </p:txBody>
      </p:sp>
      <p:sp>
        <p:nvSpPr>
          <p:cNvPr id="10342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A commonly used approach in identifying an account number</a:t>
            </a:r>
          </a:p>
          <a:p>
            <a:r>
              <a:rPr lang="en-US" altLang="en-US" dirty="0">
                <a:solidFill>
                  <a:schemeClr val="accent1">
                    <a:lumMod val="60000"/>
                    <a:lumOff val="40000"/>
                  </a:schemeClr>
                </a:solidFill>
              </a:rPr>
              <a:t>When the alphabetic portion is small or when the name contains fewer consonants than the code requires</a:t>
            </a:r>
          </a:p>
          <a:p>
            <a:pPr lvl="1"/>
            <a:r>
              <a:rPr lang="en-US" altLang="en-US" dirty="0">
                <a:solidFill>
                  <a:schemeClr val="accent1">
                    <a:lumMod val="60000"/>
                    <a:lumOff val="40000"/>
                  </a:schemeClr>
                </a:solidFill>
              </a:rPr>
              <a:t>Names like ROE - become RXX</a:t>
            </a:r>
          </a:p>
          <a:p>
            <a:r>
              <a:rPr lang="en-US" altLang="en-US" dirty="0">
                <a:solidFill>
                  <a:schemeClr val="accent1">
                    <a:lumMod val="60000"/>
                    <a:lumOff val="40000"/>
                  </a:schemeClr>
                </a:solidFill>
              </a:rPr>
              <a:t>Some of the data may change</a:t>
            </a:r>
          </a:p>
          <a:p>
            <a:endParaRPr lang="en-US" dirty="0">
              <a:solidFill>
                <a:schemeClr val="accent1">
                  <a:lumMod val="60000"/>
                  <a:lumOff val="40000"/>
                </a:schemeClr>
              </a:solidFill>
            </a:endParaRPr>
          </a:p>
          <a:p>
            <a:pPr>
              <a:buFontTx/>
              <a:buNone/>
            </a:pPr>
            <a:r>
              <a:rPr lang="en-US" dirty="0">
                <a:solidFill>
                  <a:schemeClr val="accent1">
                    <a:lumMod val="60000"/>
                    <a:lumOff val="40000"/>
                  </a:schemeClr>
                </a:solidFill>
              </a:rPr>
              <a:t>	</a:t>
            </a:r>
          </a:p>
        </p:txBody>
      </p:sp>
      <p:pic>
        <p:nvPicPr>
          <p:cNvPr id="1034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91001"/>
            <a:ext cx="5410200"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974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b="1" dirty="0">
                <a:latin typeface=".VnBahamasB" panose="020BE200000000000000" pitchFamily="34" charset="0"/>
              </a:rPr>
              <a:t>Classification Information</a:t>
            </a:r>
          </a:p>
        </p:txBody>
      </p:sp>
      <p:sp>
        <p:nvSpPr>
          <p:cNvPr id="107523" name="Rectangle 3"/>
          <p:cNvSpPr>
            <a:spLocks noGrp="1" noChangeArrowheads="1"/>
          </p:cNvSpPr>
          <p:nvPr>
            <p:ph idx="1"/>
          </p:nvPr>
        </p:nvSpPr>
        <p:spPr>
          <a:solidFill>
            <a:schemeClr val="dk1">
              <a:alpha val="73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Affords the ability to distinguish between classes of items</a:t>
            </a:r>
          </a:p>
          <a:p>
            <a:r>
              <a:rPr lang="en-US" dirty="0">
                <a:solidFill>
                  <a:schemeClr val="accent1">
                    <a:lumMod val="60000"/>
                    <a:lumOff val="40000"/>
                  </a:schemeClr>
                </a:solidFill>
              </a:rPr>
              <a:t>Must be mutually exclusive</a:t>
            </a:r>
          </a:p>
          <a:p>
            <a:r>
              <a:rPr lang="en-US" dirty="0">
                <a:solidFill>
                  <a:schemeClr val="accent1">
                    <a:lumMod val="60000"/>
                    <a:lumOff val="40000"/>
                  </a:schemeClr>
                </a:solidFill>
              </a:rPr>
              <a:t>Classification codes</a:t>
            </a:r>
          </a:p>
          <a:p>
            <a:r>
              <a:rPr lang="en-US" dirty="0">
                <a:solidFill>
                  <a:schemeClr val="accent1">
                    <a:lumMod val="60000"/>
                    <a:lumOff val="40000"/>
                  </a:schemeClr>
                </a:solidFill>
              </a:rPr>
              <a:t>Block sequence codes </a:t>
            </a:r>
          </a:p>
        </p:txBody>
      </p:sp>
    </p:spTree>
    <p:extLst>
      <p:ext uri="{BB962C8B-B14F-4D97-AF65-F5344CB8AC3E}">
        <p14:creationId xmlns:p14="http://schemas.microsoft.com/office/powerpoint/2010/main" val="4152929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b="1" dirty="0">
                <a:latin typeface=".VnBahamasB" panose="020BE200000000000000" pitchFamily="34" charset="0"/>
              </a:rPr>
              <a:t>Classification Codes</a:t>
            </a:r>
          </a:p>
        </p:txBody>
      </p:sp>
      <p:sp>
        <p:nvSpPr>
          <p:cNvPr id="10854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pPr>
              <a:lnSpc>
                <a:spcPct val="90000"/>
              </a:lnSpc>
            </a:pPr>
            <a:r>
              <a:rPr lang="en-US" dirty="0">
                <a:solidFill>
                  <a:schemeClr val="accent1">
                    <a:lumMod val="60000"/>
                    <a:lumOff val="40000"/>
                  </a:schemeClr>
                </a:solidFill>
              </a:rPr>
              <a:t>Used to distinguish one group of data with special characteristics from another</a:t>
            </a:r>
          </a:p>
          <a:p>
            <a:pPr>
              <a:lnSpc>
                <a:spcPct val="90000"/>
              </a:lnSpc>
            </a:pPr>
            <a:r>
              <a:rPr lang="en-US" dirty="0">
                <a:solidFill>
                  <a:schemeClr val="accent1">
                    <a:lumMod val="60000"/>
                    <a:lumOff val="40000"/>
                  </a:schemeClr>
                </a:solidFill>
              </a:rPr>
              <a:t>Can consist of either a single letter or a number</a:t>
            </a:r>
          </a:p>
          <a:p>
            <a:pPr>
              <a:lnSpc>
                <a:spcPct val="90000"/>
              </a:lnSpc>
            </a:pPr>
            <a:r>
              <a:rPr lang="en-US" dirty="0">
                <a:solidFill>
                  <a:schemeClr val="accent1">
                    <a:lumMod val="60000"/>
                    <a:lumOff val="40000"/>
                  </a:schemeClr>
                </a:solidFill>
              </a:rPr>
              <a:t>A shorthand way of describing a person, place, thing, or event</a:t>
            </a:r>
          </a:p>
          <a:p>
            <a:pPr>
              <a:lnSpc>
                <a:spcPct val="90000"/>
              </a:lnSpc>
            </a:pPr>
            <a:r>
              <a:rPr lang="en-US" dirty="0">
                <a:solidFill>
                  <a:schemeClr val="accent1">
                    <a:lumMod val="60000"/>
                    <a:lumOff val="40000"/>
                  </a:schemeClr>
                </a:solidFill>
              </a:rPr>
              <a:t>Listed in manuals or posted so that users can locate them easily</a:t>
            </a:r>
          </a:p>
        </p:txBody>
      </p:sp>
    </p:spTree>
    <p:extLst>
      <p:ext uri="{BB962C8B-B14F-4D97-AF65-F5344CB8AC3E}">
        <p14:creationId xmlns:p14="http://schemas.microsoft.com/office/powerpoint/2010/main" val="2283004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b="1" dirty="0">
                <a:latin typeface=".VnBahamasB" panose="020BE200000000000000" pitchFamily="34" charset="0"/>
              </a:rPr>
              <a:t>Classification Codes</a:t>
            </a:r>
          </a:p>
        </p:txBody>
      </p:sp>
      <p:sp>
        <p:nvSpPr>
          <p:cNvPr id="109571"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Use a single letter for a code</a:t>
            </a:r>
          </a:p>
          <a:p>
            <a:endParaRPr lang="en-US" dirty="0"/>
          </a:p>
          <a:p>
            <a:pPr>
              <a:buFontTx/>
              <a:buNone/>
            </a:pPr>
            <a:endParaRPr lang="en-US" dirty="0">
              <a:solidFill>
                <a:srgbClr val="FF0066"/>
              </a:solidFill>
            </a:endParaRPr>
          </a:p>
        </p:txBody>
      </p:sp>
      <p:sp>
        <p:nvSpPr>
          <p:cNvPr id="109573" name="Text Box 5"/>
          <p:cNvSpPr txBox="1">
            <a:spLocks noChangeArrowheads="1"/>
          </p:cNvSpPr>
          <p:nvPr/>
        </p:nvSpPr>
        <p:spPr bwMode="auto">
          <a:xfrm>
            <a:off x="3429000" y="2895601"/>
            <a:ext cx="480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t>Grouping tax-deductible items through the use of a one-letter classification code</a:t>
            </a:r>
          </a:p>
        </p:txBody>
      </p:sp>
      <p:pic>
        <p:nvPicPr>
          <p:cNvPr id="10957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886201"/>
            <a:ext cx="4953000"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648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b="1" dirty="0">
                <a:latin typeface=".VnBahamasB" panose="020BE200000000000000" pitchFamily="34" charset="0"/>
              </a:rPr>
              <a:t>Block Sequence Codes</a:t>
            </a:r>
          </a:p>
        </p:txBody>
      </p:sp>
      <p:sp>
        <p:nvSpPr>
          <p:cNvPr id="111619"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An extension of the sequence code</a:t>
            </a:r>
          </a:p>
          <a:p>
            <a:r>
              <a:rPr lang="en-US" dirty="0">
                <a:solidFill>
                  <a:schemeClr val="accent1">
                    <a:lumMod val="60000"/>
                    <a:lumOff val="40000"/>
                  </a:schemeClr>
                </a:solidFill>
              </a:rPr>
              <a:t>Data are grouped according to common characteristics</a:t>
            </a:r>
          </a:p>
          <a:p>
            <a:r>
              <a:rPr lang="en-US" dirty="0">
                <a:solidFill>
                  <a:schemeClr val="accent1">
                    <a:lumMod val="60000"/>
                    <a:lumOff val="40000"/>
                  </a:schemeClr>
                </a:solidFill>
              </a:rPr>
              <a:t>Simplicity of assigning the next available number (within the block) to the next item needing identification</a:t>
            </a:r>
          </a:p>
        </p:txBody>
      </p:sp>
    </p:spTree>
    <p:extLst>
      <p:ext uri="{BB962C8B-B14F-4D97-AF65-F5344CB8AC3E}">
        <p14:creationId xmlns:p14="http://schemas.microsoft.com/office/powerpoint/2010/main" val="119727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b="1" dirty="0">
                <a:latin typeface=".VnBahamasB" panose="020BE200000000000000" pitchFamily="34" charset="0"/>
              </a:rPr>
              <a:t>Using a block sequence code to group similar software packages</a:t>
            </a:r>
          </a:p>
        </p:txBody>
      </p:sp>
      <p:pic>
        <p:nvPicPr>
          <p:cNvPr id="1126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05000"/>
            <a:ext cx="4953000"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497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dirty="0">
                <a:latin typeface=".VnBahamasB" panose="020BE200000000000000" pitchFamily="34" charset="0"/>
              </a:rPr>
              <a:t>Concealing Information</a:t>
            </a:r>
          </a:p>
        </p:txBody>
      </p:sp>
      <p:sp>
        <p:nvSpPr>
          <p:cNvPr id="11366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Codes may be used to conceal or disguise information</a:t>
            </a:r>
          </a:p>
          <a:p>
            <a:r>
              <a:rPr lang="en-US" dirty="0">
                <a:solidFill>
                  <a:schemeClr val="accent1">
                    <a:lumMod val="60000"/>
                    <a:lumOff val="40000"/>
                  </a:schemeClr>
                </a:solidFill>
              </a:rPr>
              <a:t>Cipher Codes</a:t>
            </a:r>
          </a:p>
        </p:txBody>
      </p:sp>
    </p:spTree>
    <p:extLst>
      <p:ext uri="{BB962C8B-B14F-4D97-AF65-F5344CB8AC3E}">
        <p14:creationId xmlns:p14="http://schemas.microsoft.com/office/powerpoint/2010/main" val="239280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dirty="0">
                <a:latin typeface=".VnBahamasB" panose="020BE200000000000000" pitchFamily="34" charset="0"/>
              </a:rPr>
              <a:t>Cipher Codes</a:t>
            </a:r>
          </a:p>
        </p:txBody>
      </p:sp>
      <p:sp>
        <p:nvSpPr>
          <p:cNvPr id="16486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The direct substitution of one letter for another, one number for another, or one letter for a number</a:t>
            </a:r>
          </a:p>
        </p:txBody>
      </p:sp>
    </p:spTree>
    <p:extLst>
      <p:ext uri="{BB962C8B-B14F-4D97-AF65-F5344CB8AC3E}">
        <p14:creationId xmlns:p14="http://schemas.microsoft.com/office/powerpoint/2010/main" val="374429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title"/>
          </p:nvPr>
        </p:nvSpPr>
        <p:spPr/>
        <p:txBody>
          <a:bodyPr/>
          <a:lstStyle/>
          <a:p>
            <a:r>
              <a:rPr lang="en-US" sz="2400" b="1" dirty="0">
                <a:latin typeface=".VnBahamasB" panose="020BE200000000000000" pitchFamily="34" charset="0"/>
              </a:rPr>
              <a:t>Encoding markdown prices with a cipher code is a way of concealing price information from customers</a:t>
            </a:r>
          </a:p>
        </p:txBody>
      </p:sp>
      <p:pic>
        <p:nvPicPr>
          <p:cNvPr id="1146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09800"/>
            <a:ext cx="754380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890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823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b="1" dirty="0">
                <a:latin typeface=".VnBahamasB" panose="020BE200000000000000" pitchFamily="34" charset="0"/>
              </a:rPr>
              <a:t>Revealing Information</a:t>
            </a:r>
          </a:p>
        </p:txBody>
      </p:sp>
      <p:sp>
        <p:nvSpPr>
          <p:cNvPr id="115715"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pPr>
              <a:lnSpc>
                <a:spcPct val="90000"/>
              </a:lnSpc>
            </a:pPr>
            <a:r>
              <a:rPr lang="en-US" dirty="0">
                <a:solidFill>
                  <a:schemeClr val="accent1">
                    <a:lumMod val="60000"/>
                    <a:lumOff val="40000"/>
                  </a:schemeClr>
                </a:solidFill>
              </a:rPr>
              <a:t>Sometimes it is desirable to reveal information to specific users through a code</a:t>
            </a:r>
          </a:p>
          <a:p>
            <a:pPr>
              <a:lnSpc>
                <a:spcPct val="90000"/>
              </a:lnSpc>
            </a:pPr>
            <a:r>
              <a:rPr lang="en-US" dirty="0">
                <a:solidFill>
                  <a:schemeClr val="accent1">
                    <a:lumMod val="60000"/>
                    <a:lumOff val="40000"/>
                  </a:schemeClr>
                </a:solidFill>
              </a:rPr>
              <a:t>Makes the data entry more meaningful for humans</a:t>
            </a:r>
          </a:p>
          <a:p>
            <a:pPr>
              <a:lnSpc>
                <a:spcPct val="90000"/>
              </a:lnSpc>
            </a:pPr>
            <a:r>
              <a:rPr lang="en-US" dirty="0">
                <a:solidFill>
                  <a:schemeClr val="accent1">
                    <a:lumMod val="60000"/>
                    <a:lumOff val="40000"/>
                  </a:schemeClr>
                </a:solidFill>
              </a:rPr>
              <a:t>Significant-Digit subset codes</a:t>
            </a:r>
          </a:p>
          <a:p>
            <a:pPr>
              <a:lnSpc>
                <a:spcPct val="90000"/>
              </a:lnSpc>
            </a:pPr>
            <a:r>
              <a:rPr lang="en-US" dirty="0">
                <a:solidFill>
                  <a:schemeClr val="accent1">
                    <a:lumMod val="60000"/>
                    <a:lumOff val="40000"/>
                  </a:schemeClr>
                </a:solidFill>
              </a:rPr>
              <a:t>Mnemonic codes</a:t>
            </a:r>
          </a:p>
          <a:p>
            <a:pPr>
              <a:lnSpc>
                <a:spcPct val="90000"/>
              </a:lnSpc>
            </a:pPr>
            <a:r>
              <a:rPr lang="en-US" dirty="0">
                <a:solidFill>
                  <a:schemeClr val="accent1">
                    <a:lumMod val="60000"/>
                    <a:lumOff val="40000"/>
                  </a:schemeClr>
                </a:solidFill>
              </a:rPr>
              <a:t>Unicode</a:t>
            </a:r>
          </a:p>
        </p:txBody>
      </p:sp>
    </p:spTree>
    <p:extLst>
      <p:ext uri="{BB962C8B-B14F-4D97-AF65-F5344CB8AC3E}">
        <p14:creationId xmlns:p14="http://schemas.microsoft.com/office/powerpoint/2010/main" val="3575506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b="1" dirty="0">
                <a:latin typeface=".VnBahamasB" panose="020BE200000000000000" pitchFamily="34" charset="0"/>
              </a:rPr>
              <a:t>Significant-Digit Subset Codes</a:t>
            </a:r>
          </a:p>
        </p:txBody>
      </p:sp>
      <p:sp>
        <p:nvSpPr>
          <p:cNvPr id="116739"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pPr>
              <a:lnSpc>
                <a:spcPct val="90000"/>
              </a:lnSpc>
            </a:pPr>
            <a:r>
              <a:rPr lang="en-US" dirty="0">
                <a:solidFill>
                  <a:schemeClr val="accent1">
                    <a:lumMod val="60000"/>
                    <a:lumOff val="40000"/>
                  </a:schemeClr>
                </a:solidFill>
              </a:rPr>
              <a:t>Used to help describe a product by virtue of its membership in many subgroups</a:t>
            </a:r>
          </a:p>
          <a:p>
            <a:pPr>
              <a:lnSpc>
                <a:spcPct val="90000"/>
              </a:lnSpc>
            </a:pPr>
            <a:r>
              <a:rPr lang="en-US" dirty="0">
                <a:solidFill>
                  <a:schemeClr val="accent1">
                    <a:lumMod val="60000"/>
                    <a:lumOff val="40000"/>
                  </a:schemeClr>
                </a:solidFill>
              </a:rPr>
              <a:t>Possible to locate items that belong to a certain group or class</a:t>
            </a:r>
          </a:p>
          <a:p>
            <a:pPr>
              <a:lnSpc>
                <a:spcPct val="90000"/>
              </a:lnSpc>
            </a:pPr>
            <a:r>
              <a:rPr lang="en-US" dirty="0">
                <a:solidFill>
                  <a:schemeClr val="accent1">
                    <a:lumMod val="60000"/>
                    <a:lumOff val="40000"/>
                  </a:schemeClr>
                </a:solidFill>
              </a:rPr>
              <a:t>Inquiries may be performed on a portion of the code</a:t>
            </a:r>
          </a:p>
          <a:p>
            <a:pPr>
              <a:lnSpc>
                <a:spcPct val="90000"/>
              </a:lnSpc>
            </a:pPr>
            <a:r>
              <a:rPr lang="en-US" dirty="0">
                <a:solidFill>
                  <a:schemeClr val="accent1">
                    <a:lumMod val="60000"/>
                    <a:lumOff val="40000"/>
                  </a:schemeClr>
                </a:solidFill>
              </a:rPr>
              <a:t>Useful for a marketing product</a:t>
            </a:r>
          </a:p>
        </p:txBody>
      </p:sp>
    </p:spTree>
    <p:extLst>
      <p:ext uri="{BB962C8B-B14F-4D97-AF65-F5344CB8AC3E}">
        <p14:creationId xmlns:p14="http://schemas.microsoft.com/office/powerpoint/2010/main" val="34991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title"/>
          </p:nvPr>
        </p:nvSpPr>
        <p:spPr/>
        <p:txBody>
          <a:bodyPr/>
          <a:lstStyle/>
          <a:p>
            <a:r>
              <a:rPr lang="en-US" sz="2400" b="1" dirty="0">
                <a:latin typeface=".VnBahamasB" panose="020BE200000000000000" pitchFamily="34" charset="0"/>
              </a:rPr>
              <a:t>Using a significant-digit subset code helps employees locate items belonging to a particular department</a:t>
            </a:r>
          </a:p>
        </p:txBody>
      </p:sp>
      <p:pic>
        <p:nvPicPr>
          <p:cNvPr id="11776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981201"/>
            <a:ext cx="464820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504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b="1" dirty="0">
                <a:latin typeface=".VnBahamasB" panose="020BE200000000000000" pitchFamily="34" charset="0"/>
              </a:rPr>
              <a:t>Mnemonic Codes</a:t>
            </a:r>
          </a:p>
        </p:txBody>
      </p:sp>
      <p:sp>
        <p:nvSpPr>
          <p:cNvPr id="11878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A mnemonic (pronounced </a:t>
            </a:r>
            <a:r>
              <a:rPr lang="en-US" dirty="0" err="1">
                <a:solidFill>
                  <a:schemeClr val="accent1">
                    <a:lumMod val="60000"/>
                    <a:lumOff val="40000"/>
                  </a:schemeClr>
                </a:solidFill>
              </a:rPr>
              <a:t>nî-môn</a:t>
            </a:r>
            <a:r>
              <a:rPr lang="en-US" dirty="0">
                <a:solidFill>
                  <a:schemeClr val="accent1">
                    <a:lumMod val="60000"/>
                    <a:lumOff val="40000"/>
                  </a:schemeClr>
                </a:solidFill>
              </a:rPr>
              <a:t>'-</a:t>
            </a:r>
            <a:r>
              <a:rPr lang="en-US" dirty="0" err="1">
                <a:solidFill>
                  <a:schemeClr val="accent1">
                    <a:lumMod val="60000"/>
                    <a:lumOff val="40000"/>
                  </a:schemeClr>
                </a:solidFill>
              </a:rPr>
              <a:t>ïk</a:t>
            </a:r>
            <a:r>
              <a:rPr lang="en-US" dirty="0">
                <a:solidFill>
                  <a:schemeClr val="accent1">
                    <a:lumMod val="60000"/>
                    <a:lumOff val="40000"/>
                  </a:schemeClr>
                </a:solidFill>
              </a:rPr>
              <a:t>) is a human memory aid</a:t>
            </a:r>
          </a:p>
          <a:p>
            <a:r>
              <a:rPr lang="en-US" dirty="0">
                <a:solidFill>
                  <a:schemeClr val="accent1">
                    <a:lumMod val="60000"/>
                    <a:lumOff val="40000"/>
                  </a:schemeClr>
                </a:solidFill>
              </a:rPr>
              <a:t>Any code that helps the data-entry person remember how to enter the data or the user remember how to use the information is a mnemonic</a:t>
            </a:r>
          </a:p>
          <a:p>
            <a:r>
              <a:rPr lang="en-US" dirty="0">
                <a:solidFill>
                  <a:schemeClr val="accent1">
                    <a:lumMod val="60000"/>
                    <a:lumOff val="40000"/>
                  </a:schemeClr>
                </a:solidFill>
              </a:rPr>
              <a:t>Using a combination of letters and symbols affords a clear way to code a product so that the code is easily seen and understood</a:t>
            </a:r>
          </a:p>
        </p:txBody>
      </p:sp>
    </p:spTree>
    <p:extLst>
      <p:ext uri="{BB962C8B-B14F-4D97-AF65-F5344CB8AC3E}">
        <p14:creationId xmlns:p14="http://schemas.microsoft.com/office/powerpoint/2010/main" val="299109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z="2800" b="1" dirty="0">
                <a:latin typeface=".VnBahamasB" panose="020BE200000000000000" pitchFamily="34" charset="0"/>
              </a:rPr>
              <a:t>Mnemonic codes function as memory aids by using a meaningful combination of letters and numbers</a:t>
            </a:r>
          </a:p>
        </p:txBody>
      </p:sp>
      <p:pic>
        <p:nvPicPr>
          <p:cNvPr id="162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1"/>
            <a:ext cx="716280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10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b="1" dirty="0">
                <a:latin typeface=".VnBahamasB" panose="020BE200000000000000" pitchFamily="34" charset="0"/>
              </a:rPr>
              <a:t>Unicode</a:t>
            </a:r>
          </a:p>
        </p:txBody>
      </p:sp>
      <p:sp>
        <p:nvSpPr>
          <p:cNvPr id="119811"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Includes all standard language symbols</a:t>
            </a:r>
          </a:p>
          <a:p>
            <a:r>
              <a:rPr lang="en-US" dirty="0">
                <a:solidFill>
                  <a:schemeClr val="accent1">
                    <a:lumMod val="60000"/>
                    <a:lumOff val="40000"/>
                  </a:schemeClr>
                </a:solidFill>
              </a:rPr>
              <a:t>Has room for 65,535 characters</a:t>
            </a:r>
          </a:p>
          <a:p>
            <a:r>
              <a:rPr lang="en-US" dirty="0">
                <a:solidFill>
                  <a:schemeClr val="accent1">
                    <a:lumMod val="60000"/>
                    <a:lumOff val="40000"/>
                  </a:schemeClr>
                </a:solidFill>
              </a:rPr>
              <a:t>The full set of Unicode characters are grouped by language and may be found at </a:t>
            </a:r>
            <a:r>
              <a:rPr lang="en-US" dirty="0">
                <a:solidFill>
                  <a:schemeClr val="accent1">
                    <a:lumMod val="60000"/>
                    <a:lumOff val="40000"/>
                  </a:schemeClr>
                </a:solidFill>
                <a:hlinkClick r:id="rId3"/>
              </a:rPr>
              <a:t>www.unicode.org</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95110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b="1" dirty="0">
                <a:latin typeface=".VnBahamasB" panose="020BE200000000000000" pitchFamily="34" charset="0"/>
              </a:rPr>
              <a:t>Requesting Appropriate Action</a:t>
            </a:r>
          </a:p>
        </p:txBody>
      </p:sp>
      <p:sp>
        <p:nvSpPr>
          <p:cNvPr id="165891"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Instruct either the computer or the decision maker about what action to take</a:t>
            </a:r>
          </a:p>
          <a:p>
            <a:r>
              <a:rPr lang="en-US" dirty="0">
                <a:solidFill>
                  <a:schemeClr val="accent1">
                    <a:lumMod val="60000"/>
                    <a:lumOff val="40000"/>
                  </a:schemeClr>
                </a:solidFill>
              </a:rPr>
              <a:t>Function codes</a:t>
            </a:r>
          </a:p>
        </p:txBody>
      </p:sp>
    </p:spTree>
    <p:extLst>
      <p:ext uri="{BB962C8B-B14F-4D97-AF65-F5344CB8AC3E}">
        <p14:creationId xmlns:p14="http://schemas.microsoft.com/office/powerpoint/2010/main" val="2907229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b="1" dirty="0">
                <a:latin typeface=".VnBahamasB" panose="020BE200000000000000" pitchFamily="34" charset="0"/>
              </a:rPr>
              <a:t>Function Codes</a:t>
            </a:r>
          </a:p>
        </p:txBody>
      </p:sp>
      <p:sp>
        <p:nvSpPr>
          <p:cNvPr id="120835"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Short numeric or alphanumeric codes used to spell out precisely what activities are to be accomplished</a:t>
            </a:r>
          </a:p>
        </p:txBody>
      </p:sp>
    </p:spTree>
    <p:extLst>
      <p:ext uri="{BB962C8B-B14F-4D97-AF65-F5344CB8AC3E}">
        <p14:creationId xmlns:p14="http://schemas.microsoft.com/office/powerpoint/2010/main" val="1018429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sz="2800" b="1" dirty="0">
                <a:latin typeface=".VnBahamasB" panose="020BE200000000000000" pitchFamily="34" charset="0"/>
              </a:rPr>
              <a:t>Function codes compactly capture functions that the computer must perform</a:t>
            </a:r>
          </a:p>
        </p:txBody>
      </p:sp>
      <p:pic>
        <p:nvPicPr>
          <p:cNvPr id="168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057400"/>
            <a:ext cx="7162800" cy="37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68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b="1" dirty="0">
                <a:latin typeface=".VnBahamasB" panose="020BE200000000000000" pitchFamily="34" charset="0"/>
              </a:rPr>
              <a:t>General Guidelines for Coding</a:t>
            </a:r>
          </a:p>
        </p:txBody>
      </p:sp>
      <p:sp>
        <p:nvSpPr>
          <p:cNvPr id="121859" name="Rectangle 3"/>
          <p:cNvSpPr>
            <a:spLocks noGrp="1" noChangeArrowheads="1"/>
          </p:cNvSpPr>
          <p:nvPr>
            <p:ph idx="1"/>
          </p:nvPr>
        </p:nvSpPr>
        <p:spPr>
          <a:xfrm>
            <a:off x="2743200" y="1905000"/>
            <a:ext cx="7772400" cy="4114800"/>
          </a:xfrm>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Be concise</a:t>
            </a:r>
          </a:p>
          <a:p>
            <a:r>
              <a:rPr lang="en-US" dirty="0">
                <a:solidFill>
                  <a:schemeClr val="accent1">
                    <a:lumMod val="60000"/>
                    <a:lumOff val="40000"/>
                  </a:schemeClr>
                </a:solidFill>
              </a:rPr>
              <a:t>Keep the codes stable</a:t>
            </a:r>
          </a:p>
          <a:p>
            <a:r>
              <a:rPr lang="en-US" dirty="0">
                <a:solidFill>
                  <a:schemeClr val="accent1">
                    <a:lumMod val="60000"/>
                    <a:lumOff val="40000"/>
                  </a:schemeClr>
                </a:solidFill>
              </a:rPr>
              <a:t>Ensure that codes are unique</a:t>
            </a:r>
          </a:p>
          <a:p>
            <a:r>
              <a:rPr lang="en-US" dirty="0">
                <a:solidFill>
                  <a:schemeClr val="accent1">
                    <a:lumMod val="60000"/>
                    <a:lumOff val="40000"/>
                  </a:schemeClr>
                </a:solidFill>
              </a:rPr>
              <a:t>Allow codes to be sortable</a:t>
            </a:r>
          </a:p>
          <a:p>
            <a:r>
              <a:rPr lang="en-US" dirty="0">
                <a:solidFill>
                  <a:schemeClr val="accent1">
                    <a:lumMod val="60000"/>
                    <a:lumOff val="40000"/>
                  </a:schemeClr>
                </a:solidFill>
              </a:rPr>
              <a:t>Avoid confusing codes</a:t>
            </a:r>
          </a:p>
          <a:p>
            <a:r>
              <a:rPr lang="en-US" dirty="0">
                <a:solidFill>
                  <a:schemeClr val="accent1">
                    <a:lumMod val="60000"/>
                    <a:lumOff val="40000"/>
                  </a:schemeClr>
                </a:solidFill>
              </a:rPr>
              <a:t>Keep the codes uniform</a:t>
            </a:r>
          </a:p>
          <a:p>
            <a:r>
              <a:rPr lang="en-US" dirty="0">
                <a:solidFill>
                  <a:schemeClr val="accent1">
                    <a:lumMod val="60000"/>
                    <a:lumOff val="40000"/>
                  </a:schemeClr>
                </a:solidFill>
              </a:rPr>
              <a:t>Allow for modification of codes</a:t>
            </a:r>
          </a:p>
          <a:p>
            <a:r>
              <a:rPr lang="en-US" dirty="0">
                <a:solidFill>
                  <a:schemeClr val="accent1">
                    <a:lumMod val="60000"/>
                    <a:lumOff val="40000"/>
                  </a:schemeClr>
                </a:solidFill>
              </a:rPr>
              <a:t>Make codes meaningful</a:t>
            </a:r>
          </a:p>
        </p:txBody>
      </p:sp>
      <p:sp>
        <p:nvSpPr>
          <p:cNvPr id="6" name="Slide Number Placeholder 5"/>
          <p:cNvSpPr>
            <a:spLocks noGrp="1"/>
          </p:cNvSpPr>
          <p:nvPr>
            <p:ph type="sldNum" sz="quarter" idx="12"/>
          </p:nvPr>
        </p:nvSpPr>
        <p:spPr/>
        <p:txBody>
          <a:bodyPr/>
          <a:lstStyle/>
          <a:p>
            <a:r>
              <a:rPr lang="en-US"/>
              <a:t>15-</a:t>
            </a:r>
            <a:fld id="{D4499C4F-5887-484D-9666-A413C0C45EA2}" type="slidenum">
              <a:rPr lang="en-US"/>
              <a:pPr/>
              <a:t>29</a:t>
            </a:fld>
            <a:endParaRPr lang="en-US"/>
          </a:p>
        </p:txBody>
      </p:sp>
    </p:spTree>
    <p:extLst>
      <p:ext uri="{BB962C8B-B14F-4D97-AF65-F5344CB8AC3E}">
        <p14:creationId xmlns:p14="http://schemas.microsoft.com/office/powerpoint/2010/main" val="58882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extLst>
              <a:ext uri="{BEBA8EAE-BF5A-486C-A8C5-ECC9F3942E4B}">
                <a14:imgProps xmlns:a14="http://schemas.microsoft.com/office/drawing/2010/main">
                  <a14:imgLayer r:embed="rId3">
                    <a14:imgEffect>
                      <a14:artisticBlur radius="41"/>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FAA74FD-923A-4F46-ABB1-34A08DF548F5}"/>
              </a:ext>
            </a:extLst>
          </p:cNvPr>
          <p:cNvSpPr>
            <a:spLocks noGrp="1"/>
          </p:cNvSpPr>
          <p:nvPr>
            <p:ph idx="1"/>
          </p:nvPr>
        </p:nvSpPr>
        <p:spPr>
          <a:xfrm>
            <a:off x="1965960" y="1851660"/>
            <a:ext cx="8641080" cy="3154680"/>
          </a:xfrm>
          <a:solidFill>
            <a:schemeClr val="dk1">
              <a:alpha val="75000"/>
            </a:schemeClr>
          </a:solidFill>
        </p:spPr>
        <p:style>
          <a:lnRef idx="3">
            <a:schemeClr val="lt1"/>
          </a:lnRef>
          <a:fillRef idx="1">
            <a:schemeClr val="dk1"/>
          </a:fillRef>
          <a:effectRef idx="1">
            <a:schemeClr val="dk1"/>
          </a:effectRef>
          <a:fontRef idx="minor">
            <a:schemeClr val="lt1"/>
          </a:fontRef>
        </p:style>
        <p:txBody>
          <a:bodyPr>
            <a:normAutofit/>
          </a:bodyPr>
          <a:lstStyle/>
          <a:p>
            <a:pPr algn="ctr"/>
            <a:r>
              <a:rPr lang="en-US" sz="3200" b="1" dirty="0" err="1" smtClean="0">
                <a:solidFill>
                  <a:schemeClr val="accent1">
                    <a:lumMod val="60000"/>
                    <a:lumOff val="40000"/>
                  </a:schemeClr>
                </a:solidFill>
                <a:latin typeface="Times New Roman" pitchFamily="18" charset="0"/>
                <a:cs typeface="Times New Roman" pitchFamily="18" charset="0"/>
              </a:rPr>
              <a:t>Phạm</a:t>
            </a:r>
            <a:r>
              <a:rPr lang="en-US" sz="3200" b="1" dirty="0" smtClean="0">
                <a:solidFill>
                  <a:schemeClr val="accent1">
                    <a:lumMod val="60000"/>
                    <a:lumOff val="40000"/>
                  </a:schemeClr>
                </a:solidFill>
                <a:latin typeface="Times New Roman" pitchFamily="18" charset="0"/>
                <a:cs typeface="Times New Roman" pitchFamily="18" charset="0"/>
              </a:rPr>
              <a:t> </a:t>
            </a:r>
            <a:r>
              <a:rPr lang="en-US" sz="3200" b="1" dirty="0" err="1" smtClean="0">
                <a:solidFill>
                  <a:schemeClr val="accent1">
                    <a:lumMod val="60000"/>
                    <a:lumOff val="40000"/>
                  </a:schemeClr>
                </a:solidFill>
                <a:latin typeface="Times New Roman" pitchFamily="18" charset="0"/>
                <a:cs typeface="Times New Roman" pitchFamily="18" charset="0"/>
              </a:rPr>
              <a:t>Sỹ</a:t>
            </a:r>
            <a:r>
              <a:rPr lang="en-US" sz="3200" b="1" dirty="0" smtClean="0">
                <a:solidFill>
                  <a:schemeClr val="accent1">
                    <a:lumMod val="60000"/>
                    <a:lumOff val="40000"/>
                  </a:schemeClr>
                </a:solidFill>
                <a:latin typeface="Times New Roman" pitchFamily="18" charset="0"/>
                <a:cs typeface="Times New Roman" pitchFamily="18" charset="0"/>
              </a:rPr>
              <a:t> </a:t>
            </a:r>
            <a:r>
              <a:rPr lang="en-US" sz="3200" b="1" dirty="0" err="1" smtClean="0">
                <a:solidFill>
                  <a:schemeClr val="accent1">
                    <a:lumMod val="60000"/>
                    <a:lumOff val="40000"/>
                  </a:schemeClr>
                </a:solidFill>
                <a:latin typeface="Times New Roman" pitchFamily="18" charset="0"/>
                <a:cs typeface="Times New Roman" pitchFamily="18" charset="0"/>
              </a:rPr>
              <a:t>Trí</a:t>
            </a:r>
            <a:r>
              <a:rPr lang="en-US" sz="3200" b="1" dirty="0" smtClean="0">
                <a:solidFill>
                  <a:schemeClr val="accent1">
                    <a:lumMod val="60000"/>
                    <a:lumOff val="40000"/>
                  </a:schemeClr>
                </a:solidFill>
                <a:latin typeface="Times New Roman" pitchFamily="18" charset="0"/>
                <a:cs typeface="Times New Roman" pitchFamily="18" charset="0"/>
              </a:rPr>
              <a:t> - 1414231</a:t>
            </a:r>
          </a:p>
          <a:p>
            <a:pPr algn="ctr"/>
            <a:r>
              <a:rPr lang="en-US" sz="3200" b="1" dirty="0" err="1" smtClean="0">
                <a:solidFill>
                  <a:schemeClr val="accent1">
                    <a:lumMod val="60000"/>
                    <a:lumOff val="40000"/>
                  </a:schemeClr>
                </a:solidFill>
                <a:latin typeface="Times New Roman" pitchFamily="18" charset="0"/>
                <a:cs typeface="Times New Roman" pitchFamily="18" charset="0"/>
              </a:rPr>
              <a:t>Nguyễn</a:t>
            </a:r>
            <a:r>
              <a:rPr lang="en-US" sz="3200" b="1" dirty="0" smtClean="0">
                <a:solidFill>
                  <a:schemeClr val="accent1">
                    <a:lumMod val="60000"/>
                    <a:lumOff val="40000"/>
                  </a:schemeClr>
                </a:solidFill>
                <a:latin typeface="Times New Roman" pitchFamily="18" charset="0"/>
                <a:cs typeface="Times New Roman" pitchFamily="18" charset="0"/>
              </a:rPr>
              <a:t> </a:t>
            </a:r>
            <a:r>
              <a:rPr lang="en-US" sz="3200" b="1" dirty="0" err="1" smtClean="0">
                <a:solidFill>
                  <a:schemeClr val="accent1">
                    <a:lumMod val="60000"/>
                    <a:lumOff val="40000"/>
                  </a:schemeClr>
                </a:solidFill>
                <a:latin typeface="Times New Roman" pitchFamily="18" charset="0"/>
                <a:cs typeface="Times New Roman" pitchFamily="18" charset="0"/>
              </a:rPr>
              <a:t>Phạm</a:t>
            </a:r>
            <a:r>
              <a:rPr lang="en-US" sz="3200" b="1" dirty="0" smtClean="0">
                <a:solidFill>
                  <a:schemeClr val="accent1">
                    <a:lumMod val="60000"/>
                    <a:lumOff val="40000"/>
                  </a:schemeClr>
                </a:solidFill>
                <a:latin typeface="Times New Roman" pitchFamily="18" charset="0"/>
                <a:cs typeface="Times New Roman" pitchFamily="18" charset="0"/>
              </a:rPr>
              <a:t> </a:t>
            </a:r>
            <a:r>
              <a:rPr lang="en-US" sz="3200" b="1" dirty="0" err="1" smtClean="0">
                <a:solidFill>
                  <a:schemeClr val="accent1">
                    <a:lumMod val="60000"/>
                    <a:lumOff val="40000"/>
                  </a:schemeClr>
                </a:solidFill>
                <a:latin typeface="Times New Roman" pitchFamily="18" charset="0"/>
                <a:cs typeface="Times New Roman" pitchFamily="18" charset="0"/>
              </a:rPr>
              <a:t>Hoàng</a:t>
            </a:r>
            <a:r>
              <a:rPr lang="en-US" sz="3200" b="1" dirty="0" smtClean="0">
                <a:solidFill>
                  <a:schemeClr val="accent1">
                    <a:lumMod val="60000"/>
                    <a:lumOff val="40000"/>
                  </a:schemeClr>
                </a:solidFill>
                <a:latin typeface="Times New Roman" pitchFamily="18" charset="0"/>
                <a:cs typeface="Times New Roman" pitchFamily="18" charset="0"/>
              </a:rPr>
              <a:t> Tuấn </a:t>
            </a:r>
            <a:r>
              <a:rPr lang="mr-IN" sz="3200" b="1" dirty="0" smtClean="0">
                <a:solidFill>
                  <a:schemeClr val="accent1">
                    <a:lumMod val="60000"/>
                    <a:lumOff val="40000"/>
                  </a:schemeClr>
                </a:solidFill>
                <a:latin typeface="Times New Roman" pitchFamily="18" charset="0"/>
                <a:cs typeface="Times New Roman" pitchFamily="18" charset="0"/>
              </a:rPr>
              <a:t>–</a:t>
            </a:r>
            <a:r>
              <a:rPr lang="en-US" sz="3200" b="1" dirty="0" smtClean="0">
                <a:solidFill>
                  <a:schemeClr val="accent1">
                    <a:lumMod val="60000"/>
                    <a:lumOff val="40000"/>
                  </a:schemeClr>
                </a:solidFill>
                <a:latin typeface="Times New Roman" pitchFamily="18" charset="0"/>
                <a:cs typeface="Times New Roman" pitchFamily="18" charset="0"/>
              </a:rPr>
              <a:t> 1513842</a:t>
            </a:r>
          </a:p>
          <a:p>
            <a:pPr algn="ctr"/>
            <a:r>
              <a:rPr lang="en-US" sz="3200" b="1" smtClean="0">
                <a:solidFill>
                  <a:schemeClr val="accent1">
                    <a:lumMod val="60000"/>
                    <a:lumOff val="40000"/>
                  </a:schemeClr>
                </a:solidFill>
                <a:latin typeface="Times New Roman" pitchFamily="18" charset="0"/>
                <a:cs typeface="Times New Roman" pitchFamily="18" charset="0"/>
              </a:rPr>
              <a:t>Mai Tuấn Kiệt - 1411918</a:t>
            </a:r>
            <a:endParaRPr lang="en-US" sz="3200" b="1" dirty="0">
              <a:solidFill>
                <a:schemeClr val="accent1">
                  <a:lumMod val="60000"/>
                  <a:lumOff val="4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44463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69478" y="4889738"/>
            <a:ext cx="10515600" cy="1325563"/>
          </a:xfrm>
        </p:spPr>
        <p:txBody>
          <a:bodyPr/>
          <a:lstStyle/>
          <a:p>
            <a:pPr algn="ctr"/>
            <a:r>
              <a:rPr lang="en-US" dirty="0"/>
              <a:t>Be </a:t>
            </a:r>
            <a:r>
              <a:rPr lang="en-US" dirty="0">
                <a:solidFill>
                  <a:srgbClr val="FFC000"/>
                </a:solidFill>
                <a:latin typeface=".VnBahamasB" pitchFamily="34" charset="0"/>
              </a:rPr>
              <a:t>Concise</a:t>
            </a:r>
          </a:p>
        </p:txBody>
      </p:sp>
      <p:pic>
        <p:nvPicPr>
          <p:cNvPr id="1026" name="Picture 2" descr="Image result for form input desig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6750" y="361113"/>
            <a:ext cx="8429625"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104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90600" y="381000"/>
            <a:ext cx="7877175" cy="1143000"/>
          </a:xfrm>
        </p:spPr>
        <p:txBody>
          <a:bodyPr/>
          <a:lstStyle/>
          <a:p>
            <a:r>
              <a:rPr lang="en-US" altLang="en-US" b="1" dirty="0">
                <a:latin typeface=".VnBahamasB" panose="020BE200000000000000" pitchFamily="34" charset="0"/>
              </a:rPr>
              <a:t>Keep the Codes Stable</a:t>
            </a:r>
          </a:p>
        </p:txBody>
      </p:sp>
      <p:sp>
        <p:nvSpPr>
          <p:cNvPr id="6" name="Rectangle 3"/>
          <p:cNvSpPr txBox="1">
            <a:spLocks noChangeArrowheads="1"/>
          </p:cNvSpPr>
          <p:nvPr/>
        </p:nvSpPr>
        <p:spPr>
          <a:xfrm>
            <a:off x="2265039" y="1719133"/>
            <a:ext cx="7772400" cy="4114800"/>
          </a:xfrm>
          <a:prstGeom prst="rect">
            <a:avLst/>
          </a:prstGeom>
          <a:solidFill>
            <a:schemeClr val="dk1">
              <a:alpha val="75000"/>
            </a:schemeClr>
          </a:solidFill>
        </p:spPr>
        <p:style>
          <a:lnRef idx="3">
            <a:schemeClr val="lt1"/>
          </a:lnRef>
          <a:fillRef idx="1">
            <a:schemeClr val="dk1"/>
          </a:fillRef>
          <a:effectRef idx="1">
            <a:schemeClr val="dk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x-none" dirty="0"/>
              <a:t>Stability means that the identification code for a customer should not change each time new data are received</a:t>
            </a:r>
          </a:p>
          <a:p>
            <a:r>
              <a:rPr lang="en-US" altLang="x-none" dirty="0"/>
              <a:t>Don’t change the codes in a mnemonic system</a:t>
            </a:r>
          </a:p>
        </p:txBody>
      </p:sp>
    </p:spTree>
    <p:extLst>
      <p:ext uri="{BB962C8B-B14F-4D97-AF65-F5344CB8AC3E}">
        <p14:creationId xmlns:p14="http://schemas.microsoft.com/office/powerpoint/2010/main" val="2108726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990600" y="381000"/>
            <a:ext cx="7877175" cy="1143000"/>
          </a:xfrm>
        </p:spPr>
        <p:txBody>
          <a:bodyPr/>
          <a:lstStyle/>
          <a:p>
            <a:r>
              <a:rPr lang="en-US" altLang="en-US" b="1" dirty="0">
                <a:latin typeface=".VnBahamasB" panose="020BE200000000000000" pitchFamily="34" charset="0"/>
              </a:rPr>
              <a:t>Ensure That Codes Are Unique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375" y="1524000"/>
            <a:ext cx="5232400" cy="5054600"/>
          </a:xfrm>
          <a:prstGeom prst="rect">
            <a:avLst/>
          </a:prstGeom>
        </p:spPr>
      </p:pic>
    </p:spTree>
    <p:extLst>
      <p:ext uri="{BB962C8B-B14F-4D97-AF65-F5344CB8AC3E}">
        <p14:creationId xmlns:p14="http://schemas.microsoft.com/office/powerpoint/2010/main" val="340666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90600" y="381000"/>
            <a:ext cx="7877175" cy="1143000"/>
          </a:xfrm>
        </p:spPr>
        <p:txBody>
          <a:bodyPr/>
          <a:lstStyle/>
          <a:p>
            <a:r>
              <a:rPr lang="en-US" altLang="en-US" b="1" dirty="0">
                <a:latin typeface=".VnBahamasB" panose="020BE200000000000000" pitchFamily="34" charset="0"/>
              </a:rPr>
              <a:t>Allow Codes to Be Sortable</a:t>
            </a:r>
          </a:p>
        </p:txBody>
      </p:sp>
      <p:pic>
        <p:nvPicPr>
          <p:cNvPr id="2" name="Picture 1"/>
          <p:cNvPicPr>
            <a:picLocks noChangeAspect="1"/>
          </p:cNvPicPr>
          <p:nvPr/>
        </p:nvPicPr>
        <p:blipFill>
          <a:blip r:embed="rId2"/>
          <a:stretch>
            <a:fillRect/>
          </a:stretch>
        </p:blipFill>
        <p:spPr>
          <a:xfrm>
            <a:off x="4030824" y="1390291"/>
            <a:ext cx="4225048" cy="5467709"/>
          </a:xfrm>
          <a:prstGeom prst="rect">
            <a:avLst/>
          </a:prstGeom>
        </p:spPr>
      </p:pic>
    </p:spTree>
    <p:extLst>
      <p:ext uri="{BB962C8B-B14F-4D97-AF65-F5344CB8AC3E}">
        <p14:creationId xmlns:p14="http://schemas.microsoft.com/office/powerpoint/2010/main" val="897030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b="1" dirty="0">
                <a:latin typeface=".VnBahamasB" panose="020BE200000000000000" pitchFamily="34" charset="0"/>
              </a:rPr>
              <a:t>Avoid Confusing Codes</a:t>
            </a:r>
          </a:p>
        </p:txBody>
      </p:sp>
      <p:sp>
        <p:nvSpPr>
          <p:cNvPr id="126979" name="Rectangle 3"/>
          <p:cNvSpPr>
            <a:spLocks noGrp="1" noChangeArrowheads="1"/>
          </p:cNvSpPr>
          <p:nvPr>
            <p:ph type="body" idx="1"/>
          </p:nvPr>
        </p:nvSpPr>
        <p:spPr>
          <a:xfrm>
            <a:off x="838200" y="2684042"/>
            <a:ext cx="10515600" cy="1664023"/>
          </a:xfrm>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smtClean="0">
                <a:solidFill>
                  <a:schemeClr val="accent1">
                    <a:lumMod val="60000"/>
                    <a:lumOff val="40000"/>
                  </a:schemeClr>
                </a:solidFill>
              </a:rPr>
              <a:t>I and l</a:t>
            </a:r>
          </a:p>
          <a:p>
            <a:r>
              <a:rPr lang="en-US" altLang="en-US" dirty="0" smtClean="0">
                <a:solidFill>
                  <a:schemeClr val="accent1">
                    <a:lumMod val="60000"/>
                    <a:lumOff val="40000"/>
                  </a:schemeClr>
                </a:solidFill>
              </a:rPr>
              <a:t>0 and O</a:t>
            </a:r>
          </a:p>
          <a:p>
            <a:r>
              <a:rPr lang="en-US" altLang="en-US" dirty="0" smtClean="0">
                <a:solidFill>
                  <a:schemeClr val="accent1">
                    <a:lumMod val="60000"/>
                    <a:lumOff val="40000"/>
                  </a:schemeClr>
                </a:solidFill>
              </a:rPr>
              <a:t>96966 and 96969</a:t>
            </a:r>
          </a:p>
          <a:p>
            <a:endParaRPr lang="en-US" altLang="en-US" dirty="0">
              <a:solidFill>
                <a:schemeClr val="accent1">
                  <a:lumMod val="60000"/>
                  <a:lumOff val="40000"/>
                </a:schemeClr>
              </a:solidFill>
            </a:endParaRPr>
          </a:p>
        </p:txBody>
      </p:sp>
    </p:spTree>
    <p:extLst>
      <p:ext uri="{BB962C8B-B14F-4D97-AF65-F5344CB8AC3E}">
        <p14:creationId xmlns:p14="http://schemas.microsoft.com/office/powerpoint/2010/main" val="1880850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z="3200" b="1" dirty="0">
                <a:latin typeface=".VnBahamasB" panose="020BE200000000000000" pitchFamily="34" charset="0"/>
              </a:rPr>
              <a:t>Combining look-alike characters in codes can result in errors</a:t>
            </a:r>
          </a:p>
        </p:txBody>
      </p:sp>
      <p:pic>
        <p:nvPicPr>
          <p:cNvPr id="176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362201"/>
            <a:ext cx="7239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9179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b="1" dirty="0">
                <a:latin typeface=".VnBahamasB" panose="020BE200000000000000" pitchFamily="34" charset="0"/>
              </a:rPr>
              <a:t>Keep the Codes Uniform</a:t>
            </a:r>
          </a:p>
        </p:txBody>
      </p:sp>
      <p:sp>
        <p:nvSpPr>
          <p:cNvPr id="128003" name="Rectangle 3"/>
          <p:cNvSpPr>
            <a:spLocks noGrp="1" noChangeArrowheads="1"/>
          </p:cNvSpPr>
          <p:nvPr>
            <p:ph type="body" idx="1"/>
          </p:nvPr>
        </p:nvSpPr>
        <p:spPr>
          <a:xfrm>
            <a:off x="838200" y="3617102"/>
            <a:ext cx="10515600" cy="451044"/>
          </a:xfrm>
          <a:solidFill>
            <a:schemeClr val="dk1">
              <a:alpha val="75000"/>
            </a:schemeClr>
          </a:solidFill>
        </p:spPr>
        <p:style>
          <a:lnRef idx="3">
            <a:schemeClr val="lt1"/>
          </a:lnRef>
          <a:fillRef idx="1">
            <a:schemeClr val="dk1"/>
          </a:fillRef>
          <a:effectRef idx="1">
            <a:schemeClr val="dk1"/>
          </a:effectRef>
          <a:fontRef idx="minor">
            <a:schemeClr val="lt1"/>
          </a:fontRef>
        </p:style>
        <p:txBody>
          <a:bodyPr>
            <a:normAutofit lnSpcReduction="10000"/>
          </a:bodyPr>
          <a:lstStyle/>
          <a:p>
            <a:pPr algn="ctr"/>
            <a:r>
              <a:rPr lang="en-US" altLang="en-US" smtClean="0">
                <a:solidFill>
                  <a:schemeClr val="accent1">
                    <a:lumMod val="60000"/>
                    <a:lumOff val="40000"/>
                  </a:schemeClr>
                </a:solidFill>
              </a:rPr>
              <a:t>MMDDYY -&gt; DDMMYY</a:t>
            </a:r>
            <a:endParaRPr lang="en-US" altLang="en-US" dirty="0">
              <a:solidFill>
                <a:schemeClr val="accent1">
                  <a:lumMod val="60000"/>
                  <a:lumOff val="40000"/>
                </a:schemeClr>
              </a:solidFill>
            </a:endParaRPr>
          </a:p>
        </p:txBody>
      </p:sp>
    </p:spTree>
    <p:extLst>
      <p:ext uri="{BB962C8B-B14F-4D97-AF65-F5344CB8AC3E}">
        <p14:creationId xmlns:p14="http://schemas.microsoft.com/office/powerpoint/2010/main" val="1366492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b="1" dirty="0">
                <a:latin typeface=".VnBahamasB" panose="020BE200000000000000" pitchFamily="34" charset="0"/>
              </a:rPr>
              <a:t>Allow for Modification of Codes</a:t>
            </a:r>
          </a:p>
        </p:txBody>
      </p:sp>
      <p:sp>
        <p:nvSpPr>
          <p:cNvPr id="129027"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a:solidFill>
                  <a:schemeClr val="accent1">
                    <a:lumMod val="60000"/>
                    <a:lumOff val="40000"/>
                  </a:schemeClr>
                </a:solidFill>
              </a:rPr>
              <a:t>The system will evolve over time</a:t>
            </a:r>
          </a:p>
          <a:p>
            <a:r>
              <a:rPr lang="en-US" altLang="en-US" dirty="0">
                <a:solidFill>
                  <a:schemeClr val="accent1">
                    <a:lumMod val="60000"/>
                    <a:lumOff val="40000"/>
                  </a:schemeClr>
                </a:solidFill>
              </a:rPr>
              <a:t>The coding system should be able to encompass change</a:t>
            </a:r>
          </a:p>
        </p:txBody>
      </p:sp>
    </p:spTree>
    <p:extLst>
      <p:ext uri="{BB962C8B-B14F-4D97-AF65-F5344CB8AC3E}">
        <p14:creationId xmlns:p14="http://schemas.microsoft.com/office/powerpoint/2010/main" val="1044509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en-US" b="1" dirty="0">
                <a:latin typeface=".VnBahamasB" panose="020BE200000000000000" pitchFamily="34" charset="0"/>
              </a:rPr>
              <a:t>Make Codes Meaningful</a:t>
            </a:r>
          </a:p>
        </p:txBody>
      </p:sp>
      <p:sp>
        <p:nvSpPr>
          <p:cNvPr id="130051"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a:solidFill>
                  <a:schemeClr val="accent1">
                    <a:lumMod val="60000"/>
                    <a:lumOff val="40000"/>
                  </a:schemeClr>
                </a:solidFill>
              </a:rPr>
              <a:t>Effective codes contain information</a:t>
            </a:r>
          </a:p>
          <a:p>
            <a:r>
              <a:rPr lang="en-US" altLang="en-US" dirty="0">
                <a:solidFill>
                  <a:schemeClr val="accent1">
                    <a:lumMod val="60000"/>
                    <a:lumOff val="40000"/>
                  </a:schemeClr>
                </a:solidFill>
              </a:rPr>
              <a:t>Should make sense to people using them</a:t>
            </a:r>
          </a:p>
          <a:p>
            <a:r>
              <a:rPr lang="en-US" altLang="en-US" dirty="0">
                <a:solidFill>
                  <a:schemeClr val="accent1">
                    <a:lumMod val="60000"/>
                    <a:lumOff val="40000"/>
                  </a:schemeClr>
                </a:solidFill>
              </a:rPr>
              <a:t>Easier to understand, work with, and recall</a:t>
            </a:r>
          </a:p>
        </p:txBody>
      </p:sp>
    </p:spTree>
    <p:extLst>
      <p:ext uri="{BB962C8B-B14F-4D97-AF65-F5344CB8AC3E}">
        <p14:creationId xmlns:p14="http://schemas.microsoft.com/office/powerpoint/2010/main" val="3123909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b="1" dirty="0">
                <a:latin typeface=".VnBahamasB" panose="020BE200000000000000" pitchFamily="34" charset="0"/>
              </a:rPr>
              <a:t>Using Codes</a:t>
            </a:r>
          </a:p>
        </p:txBody>
      </p:sp>
      <p:sp>
        <p:nvSpPr>
          <p:cNvPr id="131075"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a:solidFill>
                  <a:schemeClr val="accent1">
                    <a:lumMod val="60000"/>
                    <a:lumOff val="40000"/>
                  </a:schemeClr>
                </a:solidFill>
              </a:rPr>
              <a:t>Validation programs </a:t>
            </a:r>
          </a:p>
          <a:p>
            <a:r>
              <a:rPr lang="en-US" altLang="en-US" dirty="0">
                <a:solidFill>
                  <a:schemeClr val="accent1">
                    <a:lumMod val="60000"/>
                    <a:lumOff val="40000"/>
                  </a:schemeClr>
                </a:solidFill>
              </a:rPr>
              <a:t>Report and inquiry programs </a:t>
            </a:r>
          </a:p>
          <a:p>
            <a:r>
              <a:rPr lang="en-US" altLang="en-US" dirty="0">
                <a:solidFill>
                  <a:schemeClr val="accent1">
                    <a:lumMod val="60000"/>
                    <a:lumOff val="40000"/>
                  </a:schemeClr>
                </a:solidFill>
              </a:rPr>
              <a:t>GUI programs </a:t>
            </a:r>
          </a:p>
        </p:txBody>
      </p:sp>
    </p:spTree>
    <p:extLst>
      <p:ext uri="{BB962C8B-B14F-4D97-AF65-F5344CB8AC3E}">
        <p14:creationId xmlns:p14="http://schemas.microsoft.com/office/powerpoint/2010/main" val="2332535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b="1" dirty="0">
                <a:latin typeface=".VnBahamasB" panose="020BE200000000000000" pitchFamily="34" charset="0"/>
              </a:rPr>
              <a:t>Accurate Data-Entry Objectives</a:t>
            </a:r>
          </a:p>
        </p:txBody>
      </p:sp>
      <p:sp>
        <p:nvSpPr>
          <p:cNvPr id="9830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Effective coding</a:t>
            </a:r>
          </a:p>
          <a:p>
            <a:r>
              <a:rPr lang="en-US" dirty="0">
                <a:solidFill>
                  <a:schemeClr val="accent1">
                    <a:lumMod val="60000"/>
                    <a:lumOff val="40000"/>
                  </a:schemeClr>
                </a:solidFill>
              </a:rPr>
              <a:t>Efficient &amp; effective data capture</a:t>
            </a:r>
          </a:p>
          <a:p>
            <a:r>
              <a:rPr lang="en-US" dirty="0">
                <a:solidFill>
                  <a:schemeClr val="accent1">
                    <a:lumMod val="60000"/>
                    <a:lumOff val="40000"/>
                  </a:schemeClr>
                </a:solidFill>
              </a:rPr>
              <a:t>Assuring data quality through validation</a:t>
            </a:r>
          </a:p>
        </p:txBody>
      </p:sp>
    </p:spTree>
    <p:extLst>
      <p:ext uri="{BB962C8B-B14F-4D97-AF65-F5344CB8AC3E}">
        <p14:creationId xmlns:p14="http://schemas.microsoft.com/office/powerpoint/2010/main" val="365377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b="1" dirty="0">
                <a:latin typeface=".VnBahamasB" panose="020BE200000000000000" pitchFamily="34" charset="0"/>
              </a:rPr>
              <a:t>Effective and Efficient Data Capture</a:t>
            </a:r>
          </a:p>
        </p:txBody>
      </p:sp>
      <p:sp>
        <p:nvSpPr>
          <p:cNvPr id="133123" name="Rectangle 3"/>
          <p:cNvSpPr>
            <a:spLocks noGrp="1" noChangeArrowheads="1"/>
          </p:cNvSpPr>
          <p:nvPr>
            <p:ph idx="1"/>
          </p:nvPr>
        </p:nvSpPr>
        <p:spPr>
          <a:xfrm>
            <a:off x="2590800" y="2209800"/>
            <a:ext cx="7772400" cy="4114800"/>
          </a:xfrm>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Deciding what to capture</a:t>
            </a:r>
          </a:p>
          <a:p>
            <a:r>
              <a:rPr lang="en-US" dirty="0">
                <a:solidFill>
                  <a:schemeClr val="accent1">
                    <a:lumMod val="60000"/>
                    <a:lumOff val="40000"/>
                  </a:schemeClr>
                </a:solidFill>
              </a:rPr>
              <a:t>Letting the computer do the rest</a:t>
            </a:r>
          </a:p>
          <a:p>
            <a:r>
              <a:rPr lang="en-US" dirty="0">
                <a:solidFill>
                  <a:schemeClr val="accent1">
                    <a:lumMod val="60000"/>
                    <a:lumOff val="40000"/>
                  </a:schemeClr>
                </a:solidFill>
              </a:rPr>
              <a:t>Avoiding bottlenecks and extra steps</a:t>
            </a:r>
          </a:p>
          <a:p>
            <a:r>
              <a:rPr lang="en-US" dirty="0">
                <a:solidFill>
                  <a:schemeClr val="accent1">
                    <a:lumMod val="60000"/>
                    <a:lumOff val="40000"/>
                  </a:schemeClr>
                </a:solidFill>
              </a:rPr>
              <a:t>Starting with a good form</a:t>
            </a:r>
          </a:p>
          <a:p>
            <a:r>
              <a:rPr lang="en-US" dirty="0">
                <a:solidFill>
                  <a:schemeClr val="accent1">
                    <a:lumMod val="60000"/>
                    <a:lumOff val="40000"/>
                  </a:schemeClr>
                </a:solidFill>
              </a:rPr>
              <a:t>Choosing a data-entry method</a:t>
            </a:r>
          </a:p>
        </p:txBody>
      </p:sp>
    </p:spTree>
    <p:extLst>
      <p:ext uri="{BB962C8B-B14F-4D97-AF65-F5344CB8AC3E}">
        <p14:creationId xmlns:p14="http://schemas.microsoft.com/office/powerpoint/2010/main" val="1746325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en-US" b="1" dirty="0">
                <a:latin typeface=".VnBahamasB" panose="020BE200000000000000" pitchFamily="34" charset="0"/>
              </a:rPr>
              <a:t>Deciding What to Capture</a:t>
            </a:r>
          </a:p>
        </p:txBody>
      </p:sp>
      <p:sp>
        <p:nvSpPr>
          <p:cNvPr id="182275"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a:solidFill>
                  <a:schemeClr val="accent1">
                    <a:lumMod val="60000"/>
                    <a:lumOff val="40000"/>
                  </a:schemeClr>
                </a:solidFill>
              </a:rPr>
              <a:t>Data that change or vary with every transaction</a:t>
            </a:r>
          </a:p>
          <a:p>
            <a:r>
              <a:rPr lang="en-US" altLang="en-US" dirty="0">
                <a:solidFill>
                  <a:schemeClr val="accent1">
                    <a:lumMod val="60000"/>
                    <a:lumOff val="40000"/>
                  </a:schemeClr>
                </a:solidFill>
              </a:rPr>
              <a:t>Data that concisely differentiate the particular item being processed from all other items</a:t>
            </a:r>
          </a:p>
        </p:txBody>
      </p:sp>
    </p:spTree>
    <p:extLst>
      <p:ext uri="{BB962C8B-B14F-4D97-AF65-F5344CB8AC3E}">
        <p14:creationId xmlns:p14="http://schemas.microsoft.com/office/powerpoint/2010/main" val="3593437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739726" y="2756632"/>
            <a:ext cx="4338711" cy="1325563"/>
          </a:xfrm>
        </p:spPr>
        <p:txBody>
          <a:bodyPr>
            <a:normAutofit fontScale="90000"/>
          </a:bodyPr>
          <a:lstStyle/>
          <a:p>
            <a:r>
              <a:rPr lang="en-US" altLang="en-US" sz="4000" dirty="0">
                <a:solidFill>
                  <a:srgbClr val="00B0F0"/>
                </a:solidFill>
                <a:latin typeface=".VnBahamasB" panose="020BE200000000000000" pitchFamily="34" charset="0"/>
              </a:rPr>
              <a:t>Letting the Computer Do the Rest</a:t>
            </a:r>
          </a:p>
        </p:txBody>
      </p:sp>
      <p:pic>
        <p:nvPicPr>
          <p:cNvPr id="29698" name="Picture 2" descr="Image result for running comput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74689" y="419037"/>
            <a:ext cx="3333750" cy="30003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4150971" y="432481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3200" kern="1200">
                <a:solidFill>
                  <a:schemeClr val="tx1"/>
                </a:solidFill>
                <a:latin typeface="+mn-lt"/>
                <a:ea typeface="+mn-ea"/>
                <a:cs typeface="+mn-cs"/>
              </a:defRPr>
            </a:lvl1pPr>
            <a:lvl2pPr marL="742950" indent="-285750" algn="l" rtl="0" fontAlgn="base">
              <a:spcBef>
                <a:spcPct val="20000"/>
              </a:spcBef>
              <a:spcAft>
                <a:spcPct val="0"/>
              </a:spcAft>
              <a:buClr>
                <a:srgbClr val="E21738"/>
              </a:buClr>
              <a:buChar char="•"/>
              <a:defRPr sz="2800" kern="1200">
                <a:solidFill>
                  <a:schemeClr val="tx1"/>
                </a:solidFill>
                <a:latin typeface="+mn-lt"/>
                <a:ea typeface="+mn-ea"/>
                <a:cs typeface="+mn-cs"/>
              </a:defRPr>
            </a:lvl2pPr>
            <a:lvl3pPr marL="1143000" indent="-228600" algn="l" rtl="0" fontAlgn="base">
              <a:spcBef>
                <a:spcPct val="20000"/>
              </a:spcBef>
              <a:spcAft>
                <a:spcPct val="0"/>
              </a:spcAft>
              <a:buClr>
                <a:srgbClr val="98877D"/>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F3DAB0"/>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rgbClr val="F3DAB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altLang="en-US" sz="3200" b="0" i="0" u="none" strike="noStrike" kern="1200" cap="none" spc="0" normalizeH="0" baseline="0" noProof="0">
                <a:ln>
                  <a:noFill/>
                </a:ln>
                <a:solidFill>
                  <a:srgbClr val="000000"/>
                </a:solidFill>
                <a:effectLst/>
                <a:uLnTx/>
                <a:uFillTx/>
                <a:latin typeface="Tahoma"/>
                <a:ea typeface="+mn-ea"/>
                <a:cs typeface="+mn-cs"/>
              </a:rPr>
              <a:t>Recording the time of the transaction</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altLang="en-US" sz="3200" b="0" i="0" u="none" strike="noStrike" kern="1200" cap="none" spc="0" normalizeH="0" baseline="0" noProof="0">
                <a:ln>
                  <a:noFill/>
                </a:ln>
                <a:solidFill>
                  <a:srgbClr val="000000"/>
                </a:solidFill>
                <a:effectLst/>
                <a:uLnTx/>
                <a:uFillTx/>
                <a:latin typeface="Tahoma"/>
                <a:ea typeface="+mn-ea"/>
                <a:cs typeface="+mn-cs"/>
              </a:rPr>
              <a:t>Calculating new values from input</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altLang="en-US" sz="3200" b="0" i="0" u="none" strike="noStrike" kern="1200" cap="none" spc="0" normalizeH="0" baseline="0" noProof="0">
                <a:ln>
                  <a:noFill/>
                </a:ln>
                <a:solidFill>
                  <a:srgbClr val="000000"/>
                </a:solidFill>
                <a:effectLst/>
                <a:uLnTx/>
                <a:uFillTx/>
                <a:latin typeface="Tahoma"/>
                <a:ea typeface="+mn-ea"/>
                <a:cs typeface="+mn-cs"/>
              </a:rPr>
              <a:t>Storing and retrieving data on demand</a:t>
            </a:r>
          </a:p>
          <a:p>
            <a:pPr marL="342900" marR="0" lvl="0" indent="-342900" algn="l"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32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26909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676400" y="0"/>
            <a:ext cx="10515600" cy="1325563"/>
          </a:xfrm>
        </p:spPr>
        <p:txBody>
          <a:bodyPr/>
          <a:lstStyle/>
          <a:p>
            <a:r>
              <a:rPr lang="en-US" sz="4000" dirty="0">
                <a:solidFill>
                  <a:srgbClr val="00B050"/>
                </a:solidFill>
                <a:latin typeface=".VnBahamasB" panose="020BE200000000000000" pitchFamily="34" charset="0"/>
              </a:rPr>
              <a:t>Avoiding Bottlenecks and Extra Steps</a:t>
            </a:r>
          </a:p>
        </p:txBody>
      </p:sp>
      <p:pic>
        <p:nvPicPr>
          <p:cNvPr id="6146" name="Picture 2" descr="Image result for bottle neck"/>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058" y="2527178"/>
            <a:ext cx="9467850" cy="280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99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2813540" y="5148141"/>
            <a:ext cx="7457048" cy="1325563"/>
          </a:xfrm>
        </p:spPr>
        <p:txBody>
          <a:bodyPr/>
          <a:lstStyle/>
          <a:p>
            <a:r>
              <a:rPr lang="en-US" altLang="en-US" dirty="0">
                <a:solidFill>
                  <a:srgbClr val="C00000"/>
                </a:solidFill>
                <a:latin typeface=".VnBahamasB" panose="020BE200000000000000" pitchFamily="34" charset="0"/>
              </a:rPr>
              <a:t>Starting with a Good Form</a:t>
            </a:r>
          </a:p>
        </p:txBody>
      </p:sp>
      <p:pic>
        <p:nvPicPr>
          <p:cNvPr id="27652" name="Picture 4" descr="Image result for good form desig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77076" y="350251"/>
            <a:ext cx="4591050"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78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b="1" dirty="0">
                <a:latin typeface=".VnBahamasB" panose="020BE200000000000000" pitchFamily="34" charset="0"/>
              </a:rPr>
              <a:t>Choosing a Data-Entry Method</a:t>
            </a:r>
          </a:p>
        </p:txBody>
      </p:sp>
      <p:sp>
        <p:nvSpPr>
          <p:cNvPr id="13414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Keyboards</a:t>
            </a:r>
          </a:p>
          <a:p>
            <a:r>
              <a:rPr lang="en-US" dirty="0">
                <a:solidFill>
                  <a:schemeClr val="accent1">
                    <a:lumMod val="60000"/>
                    <a:lumOff val="40000"/>
                  </a:schemeClr>
                </a:solidFill>
              </a:rPr>
              <a:t>Optical character recognition</a:t>
            </a:r>
          </a:p>
          <a:p>
            <a:r>
              <a:rPr lang="en-US" dirty="0">
                <a:solidFill>
                  <a:schemeClr val="accent1">
                    <a:lumMod val="60000"/>
                    <a:lumOff val="40000"/>
                  </a:schemeClr>
                </a:solidFill>
              </a:rPr>
              <a:t>Magnetic ink character recognition</a:t>
            </a:r>
          </a:p>
          <a:p>
            <a:r>
              <a:rPr lang="en-US" dirty="0">
                <a:solidFill>
                  <a:schemeClr val="accent1">
                    <a:lumMod val="60000"/>
                    <a:lumOff val="40000"/>
                  </a:schemeClr>
                </a:solidFill>
              </a:rPr>
              <a:t>Mark-sense forms</a:t>
            </a:r>
          </a:p>
          <a:p>
            <a:r>
              <a:rPr lang="en-US" dirty="0">
                <a:solidFill>
                  <a:schemeClr val="accent1">
                    <a:lumMod val="60000"/>
                    <a:lumOff val="40000"/>
                  </a:schemeClr>
                </a:solidFill>
              </a:rPr>
              <a:t>Bar codes</a:t>
            </a:r>
          </a:p>
          <a:p>
            <a:r>
              <a:rPr lang="en-US" dirty="0">
                <a:solidFill>
                  <a:schemeClr val="accent1">
                    <a:lumMod val="60000"/>
                    <a:lumOff val="40000"/>
                  </a:schemeClr>
                </a:solidFill>
              </a:rPr>
              <a:t>RFID</a:t>
            </a:r>
          </a:p>
        </p:txBody>
      </p:sp>
    </p:spTree>
    <p:extLst>
      <p:ext uri="{BB962C8B-B14F-4D97-AF65-F5344CB8AC3E}">
        <p14:creationId xmlns:p14="http://schemas.microsoft.com/office/powerpoint/2010/main" val="3127299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tLang="en-US" b="1" dirty="0">
                <a:latin typeface=".VnBahamasB" panose="020BE200000000000000" pitchFamily="34" charset="0"/>
              </a:rPr>
              <a:t>Keyboards</a:t>
            </a:r>
          </a:p>
        </p:txBody>
      </p:sp>
      <p:sp>
        <p:nvSpPr>
          <p:cNvPr id="190467"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a:solidFill>
                  <a:schemeClr val="accent1">
                    <a:lumMod val="60000"/>
                    <a:lumOff val="40000"/>
                  </a:schemeClr>
                </a:solidFill>
              </a:rPr>
              <a:t>Special function keys to open programs</a:t>
            </a:r>
          </a:p>
          <a:p>
            <a:r>
              <a:rPr lang="en-US" altLang="en-US" dirty="0">
                <a:solidFill>
                  <a:schemeClr val="accent1">
                    <a:lumMod val="60000"/>
                    <a:lumOff val="40000"/>
                  </a:schemeClr>
                </a:solidFill>
              </a:rPr>
              <a:t>Keys used to scroll and explore the Web</a:t>
            </a:r>
          </a:p>
          <a:p>
            <a:r>
              <a:rPr lang="en-US" altLang="en-US" dirty="0">
                <a:solidFill>
                  <a:schemeClr val="accent1">
                    <a:lumMod val="60000"/>
                    <a:lumOff val="40000"/>
                  </a:schemeClr>
                </a:solidFill>
              </a:rPr>
              <a:t>Keys that can be programmed with macros to reduce the number of keystrokes required</a:t>
            </a:r>
          </a:p>
          <a:p>
            <a:r>
              <a:rPr lang="en-US" altLang="en-US" dirty="0">
                <a:solidFill>
                  <a:schemeClr val="accent1">
                    <a:lumMod val="60000"/>
                    <a:lumOff val="40000"/>
                  </a:schemeClr>
                </a:solidFill>
              </a:rPr>
              <a:t>Ergonomic keyboards and infrared or Bluetooth-enabled keyboards</a:t>
            </a:r>
          </a:p>
        </p:txBody>
      </p:sp>
    </p:spTree>
    <p:extLst>
      <p:ext uri="{BB962C8B-B14F-4D97-AF65-F5344CB8AC3E}">
        <p14:creationId xmlns:p14="http://schemas.microsoft.com/office/powerpoint/2010/main" val="2838572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978768" y="2362738"/>
            <a:ext cx="5979942" cy="1325563"/>
          </a:xfrm>
        </p:spPr>
        <p:txBody>
          <a:bodyPr/>
          <a:lstStyle/>
          <a:p>
            <a:r>
              <a:rPr lang="en-US" altLang="en-US" dirty="0">
                <a:solidFill>
                  <a:srgbClr val="FFFF00"/>
                </a:solidFill>
                <a:latin typeface=".VnBahamasB" panose="020BE200000000000000" pitchFamily="34" charset="0"/>
              </a:rPr>
              <a:t>Optical Character Recognition</a:t>
            </a:r>
          </a:p>
        </p:txBody>
      </p:sp>
      <p:pic>
        <p:nvPicPr>
          <p:cNvPr id="25602" name="Picture 2" descr="Image result for Optical Character Recogni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5908" y="1069474"/>
            <a:ext cx="3771900" cy="461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63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altLang="en-US" sz="4000" dirty="0">
                <a:latin typeface=".VnBahamasB" panose="020BE200000000000000" pitchFamily="34" charset="0"/>
              </a:rPr>
              <a:t>Magnetic Ink Character Recognition</a:t>
            </a:r>
          </a:p>
        </p:txBody>
      </p:sp>
      <p:sp>
        <p:nvSpPr>
          <p:cNvPr id="193539"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a:solidFill>
                  <a:schemeClr val="accent1">
                    <a:lumMod val="60000"/>
                    <a:lumOff val="40000"/>
                  </a:schemeClr>
                </a:solidFill>
              </a:rPr>
              <a:t>A reliable and high-speed method that is not susceptible to accepting stray marks</a:t>
            </a:r>
          </a:p>
          <a:p>
            <a:r>
              <a:rPr lang="en-US" altLang="en-US" dirty="0">
                <a:solidFill>
                  <a:schemeClr val="accent1">
                    <a:lumMod val="60000"/>
                    <a:lumOff val="40000"/>
                  </a:schemeClr>
                </a:solidFill>
              </a:rPr>
              <a:t>If it is required on all withdrawal checks, it serves as a security measure against bad checks</a:t>
            </a:r>
          </a:p>
          <a:p>
            <a:r>
              <a:rPr lang="en-US" altLang="en-US" dirty="0">
                <a:solidFill>
                  <a:schemeClr val="accent1">
                    <a:lumMod val="60000"/>
                    <a:lumOff val="40000"/>
                  </a:schemeClr>
                </a:solidFill>
              </a:rPr>
              <a:t>Data entry personnel can see the numbers making up the code if it is necessary to verify it</a:t>
            </a:r>
          </a:p>
        </p:txBody>
      </p:sp>
    </p:spTree>
    <p:extLst>
      <p:ext uri="{BB962C8B-B14F-4D97-AF65-F5344CB8AC3E}">
        <p14:creationId xmlns:p14="http://schemas.microsoft.com/office/powerpoint/2010/main" val="3262631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ltLang="en-US" dirty="0">
                <a:latin typeface=".VnBahamasB" panose="020BE200000000000000" pitchFamily="34" charset="0"/>
              </a:rPr>
              <a:t>Mark-Sense Forms</a:t>
            </a:r>
          </a:p>
        </p:txBody>
      </p:sp>
      <p:sp>
        <p:nvSpPr>
          <p:cNvPr id="194563"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pPr>
              <a:lnSpc>
                <a:spcPct val="90000"/>
              </a:lnSpc>
            </a:pPr>
            <a:r>
              <a:rPr lang="en-US" altLang="en-US" dirty="0">
                <a:solidFill>
                  <a:schemeClr val="accent1">
                    <a:lumMod val="60000"/>
                    <a:lumOff val="40000"/>
                  </a:schemeClr>
                </a:solidFill>
              </a:rPr>
              <a:t>Little training of entry personnel is necessary</a:t>
            </a:r>
          </a:p>
          <a:p>
            <a:pPr>
              <a:lnSpc>
                <a:spcPct val="90000"/>
              </a:lnSpc>
            </a:pPr>
            <a:r>
              <a:rPr lang="en-US" altLang="en-US" dirty="0">
                <a:solidFill>
                  <a:schemeClr val="accent1">
                    <a:lumMod val="60000"/>
                    <a:lumOff val="40000"/>
                  </a:schemeClr>
                </a:solidFill>
              </a:rPr>
              <a:t>A high volume of forms can be processed quickly</a:t>
            </a:r>
          </a:p>
          <a:p>
            <a:pPr>
              <a:lnSpc>
                <a:spcPct val="90000"/>
              </a:lnSpc>
            </a:pPr>
            <a:r>
              <a:rPr lang="en-US" altLang="en-US" dirty="0">
                <a:solidFill>
                  <a:schemeClr val="accent1">
                    <a:lumMod val="60000"/>
                    <a:lumOff val="40000"/>
                  </a:schemeClr>
                </a:solidFill>
              </a:rPr>
              <a:t>Stray marks on form can be entered as incorrect data</a:t>
            </a:r>
          </a:p>
          <a:p>
            <a:pPr>
              <a:lnSpc>
                <a:spcPct val="90000"/>
              </a:lnSpc>
            </a:pPr>
            <a:r>
              <a:rPr lang="en-US" altLang="en-US" dirty="0">
                <a:solidFill>
                  <a:schemeClr val="accent1">
                    <a:lumMod val="60000"/>
                    <a:lumOff val="40000"/>
                  </a:schemeClr>
                </a:solidFill>
              </a:rPr>
              <a:t>Choices are limited to the answers provided</a:t>
            </a:r>
          </a:p>
          <a:p>
            <a:pPr>
              <a:lnSpc>
                <a:spcPct val="90000"/>
              </a:lnSpc>
            </a:pPr>
            <a:r>
              <a:rPr lang="en-US" altLang="en-US" dirty="0">
                <a:solidFill>
                  <a:schemeClr val="accent1">
                    <a:lumMod val="60000"/>
                    <a:lumOff val="40000"/>
                  </a:schemeClr>
                </a:solidFill>
              </a:rPr>
              <a:t>Difficulty in capturing alphanumeric data</a:t>
            </a:r>
          </a:p>
          <a:p>
            <a:pPr>
              <a:lnSpc>
                <a:spcPct val="90000"/>
              </a:lnSpc>
            </a:pPr>
            <a:r>
              <a:rPr lang="en-US" altLang="en-US" dirty="0">
                <a:solidFill>
                  <a:schemeClr val="accent1">
                    <a:lumMod val="60000"/>
                    <a:lumOff val="40000"/>
                  </a:schemeClr>
                </a:solidFill>
              </a:rPr>
              <a:t>Easy to get confused and put a mark in an incorrect position</a:t>
            </a:r>
          </a:p>
        </p:txBody>
      </p:sp>
    </p:spTree>
    <p:extLst>
      <p:ext uri="{BB962C8B-B14F-4D97-AF65-F5344CB8AC3E}">
        <p14:creationId xmlns:p14="http://schemas.microsoft.com/office/powerpoint/2010/main" val="136739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dirty="0">
                <a:latin typeface=".VnBahamasB" panose="020BE200000000000000" pitchFamily="34" charset="0"/>
              </a:rPr>
              <a:t>Major Topics</a:t>
            </a:r>
          </a:p>
        </p:txBody>
      </p:sp>
      <p:sp>
        <p:nvSpPr>
          <p:cNvPr id="97283"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Effective coding</a:t>
            </a:r>
          </a:p>
          <a:p>
            <a:r>
              <a:rPr lang="en-US" dirty="0">
                <a:solidFill>
                  <a:schemeClr val="accent1">
                    <a:lumMod val="60000"/>
                    <a:lumOff val="40000"/>
                  </a:schemeClr>
                </a:solidFill>
              </a:rPr>
              <a:t>Types of codes</a:t>
            </a:r>
          </a:p>
          <a:p>
            <a:r>
              <a:rPr lang="en-US" dirty="0">
                <a:solidFill>
                  <a:schemeClr val="accent1">
                    <a:lumMod val="60000"/>
                    <a:lumOff val="40000"/>
                  </a:schemeClr>
                </a:solidFill>
              </a:rPr>
              <a:t>Guidelines for coding</a:t>
            </a:r>
          </a:p>
          <a:p>
            <a:r>
              <a:rPr lang="en-US" dirty="0">
                <a:solidFill>
                  <a:schemeClr val="accent1">
                    <a:lumMod val="60000"/>
                    <a:lumOff val="40000"/>
                  </a:schemeClr>
                </a:solidFill>
              </a:rPr>
              <a:t>Validation methods</a:t>
            </a:r>
          </a:p>
          <a:p>
            <a:r>
              <a:rPr lang="en-US" dirty="0">
                <a:solidFill>
                  <a:schemeClr val="accent1">
                    <a:lumMod val="60000"/>
                    <a:lumOff val="40000"/>
                  </a:schemeClr>
                </a:solidFill>
              </a:rPr>
              <a:t>Check digits</a:t>
            </a:r>
          </a:p>
          <a:p>
            <a:r>
              <a:rPr lang="en-US" dirty="0">
                <a:solidFill>
                  <a:schemeClr val="accent1">
                    <a:lumMod val="60000"/>
                    <a:lumOff val="40000"/>
                  </a:schemeClr>
                </a:solidFill>
              </a:rPr>
              <a:t>Ecommerce accuracy</a:t>
            </a:r>
          </a:p>
        </p:txBody>
      </p:sp>
    </p:spTree>
    <p:extLst>
      <p:ext uri="{BB962C8B-B14F-4D97-AF65-F5344CB8AC3E}">
        <p14:creationId xmlns:p14="http://schemas.microsoft.com/office/powerpoint/2010/main" val="20080434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alpha val="90000"/>
          </a:schemeClr>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ltLang="en-US" dirty="0">
                <a:solidFill>
                  <a:srgbClr val="00B050"/>
                </a:solidFill>
                <a:latin typeface=".VnBahamasB" panose="020BE200000000000000" pitchFamily="34" charset="0"/>
              </a:rPr>
              <a:t>Bar Codes</a:t>
            </a:r>
          </a:p>
        </p:txBody>
      </p:sp>
      <p:pic>
        <p:nvPicPr>
          <p:cNvPr id="20482" name="Picture 2" descr="Image result for barcod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0652" y="1690688"/>
            <a:ext cx="952500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977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tLang="en-US" dirty="0">
                <a:latin typeface=".VnBahamasB" panose="020BE200000000000000" pitchFamily="34" charset="0"/>
              </a:rPr>
              <a:t>RFID</a:t>
            </a:r>
          </a:p>
        </p:txBody>
      </p:sp>
      <p:sp>
        <p:nvSpPr>
          <p:cNvPr id="198659"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altLang="en-US" dirty="0">
                <a:solidFill>
                  <a:schemeClr val="accent1">
                    <a:lumMod val="60000"/>
                    <a:lumOff val="40000"/>
                  </a:schemeClr>
                </a:solidFill>
              </a:rPr>
              <a:t>Allows the automatic collection of data using RFID tags that contain a chip and an antenna</a:t>
            </a:r>
          </a:p>
          <a:p>
            <a:r>
              <a:rPr lang="en-US" altLang="en-US" dirty="0">
                <a:solidFill>
                  <a:schemeClr val="accent1">
                    <a:lumMod val="60000"/>
                    <a:lumOff val="40000"/>
                  </a:schemeClr>
                </a:solidFill>
              </a:rPr>
              <a:t>Passive RFID tags</a:t>
            </a:r>
          </a:p>
          <a:p>
            <a:r>
              <a:rPr lang="en-US" altLang="en-US" dirty="0">
                <a:solidFill>
                  <a:schemeClr val="accent1">
                    <a:lumMod val="60000"/>
                    <a:lumOff val="40000"/>
                  </a:schemeClr>
                </a:solidFill>
              </a:rPr>
              <a:t>Active RFID tags</a:t>
            </a:r>
          </a:p>
          <a:p>
            <a:r>
              <a:rPr lang="en-US" altLang="en-US" dirty="0">
                <a:solidFill>
                  <a:schemeClr val="accent1">
                    <a:lumMod val="60000"/>
                    <a:lumOff val="40000"/>
                  </a:schemeClr>
                </a:solidFill>
              </a:rPr>
              <a:t>Privacy is a concern</a:t>
            </a:r>
          </a:p>
        </p:txBody>
      </p:sp>
    </p:spTree>
    <p:extLst>
      <p:ext uri="{BB962C8B-B14F-4D97-AF65-F5344CB8AC3E}">
        <p14:creationId xmlns:p14="http://schemas.microsoft.com/office/powerpoint/2010/main" val="2756701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sz="4000" dirty="0">
                <a:latin typeface=".VnBahamasB" panose="020BE200000000000000" pitchFamily="34" charset="0"/>
              </a:rPr>
              <a:t>Ensuring Data Quality through Input Validation</a:t>
            </a:r>
          </a:p>
        </p:txBody>
      </p:sp>
      <p:sp>
        <p:nvSpPr>
          <p:cNvPr id="136195"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The critical importance of catching errors during input, prior to processing and storage cannot be overemphasized</a:t>
            </a:r>
          </a:p>
          <a:p>
            <a:r>
              <a:rPr lang="en-US" dirty="0">
                <a:solidFill>
                  <a:schemeClr val="accent1">
                    <a:lumMod val="60000"/>
                    <a:lumOff val="40000"/>
                  </a:schemeClr>
                </a:solidFill>
              </a:rPr>
              <a:t>Potential problems</a:t>
            </a:r>
          </a:p>
          <a:p>
            <a:pPr lvl="1"/>
            <a:r>
              <a:rPr lang="en-US" dirty="0">
                <a:solidFill>
                  <a:schemeClr val="accent1">
                    <a:lumMod val="60000"/>
                    <a:lumOff val="40000"/>
                  </a:schemeClr>
                </a:solidFill>
              </a:rPr>
              <a:t>Validating input transactions</a:t>
            </a:r>
          </a:p>
          <a:p>
            <a:pPr lvl="1"/>
            <a:r>
              <a:rPr lang="en-US" dirty="0">
                <a:solidFill>
                  <a:schemeClr val="accent1">
                    <a:lumMod val="60000"/>
                    <a:lumOff val="40000"/>
                  </a:schemeClr>
                </a:solidFill>
              </a:rPr>
              <a:t>Validating input data</a:t>
            </a:r>
          </a:p>
        </p:txBody>
      </p:sp>
    </p:spTree>
    <p:extLst>
      <p:ext uri="{BB962C8B-B14F-4D97-AF65-F5344CB8AC3E}">
        <p14:creationId xmlns:p14="http://schemas.microsoft.com/office/powerpoint/2010/main" val="350533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sz="2800" dirty="0">
                <a:latin typeface=".VnBahamasB" panose="020BE200000000000000" pitchFamily="34" charset="0"/>
              </a:rPr>
              <a:t>Validating input is important to ensure that most potential problems with data are eliminated early</a:t>
            </a:r>
          </a:p>
        </p:txBody>
      </p:sp>
      <p:pic>
        <p:nvPicPr>
          <p:cNvPr id="200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83" y="1425844"/>
            <a:ext cx="7575249" cy="528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102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dirty="0">
                <a:latin typeface=".VnBahamasB" panose="020BE200000000000000" pitchFamily="34" charset="0"/>
              </a:rPr>
              <a:t>The Process of Validation</a:t>
            </a:r>
          </a:p>
        </p:txBody>
      </p:sp>
      <p:sp>
        <p:nvSpPr>
          <p:cNvPr id="144387"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Check first for missing data</a:t>
            </a:r>
          </a:p>
          <a:p>
            <a:r>
              <a:rPr lang="en-US" dirty="0">
                <a:solidFill>
                  <a:schemeClr val="accent1">
                    <a:lumMod val="60000"/>
                    <a:lumOff val="40000"/>
                  </a:schemeClr>
                </a:solidFill>
              </a:rPr>
              <a:t>Check the syntax</a:t>
            </a:r>
          </a:p>
          <a:p>
            <a:r>
              <a:rPr lang="en-US" dirty="0">
                <a:solidFill>
                  <a:schemeClr val="accent1">
                    <a:lumMod val="60000"/>
                    <a:lumOff val="40000"/>
                  </a:schemeClr>
                </a:solidFill>
              </a:rPr>
              <a:t>Check the semantics</a:t>
            </a:r>
          </a:p>
          <a:p>
            <a:r>
              <a:rPr lang="en-US" dirty="0">
                <a:solidFill>
                  <a:schemeClr val="accent1">
                    <a:lumMod val="60000"/>
                    <a:lumOff val="40000"/>
                  </a:schemeClr>
                </a:solidFill>
              </a:rPr>
              <a:t>GUI screens can help to reduce the number of human input errors when they incorporate radio buttons, check boxes and drop-down lists</a:t>
            </a:r>
          </a:p>
        </p:txBody>
      </p:sp>
    </p:spTree>
    <p:extLst>
      <p:ext uri="{BB962C8B-B14F-4D97-AF65-F5344CB8AC3E}">
        <p14:creationId xmlns:p14="http://schemas.microsoft.com/office/powerpoint/2010/main" val="3522252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sz="4000" dirty="0">
                <a:latin typeface=".VnBahamasB" panose="020BE200000000000000" pitchFamily="34" charset="0"/>
              </a:rPr>
              <a:t>The Process of Validation</a:t>
            </a:r>
          </a:p>
        </p:txBody>
      </p:sp>
      <p:sp>
        <p:nvSpPr>
          <p:cNvPr id="145411"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sz="3600" dirty="0">
                <a:solidFill>
                  <a:schemeClr val="accent1">
                    <a:lumMod val="60000"/>
                    <a:lumOff val="40000"/>
                  </a:schemeClr>
                </a:solidFill>
              </a:rPr>
              <a:t>Regular expressions</a:t>
            </a:r>
          </a:p>
          <a:p>
            <a:r>
              <a:rPr lang="en-US" sz="3600" dirty="0">
                <a:solidFill>
                  <a:schemeClr val="accent1">
                    <a:lumMod val="60000"/>
                    <a:lumOff val="40000"/>
                  </a:schemeClr>
                </a:solidFill>
              </a:rPr>
              <a:t>Validating XML documents</a:t>
            </a:r>
          </a:p>
          <a:p>
            <a:pPr lvl="1"/>
            <a:r>
              <a:rPr lang="en-US" sz="3200" dirty="0">
                <a:solidFill>
                  <a:schemeClr val="accent1">
                    <a:lumMod val="60000"/>
                    <a:lumOff val="40000"/>
                  </a:schemeClr>
                </a:solidFill>
              </a:rPr>
              <a:t>DTD</a:t>
            </a:r>
          </a:p>
          <a:p>
            <a:pPr lvl="1"/>
            <a:r>
              <a:rPr lang="en-US" sz="3200" dirty="0">
                <a:solidFill>
                  <a:schemeClr val="accent1">
                    <a:lumMod val="60000"/>
                    <a:lumOff val="40000"/>
                  </a:schemeClr>
                </a:solidFill>
              </a:rPr>
              <a:t>Schema</a:t>
            </a:r>
          </a:p>
        </p:txBody>
      </p:sp>
    </p:spTree>
    <p:extLst>
      <p:ext uri="{BB962C8B-B14F-4D97-AF65-F5344CB8AC3E}">
        <p14:creationId xmlns:p14="http://schemas.microsoft.com/office/powerpoint/2010/main" val="1067917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z="3200" dirty="0">
                <a:latin typeface=".VnBahamasB" panose="020BE200000000000000" pitchFamily="34" charset="0"/>
              </a:rPr>
              <a:t>These characters are used in regular expression (pattern) validation</a:t>
            </a:r>
          </a:p>
        </p:txBody>
      </p:sp>
      <p:pic>
        <p:nvPicPr>
          <p:cNvPr id="14643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6156" y="1027906"/>
            <a:ext cx="6451353" cy="554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043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38200" y="365125"/>
            <a:ext cx="10515600" cy="1325563"/>
          </a:xfrm>
        </p:spPr>
        <p:txBody>
          <a:bodyPr/>
          <a:lstStyle/>
          <a:p>
            <a:r>
              <a:rPr lang="en-US" sz="4000" dirty="0">
                <a:solidFill>
                  <a:schemeClr val="accent1">
                    <a:lumMod val="50000"/>
                  </a:schemeClr>
                </a:solidFill>
                <a:latin typeface=".VnBahamasB" panose="020BE200000000000000" pitchFamily="34" charset="0"/>
              </a:rPr>
              <a:t>Accuracy  Advantages in Ecommerce Environments</a:t>
            </a:r>
          </a:p>
        </p:txBody>
      </p:sp>
      <p:pic>
        <p:nvPicPr>
          <p:cNvPr id="32770" name="Picture 2" descr="Image result for e commer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85040" y="227896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869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sz="4000" dirty="0">
                <a:latin typeface=".VnBahamasB" panose="020BE200000000000000" pitchFamily="34" charset="0"/>
              </a:rPr>
              <a:t>Accuracy  Advantages in Ecommerce Environments</a:t>
            </a:r>
          </a:p>
        </p:txBody>
      </p:sp>
      <p:sp>
        <p:nvSpPr>
          <p:cNvPr id="147459" name="Rectangle 3"/>
          <p:cNvSpPr>
            <a:spLocks noGrp="1" noChangeArrowheads="1"/>
          </p:cNvSpPr>
          <p:nvPr>
            <p:ph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r>
              <a:rPr lang="en-US" dirty="0">
                <a:solidFill>
                  <a:schemeClr val="accent1">
                    <a:lumMod val="60000"/>
                    <a:lumOff val="40000"/>
                  </a:schemeClr>
                </a:solidFill>
              </a:rPr>
              <a:t>Customers generally key or enter data themselves</a:t>
            </a:r>
          </a:p>
          <a:p>
            <a:r>
              <a:rPr lang="en-US" dirty="0">
                <a:solidFill>
                  <a:schemeClr val="accent1">
                    <a:lumMod val="60000"/>
                    <a:lumOff val="40000"/>
                  </a:schemeClr>
                </a:solidFill>
              </a:rPr>
              <a:t>Data entered by customers are stored for later use</a:t>
            </a:r>
          </a:p>
          <a:p>
            <a:r>
              <a:rPr lang="en-US" dirty="0">
                <a:solidFill>
                  <a:schemeClr val="accent1">
                    <a:lumMod val="60000"/>
                    <a:lumOff val="40000"/>
                  </a:schemeClr>
                </a:solidFill>
              </a:rPr>
              <a:t>Data entered at the point of sale are reused throughout the entire order fulfillment process</a:t>
            </a:r>
          </a:p>
          <a:p>
            <a:r>
              <a:rPr lang="en-US" dirty="0">
                <a:solidFill>
                  <a:schemeClr val="accent1">
                    <a:lumMod val="60000"/>
                    <a:lumOff val="40000"/>
                  </a:schemeClr>
                </a:solidFill>
              </a:rPr>
              <a:t>Information is used as feedback to customers</a:t>
            </a:r>
          </a:p>
        </p:txBody>
      </p:sp>
    </p:spTree>
    <p:extLst>
      <p:ext uri="{BB962C8B-B14F-4D97-AF65-F5344CB8AC3E}">
        <p14:creationId xmlns:p14="http://schemas.microsoft.com/office/powerpoint/2010/main" val="1532045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Image result for thanks for watchi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55408" y="308866"/>
            <a:ext cx="8370277" cy="627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56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321756" y="5532437"/>
            <a:ext cx="10515600" cy="1325563"/>
          </a:xfrm>
        </p:spPr>
        <p:txBody>
          <a:bodyPr/>
          <a:lstStyle/>
          <a:p>
            <a:r>
              <a:rPr lang="en-US" dirty="0">
                <a:solidFill>
                  <a:srgbClr val="9933FF"/>
                </a:solidFill>
                <a:latin typeface=".VnBahamasB" panose="020BE200000000000000" pitchFamily="34" charset="0"/>
              </a:rPr>
              <a:t>Effective Coding</a:t>
            </a:r>
          </a:p>
        </p:txBody>
      </p:sp>
      <p:pic>
        <p:nvPicPr>
          <p:cNvPr id="2052" name="Picture 4" descr="Image result for wrong form inpu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34541" y="439615"/>
            <a:ext cx="59436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0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dirty="0"/>
              <a:t>Effective Coding</a:t>
            </a:r>
          </a:p>
        </p:txBody>
      </p:sp>
      <p:sp>
        <p:nvSpPr>
          <p:cNvPr id="99331" name="Rectangle 3"/>
          <p:cNvSpPr>
            <a:spLocks noGrp="1" noChangeArrowheads="1"/>
          </p:cNvSpPr>
          <p:nvPr>
            <p:ph type="body" idx="1"/>
          </p:nvPr>
        </p:nvSpPr>
        <p:spPr>
          <a:solidFill>
            <a:schemeClr val="dk1">
              <a:alpha val="75000"/>
            </a:schemeClr>
          </a:solidFill>
        </p:spPr>
        <p:style>
          <a:lnRef idx="3">
            <a:schemeClr val="lt1"/>
          </a:lnRef>
          <a:fillRef idx="1">
            <a:schemeClr val="dk1"/>
          </a:fillRef>
          <a:effectRef idx="1">
            <a:schemeClr val="dk1"/>
          </a:effectRef>
          <a:fontRef idx="minor">
            <a:schemeClr val="lt1"/>
          </a:fontRef>
        </p:style>
        <p:txBody>
          <a:bodyPr/>
          <a:lstStyle/>
          <a:p>
            <a:pPr>
              <a:lnSpc>
                <a:spcPct val="90000"/>
              </a:lnSpc>
            </a:pPr>
            <a:r>
              <a:rPr lang="en-US" dirty="0">
                <a:solidFill>
                  <a:schemeClr val="accent1">
                    <a:lumMod val="60000"/>
                    <a:lumOff val="40000"/>
                  </a:schemeClr>
                </a:solidFill>
              </a:rPr>
              <a:t>Data that are coded require less time to enter</a:t>
            </a:r>
          </a:p>
          <a:p>
            <a:pPr>
              <a:lnSpc>
                <a:spcPct val="90000"/>
              </a:lnSpc>
            </a:pPr>
            <a:r>
              <a:rPr lang="en-US" dirty="0">
                <a:solidFill>
                  <a:schemeClr val="accent1">
                    <a:lumMod val="60000"/>
                    <a:lumOff val="40000"/>
                  </a:schemeClr>
                </a:solidFill>
              </a:rPr>
              <a:t>Coding helps to reduce the number of items entered</a:t>
            </a:r>
          </a:p>
          <a:p>
            <a:pPr>
              <a:lnSpc>
                <a:spcPct val="90000"/>
              </a:lnSpc>
            </a:pPr>
            <a:r>
              <a:rPr lang="en-US" dirty="0">
                <a:solidFill>
                  <a:schemeClr val="accent1">
                    <a:lumMod val="60000"/>
                    <a:lumOff val="40000"/>
                  </a:schemeClr>
                </a:solidFill>
              </a:rPr>
              <a:t>Coding can help in sorting of data during the data transformation process</a:t>
            </a:r>
          </a:p>
          <a:p>
            <a:pPr>
              <a:lnSpc>
                <a:spcPct val="90000"/>
              </a:lnSpc>
            </a:pPr>
            <a:r>
              <a:rPr lang="en-US" dirty="0">
                <a:solidFill>
                  <a:schemeClr val="accent1">
                    <a:lumMod val="60000"/>
                    <a:lumOff val="40000"/>
                  </a:schemeClr>
                </a:solidFill>
              </a:rPr>
              <a:t>Coded data can save valuable memory and storage space</a:t>
            </a:r>
          </a:p>
        </p:txBody>
      </p:sp>
    </p:spTree>
    <p:extLst>
      <p:ext uri="{BB962C8B-B14F-4D97-AF65-F5344CB8AC3E}">
        <p14:creationId xmlns:p14="http://schemas.microsoft.com/office/powerpoint/2010/main" val="220979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016955" y="5129036"/>
            <a:ext cx="10515600" cy="1325563"/>
          </a:xfrm>
        </p:spPr>
        <p:txBody>
          <a:bodyPr/>
          <a:lstStyle/>
          <a:p>
            <a:r>
              <a:rPr lang="en-US" dirty="0">
                <a:solidFill>
                  <a:schemeClr val="accent1">
                    <a:lumMod val="75000"/>
                  </a:schemeClr>
                </a:solidFill>
                <a:latin typeface=".VnBahamasB" panose="020BE200000000000000" pitchFamily="34" charset="0"/>
              </a:rPr>
              <a:t>Human Purposes for Coding</a:t>
            </a:r>
          </a:p>
        </p:txBody>
      </p:sp>
      <p:pic>
        <p:nvPicPr>
          <p:cNvPr id="98306" name="Picture 2" descr="Image result for protect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3" y="1983491"/>
            <a:ext cx="6096000" cy="25241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6663266" y="1780646"/>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3200" kern="1200">
                <a:solidFill>
                  <a:schemeClr val="tx1"/>
                </a:solidFill>
                <a:latin typeface="+mn-lt"/>
                <a:ea typeface="+mn-ea"/>
                <a:cs typeface="+mn-cs"/>
              </a:defRPr>
            </a:lvl1pPr>
            <a:lvl2pPr marL="742950" indent="-285750" algn="l" rtl="0" fontAlgn="base">
              <a:spcBef>
                <a:spcPct val="20000"/>
              </a:spcBef>
              <a:spcAft>
                <a:spcPct val="0"/>
              </a:spcAft>
              <a:buClr>
                <a:srgbClr val="E21738"/>
              </a:buClr>
              <a:buChar char="•"/>
              <a:defRPr sz="2800" kern="1200">
                <a:solidFill>
                  <a:schemeClr val="tx1"/>
                </a:solidFill>
                <a:latin typeface="+mn-lt"/>
                <a:ea typeface="+mn-ea"/>
                <a:cs typeface="+mn-cs"/>
              </a:defRPr>
            </a:lvl2pPr>
            <a:lvl3pPr marL="1143000" indent="-228600" algn="l" rtl="0" fontAlgn="base">
              <a:spcBef>
                <a:spcPct val="20000"/>
              </a:spcBef>
              <a:spcAft>
                <a:spcPct val="0"/>
              </a:spcAft>
              <a:buClr>
                <a:srgbClr val="98877D"/>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rgbClr val="F3DAB0"/>
              </a:buClr>
              <a:buFont typeface="Wingdings" panose="05000000000000000000" pitchFamily="2" charset="2"/>
              <a:buChar char="©"/>
              <a:defRPr sz="2000" kern="1200">
                <a:solidFill>
                  <a:schemeClr val="tx1"/>
                </a:solidFill>
                <a:latin typeface="+mn-lt"/>
                <a:ea typeface="+mn-ea"/>
                <a:cs typeface="+mn-cs"/>
              </a:defRPr>
            </a:lvl4pPr>
            <a:lvl5pPr marL="2057400" indent="-228600" algn="l" rtl="0" fontAlgn="base">
              <a:spcBef>
                <a:spcPct val="20000"/>
              </a:spcBef>
              <a:spcAft>
                <a:spcPct val="0"/>
              </a:spcAft>
              <a:buClr>
                <a:srgbClr val="F3DAB0"/>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sz="3200" b="0" i="0" u="none" strike="noStrike" kern="1200" cap="none" spc="0" normalizeH="0" baseline="0" noProof="0" dirty="0">
                <a:ln>
                  <a:noFill/>
                </a:ln>
                <a:solidFill>
                  <a:srgbClr val="000000"/>
                </a:solidFill>
                <a:effectLst/>
                <a:uLnTx/>
                <a:uFillTx/>
                <a:latin typeface="Tahoma"/>
              </a:rPr>
              <a:t>Keeps track of something</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sz="3200" b="0" i="0" u="none" strike="noStrike" kern="1200" cap="none" spc="0" normalizeH="0" baseline="0" noProof="0" dirty="0">
                <a:ln>
                  <a:noFill/>
                </a:ln>
                <a:solidFill>
                  <a:srgbClr val="000000"/>
                </a:solidFill>
                <a:effectLst/>
                <a:uLnTx/>
                <a:uFillTx/>
                <a:latin typeface="Tahoma"/>
              </a:rPr>
              <a:t>Classifies information</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sz="3200" b="0" i="0" u="none" strike="noStrike" kern="1200" cap="none" spc="0" normalizeH="0" baseline="0" noProof="0" dirty="0">
                <a:ln>
                  <a:noFill/>
                </a:ln>
                <a:solidFill>
                  <a:srgbClr val="000000"/>
                </a:solidFill>
                <a:effectLst/>
                <a:uLnTx/>
                <a:uFillTx/>
                <a:latin typeface="Tahoma"/>
              </a:rPr>
              <a:t>Conceals information</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sz="3200" b="0" i="0" u="none" strike="noStrike" kern="1200" cap="none" spc="0" normalizeH="0" baseline="0" noProof="0" dirty="0">
                <a:ln>
                  <a:noFill/>
                </a:ln>
                <a:solidFill>
                  <a:srgbClr val="000000"/>
                </a:solidFill>
                <a:effectLst/>
                <a:uLnTx/>
                <a:uFillTx/>
                <a:latin typeface="Tahoma"/>
              </a:rPr>
              <a:t>Reveals information</a:t>
            </a:r>
          </a:p>
          <a:p>
            <a:pPr marL="342900" marR="0" lvl="0" indent="-342900" algn="l" defTabSz="914400" rtl="0" eaLnBrk="1" fontAlgn="base" latinLnBrk="0" hangingPunct="1">
              <a:lnSpc>
                <a:spcPct val="100000"/>
              </a:lnSpc>
              <a:spcBef>
                <a:spcPct val="20000"/>
              </a:spcBef>
              <a:spcAft>
                <a:spcPct val="0"/>
              </a:spcAft>
              <a:buClr>
                <a:srgbClr val="000000"/>
              </a:buClr>
              <a:buSzTx/>
              <a:buFontTx/>
              <a:buChar char="•"/>
              <a:tabLst/>
              <a:defRPr/>
            </a:pPr>
            <a:r>
              <a:rPr kumimoji="0" lang="en-US" sz="3200" b="0" i="0" u="none" strike="noStrike" kern="1200" cap="none" spc="0" normalizeH="0" baseline="0" noProof="0" dirty="0">
                <a:ln>
                  <a:noFill/>
                </a:ln>
                <a:solidFill>
                  <a:srgbClr val="000000"/>
                </a:solidFill>
                <a:effectLst/>
                <a:uLnTx/>
                <a:uFillTx/>
                <a:latin typeface="Tahoma"/>
              </a:rPr>
              <a:t>Requests appropriate action</a:t>
            </a:r>
          </a:p>
        </p:txBody>
      </p:sp>
    </p:spTree>
    <p:extLst>
      <p:ext uri="{BB962C8B-B14F-4D97-AF65-F5344CB8AC3E}">
        <p14:creationId xmlns:p14="http://schemas.microsoft.com/office/powerpoint/2010/main" val="285833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latin typeface=".VnBahamasB" pitchFamily="34" charset="0"/>
              </a:rPr>
              <a:t>Keeping Track of Something</a:t>
            </a:r>
          </a:p>
        </p:txBody>
      </p:sp>
      <p:sp>
        <p:nvSpPr>
          <p:cNvPr id="7" name="Text Box 5"/>
          <p:cNvSpPr txBox="1">
            <a:spLocks noChangeArrowheads="1"/>
          </p:cNvSpPr>
          <p:nvPr/>
        </p:nvSpPr>
        <p:spPr bwMode="auto">
          <a:xfrm>
            <a:off x="3148263" y="2975810"/>
            <a:ext cx="4724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Using a simple sequence code to indicate the sequence in which orders enter a custom furniture shop</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822" y="4058653"/>
            <a:ext cx="5611813"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5629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516</TotalTime>
  <Words>2526</Words>
  <Application>Microsoft Office PowerPoint</Application>
  <PresentationFormat>Widescreen</PresentationFormat>
  <Paragraphs>351</Paragraphs>
  <Slides>59</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.VnBahamasB</vt:lpstr>
      <vt:lpstr>Arial</vt:lpstr>
      <vt:lpstr>Calibri</vt:lpstr>
      <vt:lpstr>Calibri Light</vt:lpstr>
      <vt:lpstr>Tahoma</vt:lpstr>
      <vt:lpstr>Times New Roman</vt:lpstr>
      <vt:lpstr>Office Theme</vt:lpstr>
      <vt:lpstr>PowerPoint Presentation</vt:lpstr>
      <vt:lpstr>PowerPoint Presentation</vt:lpstr>
      <vt:lpstr>PowerPoint Presentation</vt:lpstr>
      <vt:lpstr>Accurate Data-Entry Objectives</vt:lpstr>
      <vt:lpstr>Major Topics</vt:lpstr>
      <vt:lpstr>Effective Coding</vt:lpstr>
      <vt:lpstr>Effective Coding</vt:lpstr>
      <vt:lpstr>Human Purposes for Coding</vt:lpstr>
      <vt:lpstr>Keeping Track of Something</vt:lpstr>
      <vt:lpstr>Simple Sequence Codes</vt:lpstr>
      <vt:lpstr>Alphabetic Derivation Codes</vt:lpstr>
      <vt:lpstr>Classification Information</vt:lpstr>
      <vt:lpstr>Classification Codes</vt:lpstr>
      <vt:lpstr>Classification Codes</vt:lpstr>
      <vt:lpstr>Block Sequence Codes</vt:lpstr>
      <vt:lpstr>Using a block sequence code to group similar software packages</vt:lpstr>
      <vt:lpstr>Concealing Information</vt:lpstr>
      <vt:lpstr>Cipher Codes</vt:lpstr>
      <vt:lpstr>Encoding markdown prices with a cipher code is a way of concealing price information from customers</vt:lpstr>
      <vt:lpstr>Revealing Information</vt:lpstr>
      <vt:lpstr>Significant-Digit Subset Codes</vt:lpstr>
      <vt:lpstr>Using a significant-digit subset code helps employees locate items belonging to a particular department</vt:lpstr>
      <vt:lpstr>Mnemonic Codes</vt:lpstr>
      <vt:lpstr>Mnemonic codes function as memory aids by using a meaningful combination of letters and numbers</vt:lpstr>
      <vt:lpstr>Unicode</vt:lpstr>
      <vt:lpstr>Requesting Appropriate Action</vt:lpstr>
      <vt:lpstr>Function Codes</vt:lpstr>
      <vt:lpstr>Function codes compactly capture functions that the computer must perform</vt:lpstr>
      <vt:lpstr>General Guidelines for Coding</vt:lpstr>
      <vt:lpstr>Be Concise</vt:lpstr>
      <vt:lpstr>Keep the Codes Stable</vt:lpstr>
      <vt:lpstr>Ensure That Codes Are Unique</vt:lpstr>
      <vt:lpstr>Allow Codes to Be Sortable</vt:lpstr>
      <vt:lpstr>Avoid Confusing Codes</vt:lpstr>
      <vt:lpstr>Combining look-alike characters in codes can result in errors</vt:lpstr>
      <vt:lpstr>Keep the Codes Uniform</vt:lpstr>
      <vt:lpstr>Allow for Modification of Codes</vt:lpstr>
      <vt:lpstr>Make Codes Meaningful</vt:lpstr>
      <vt:lpstr>Using Codes</vt:lpstr>
      <vt:lpstr>Effective and Efficient Data Capture</vt:lpstr>
      <vt:lpstr>Deciding What to Capture</vt:lpstr>
      <vt:lpstr>Letting the Computer Do the Rest</vt:lpstr>
      <vt:lpstr>Avoiding Bottlenecks and Extra Steps</vt:lpstr>
      <vt:lpstr>Starting with a Good Form</vt:lpstr>
      <vt:lpstr>Choosing a Data-Entry Method</vt:lpstr>
      <vt:lpstr>Keyboards</vt:lpstr>
      <vt:lpstr>Optical Character Recognition</vt:lpstr>
      <vt:lpstr>Magnetic Ink Character Recognition</vt:lpstr>
      <vt:lpstr>Mark-Sense Forms</vt:lpstr>
      <vt:lpstr>Bar Codes</vt:lpstr>
      <vt:lpstr>RFID</vt:lpstr>
      <vt:lpstr>Ensuring Data Quality through Input Validation</vt:lpstr>
      <vt:lpstr>Validating input is important to ensure that most potential problems with data are eliminated early</vt:lpstr>
      <vt:lpstr>The Process of Validation</vt:lpstr>
      <vt:lpstr>The Process of Validation</vt:lpstr>
      <vt:lpstr>These characters are used in regular expression (pattern) validation</vt:lpstr>
      <vt:lpstr>Accuracy  Advantages in Ecommerce Environments</vt:lpstr>
      <vt:lpstr>Accuracy  Advantages in Ecommerce Environments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pc7-829</dc:creator>
  <cp:lastModifiedBy>hoangtuan9760</cp:lastModifiedBy>
  <cp:revision>45</cp:revision>
  <dcterms:created xsi:type="dcterms:W3CDTF">2017-11-16T05:43:37Z</dcterms:created>
  <dcterms:modified xsi:type="dcterms:W3CDTF">2018-11-22T13:28:45Z</dcterms:modified>
</cp:coreProperties>
</file>