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87" r:id="rId3"/>
    <p:sldId id="528" r:id="rId4"/>
    <p:sldId id="520" r:id="rId5"/>
    <p:sldId id="519" r:id="rId6"/>
    <p:sldId id="529" r:id="rId7"/>
    <p:sldId id="522" r:id="rId8"/>
    <p:sldId id="523" r:id="rId9"/>
    <p:sldId id="293" r:id="rId10"/>
    <p:sldId id="288" r:id="rId11"/>
    <p:sldId id="289" r:id="rId12"/>
    <p:sldId id="290" r:id="rId13"/>
    <p:sldId id="257" r:id="rId14"/>
    <p:sldId id="292" r:id="rId15"/>
    <p:sldId id="304" r:id="rId16"/>
    <p:sldId id="305" r:id="rId17"/>
    <p:sldId id="273" r:id="rId18"/>
    <p:sldId id="306" r:id="rId19"/>
    <p:sldId id="307" r:id="rId20"/>
    <p:sldId id="308" r:id="rId21"/>
    <p:sldId id="281" r:id="rId22"/>
    <p:sldId id="282" r:id="rId23"/>
    <p:sldId id="300" r:id="rId24"/>
    <p:sldId id="303" r:id="rId25"/>
    <p:sldId id="276" r:id="rId26"/>
    <p:sldId id="277" r:id="rId27"/>
    <p:sldId id="526" r:id="rId28"/>
    <p:sldId id="295" r:id="rId29"/>
    <p:sldId id="296" r:id="rId30"/>
    <p:sldId id="297" r:id="rId31"/>
    <p:sldId id="298" r:id="rId32"/>
    <p:sldId id="299" r:id="rId33"/>
    <p:sldId id="491" r:id="rId34"/>
    <p:sldId id="527" r:id="rId35"/>
    <p:sldId id="493" r:id="rId36"/>
    <p:sldId id="516" r:id="rId37"/>
    <p:sldId id="494" r:id="rId38"/>
    <p:sldId id="495" r:id="rId39"/>
    <p:sldId id="496" r:id="rId40"/>
    <p:sldId id="497" r:id="rId41"/>
    <p:sldId id="498" r:id="rId42"/>
    <p:sldId id="499" r:id="rId43"/>
    <p:sldId id="500" r:id="rId44"/>
    <p:sldId id="501" r:id="rId45"/>
    <p:sldId id="503" r:id="rId46"/>
    <p:sldId id="504" r:id="rId47"/>
    <p:sldId id="505" r:id="rId48"/>
    <p:sldId id="506" r:id="rId49"/>
    <p:sldId id="507" r:id="rId50"/>
    <p:sldId id="508" r:id="rId51"/>
    <p:sldId id="509" r:id="rId52"/>
    <p:sldId id="28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 Nguyen Thanh" initials="ANT" lastIdx="1" clrIdx="0">
    <p:extLst>
      <p:ext uri="{19B8F6BF-5375-455C-9EA6-DF929625EA0E}">
        <p15:presenceInfo xmlns:p15="http://schemas.microsoft.com/office/powerpoint/2012/main" userId="b899e1c9d1a8de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7B137-49FC-4FB8-BED8-07119E37FEC5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AC1EB1-5742-4DF4-B980-7CDFCEC2AABB}">
      <dgm:prSet/>
      <dgm:spPr/>
      <dgm:t>
        <a:bodyPr/>
        <a:lstStyle/>
        <a:p>
          <a:r>
            <a:rPr lang="en-US"/>
            <a:t>Là thành phần của một documentation.</a:t>
          </a:r>
          <a:endParaRPr lang="en-US" dirty="0"/>
        </a:p>
      </dgm:t>
    </dgm:pt>
    <dgm:pt modelId="{438673F8-A5E5-4C3D-9D0D-AF90D5C29144}" type="parTrans" cxnId="{F5E5D43B-1C1A-4AB9-A48D-B790CA85CEA4}">
      <dgm:prSet/>
      <dgm:spPr/>
      <dgm:t>
        <a:bodyPr/>
        <a:lstStyle/>
        <a:p>
          <a:endParaRPr lang="en-US"/>
        </a:p>
      </dgm:t>
    </dgm:pt>
    <dgm:pt modelId="{C9F9B11A-8611-4E93-A5A6-3D5E6FF121B8}" type="sibTrans" cxnId="{F5E5D43B-1C1A-4AB9-A48D-B790CA85CEA4}">
      <dgm:prSet/>
      <dgm:spPr/>
      <dgm:t>
        <a:bodyPr/>
        <a:lstStyle/>
        <a:p>
          <a:endParaRPr lang="en-US"/>
        </a:p>
      </dgm:t>
    </dgm:pt>
    <dgm:pt modelId="{B5F9CC47-707D-44F6-ACBB-6352C9910AC7}">
      <dgm:prSet/>
      <dgm:spPr/>
      <dgm:t>
        <a:bodyPr/>
        <a:lstStyle/>
        <a:p>
          <a:r>
            <a:rPr lang="en-US"/>
            <a:t>Thành phần chính:</a:t>
          </a:r>
        </a:p>
      </dgm:t>
    </dgm:pt>
    <dgm:pt modelId="{49E76B38-C6C3-455B-8CED-4995392D0E4F}" type="parTrans" cxnId="{AE58CA66-93DC-4FE3-8FAB-C65945C5D8BE}">
      <dgm:prSet/>
      <dgm:spPr/>
      <dgm:t>
        <a:bodyPr/>
        <a:lstStyle/>
        <a:p>
          <a:endParaRPr lang="en-US"/>
        </a:p>
      </dgm:t>
    </dgm:pt>
    <dgm:pt modelId="{CFEF8E84-FC03-46BB-9F23-BD2CF9FB74EE}" type="sibTrans" cxnId="{AE58CA66-93DC-4FE3-8FAB-C65945C5D8BE}">
      <dgm:prSet/>
      <dgm:spPr/>
      <dgm:t>
        <a:bodyPr/>
        <a:lstStyle/>
        <a:p>
          <a:endParaRPr lang="en-US"/>
        </a:p>
      </dgm:t>
    </dgm:pt>
    <dgm:pt modelId="{C2BCEAA9-8B77-4E41-B039-1447A3C081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Giới thiệu</a:t>
          </a:r>
        </a:p>
      </dgm:t>
    </dgm:pt>
    <dgm:pt modelId="{A424C99E-2D51-4071-8559-C564801EEFD1}" type="parTrans" cxnId="{409374B3-802D-4FC3-873A-A81D4DB6A5C3}">
      <dgm:prSet/>
      <dgm:spPr/>
      <dgm:t>
        <a:bodyPr/>
        <a:lstStyle/>
        <a:p>
          <a:endParaRPr lang="en-US"/>
        </a:p>
      </dgm:t>
    </dgm:pt>
    <dgm:pt modelId="{EAB9774F-8B24-4791-AAAB-571253CA64B1}" type="sibTrans" cxnId="{409374B3-802D-4FC3-873A-A81D4DB6A5C3}">
      <dgm:prSet/>
      <dgm:spPr/>
      <dgm:t>
        <a:bodyPr/>
        <a:lstStyle/>
        <a:p>
          <a:endParaRPr lang="en-US"/>
        </a:p>
      </dgm:t>
    </dgm:pt>
    <dgm:pt modelId="{94954ACF-A739-4184-995D-C6B1B1CE52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Cách sử dụng phần mềm</a:t>
          </a:r>
        </a:p>
      </dgm:t>
    </dgm:pt>
    <dgm:pt modelId="{103204D4-11B0-4B8E-80A8-0091BAF5955A}" type="parTrans" cxnId="{BF954293-81F2-40F3-A50B-E78ACB3D54B2}">
      <dgm:prSet/>
      <dgm:spPr/>
      <dgm:t>
        <a:bodyPr/>
        <a:lstStyle/>
        <a:p>
          <a:endParaRPr lang="en-US"/>
        </a:p>
      </dgm:t>
    </dgm:pt>
    <dgm:pt modelId="{20AE04AC-8600-4E3B-85BD-54859A358F73}" type="sibTrans" cxnId="{BF954293-81F2-40F3-A50B-E78ACB3D54B2}">
      <dgm:prSet/>
      <dgm:spPr/>
      <dgm:t>
        <a:bodyPr/>
        <a:lstStyle/>
        <a:p>
          <a:endParaRPr lang="en-US"/>
        </a:p>
      </dgm:t>
    </dgm:pt>
    <dgm:pt modelId="{4BBCA412-2F51-4D84-8850-A6BCCA9D53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Phải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gì</a:t>
          </a:r>
          <a:r>
            <a:rPr lang="en-US" dirty="0"/>
            <a:t> </a:t>
          </a:r>
          <a:r>
            <a:rPr lang="en-US" dirty="0" err="1"/>
            <a:t>nếu</a:t>
          </a:r>
          <a:r>
            <a:rPr lang="en-US" dirty="0"/>
            <a:t> </a:t>
          </a:r>
          <a:r>
            <a:rPr lang="en-US" dirty="0" err="1"/>
            <a:t>phần</a:t>
          </a:r>
          <a:r>
            <a:rPr lang="en-US" dirty="0"/>
            <a:t> </a:t>
          </a:r>
          <a:r>
            <a:rPr lang="en-US" dirty="0" err="1"/>
            <a:t>mềm</a:t>
          </a:r>
          <a:r>
            <a:rPr lang="en-US" dirty="0"/>
            <a:t> </a:t>
          </a:r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lỗi</a:t>
          </a:r>
          <a:endParaRPr lang="en-US" dirty="0"/>
        </a:p>
      </dgm:t>
    </dgm:pt>
    <dgm:pt modelId="{E11A4636-8A2F-46B4-BFBB-AFD00A473A09}" type="parTrans" cxnId="{7572031D-AA22-49BA-9FB4-55D03D925FD6}">
      <dgm:prSet/>
      <dgm:spPr/>
      <dgm:t>
        <a:bodyPr/>
        <a:lstStyle/>
        <a:p>
          <a:endParaRPr lang="en-US"/>
        </a:p>
      </dgm:t>
    </dgm:pt>
    <dgm:pt modelId="{289A2D0E-1DE6-4380-BAD2-18E48DC0D256}" type="sibTrans" cxnId="{7572031D-AA22-49BA-9FB4-55D03D925FD6}">
      <dgm:prSet/>
      <dgm:spPr/>
      <dgm:t>
        <a:bodyPr/>
        <a:lstStyle/>
        <a:p>
          <a:endParaRPr lang="en-US"/>
        </a:p>
      </dgm:t>
    </dgm:pt>
    <dgm:pt modelId="{5DCD58BE-BAFB-49E6-92D9-D94A7C9D21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Phần tham khảo kỹ thuật</a:t>
          </a:r>
        </a:p>
      </dgm:t>
    </dgm:pt>
    <dgm:pt modelId="{943E1AD1-8930-459C-AC51-42EF28A24FC4}" type="parTrans" cxnId="{74E98B68-05A1-402B-9C18-8053DC52B1B3}">
      <dgm:prSet/>
      <dgm:spPr/>
      <dgm:t>
        <a:bodyPr/>
        <a:lstStyle/>
        <a:p>
          <a:endParaRPr lang="en-US"/>
        </a:p>
      </dgm:t>
    </dgm:pt>
    <dgm:pt modelId="{12C981B0-A130-4EEF-B6D3-955FD87E0B20}" type="sibTrans" cxnId="{74E98B68-05A1-402B-9C18-8053DC52B1B3}">
      <dgm:prSet/>
      <dgm:spPr/>
      <dgm:t>
        <a:bodyPr/>
        <a:lstStyle/>
        <a:p>
          <a:endParaRPr lang="en-US"/>
        </a:p>
      </dgm:t>
    </dgm:pt>
    <dgm:pt modelId="{A3957C1E-E733-420F-9D0B-D304FC3876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Mục lục</a:t>
          </a:r>
        </a:p>
      </dgm:t>
    </dgm:pt>
    <dgm:pt modelId="{074DC51A-698A-4A4F-8F62-2297348E3A8B}" type="parTrans" cxnId="{CDE42A43-0261-45A2-A420-49F6ED20EF3A}">
      <dgm:prSet/>
      <dgm:spPr/>
      <dgm:t>
        <a:bodyPr/>
        <a:lstStyle/>
        <a:p>
          <a:endParaRPr lang="en-US"/>
        </a:p>
      </dgm:t>
    </dgm:pt>
    <dgm:pt modelId="{86C63761-6094-47C0-91A0-68D9E2516F4D}" type="sibTrans" cxnId="{CDE42A43-0261-45A2-A420-49F6ED20EF3A}">
      <dgm:prSet/>
      <dgm:spPr/>
      <dgm:t>
        <a:bodyPr/>
        <a:lstStyle/>
        <a:p>
          <a:endParaRPr lang="en-US"/>
        </a:p>
      </dgm:t>
    </dgm:pt>
    <dgm:pt modelId="{B5F89B56-02CD-4F76-A950-613D26E514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Thông tin về cách liên hệ với nhà sản xuất</a:t>
          </a:r>
        </a:p>
      </dgm:t>
    </dgm:pt>
    <dgm:pt modelId="{0343E493-33A4-4496-B90F-261D93F18BD2}" type="parTrans" cxnId="{344D3DAC-C323-403C-AB2E-4784FE4A74AD}">
      <dgm:prSet/>
      <dgm:spPr/>
      <dgm:t>
        <a:bodyPr/>
        <a:lstStyle/>
        <a:p>
          <a:endParaRPr lang="en-US"/>
        </a:p>
      </dgm:t>
    </dgm:pt>
    <dgm:pt modelId="{0B2C57D3-4977-4E01-83FE-33EBB359173F}" type="sibTrans" cxnId="{344D3DAC-C323-403C-AB2E-4784FE4A74AD}">
      <dgm:prSet/>
      <dgm:spPr/>
      <dgm:t>
        <a:bodyPr/>
        <a:lstStyle/>
        <a:p>
          <a:endParaRPr lang="en-US"/>
        </a:p>
      </dgm:t>
    </dgm:pt>
    <dgm:pt modelId="{495B74D7-6143-4C8F-B3A3-220D0AA6407F}" type="pres">
      <dgm:prSet presAssocID="{C9E7B137-49FC-4FB8-BED8-07119E37FE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D229A3-DDEA-410A-A69A-1603EDA68D9A}" type="pres">
      <dgm:prSet presAssocID="{67AC1EB1-5742-4DF4-B980-7CDFCEC2AABB}" presName="parentLin" presStyleCnt="0"/>
      <dgm:spPr/>
    </dgm:pt>
    <dgm:pt modelId="{9952A24D-EC45-4590-91AB-1C44BF7EBF34}" type="pres">
      <dgm:prSet presAssocID="{67AC1EB1-5742-4DF4-B980-7CDFCEC2AAB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20A2B15-74DC-49AB-AD0F-81BC21703B33}" type="pres">
      <dgm:prSet presAssocID="{67AC1EB1-5742-4DF4-B980-7CDFCEC2AAB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FA280-263D-475B-BF37-9E429030F6DB}" type="pres">
      <dgm:prSet presAssocID="{67AC1EB1-5742-4DF4-B980-7CDFCEC2AABB}" presName="negativeSpace" presStyleCnt="0"/>
      <dgm:spPr/>
    </dgm:pt>
    <dgm:pt modelId="{8338E692-25C6-48D8-BC92-908B611C719C}" type="pres">
      <dgm:prSet presAssocID="{67AC1EB1-5742-4DF4-B980-7CDFCEC2AABB}" presName="childText" presStyleLbl="conFgAcc1" presStyleIdx="0" presStyleCnt="2">
        <dgm:presLayoutVars>
          <dgm:bulletEnabled val="1"/>
        </dgm:presLayoutVars>
      </dgm:prSet>
      <dgm:spPr/>
    </dgm:pt>
    <dgm:pt modelId="{C0AC8C1B-1E74-4E55-B99B-05880EC98E09}" type="pres">
      <dgm:prSet presAssocID="{C9F9B11A-8611-4E93-A5A6-3D5E6FF121B8}" presName="spaceBetweenRectangles" presStyleCnt="0"/>
      <dgm:spPr/>
    </dgm:pt>
    <dgm:pt modelId="{6152E7B3-E9BE-4F65-921F-7392E8ADD9DF}" type="pres">
      <dgm:prSet presAssocID="{B5F9CC47-707D-44F6-ACBB-6352C9910AC7}" presName="parentLin" presStyleCnt="0"/>
      <dgm:spPr/>
    </dgm:pt>
    <dgm:pt modelId="{BE538A10-76A2-48AF-BA61-24F78C41AF2C}" type="pres">
      <dgm:prSet presAssocID="{B5F9CC47-707D-44F6-ACBB-6352C9910AC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A3F2237-29AB-4DCD-BF00-A98F3591066C}" type="pres">
      <dgm:prSet presAssocID="{B5F9CC47-707D-44F6-ACBB-6352C9910A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B487D-F34B-4E24-B17E-8140EC2C2D3E}" type="pres">
      <dgm:prSet presAssocID="{B5F9CC47-707D-44F6-ACBB-6352C9910AC7}" presName="negativeSpace" presStyleCnt="0"/>
      <dgm:spPr/>
    </dgm:pt>
    <dgm:pt modelId="{118023F9-FBA2-42ED-A313-B96991C24D67}" type="pres">
      <dgm:prSet presAssocID="{B5F9CC47-707D-44F6-ACBB-6352C9910AC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7D8429-DDC9-49FF-A6A6-56EFA853ED9F}" type="presOf" srcId="{67AC1EB1-5742-4DF4-B980-7CDFCEC2AABB}" destId="{9952A24D-EC45-4590-91AB-1C44BF7EBF34}" srcOrd="0" destOrd="0" presId="urn:microsoft.com/office/officeart/2005/8/layout/list1"/>
    <dgm:cxn modelId="{74E98B68-05A1-402B-9C18-8053DC52B1B3}" srcId="{B5F9CC47-707D-44F6-ACBB-6352C9910AC7}" destId="{5DCD58BE-BAFB-49E6-92D9-D94A7C9D21BF}" srcOrd="3" destOrd="0" parTransId="{943E1AD1-8930-459C-AC51-42EF28A24FC4}" sibTransId="{12C981B0-A130-4EEF-B6D3-955FD87E0B20}"/>
    <dgm:cxn modelId="{33620E32-7A1D-44EF-A9BA-093D1B490D42}" type="presOf" srcId="{C2BCEAA9-8B77-4E41-B039-1447A3C08158}" destId="{118023F9-FBA2-42ED-A313-B96991C24D67}" srcOrd="0" destOrd="0" presId="urn:microsoft.com/office/officeart/2005/8/layout/list1"/>
    <dgm:cxn modelId="{37620C7A-8EAD-4E0D-B4E1-C9F69712D851}" type="presOf" srcId="{94954ACF-A739-4184-995D-C6B1B1CE52FA}" destId="{118023F9-FBA2-42ED-A313-B96991C24D67}" srcOrd="0" destOrd="1" presId="urn:microsoft.com/office/officeart/2005/8/layout/list1"/>
    <dgm:cxn modelId="{149525CD-0865-4CFE-8A29-60C0F92EF0CA}" type="presOf" srcId="{B5F89B56-02CD-4F76-A950-613D26E5146B}" destId="{118023F9-FBA2-42ED-A313-B96991C24D67}" srcOrd="0" destOrd="5" presId="urn:microsoft.com/office/officeart/2005/8/layout/list1"/>
    <dgm:cxn modelId="{F5E5D43B-1C1A-4AB9-A48D-B790CA85CEA4}" srcId="{C9E7B137-49FC-4FB8-BED8-07119E37FEC5}" destId="{67AC1EB1-5742-4DF4-B980-7CDFCEC2AABB}" srcOrd="0" destOrd="0" parTransId="{438673F8-A5E5-4C3D-9D0D-AF90D5C29144}" sibTransId="{C9F9B11A-8611-4E93-A5A6-3D5E6FF121B8}"/>
    <dgm:cxn modelId="{EE3A64D2-4369-4B5E-8CD2-7F978B09BCFA}" type="presOf" srcId="{A3957C1E-E733-420F-9D0B-D304FC387687}" destId="{118023F9-FBA2-42ED-A313-B96991C24D67}" srcOrd="0" destOrd="4" presId="urn:microsoft.com/office/officeart/2005/8/layout/list1"/>
    <dgm:cxn modelId="{7572031D-AA22-49BA-9FB4-55D03D925FD6}" srcId="{B5F9CC47-707D-44F6-ACBB-6352C9910AC7}" destId="{4BBCA412-2F51-4D84-8850-A6BCCA9D530E}" srcOrd="2" destOrd="0" parTransId="{E11A4636-8A2F-46B4-BFBB-AFD00A473A09}" sibTransId="{289A2D0E-1DE6-4380-BAD2-18E48DC0D256}"/>
    <dgm:cxn modelId="{BB9D2FCF-EFA1-47FD-83E6-DCE225430018}" type="presOf" srcId="{5DCD58BE-BAFB-49E6-92D9-D94A7C9D21BF}" destId="{118023F9-FBA2-42ED-A313-B96991C24D67}" srcOrd="0" destOrd="3" presId="urn:microsoft.com/office/officeart/2005/8/layout/list1"/>
    <dgm:cxn modelId="{409374B3-802D-4FC3-873A-A81D4DB6A5C3}" srcId="{B5F9CC47-707D-44F6-ACBB-6352C9910AC7}" destId="{C2BCEAA9-8B77-4E41-B039-1447A3C08158}" srcOrd="0" destOrd="0" parTransId="{A424C99E-2D51-4071-8559-C564801EEFD1}" sibTransId="{EAB9774F-8B24-4791-AAAB-571253CA64B1}"/>
    <dgm:cxn modelId="{39349186-5AF5-4A5B-9D1E-2948C1DCDAA9}" type="presOf" srcId="{B5F9CC47-707D-44F6-ACBB-6352C9910AC7}" destId="{CA3F2237-29AB-4DCD-BF00-A98F3591066C}" srcOrd="1" destOrd="0" presId="urn:microsoft.com/office/officeart/2005/8/layout/list1"/>
    <dgm:cxn modelId="{344D3DAC-C323-403C-AB2E-4784FE4A74AD}" srcId="{B5F9CC47-707D-44F6-ACBB-6352C9910AC7}" destId="{B5F89B56-02CD-4F76-A950-613D26E5146B}" srcOrd="5" destOrd="0" parTransId="{0343E493-33A4-4496-B90F-261D93F18BD2}" sibTransId="{0B2C57D3-4977-4E01-83FE-33EBB359173F}"/>
    <dgm:cxn modelId="{CDE42A43-0261-45A2-A420-49F6ED20EF3A}" srcId="{B5F9CC47-707D-44F6-ACBB-6352C9910AC7}" destId="{A3957C1E-E733-420F-9D0B-D304FC387687}" srcOrd="4" destOrd="0" parTransId="{074DC51A-698A-4A4F-8F62-2297348E3A8B}" sibTransId="{86C63761-6094-47C0-91A0-68D9E2516F4D}"/>
    <dgm:cxn modelId="{BF954293-81F2-40F3-A50B-E78ACB3D54B2}" srcId="{B5F9CC47-707D-44F6-ACBB-6352C9910AC7}" destId="{94954ACF-A739-4184-995D-C6B1B1CE52FA}" srcOrd="1" destOrd="0" parTransId="{103204D4-11B0-4B8E-80A8-0091BAF5955A}" sibTransId="{20AE04AC-8600-4E3B-85BD-54859A358F73}"/>
    <dgm:cxn modelId="{46C657BB-72FB-4F02-A906-83E25374ACFF}" type="presOf" srcId="{67AC1EB1-5742-4DF4-B980-7CDFCEC2AABB}" destId="{720A2B15-74DC-49AB-AD0F-81BC21703B33}" srcOrd="1" destOrd="0" presId="urn:microsoft.com/office/officeart/2005/8/layout/list1"/>
    <dgm:cxn modelId="{AE58CA66-93DC-4FE3-8FAB-C65945C5D8BE}" srcId="{C9E7B137-49FC-4FB8-BED8-07119E37FEC5}" destId="{B5F9CC47-707D-44F6-ACBB-6352C9910AC7}" srcOrd="1" destOrd="0" parTransId="{49E76B38-C6C3-455B-8CED-4995392D0E4F}" sibTransId="{CFEF8E84-FC03-46BB-9F23-BD2CF9FB74EE}"/>
    <dgm:cxn modelId="{D93E67B8-1369-47FD-AB07-077616A7F188}" type="presOf" srcId="{4BBCA412-2F51-4D84-8850-A6BCCA9D530E}" destId="{118023F9-FBA2-42ED-A313-B96991C24D67}" srcOrd="0" destOrd="2" presId="urn:microsoft.com/office/officeart/2005/8/layout/list1"/>
    <dgm:cxn modelId="{FE93C216-29FB-476A-9199-553403BB163C}" type="presOf" srcId="{B5F9CC47-707D-44F6-ACBB-6352C9910AC7}" destId="{BE538A10-76A2-48AF-BA61-24F78C41AF2C}" srcOrd="0" destOrd="0" presId="urn:microsoft.com/office/officeart/2005/8/layout/list1"/>
    <dgm:cxn modelId="{E3B6601F-B83C-47CE-A520-A00D72A3AEA4}" type="presOf" srcId="{C9E7B137-49FC-4FB8-BED8-07119E37FEC5}" destId="{495B74D7-6143-4C8F-B3A3-220D0AA6407F}" srcOrd="0" destOrd="0" presId="urn:microsoft.com/office/officeart/2005/8/layout/list1"/>
    <dgm:cxn modelId="{8297E155-D949-45B4-BFF6-F224BBDDF3DC}" type="presParOf" srcId="{495B74D7-6143-4C8F-B3A3-220D0AA6407F}" destId="{CCD229A3-DDEA-410A-A69A-1603EDA68D9A}" srcOrd="0" destOrd="0" presId="urn:microsoft.com/office/officeart/2005/8/layout/list1"/>
    <dgm:cxn modelId="{8AD02991-9DF2-4C68-95FB-485C6D5F903B}" type="presParOf" srcId="{CCD229A3-DDEA-410A-A69A-1603EDA68D9A}" destId="{9952A24D-EC45-4590-91AB-1C44BF7EBF34}" srcOrd="0" destOrd="0" presId="urn:microsoft.com/office/officeart/2005/8/layout/list1"/>
    <dgm:cxn modelId="{18F34D77-A3A9-4DF4-A093-B7BE4D627B6D}" type="presParOf" srcId="{CCD229A3-DDEA-410A-A69A-1603EDA68D9A}" destId="{720A2B15-74DC-49AB-AD0F-81BC21703B33}" srcOrd="1" destOrd="0" presId="urn:microsoft.com/office/officeart/2005/8/layout/list1"/>
    <dgm:cxn modelId="{4BD3A5B8-82E1-432B-B474-28246B0EC052}" type="presParOf" srcId="{495B74D7-6143-4C8F-B3A3-220D0AA6407F}" destId="{6AEFA280-263D-475B-BF37-9E429030F6DB}" srcOrd="1" destOrd="0" presId="urn:microsoft.com/office/officeart/2005/8/layout/list1"/>
    <dgm:cxn modelId="{2C36B445-444E-4B93-A060-ECFC52486B4B}" type="presParOf" srcId="{495B74D7-6143-4C8F-B3A3-220D0AA6407F}" destId="{8338E692-25C6-48D8-BC92-908B611C719C}" srcOrd="2" destOrd="0" presId="urn:microsoft.com/office/officeart/2005/8/layout/list1"/>
    <dgm:cxn modelId="{6251BA71-5621-4A15-A418-C6607E8BADFE}" type="presParOf" srcId="{495B74D7-6143-4C8F-B3A3-220D0AA6407F}" destId="{C0AC8C1B-1E74-4E55-B99B-05880EC98E09}" srcOrd="3" destOrd="0" presId="urn:microsoft.com/office/officeart/2005/8/layout/list1"/>
    <dgm:cxn modelId="{CFE5EEE3-C613-47BF-B35A-4177EDB7F9D9}" type="presParOf" srcId="{495B74D7-6143-4C8F-B3A3-220D0AA6407F}" destId="{6152E7B3-E9BE-4F65-921F-7392E8ADD9DF}" srcOrd="4" destOrd="0" presId="urn:microsoft.com/office/officeart/2005/8/layout/list1"/>
    <dgm:cxn modelId="{1897A405-8662-4C79-89B5-FFDD4DA02754}" type="presParOf" srcId="{6152E7B3-E9BE-4F65-921F-7392E8ADD9DF}" destId="{BE538A10-76A2-48AF-BA61-24F78C41AF2C}" srcOrd="0" destOrd="0" presId="urn:microsoft.com/office/officeart/2005/8/layout/list1"/>
    <dgm:cxn modelId="{04E7EAEC-BB81-4052-AE13-036D48282A6E}" type="presParOf" srcId="{6152E7B3-E9BE-4F65-921F-7392E8ADD9DF}" destId="{CA3F2237-29AB-4DCD-BF00-A98F3591066C}" srcOrd="1" destOrd="0" presId="urn:microsoft.com/office/officeart/2005/8/layout/list1"/>
    <dgm:cxn modelId="{2BECB9FC-FB02-4997-A385-3EE971838E42}" type="presParOf" srcId="{495B74D7-6143-4C8F-B3A3-220D0AA6407F}" destId="{77AB487D-F34B-4E24-B17E-8140EC2C2D3E}" srcOrd="5" destOrd="0" presId="urn:microsoft.com/office/officeart/2005/8/layout/list1"/>
    <dgm:cxn modelId="{B4CF7671-8441-43E4-BA98-A10BFDBC4056}" type="presParOf" srcId="{495B74D7-6143-4C8F-B3A3-220D0AA6407F}" destId="{118023F9-FBA2-42ED-A313-B96991C24D6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8E692-25C6-48D8-BC92-908B611C719C}">
      <dsp:nvSpPr>
        <dsp:cNvPr id="0" name=""/>
        <dsp:cNvSpPr/>
      </dsp:nvSpPr>
      <dsp:spPr>
        <a:xfrm>
          <a:off x="0" y="349118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A2B15-74DC-49AB-AD0F-81BC21703B33}">
      <dsp:nvSpPr>
        <dsp:cNvPr id="0" name=""/>
        <dsp:cNvSpPr/>
      </dsp:nvSpPr>
      <dsp:spPr>
        <a:xfrm>
          <a:off x="525780" y="24398"/>
          <a:ext cx="7360920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Là thành phần của một documentation.</a:t>
          </a:r>
          <a:endParaRPr lang="en-US" sz="2200" kern="1200" dirty="0"/>
        </a:p>
      </dsp:txBody>
      <dsp:txXfrm>
        <a:off x="557483" y="56101"/>
        <a:ext cx="7297514" cy="586034"/>
      </dsp:txXfrm>
    </dsp:sp>
    <dsp:sp modelId="{118023F9-FBA2-42ED-A313-B96991C24D67}">
      <dsp:nvSpPr>
        <dsp:cNvPr id="0" name=""/>
        <dsp:cNvSpPr/>
      </dsp:nvSpPr>
      <dsp:spPr>
        <a:xfrm>
          <a:off x="0" y="1347039"/>
          <a:ext cx="10515600" cy="297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/>
            <a:t>Giới thiệu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/>
            <a:t>Cách sử dụng phần mềm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/>
            <a:t>Phải</a:t>
          </a:r>
          <a:r>
            <a:rPr lang="en-US" sz="2200" kern="1200" dirty="0"/>
            <a:t> </a:t>
          </a:r>
          <a:r>
            <a:rPr lang="en-US" sz="2200" kern="1200" dirty="0" err="1"/>
            <a:t>làm</a:t>
          </a:r>
          <a:r>
            <a:rPr lang="en-US" sz="2200" kern="1200" dirty="0"/>
            <a:t> </a:t>
          </a:r>
          <a:r>
            <a:rPr lang="en-US" sz="2200" kern="1200" dirty="0" err="1"/>
            <a:t>gì</a:t>
          </a:r>
          <a:r>
            <a:rPr lang="en-US" sz="2200" kern="1200" dirty="0"/>
            <a:t> </a:t>
          </a:r>
          <a:r>
            <a:rPr lang="en-US" sz="2200" kern="1200" dirty="0" err="1"/>
            <a:t>nếu</a:t>
          </a:r>
          <a:r>
            <a:rPr lang="en-US" sz="2200" kern="1200" dirty="0"/>
            <a:t> </a:t>
          </a:r>
          <a:r>
            <a:rPr lang="en-US" sz="2200" kern="1200" dirty="0" err="1"/>
            <a:t>phần</a:t>
          </a:r>
          <a:r>
            <a:rPr lang="en-US" sz="2200" kern="1200" dirty="0"/>
            <a:t> </a:t>
          </a:r>
          <a:r>
            <a:rPr lang="en-US" sz="2200" kern="1200" dirty="0" err="1"/>
            <a:t>mềm</a:t>
          </a:r>
          <a:r>
            <a:rPr lang="en-US" sz="2200" kern="1200" dirty="0"/>
            <a:t> </a:t>
          </a:r>
          <a:r>
            <a:rPr lang="en-US" sz="2200" kern="1200" dirty="0" err="1"/>
            <a:t>có</a:t>
          </a:r>
          <a:r>
            <a:rPr lang="en-US" sz="2200" kern="1200" dirty="0"/>
            <a:t> </a:t>
          </a:r>
          <a:r>
            <a:rPr lang="en-US" sz="2200" kern="1200" dirty="0" err="1"/>
            <a:t>lỗi</a:t>
          </a:r>
          <a:endParaRPr lang="en-US" sz="2200" kern="1200" dirty="0"/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/>
            <a:t>Phần tham khảo kỹ thuật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/>
            <a:t>Mục lục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/>
            <a:t>Thông tin về cách liên hệ với nhà sản xuất</a:t>
          </a:r>
        </a:p>
      </dsp:txBody>
      <dsp:txXfrm>
        <a:off x="0" y="1347039"/>
        <a:ext cx="10515600" cy="2979900"/>
      </dsp:txXfrm>
    </dsp:sp>
    <dsp:sp modelId="{CA3F2237-29AB-4DCD-BF00-A98F3591066C}">
      <dsp:nvSpPr>
        <dsp:cNvPr id="0" name=""/>
        <dsp:cNvSpPr/>
      </dsp:nvSpPr>
      <dsp:spPr>
        <a:xfrm>
          <a:off x="525780" y="1022319"/>
          <a:ext cx="7360920" cy="6494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Thành phần chính:</a:t>
          </a:r>
        </a:p>
      </dsp:txBody>
      <dsp:txXfrm>
        <a:off x="557483" y="1054022"/>
        <a:ext cx="729751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BDDD50-7EDB-4205-92BB-BA1BB31132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96E60-373C-491E-AFC3-2F71CF1691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286D8-D209-4D7B-966E-5EBB26C1BF49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A4B60-5B77-4DE0-94A0-83AD5FF477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37F0D-951A-453D-93EE-CCEEE9093D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CC3B-8C25-4F2A-B99F-3A59DEAC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588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170F8-2084-4714-8567-E5FF5FCF84C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01D0A-F8FA-4806-8965-DB1A279D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76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40ECA-4F7F-4312-BC02-A20A67AF579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Allows the analyst to ascertain overall organizational objectives first, as well as to ascertain how they are best met in an overall system.</a:t>
            </a:r>
          </a:p>
        </p:txBody>
      </p:sp>
    </p:spTree>
    <p:extLst>
      <p:ext uri="{BB962C8B-B14F-4D97-AF65-F5344CB8AC3E}">
        <p14:creationId xmlns:p14="http://schemas.microsoft.com/office/powerpoint/2010/main" val="811315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A4855-6ABC-45B5-AED3-1B2142ADA70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Allowing a lower-level module to perform a task not required by the  calling module is called improper subordination – the lower module should be moved higher in the structure.</a:t>
            </a:r>
          </a:p>
          <a:p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1483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59E46A-12EE-4563-8A8A-6AA9BE8A0D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C3938-2C39-49DD-9E4E-CF0040E2D4A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29058" name="Rectangle 2">
            <a:extLst>
              <a:ext uri="{FF2B5EF4-FFF2-40B4-BE49-F238E27FC236}">
                <a16:creationId xmlns:a16="http://schemas.microsoft.com/office/drawing/2014/main" id="{FAA538FB-F149-4F2A-91CD-99A2F4468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>
            <a:extLst>
              <a:ext uri="{FF2B5EF4-FFF2-40B4-BE49-F238E27FC236}">
                <a16:creationId xmlns:a16="http://schemas.microsoft.com/office/drawing/2014/main" id="{5F1A16D9-715E-4E02-AE6C-8FF982B38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structure chart cannot stand alone as the sole design and documentation technique.</a:t>
            </a:r>
          </a:p>
          <a:p>
            <a:r>
              <a:rPr lang="en-US" altLang="en-US"/>
              <a:t>	it doesn’t show the order in which the modules should be executed.</a:t>
            </a:r>
          </a:p>
          <a:p>
            <a:r>
              <a:rPr lang="en-US" altLang="en-US"/>
              <a:t>	it doesn’t show enough detail.</a:t>
            </a:r>
          </a:p>
          <a:p>
            <a:endParaRPr lang="en-US" altLang="en-US"/>
          </a:p>
          <a:p>
            <a:r>
              <a:rPr lang="en-US" altLang="en-US"/>
              <a:t>Allows you to “see” the system without having to interact with it – documentation should be prototyped before it is considered complete.</a:t>
            </a:r>
          </a:p>
          <a:p>
            <a:endParaRPr lang="en-US" altLang="en-US"/>
          </a:p>
          <a:p>
            <a:r>
              <a:rPr lang="en-US" altLang="en-US"/>
              <a:t>Provides an overview of the system itself – procedural documentation details what must be done to run software on the system; program documentation details the program code that is used.</a:t>
            </a:r>
          </a:p>
          <a:p>
            <a:endParaRPr lang="en-US" altLang="en-US"/>
          </a:p>
          <a:p>
            <a:r>
              <a:rPr lang="en-US" altLang="en-US"/>
              <a:t>Shortens time to perform maintenance – do to turn over of personnel, people who conceived of and installed the original system will not be the same ones who maintained it.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596326-3E89-4E81-B11B-920A207CE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193D-3DCD-429A-99C6-56A06FACC412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32130" name="Rectangle 2">
            <a:extLst>
              <a:ext uri="{FF2B5EF4-FFF2-40B4-BE49-F238E27FC236}">
                <a16:creationId xmlns:a16="http://schemas.microsoft.com/office/drawing/2014/main" id="{79B3BFAD-F5E7-496F-8463-A21E2745D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>
            <a:extLst>
              <a:ext uri="{FF2B5EF4-FFF2-40B4-BE49-F238E27FC236}">
                <a16:creationId xmlns:a16="http://schemas.microsoft.com/office/drawing/2014/main" id="{F561F525-8E12-448B-81E1-8CD1FB28D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Procedure Manuals – may also contain program codes, flowcharts, and so on. </a:t>
            </a:r>
          </a:p>
          <a:p>
            <a:r>
              <a:rPr lang="en-US" altLang="en-US"/>
              <a:t>	intended to communicate to those who use them.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2BD248-6E11-4F2C-92B1-D57128721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D5492-53A2-4766-A491-0DA768654E0D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433154" name="Rectangle 2">
            <a:extLst>
              <a:ext uri="{FF2B5EF4-FFF2-40B4-BE49-F238E27FC236}">
                <a16:creationId xmlns:a16="http://schemas.microsoft.com/office/drawing/2014/main" id="{D276CF58-2D87-4060-9321-A50021017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AD1F51F1-55A2-4C6A-A39F-698D3E12E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Created to supplement other document techniques.</a:t>
            </a:r>
          </a:p>
          <a:p>
            <a:endParaRPr lang="en-US" altLang="en-US"/>
          </a:p>
          <a:p>
            <a:r>
              <a:rPr lang="en-US" altLang="en-US"/>
              <a:t>FORKLORE gathers information that is often shared among users but is seldom written down.</a:t>
            </a:r>
          </a:p>
          <a:p>
            <a:endParaRPr lang="en-US" altLang="en-US"/>
          </a:p>
          <a:p>
            <a:r>
              <a:rPr lang="en-US" altLang="en-US"/>
              <a:t>Customs – tries to capture in writing what users are currently doing to get all programs to run without problems.</a:t>
            </a:r>
          </a:p>
          <a:p>
            <a:endParaRPr lang="en-US" altLang="en-US"/>
          </a:p>
          <a:p>
            <a:r>
              <a:rPr lang="en-US" altLang="en-US"/>
              <a:t>Tales – stories that users tell regarding how the system worked.</a:t>
            </a:r>
          </a:p>
          <a:p>
            <a:endParaRPr lang="en-US" altLang="en-US"/>
          </a:p>
          <a:p>
            <a:r>
              <a:rPr lang="en-US" altLang="en-US"/>
              <a:t>Sayings – brief statements representing generalizations or advice.</a:t>
            </a:r>
          </a:p>
          <a:p>
            <a:endParaRPr lang="en-US" altLang="en-US"/>
          </a:p>
          <a:p>
            <a:r>
              <a:rPr lang="en-US" altLang="en-US"/>
              <a:t>Art forms – flowcharts, diagrams, and tables that users draw sometimes may be more useful than flowcharts drawn by the original system author.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E53CB9-7837-49CC-9EFE-0C0B5A7A00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D6EC3-4485-4EED-8A83-B27B351B7E94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434178" name="Rectangle 2">
            <a:extLst>
              <a:ext uri="{FF2B5EF4-FFF2-40B4-BE49-F238E27FC236}">
                <a16:creationId xmlns:a16="http://schemas.microsoft.com/office/drawing/2014/main" id="{A483B4FF-3EFE-48B4-962C-A46F7F0C77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>
            <a:extLst>
              <a:ext uri="{FF2B5EF4-FFF2-40B4-BE49-F238E27FC236}">
                <a16:creationId xmlns:a16="http://schemas.microsoft.com/office/drawing/2014/main" id="{18838C54-4656-4B9A-9445-9F3A8831D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danger of relying on FOLKLORE is that the information gathered from users may be correct, partially correct, or incorrect.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A7F20C-FFBF-4FF5-8329-B18CD48FF8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D79C4-8400-4EE2-B5E5-2753C4ABD1FA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435202" name="Rectangle 2">
            <a:extLst>
              <a:ext uri="{FF2B5EF4-FFF2-40B4-BE49-F238E27FC236}">
                <a16:creationId xmlns:a16="http://schemas.microsoft.com/office/drawing/2014/main" id="{AA01F6EA-DA97-4955-B211-85CEF2157A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>
            <a:extLst>
              <a:ext uri="{FF2B5EF4-FFF2-40B4-BE49-F238E27FC236}">
                <a16:creationId xmlns:a16="http://schemas.microsoft.com/office/drawing/2014/main" id="{E5F6A5A3-B20F-4BEB-AD54-D617C027D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Once the analyst has designed and coded the system, testing, maintenance, and auditing of it are prime considerations.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3939398-E0AB-4C80-AB0C-62898B2B3E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26CFF-5E73-488D-A6C2-664A28E3B92B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37250" name="Rectangle 2">
            <a:extLst>
              <a:ext uri="{FF2B5EF4-FFF2-40B4-BE49-F238E27FC236}">
                <a16:creationId xmlns:a16="http://schemas.microsoft.com/office/drawing/2014/main" id="{57F040AD-C0F3-438C-91CE-B6F3B6B27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>
            <a:extLst>
              <a:ext uri="{FF2B5EF4-FFF2-40B4-BE49-F238E27FC236}">
                <a16:creationId xmlns:a16="http://schemas.microsoft.com/office/drawing/2014/main" id="{16DCFAC1-91D7-4618-80B4-5DFBD7766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Programmers, analysts, operators, and users all play different roles in the various aspects of testing.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F19973-ECEF-45E4-8C1B-0D38C7146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C426D-D376-43C4-A726-7394E88C9B7A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DD2DB616-E042-47C7-BFB8-AD12EACA85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D5986E46-BFB9-4018-83A6-7EE42FD7E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Desk check programs – the programmer follows each step in the program on paper to check whether the routine works as it is written.</a:t>
            </a:r>
          </a:p>
          <a:p>
            <a:endParaRPr lang="en-US" altLang="en-US"/>
          </a:p>
          <a:p>
            <a:r>
              <a:rPr lang="en-US" altLang="en-US"/>
              <a:t>Test with both valid and invalid data – these data are run to see if base routines work and also to catch errors.</a:t>
            </a:r>
          </a:p>
          <a:p>
            <a:endParaRPr lang="en-US" altLang="en-US"/>
          </a:p>
          <a:p>
            <a:r>
              <a:rPr lang="en-US" altLang="en-US"/>
              <a:t>Check output for errors and make any needed corrections – the analyst might point out to the programmer omissions of data types to be added in later tests.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BA6F02-3BB7-49F0-9DF1-B0B418EF9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911F0-315A-43C1-AD2B-D48D9ECEB430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439298" name="Rectangle 2">
            <a:extLst>
              <a:ext uri="{FF2B5EF4-FFF2-40B4-BE49-F238E27FC236}">
                <a16:creationId xmlns:a16="http://schemas.microsoft.com/office/drawing/2014/main" id="{62EE3985-1728-490C-B38F-4BFDAC6E32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>
            <a:extLst>
              <a:ext uri="{FF2B5EF4-FFF2-40B4-BE49-F238E27FC236}">
                <a16:creationId xmlns:a16="http://schemas.microsoft.com/office/drawing/2014/main" id="{7188C7B4-54A1-4CFF-B324-CEB2318B5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Test for normal transactions – those that make up the bulk of the load.</a:t>
            </a:r>
          </a:p>
          <a:p>
            <a:endParaRPr lang="en-US" altLang="en-US"/>
          </a:p>
          <a:p>
            <a:r>
              <a:rPr lang="en-US" altLang="en-US"/>
              <a:t>Test with invalid data – if the system works with normal transactions, variations are added, including invalid data used to ensure that the system can properly detect errors.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248647-84E0-478F-B3EF-8206118BF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81AB6-B2E1-43ED-BBF7-62EE5102F448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A49A668E-64D6-49E8-BD55-B9EDBE833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07F6D808-2A5B-4363-866F-D82A8DFCF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When link tests are concluded, the system as a complete entity must be tested.</a:t>
            </a:r>
          </a:p>
          <a:p>
            <a:endParaRPr lang="en-US" altLang="en-US"/>
          </a:p>
          <a:p>
            <a:r>
              <a:rPr lang="en-US" altLang="en-US"/>
              <a:t>Operators and end users become actively involved in testing.</a:t>
            </a:r>
          </a:p>
          <a:p>
            <a:endParaRPr lang="en-US" altLang="en-US"/>
          </a:p>
          <a:p>
            <a:r>
              <a:rPr lang="en-US" altLang="en-US"/>
              <a:t>Adequate documentation in procedure manuals – to afford correct and efficient operation.</a:t>
            </a:r>
          </a:p>
          <a:p>
            <a:endParaRPr lang="en-US" altLang="en-US"/>
          </a:p>
          <a:p>
            <a:r>
              <a:rPr lang="en-US" altLang="en-US"/>
              <a:t>Are procedure manuals clear enough – do they communicate how data should be prepared for input.</a:t>
            </a:r>
          </a:p>
          <a:p>
            <a:endParaRPr lang="en-US" altLang="en-US"/>
          </a:p>
          <a:p>
            <a:r>
              <a:rPr lang="en-US" altLang="en-US"/>
              <a:t>Do work flows actually “flow” – those work flows necessitated by the new or modified system.</a:t>
            </a:r>
          </a:p>
          <a:p>
            <a:endParaRPr lang="en-US" altLang="en-US"/>
          </a:p>
          <a:p>
            <a:r>
              <a:rPr lang="en-US" altLang="en-US"/>
              <a:t>Is output correct and do users understand this output – do users understand that this is how it will look in its final form.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17888-096B-4224-ACBB-FCD0B3DEA73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numbering allow programmers to insert modules between modules – a module inserted between modules 110 and 120 might be 115.</a:t>
            </a:r>
          </a:p>
          <a:p>
            <a:endParaRPr lang="en-US" altLang="en-US" dirty="0"/>
          </a:p>
          <a:p>
            <a:r>
              <a:rPr lang="en-US" altLang="en-US" dirty="0"/>
              <a:t>The arrows with the empty circles represent 	.</a:t>
            </a:r>
          </a:p>
          <a:p>
            <a:endParaRPr lang="en-US" altLang="en-US" dirty="0"/>
          </a:p>
          <a:p>
            <a:r>
              <a:rPr lang="en-US" altLang="en-US" dirty="0"/>
              <a:t>The arrows with the filled-in circles represent control flags or switches.</a:t>
            </a:r>
          </a:p>
          <a:p>
            <a:endParaRPr lang="en-US" altLang="en-US" dirty="0"/>
          </a:p>
          <a:p>
            <a:r>
              <a:rPr lang="en-US" altLang="en-US" dirty="0"/>
              <a:t>The arrows indicate that something is passed either down to the lower module or up to the upper one.</a:t>
            </a:r>
          </a:p>
        </p:txBody>
      </p:sp>
    </p:spTree>
    <p:extLst>
      <p:ext uri="{BB962C8B-B14F-4D97-AF65-F5344CB8AC3E}">
        <p14:creationId xmlns:p14="http://schemas.microsoft.com/office/powerpoint/2010/main" val="4031271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CCB869-7C8B-4A10-9C42-6473C9A0A0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229B2-47BB-4BEF-ACD2-C5FD8F885E6E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441346" name="Rectangle 2">
            <a:extLst>
              <a:ext uri="{FF2B5EF4-FFF2-40B4-BE49-F238E27FC236}">
                <a16:creationId xmlns:a16="http://schemas.microsoft.com/office/drawing/2014/main" id="{8FA1B689-796E-467F-84E3-B3F589CBA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480F7AD3-1678-4ACF-BD32-3EDA8602C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Live data – data that have been successfully processed through the existing system.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7624A5-7273-46F7-AD5C-1BF21E97C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C1BB0-C017-499C-8216-A64E43A673BE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442370" name="Rectangle 2">
            <a:extLst>
              <a:ext uri="{FF2B5EF4-FFF2-40B4-BE49-F238E27FC236}">
                <a16:creationId xmlns:a16="http://schemas.microsoft.com/office/drawing/2014/main" id="{5DDD74CA-088A-44F0-9550-A2C95885E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D7FA639E-FEDD-4DE9-B1A3-971DA60F0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better the system design, the easier it will be to maintain and the less money the business will have to spend on maintenance.</a:t>
            </a:r>
          </a:p>
          <a:p>
            <a:endParaRPr lang="en-US" altLang="en-US"/>
          </a:p>
          <a:p>
            <a:r>
              <a:rPr lang="en-US" altLang="en-US"/>
              <a:t>Reduce maintenance costs – software maintenance can devour upwards of 50 percent of the total data processing budget for a business. Approximately 70 percent of software errors have been attributable to inappropriate software design.</a:t>
            </a:r>
          </a:p>
          <a:p>
            <a:endParaRPr lang="en-US" altLang="en-US"/>
          </a:p>
          <a:p>
            <a:r>
              <a:rPr lang="en-US" altLang="en-US"/>
              <a:t>Improve the existing software – rather than to respond to a crisis or failure.</a:t>
            </a:r>
          </a:p>
          <a:p>
            <a:endParaRPr lang="en-US" altLang="en-US"/>
          </a:p>
          <a:p>
            <a:r>
              <a:rPr lang="en-US" altLang="en-US"/>
              <a:t>Update software in response to the changing organization – emergency and adaptive maintenance comprises less than half of all system maintenance.</a:t>
            </a:r>
          </a:p>
          <a:p>
            <a:endParaRPr lang="en-US" altLang="en-US"/>
          </a:p>
          <a:p>
            <a:r>
              <a:rPr lang="en-US" altLang="en-US"/>
              <a:t>Ensure channels for feedback – users must be able to communicate problems and suggestions easily to those who will be maintaining the system.</a:t>
            </a:r>
          </a:p>
          <a:p>
            <a:endParaRPr lang="en-US" altLang="en-US"/>
          </a:p>
          <a:p>
            <a:r>
              <a:rPr lang="en-US" altLang="en-US"/>
              <a:t>Classification scheme – designates the perceived importance of the maintenance being suggested.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B9B0E7-EA54-4CD0-B90A-C830E5C6B2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54732-39A6-4E80-9B0F-D98986B4A1EE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443394" name="Rectangle 2">
            <a:extLst>
              <a:ext uri="{FF2B5EF4-FFF2-40B4-BE49-F238E27FC236}">
                <a16:creationId xmlns:a16="http://schemas.microsoft.com/office/drawing/2014/main" id="{CA09522B-46CD-4C12-8FD9-E0C69F802E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>
            <a:extLst>
              <a:ext uri="{FF2B5EF4-FFF2-40B4-BE49-F238E27FC236}">
                <a16:creationId xmlns:a16="http://schemas.microsoft.com/office/drawing/2014/main" id="{4585BADB-6454-4E1D-A584-793404435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Internal auditors work for the same organization that owns the information system.</a:t>
            </a:r>
          </a:p>
          <a:p>
            <a:endParaRPr lang="en-US" altLang="en-US"/>
          </a:p>
          <a:p>
            <a:r>
              <a:rPr lang="en-US" altLang="en-US"/>
              <a:t>External auditors are hired from the outside.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90656-A32E-4CF9-BCEC-3C2D3EA0FD2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Control is designed to be passed from lower-level modules to those higher in the structure. When control is passed downward the result is a module which performs two different tasks which violates the ideal of a functional module.</a:t>
            </a:r>
          </a:p>
          <a:p>
            <a:endParaRPr lang="en-US" altLang="en-US"/>
          </a:p>
          <a:p>
            <a:r>
              <a:rPr lang="en-US" altLang="en-US"/>
              <a:t>Stamp coupling – relatively harmless, but reduces the possibility of creating a reusable module.</a:t>
            </a:r>
          </a:p>
        </p:txBody>
      </p:sp>
    </p:spTree>
    <p:extLst>
      <p:ext uri="{BB962C8B-B14F-4D97-AF65-F5344CB8AC3E}">
        <p14:creationId xmlns:p14="http://schemas.microsoft.com/office/powerpoint/2010/main" val="16842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D9B7F-66BB-43CB-954C-E36CCBF78B9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This kind of programming works well with top-down design because it emphasizes the interfaces between modules and does not neglect them until later in systems development.</a:t>
            </a:r>
          </a:p>
        </p:txBody>
      </p:sp>
    </p:spTree>
    <p:extLst>
      <p:ext uri="{BB962C8B-B14F-4D97-AF65-F5344CB8AC3E}">
        <p14:creationId xmlns:p14="http://schemas.microsoft.com/office/powerpoint/2010/main" val="202326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90C55-2CDC-40C7-AEC0-616C746F9FE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Modules are easier to write and debug –</a:t>
            </a:r>
          </a:p>
          <a:p>
            <a:r>
              <a:rPr lang="en-US" altLang="en-US"/>
              <a:t>	Tracing an error in a module is less complicated.</a:t>
            </a:r>
          </a:p>
          <a:p>
            <a:pPr lvl="1"/>
            <a:r>
              <a:rPr lang="en-US" altLang="en-US"/>
              <a:t>	A problem in one module should not cause problems in others.</a:t>
            </a:r>
          </a:p>
          <a:p>
            <a:endParaRPr lang="en-US" altLang="en-US"/>
          </a:p>
          <a:p>
            <a:r>
              <a:rPr lang="en-US" altLang="en-US"/>
              <a:t>Modules are easier to maintain – modifications will usually be limited to a few modules and will not be spread over an entire program.</a:t>
            </a:r>
          </a:p>
          <a:p>
            <a:endParaRPr lang="en-US" altLang="en-US"/>
          </a:p>
          <a:p>
            <a:r>
              <a:rPr lang="en-US" altLang="en-US"/>
              <a:t>Modules are easier to grasp because they are self-contained subsystems – a reader can pick up a code listing and understand its function.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84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3A195-CD36-4E05-9345-BCBB045C0C9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Should not be very large in size – size should be kept to a minimum. If a control module has more than nine subordinate modules, new control modules should be created that are subordinate to the original control module.</a:t>
            </a:r>
          </a:p>
          <a:p>
            <a:endParaRPr lang="en-US" altLang="en-US" dirty="0"/>
          </a:p>
          <a:p>
            <a:r>
              <a:rPr lang="en-US" altLang="en-US" dirty="0"/>
              <a:t>The logic of a control module can be determined from a decision table or a decision tree.</a:t>
            </a:r>
          </a:p>
        </p:txBody>
      </p:sp>
    </p:spTree>
    <p:extLst>
      <p:ext uri="{BB962C8B-B14F-4D97-AF65-F5344CB8AC3E}">
        <p14:creationId xmlns:p14="http://schemas.microsoft.com/office/powerpoint/2010/main" val="406152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5383D-9135-4E80-B355-6F1A90161B4C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Created form a data flow diagram – </a:t>
            </a:r>
            <a:r>
              <a:rPr lang="vi-VN" altLang="en-US" dirty="0"/>
              <a:t>có</a:t>
            </a:r>
            <a:r>
              <a:rPr lang="vi-VN" altLang="en-US" baseline="0" dirty="0"/>
              <a:t> thể có sẵn từ data flow diagram hoặc phải tự thêm vào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Usually perform only one task – formatting, reading, calculating, or writing.</a:t>
            </a:r>
          </a:p>
          <a:p>
            <a:endParaRPr lang="en-US" altLang="en-US" dirty="0"/>
          </a:p>
          <a:p>
            <a:r>
              <a:rPr lang="en-US" altLang="en-US" dirty="0"/>
              <a:t>These modules are lower in the structure than control modules</a:t>
            </a:r>
          </a:p>
        </p:txBody>
      </p:sp>
    </p:spTree>
    <p:extLst>
      <p:ext uri="{BB962C8B-B14F-4D97-AF65-F5344CB8AC3E}">
        <p14:creationId xmlns:p14="http://schemas.microsoft.com/office/powerpoint/2010/main" val="350133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0552-093C-42E7-AF4C-D2E1F2E269E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94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B1A41-E087-4FD4-9036-E1BE82DE793F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Modules 000 and 100 are control modules, representing the entire program.</a:t>
            </a:r>
          </a:p>
          <a:p>
            <a:r>
              <a:rPr lang="en-US" altLang="en-US" dirty="0"/>
              <a:t>Module 190 is a transformational module that formats the RESERVATION RECORD and performs module 200 to write the  RESERVATION RECORD.</a:t>
            </a:r>
          </a:p>
          <a:p>
            <a:r>
              <a:rPr lang="en-US" altLang="en-US" dirty="0"/>
              <a:t>Modules 130, 140, 150, 170, 180, 200 are functional modules, performing only one task.</a:t>
            </a:r>
          </a:p>
        </p:txBody>
      </p:sp>
    </p:spTree>
    <p:extLst>
      <p:ext uri="{BB962C8B-B14F-4D97-AF65-F5344CB8AC3E}">
        <p14:creationId xmlns:p14="http://schemas.microsoft.com/office/powerpoint/2010/main" val="400813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379F-202B-46A3-9A6F-A65810E82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28DDF-3FF9-4AC7-9499-B3DB265BA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17B39-A35A-445A-96BA-F6064A9E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9840-001E-4BC5-8C18-9620110E77C5}" type="datetime1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2B7E7-2B92-47C8-99A1-095D733E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12C8-105C-483B-A929-8E0400C7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7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38E6-FF59-45A7-A3CC-BACA2797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7F8CF-9174-4F2E-A0B2-FA64F3F7C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EF654-B846-41FA-AEAE-56283E00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57CF-FE7B-4A82-A81C-F251989CA596}" type="datetime1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C5F48-30C0-43CC-AB27-DB1A3FE4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9AAD2-7803-442B-A81C-8A29FF78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3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6AF76-8302-486E-A1CC-66D951818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24F26-3C00-4E5F-BA8A-47BD02B33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C48F5-587F-48C2-8F5A-0A09273C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0F0B-C059-4DA6-AD8F-05F0D925694B}" type="datetime1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E3BD9-DC3B-4616-9851-11A6129B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7F98B-8BE6-4B1B-9DA5-3C563F74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9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6"/>
          <a:stretch/>
        </p:blipFill>
        <p:spPr>
          <a:xfrm>
            <a:off x="1" y="-14514"/>
            <a:ext cx="12192000" cy="6872514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직사각형 6"/>
          <p:cNvSpPr/>
          <p:nvPr userDrawn="1"/>
        </p:nvSpPr>
        <p:spPr>
          <a:xfrm>
            <a:off x="195943" y="206829"/>
            <a:ext cx="11800115" cy="644434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57" y="-308130"/>
            <a:ext cx="9144000" cy="6094194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 rot="2700000">
            <a:off x="4666092" y="1411302"/>
            <a:ext cx="2848933" cy="28489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제목 10"/>
          <p:cNvSpPr>
            <a:spLocks noGrp="1"/>
          </p:cNvSpPr>
          <p:nvPr>
            <p:ph type="title" hasCustomPrompt="1"/>
          </p:nvPr>
        </p:nvSpPr>
        <p:spPr>
          <a:xfrm>
            <a:off x="838200" y="287020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4400"/>
            </a:lvl1pPr>
          </a:lstStyle>
          <a:p>
            <a:pPr algn="ctr">
              <a:lnSpc>
                <a:spcPct val="90000"/>
              </a:lnSpc>
              <a:defRPr/>
            </a:pPr>
            <a:r>
              <a:rPr lang="en-US" altLang="ko-KR" sz="3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Mountain</a:t>
            </a:r>
          </a:p>
        </p:txBody>
      </p:sp>
    </p:spTree>
    <p:extLst>
      <p:ext uri="{BB962C8B-B14F-4D97-AF65-F5344CB8AC3E}">
        <p14:creationId xmlns:p14="http://schemas.microsoft.com/office/powerpoint/2010/main" val="443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6"/>
          <a:stretch/>
        </p:blipFill>
        <p:spPr>
          <a:xfrm>
            <a:off x="1" y="-14514"/>
            <a:ext cx="12192000" cy="6872514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직사각형 3"/>
          <p:cNvSpPr/>
          <p:nvPr userDrawn="1"/>
        </p:nvSpPr>
        <p:spPr>
          <a:xfrm>
            <a:off x="195943" y="206829"/>
            <a:ext cx="11800115" cy="644434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제목 5"/>
          <p:cNvSpPr>
            <a:spLocks noGrp="1"/>
          </p:cNvSpPr>
          <p:nvPr>
            <p:ph type="title" hasCustomPrompt="1"/>
          </p:nvPr>
        </p:nvSpPr>
        <p:spPr>
          <a:xfrm>
            <a:off x="838200" y="297497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4400"/>
            </a:lvl1pPr>
          </a:lstStyle>
          <a:p>
            <a:pPr algn="ctr">
              <a:lnSpc>
                <a:spcPct val="90000"/>
              </a:lnSpc>
              <a:defRPr/>
            </a:pPr>
            <a:r>
              <a:rPr lang="en-US" altLang="ko-KR" sz="3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695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8" b="53549"/>
          <a:stretch/>
        </p:blipFill>
        <p:spPr>
          <a:xfrm>
            <a:off x="-2040" y="0"/>
            <a:ext cx="12194040" cy="1000125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2"/>
            <a:ext cx="12192000" cy="1000125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제목 4"/>
          <p:cNvSpPr>
            <a:spLocks noGrp="1"/>
          </p:cNvSpPr>
          <p:nvPr>
            <p:ph type="title" hasCustomPrompt="1"/>
          </p:nvPr>
        </p:nvSpPr>
        <p:spPr>
          <a:xfrm>
            <a:off x="228600" y="403225"/>
            <a:ext cx="10515600" cy="1325563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90000"/>
              </a:lnSpc>
              <a:defRPr lang="en-US" altLang="ko-KR" sz="4400" b="1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ko-KR" sz="34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Slide</a:t>
            </a:r>
            <a:r>
              <a:rPr lang="en-US" altLang="ko-KR" sz="3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main title</a:t>
            </a:r>
          </a:p>
        </p:txBody>
      </p:sp>
    </p:spTree>
    <p:extLst>
      <p:ext uri="{BB962C8B-B14F-4D97-AF65-F5344CB8AC3E}">
        <p14:creationId xmlns:p14="http://schemas.microsoft.com/office/powerpoint/2010/main" val="30232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 rot="2700000">
            <a:off x="7210906" y="1217576"/>
            <a:ext cx="4494816" cy="44948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28" y="-1930400"/>
            <a:ext cx="15589252" cy="10392834"/>
          </a:xfrm>
          <a:prstGeom prst="rect">
            <a:avLst/>
          </a:prstGeom>
        </p:spPr>
      </p:pic>
      <p:sp>
        <p:nvSpPr>
          <p:cNvPr id="9" name="이등변 삼각형 8"/>
          <p:cNvSpPr/>
          <p:nvPr userDrawn="1"/>
        </p:nvSpPr>
        <p:spPr>
          <a:xfrm rot="10800000">
            <a:off x="2117715" y="0"/>
            <a:ext cx="657225" cy="3429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제목 10"/>
          <p:cNvSpPr>
            <a:spLocks noGrp="1"/>
          </p:cNvSpPr>
          <p:nvPr>
            <p:ph type="title" hasCustomPrompt="1"/>
          </p:nvPr>
        </p:nvSpPr>
        <p:spPr>
          <a:xfrm>
            <a:off x="285750" y="365125"/>
            <a:ext cx="41529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/>
            </a:lvl1pPr>
          </a:lstStyle>
          <a:p>
            <a:pPr algn="ctr">
              <a:lnSpc>
                <a:spcPct val="90000"/>
              </a:lnSpc>
              <a:defRPr/>
            </a:pPr>
            <a:r>
              <a:rPr lang="en-US" altLang="ko-KR" sz="4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Contents title</a:t>
            </a:r>
          </a:p>
        </p:txBody>
      </p:sp>
    </p:spTree>
    <p:extLst>
      <p:ext uri="{BB962C8B-B14F-4D97-AF65-F5344CB8AC3E}">
        <p14:creationId xmlns:p14="http://schemas.microsoft.com/office/powerpoint/2010/main" val="11710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5735-0E32-46D3-8A9A-3FDADC34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199B1-79C6-4AB7-BD8B-E24F5F38F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41C63-5745-4409-902B-3C5D782C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AED3-593C-4D32-8AEF-109A880BECB4}" type="datetime1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52637-B336-4BFD-B0A8-624A2B28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09586-1087-4CAF-BDF2-1842E60F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3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8431-DFC2-4782-9FFA-403BAD86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EE21A-A193-4F93-82A9-260D68460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3CF0C-733C-405F-AEC4-08E61303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E02A-0664-4D6E-933E-3A1517A9EC9B}" type="datetime1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2F43C-512F-4C7E-B253-42C8698D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F5697-6770-40BF-8A6A-562A9748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1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DEC4-F9B3-482D-941C-6F838627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ED12-7ED8-45F1-81BB-2B96C9FBD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8438D-EB2B-4DE2-BCAB-F66FD84C4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4FA85-3CDE-472D-A45E-627F2709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30C4-F02D-4B99-8377-4A11266FD263}" type="datetime1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2A809-D8D1-4421-B584-5DA5A407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C34DD-79FD-42C0-83FE-33B0C983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F44A-72C0-4D75-A2C7-971968B0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8AC21-F881-451C-9625-B2DA9E1C7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2D5A5-2848-4C1F-A7AA-E206B1CFB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1826E8-0171-461C-8FF1-CBA8CCB4D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B892A-745C-4919-8768-0129C4F1B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AADFC-3D88-4A4E-995A-87A11668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6318-7608-4C52-AE93-E4B54797034C}" type="datetime1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1F1117-F894-40CD-ADF8-02AE4548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C4B933-3B2C-4FF5-BD22-A76D27BF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4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006B-38C3-4350-95B9-4C726C09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CF8EE-2FEE-4B08-B91C-0891C6B9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8A06-6DF8-4C2C-B3C7-E25FC9850035}" type="datetime1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749B2-3801-4689-8344-A38152FCD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FCB0E-B3B9-454A-B7C3-23400757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3686FE-93B7-4CC7-B4FD-CC4A0847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F758-3918-4E69-9107-7E91163F3E0B}" type="datetime1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8AAAEF-F8D2-43CD-A319-4BF31722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86D2A-AC64-4544-9297-E5B1A0B6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8F72E-5CE9-450F-A5D7-A3C886BF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09319-CD07-4300-AF41-4040AC3BE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B8D24-4EDA-4E99-9433-9431FBA8B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2C098-A67D-4142-BF5D-14AEA360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5B6-9623-48FB-B90B-99CEA3F190B5}" type="datetime1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155F7-25C4-42A5-A534-55A28DD3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86263-194D-4979-B1BB-3FD46615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1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45C3-053F-47E3-AB8F-5F8C447F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9CA86-7E82-44EF-9510-919987889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C467E-2E22-4629-B7E8-3031F8087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BEF4C-D150-49D5-AA40-178E5FDE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B03F-85AA-4E0C-A764-07C94AEEC463}" type="datetime1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31359-C251-4988-AE4B-2E4C9CDF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ADFBC-D61B-42B1-8464-A987CCB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4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73CF04-B048-4E5F-AF76-B58ECB7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05B30-BC46-42FD-9950-E09F13608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8B5D2-D0B1-4A09-9EC2-67F92530B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3BF1-6F15-4B76-9216-9ED8C1463C49}" type="datetime1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3410C-62E9-489A-B7C1-8C1020871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EBF84-01B0-46D2-9E08-3DD6F9A25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75D8F-8714-4B1A-BB58-1EEE239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w3computing.com/systemsanalysis/wp-content/uploads/2014/09/16.1.steps-six-sigma.jpg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8886E-B37A-46F6-BCB7-C77DA43F5DC9}"/>
              </a:ext>
            </a:extLst>
          </p:cNvPr>
          <p:cNvSpPr txBox="1"/>
          <p:nvPr/>
        </p:nvSpPr>
        <p:spPr>
          <a:xfrm>
            <a:off x="581989" y="874130"/>
            <a:ext cx="3805063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Quality Assurance</a:t>
            </a:r>
            <a:br>
              <a:rPr lang="en-US" alt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Through Software Engineering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BCDA80E-F043-42ED-856F-C93589E25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05" y="492573"/>
            <a:ext cx="5763179" cy="58807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0F91BD-B1C2-490C-9E82-6A4626F5BDB0}"/>
              </a:ext>
            </a:extLst>
          </p:cNvPr>
          <p:cNvSpPr txBox="1"/>
          <p:nvPr/>
        </p:nvSpPr>
        <p:spPr>
          <a:xfrm>
            <a:off x="1693360" y="4083829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12 </a:t>
            </a:r>
          </a:p>
        </p:txBody>
      </p:sp>
    </p:spTree>
    <p:extLst>
      <p:ext uri="{BB962C8B-B14F-4D97-AF65-F5344CB8AC3E}">
        <p14:creationId xmlns:p14="http://schemas.microsoft.com/office/powerpoint/2010/main" val="168979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937368" y="347943"/>
            <a:ext cx="5061194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Walkthroughs</a:t>
            </a:r>
            <a:endParaRPr lang="en-US" altLang="ko-KR" sz="3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E911CF-43C9-43E4-8982-505A1A589CD3}"/>
              </a:ext>
            </a:extLst>
          </p:cNvPr>
          <p:cNvSpPr/>
          <p:nvPr/>
        </p:nvSpPr>
        <p:spPr>
          <a:xfrm>
            <a:off x="325315" y="1327638"/>
            <a:ext cx="11526716" cy="51824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6A7419-D388-492D-9E08-C5963552C301}"/>
              </a:ext>
            </a:extLst>
          </p:cNvPr>
          <p:cNvSpPr txBox="1">
            <a:spLocks noChangeArrowheads="1"/>
          </p:cNvSpPr>
          <p:nvPr/>
        </p:nvSpPr>
        <p:spPr>
          <a:xfrm>
            <a:off x="1379513" y="2506662"/>
            <a:ext cx="978632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Walkthrough là một thuật ngữ sử dụng để đo lường (measure), kiểm tra (examining), và xác định xem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hoàn thành đã đảm bảo theo tiêu chuẩn dự án hay chưa.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structrured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walkthroughs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DCBB5A-5241-4EB4-94C1-E22BF06DCB5D}"/>
              </a:ext>
            </a:extLst>
          </p:cNvPr>
          <p:cNvSpPr/>
          <p:nvPr/>
        </p:nvSpPr>
        <p:spPr>
          <a:xfrm>
            <a:off x="325315" y="1327638"/>
            <a:ext cx="11526716" cy="51824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937368" y="347943"/>
            <a:ext cx="5061194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Walkthroughs</a:t>
            </a:r>
            <a:endParaRPr lang="en-US" altLang="ko-KR" sz="3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6A7419-D388-492D-9E08-C5963552C301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structured walkthrough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gía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giõi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122551-6CF9-4437-9919-3008DDA06401}"/>
              </a:ext>
            </a:extLst>
          </p:cNvPr>
          <p:cNvSpPr/>
          <p:nvPr/>
        </p:nvSpPr>
        <p:spPr>
          <a:xfrm>
            <a:off x="325315" y="1327638"/>
            <a:ext cx="11526716" cy="51824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1CDF9D5-B61B-4A36-A000-2964EBAB9694}"/>
              </a:ext>
            </a:extLst>
          </p:cNvPr>
          <p:cNvSpPr txBox="1">
            <a:spLocks noChangeArrowheads="1"/>
          </p:cNvSpPr>
          <p:nvPr/>
        </p:nvSpPr>
        <p:spPr>
          <a:xfrm>
            <a:off x="908539" y="2506662"/>
            <a:ext cx="108204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structured walkthrough: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hang.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24D951-D011-42C9-A085-B2006218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06" y="295190"/>
            <a:ext cx="5061194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Walkthroughs</a:t>
            </a:r>
            <a:endParaRPr lang="en-US" altLang="ko-KR" sz="3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89049" y="1842970"/>
            <a:ext cx="2978052" cy="923330"/>
            <a:chOff x="1789049" y="1842970"/>
            <a:chExt cx="2978052" cy="923330"/>
          </a:xfrm>
        </p:grpSpPr>
        <p:sp>
          <p:nvSpPr>
            <p:cNvPr id="5" name="직사각형 4"/>
            <p:cNvSpPr/>
            <p:nvPr/>
          </p:nvSpPr>
          <p:spPr>
            <a:xfrm>
              <a:off x="1789049" y="1842970"/>
              <a:ext cx="100219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altLang="ko-KR" sz="6000" spc="-15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692494" y="2094974"/>
              <a:ext cx="20746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Bottom-up</a:t>
              </a:r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E854174-ED37-41BD-A98E-4901B44359AE}"/>
              </a:ext>
            </a:extLst>
          </p:cNvPr>
          <p:cNvSpPr/>
          <p:nvPr/>
        </p:nvSpPr>
        <p:spPr>
          <a:xfrm rot="10122873">
            <a:off x="-8963071" y="-787897"/>
            <a:ext cx="21027509" cy="3352665"/>
          </a:xfrm>
          <a:prstGeom prst="triangle">
            <a:avLst>
              <a:gd name="adj" fmla="val 212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779524" y="3346106"/>
            <a:ext cx="2873187" cy="923330"/>
            <a:chOff x="1779524" y="3346106"/>
            <a:chExt cx="2873187" cy="923330"/>
          </a:xfrm>
        </p:grpSpPr>
        <p:sp>
          <p:nvSpPr>
            <p:cNvPr id="9" name="직사각형 8"/>
            <p:cNvSpPr/>
            <p:nvPr/>
          </p:nvSpPr>
          <p:spPr>
            <a:xfrm>
              <a:off x="1779524" y="3346106"/>
              <a:ext cx="100219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altLang="ko-KR" sz="6000" spc="-15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692494" y="3595988"/>
              <a:ext cx="19602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Top-down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789049" y="4849242"/>
            <a:ext cx="2520654" cy="923330"/>
            <a:chOff x="1789049" y="4849242"/>
            <a:chExt cx="2520654" cy="923330"/>
          </a:xfrm>
        </p:grpSpPr>
        <p:sp>
          <p:nvSpPr>
            <p:cNvPr id="12" name="직사각형 11"/>
            <p:cNvSpPr/>
            <p:nvPr/>
          </p:nvSpPr>
          <p:spPr>
            <a:xfrm>
              <a:off x="1789049" y="4849242"/>
              <a:ext cx="100219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altLang="ko-KR" sz="6000" spc="-15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781721" y="5097002"/>
              <a:ext cx="1527982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Module</a:t>
              </a:r>
              <a:endPara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813249" y="366951"/>
            <a:ext cx="7116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en-US" altLang="ko-KR" sz="4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9795D4-4088-461A-944D-49B0E59F2A6B}"/>
              </a:ext>
            </a:extLst>
          </p:cNvPr>
          <p:cNvSpPr/>
          <p:nvPr/>
        </p:nvSpPr>
        <p:spPr>
          <a:xfrm>
            <a:off x="325315" y="1327638"/>
            <a:ext cx="11526716" cy="51824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24D951-D011-42C9-A085-B2006218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06" y="295190"/>
            <a:ext cx="5177699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Bottom-Up</a:t>
            </a:r>
            <a:endParaRPr lang="en-US" altLang="ko-KR" sz="3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C85340-BE59-4785-9CCA-6D0B9B1A239B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69256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Code hay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8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9279C0E-E205-4019-99EE-FAE4FF49D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63877"/>
            <a:ext cx="3494362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Ưu</a:t>
            </a:r>
            <a:r>
              <a:rPr lang="en-US" alt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nhược</a:t>
            </a:r>
            <a:r>
              <a:rPr lang="en-US" alt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điểm</a:t>
            </a:r>
            <a:r>
              <a:rPr lang="en-US" alt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của</a:t>
            </a:r>
            <a:r>
              <a:rPr lang="en-US" alt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phương</a:t>
            </a:r>
            <a:r>
              <a:rPr lang="en-US" alt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pháp</a:t>
            </a:r>
            <a:r>
              <a:rPr lang="en-US" alt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Bottom-Up</a:t>
            </a:r>
            <a:endParaRPr lang="en-US" altLang="ko-KR" sz="44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41A1F21-72E5-4830-A548-B4689127D5A4}"/>
              </a:ext>
            </a:extLst>
          </p:cNvPr>
          <p:cNvSpPr txBox="1">
            <a:spLocks noChangeArrowheads="1"/>
          </p:cNvSpPr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err="1"/>
              <a:t>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dirty="0" err="1"/>
              <a:t>Những</a:t>
            </a:r>
            <a:r>
              <a:rPr lang="en-US" altLang="en-US" dirty="0"/>
              <a:t> </a:t>
            </a:r>
            <a:r>
              <a:rPr lang="en-US" altLang="en-US" dirty="0" err="1"/>
              <a:t>vấn</a:t>
            </a:r>
            <a:r>
              <a:rPr lang="en-US" altLang="en-US" dirty="0"/>
              <a:t> </a:t>
            </a:r>
            <a:r>
              <a:rPr lang="en-US" altLang="en-US" dirty="0" err="1"/>
              <a:t>đề</a:t>
            </a:r>
            <a:r>
              <a:rPr lang="en-US" altLang="en-US" dirty="0"/>
              <a:t> </a:t>
            </a:r>
            <a:r>
              <a:rPr lang="en-US" altLang="en-US" dirty="0" err="1"/>
              <a:t>trong</a:t>
            </a:r>
            <a:r>
              <a:rPr lang="en-US" altLang="en-US" dirty="0"/>
              <a:t> level </a:t>
            </a:r>
            <a:r>
              <a:rPr lang="en-US" altLang="en-US" dirty="0" err="1"/>
              <a:t>thấp</a:t>
            </a:r>
            <a:r>
              <a:rPr lang="en-US" altLang="en-US" dirty="0"/>
              <a:t> </a:t>
            </a:r>
            <a:r>
              <a:rPr lang="en-US" altLang="en-US" dirty="0" err="1"/>
              <a:t>nhất</a:t>
            </a:r>
            <a:r>
              <a:rPr lang="en-US" altLang="en-US" dirty="0"/>
              <a:t> </a:t>
            </a:r>
            <a:r>
              <a:rPr lang="en-US" altLang="en-US" dirty="0" err="1"/>
              <a:t>thường</a:t>
            </a:r>
            <a:r>
              <a:rPr lang="en-US" altLang="en-US" dirty="0"/>
              <a:t> </a:t>
            </a:r>
            <a:r>
              <a:rPr lang="en-US" altLang="en-US" dirty="0" err="1"/>
              <a:t>là</a:t>
            </a:r>
            <a:r>
              <a:rPr lang="en-US" altLang="en-US" dirty="0"/>
              <a:t> </a:t>
            </a:r>
            <a:r>
              <a:rPr lang="en-US" altLang="en-US" dirty="0" err="1"/>
              <a:t>những</a:t>
            </a:r>
            <a:r>
              <a:rPr lang="en-US" altLang="en-US" dirty="0"/>
              <a:t> </a:t>
            </a:r>
            <a:r>
              <a:rPr lang="en-US" altLang="en-US" dirty="0" err="1"/>
              <a:t>cái</a:t>
            </a:r>
            <a:r>
              <a:rPr lang="en-US" altLang="en-US" dirty="0"/>
              <a:t> </a:t>
            </a:r>
            <a:r>
              <a:rPr lang="en-US" altLang="en-US" dirty="0" err="1"/>
              <a:t>cần</a:t>
            </a:r>
            <a:r>
              <a:rPr lang="en-US" altLang="en-US" dirty="0"/>
              <a:t> vi </a:t>
            </a:r>
            <a:r>
              <a:rPr lang="en-US" altLang="en-US" dirty="0" err="1"/>
              <a:t>tính</a:t>
            </a:r>
            <a:r>
              <a:rPr lang="en-US" altLang="en-US" dirty="0"/>
              <a:t> </a:t>
            </a:r>
            <a:r>
              <a:rPr lang="en-US" altLang="en-US" dirty="0" err="1"/>
              <a:t>hóa</a:t>
            </a:r>
            <a:r>
              <a:rPr lang="en-US" altLang="en-US" dirty="0"/>
              <a:t>, </a:t>
            </a:r>
            <a:r>
              <a:rPr lang="en-US" altLang="en-US" dirty="0" err="1"/>
              <a:t>cũng</a:t>
            </a:r>
            <a:r>
              <a:rPr lang="en-US" altLang="en-US" dirty="0"/>
              <a:t> </a:t>
            </a:r>
            <a:r>
              <a:rPr lang="en-US" altLang="en-US" dirty="0" err="1"/>
              <a:t>có</a:t>
            </a:r>
            <a:r>
              <a:rPr lang="en-US" altLang="en-US" dirty="0"/>
              <a:t> chi </a:t>
            </a:r>
            <a:r>
              <a:rPr lang="en-US" altLang="en-US" dirty="0" err="1"/>
              <a:t>phí</a:t>
            </a:r>
            <a:r>
              <a:rPr lang="en-US" altLang="en-US" dirty="0"/>
              <a:t> </a:t>
            </a:r>
            <a:r>
              <a:rPr lang="en-US" altLang="en-US" dirty="0" err="1"/>
              <a:t>hiệu</a:t>
            </a:r>
            <a:r>
              <a:rPr lang="en-US" altLang="en-US" dirty="0"/>
              <a:t> </a:t>
            </a:r>
            <a:r>
              <a:rPr lang="en-US" altLang="en-US" dirty="0" err="1"/>
              <a:t>quả</a:t>
            </a:r>
            <a:r>
              <a:rPr lang="en-US" altLang="en-US" dirty="0"/>
              <a:t> </a:t>
            </a:r>
            <a:r>
              <a:rPr lang="en-US" altLang="en-US" dirty="0" err="1"/>
              <a:t>nhất</a:t>
            </a:r>
            <a:r>
              <a:rPr lang="en-US" altLang="en-US" dirty="0"/>
              <a:t>.</a:t>
            </a:r>
          </a:p>
          <a:p>
            <a:r>
              <a:rPr lang="en-US" altLang="en-US" sz="2400" dirty="0" err="1"/>
              <a:t>Nhược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sự</a:t>
            </a:r>
            <a:r>
              <a:rPr lang="en-US" altLang="en-US" dirty="0"/>
              <a:t> </a:t>
            </a:r>
            <a:r>
              <a:rPr lang="en-US" altLang="en-US" dirty="0" err="1"/>
              <a:t>lặp</a:t>
            </a:r>
            <a:r>
              <a:rPr lang="en-US" altLang="en-US" dirty="0"/>
              <a:t> </a:t>
            </a:r>
            <a:r>
              <a:rPr lang="en-US" altLang="en-US" dirty="0" err="1"/>
              <a:t>lại</a:t>
            </a:r>
            <a:r>
              <a:rPr lang="en-US" altLang="en-US" dirty="0"/>
              <a:t> </a:t>
            </a: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việc</a:t>
            </a:r>
            <a:r>
              <a:rPr lang="en-US" altLang="en-US" dirty="0"/>
              <a:t> </a:t>
            </a:r>
            <a:r>
              <a:rPr lang="en-US" altLang="en-US" dirty="0" err="1"/>
              <a:t>mua</a:t>
            </a:r>
            <a:r>
              <a:rPr lang="en-US" altLang="en-US" dirty="0"/>
              <a:t> </a:t>
            </a:r>
            <a:r>
              <a:rPr lang="en-US" altLang="en-US" dirty="0" err="1"/>
              <a:t>phần</a:t>
            </a:r>
            <a:r>
              <a:rPr lang="en-US" altLang="en-US" dirty="0"/>
              <a:t> </a:t>
            </a:r>
            <a:r>
              <a:rPr lang="en-US" altLang="en-US" dirty="0" err="1"/>
              <a:t>mềm</a:t>
            </a:r>
            <a:r>
              <a:rPr lang="en-US" altLang="en-US" dirty="0"/>
              <a:t>, </a:t>
            </a:r>
            <a:r>
              <a:rPr lang="en-US" altLang="en-US" dirty="0" err="1"/>
              <a:t>nhập</a:t>
            </a:r>
            <a:r>
              <a:rPr lang="en-US" altLang="en-US" dirty="0"/>
              <a:t> </a:t>
            </a:r>
            <a:r>
              <a:rPr lang="en-US" altLang="en-US" dirty="0" err="1"/>
              <a:t>dữ</a:t>
            </a:r>
            <a:r>
              <a:rPr lang="en-US" altLang="en-US" dirty="0"/>
              <a:t> </a:t>
            </a:r>
            <a:r>
              <a:rPr lang="en-US" altLang="en-US" dirty="0" err="1"/>
              <a:t>liệu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 err="1"/>
              <a:t>Những</a:t>
            </a:r>
            <a:r>
              <a:rPr lang="en-US" altLang="en-US" dirty="0"/>
              <a:t> </a:t>
            </a:r>
            <a:r>
              <a:rPr lang="en-US" altLang="en-US" dirty="0" err="1"/>
              <a:t>dữ</a:t>
            </a:r>
            <a:r>
              <a:rPr lang="en-US" altLang="en-US" dirty="0"/>
              <a:t> </a:t>
            </a:r>
            <a:r>
              <a:rPr lang="en-US" altLang="en-US" dirty="0" err="1"/>
              <a:t>liệu</a:t>
            </a:r>
            <a:r>
              <a:rPr lang="en-US" altLang="en-US" dirty="0"/>
              <a:t> </a:t>
            </a:r>
            <a:r>
              <a:rPr lang="en-US" altLang="en-US" dirty="0" err="1"/>
              <a:t>không</a:t>
            </a:r>
            <a:r>
              <a:rPr lang="en-US" altLang="en-US" dirty="0"/>
              <a:t> </a:t>
            </a: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giá</a:t>
            </a:r>
            <a:r>
              <a:rPr lang="en-US" altLang="en-US" dirty="0"/>
              <a:t> </a:t>
            </a:r>
            <a:r>
              <a:rPr lang="en-US" altLang="en-US" dirty="0" err="1"/>
              <a:t>trị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hệ</a:t>
            </a:r>
            <a:r>
              <a:rPr lang="en-US" altLang="en-US" dirty="0"/>
              <a:t> </a:t>
            </a:r>
            <a:r>
              <a:rPr lang="en-US" altLang="en-US" dirty="0" err="1"/>
              <a:t>thống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 err="1"/>
              <a:t>Mục</a:t>
            </a:r>
            <a:r>
              <a:rPr lang="en-US" altLang="en-US" dirty="0"/>
              <a:t> </a:t>
            </a:r>
            <a:r>
              <a:rPr lang="en-US" altLang="en-US" dirty="0" err="1"/>
              <a:t>tiêu</a:t>
            </a:r>
            <a:r>
              <a:rPr lang="en-US" altLang="en-US" dirty="0"/>
              <a:t> </a:t>
            </a:r>
            <a:r>
              <a:rPr lang="en-US" altLang="en-US" dirty="0" err="1"/>
              <a:t>tổ</a:t>
            </a:r>
            <a:r>
              <a:rPr lang="en-US" altLang="en-US" dirty="0"/>
              <a:t> </a:t>
            </a:r>
            <a:r>
              <a:rPr lang="en-US" altLang="en-US" dirty="0" err="1"/>
              <a:t>chức</a:t>
            </a:r>
            <a:r>
              <a:rPr lang="en-US" altLang="en-US" dirty="0"/>
              <a:t> </a:t>
            </a:r>
            <a:r>
              <a:rPr lang="en-US" altLang="en-US" dirty="0" err="1"/>
              <a:t>chung</a:t>
            </a:r>
            <a:r>
              <a:rPr lang="en-US" altLang="en-US" dirty="0"/>
              <a:t> </a:t>
            </a:r>
            <a:r>
              <a:rPr lang="en-US" altLang="en-US" dirty="0" err="1"/>
              <a:t>không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đặt</a:t>
            </a:r>
            <a:r>
              <a:rPr lang="en-US" altLang="en-US" dirty="0"/>
              <a:t> ra </a:t>
            </a:r>
            <a:r>
              <a:rPr lang="en-US" altLang="en-US" dirty="0" err="1"/>
              <a:t>nên</a:t>
            </a:r>
            <a:r>
              <a:rPr lang="en-US" altLang="en-US" dirty="0"/>
              <a:t> </a:t>
            </a:r>
            <a:r>
              <a:rPr lang="en-US" altLang="en-US" dirty="0" err="1"/>
              <a:t>không</a:t>
            </a:r>
            <a:r>
              <a:rPr lang="en-US" altLang="en-US" dirty="0"/>
              <a:t> </a:t>
            </a:r>
            <a:r>
              <a:rPr lang="en-US" altLang="en-US" dirty="0" err="1"/>
              <a:t>thể</a:t>
            </a:r>
            <a:r>
              <a:rPr lang="en-US" altLang="en-US" dirty="0"/>
              <a:t> </a:t>
            </a:r>
            <a:r>
              <a:rPr lang="en-US" altLang="en-US" dirty="0" err="1"/>
              <a:t>đạt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 err="1"/>
              <a:t>Khi</a:t>
            </a:r>
            <a:r>
              <a:rPr lang="en-US" altLang="en-US" dirty="0"/>
              <a:t> </a:t>
            </a:r>
            <a:r>
              <a:rPr lang="en-US" altLang="en-US" dirty="0" err="1"/>
              <a:t>lập</a:t>
            </a:r>
            <a:r>
              <a:rPr lang="en-US" altLang="en-US" dirty="0"/>
              <a:t> </a:t>
            </a:r>
            <a:r>
              <a:rPr lang="en-US" altLang="en-US" dirty="0" err="1"/>
              <a:t>trình</a:t>
            </a:r>
            <a:r>
              <a:rPr lang="en-US" altLang="en-US" dirty="0"/>
              <a:t> </a:t>
            </a:r>
            <a:r>
              <a:rPr lang="en-US" altLang="en-US" dirty="0" err="1"/>
              <a:t>bằng</a:t>
            </a:r>
            <a:r>
              <a:rPr lang="en-US" altLang="en-US" dirty="0"/>
              <a:t> </a:t>
            </a:r>
            <a:r>
              <a:rPr lang="en-US" altLang="en-US" dirty="0" err="1"/>
              <a:t>phương</a:t>
            </a:r>
            <a:r>
              <a:rPr lang="en-US" altLang="en-US" dirty="0"/>
              <a:t> </a:t>
            </a:r>
            <a:r>
              <a:rPr lang="en-US" altLang="en-US" dirty="0" err="1"/>
              <a:t>pháp</a:t>
            </a:r>
            <a:r>
              <a:rPr lang="en-US" altLang="en-US" dirty="0"/>
              <a:t> bottom-up, subsystems </a:t>
            </a:r>
            <a:r>
              <a:rPr lang="en-US" altLang="en-US" dirty="0" err="1"/>
              <a:t>khó</a:t>
            </a:r>
            <a:r>
              <a:rPr lang="en-US" altLang="en-US" dirty="0"/>
              <a:t> </a:t>
            </a: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thể</a:t>
            </a:r>
            <a:r>
              <a:rPr lang="en-US" altLang="en-US" dirty="0"/>
              <a:t> </a:t>
            </a:r>
            <a:r>
              <a:rPr lang="en-US" altLang="en-US" dirty="0" err="1"/>
              <a:t>hoạt</a:t>
            </a:r>
            <a:r>
              <a:rPr lang="en-US" altLang="en-US" dirty="0"/>
              <a:t> </a:t>
            </a:r>
            <a:r>
              <a:rPr lang="en-US" altLang="en-US" dirty="0" err="1"/>
              <a:t>động</a:t>
            </a:r>
            <a:r>
              <a:rPr lang="en-US" altLang="en-US" dirty="0"/>
              <a:t> “</a:t>
            </a:r>
            <a:r>
              <a:rPr lang="en-US" altLang="en-US" dirty="0" err="1"/>
              <a:t>mượt</a:t>
            </a:r>
            <a:r>
              <a:rPr lang="en-US" altLang="en-US" dirty="0"/>
              <a:t>” </a:t>
            </a: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hệ</a:t>
            </a:r>
            <a:r>
              <a:rPr lang="en-US" altLang="en-US" dirty="0"/>
              <a:t> </a:t>
            </a:r>
            <a:r>
              <a:rPr lang="en-US" altLang="en-US" dirty="0" err="1"/>
              <a:t>thống</a:t>
            </a:r>
            <a:r>
              <a:rPr lang="en-US" altLang="en-US" dirty="0"/>
              <a:t> do </a:t>
            </a:r>
            <a:r>
              <a:rPr lang="en-US" altLang="en-US" dirty="0" err="1"/>
              <a:t>giao</a:t>
            </a:r>
            <a:r>
              <a:rPr lang="en-US" altLang="en-US" dirty="0"/>
              <a:t> </a:t>
            </a:r>
            <a:r>
              <a:rPr lang="en-US" altLang="en-US" dirty="0" err="1"/>
              <a:t>tiếp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80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7F88FE-DA07-4DA0-86E3-3C71A01DB889}"/>
              </a:ext>
            </a:extLst>
          </p:cNvPr>
          <p:cNvSpPr/>
          <p:nvPr/>
        </p:nvSpPr>
        <p:spPr>
          <a:xfrm>
            <a:off x="325315" y="1327638"/>
            <a:ext cx="11526716" cy="51824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24D951-D011-42C9-A085-B2006218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06" y="295190"/>
            <a:ext cx="5041252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Top-Down</a:t>
            </a:r>
            <a:endParaRPr lang="en-US" altLang="ko-KR" sz="3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DF93F7-D4EA-41EF-A4AB-ACE8249A39A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32678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Top-Down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(subsystems).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Top-Down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muc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subsystem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C5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86F4D-2745-4996-B88C-4D8D96F12AA7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Sử dụng phương pháp </a:t>
            </a:r>
            <a:r>
              <a:rPr lang="en-US" alt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Top-Down</a:t>
            </a: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để xác định mục tiêu tổ chức tổng thể</a:t>
            </a:r>
          </a:p>
        </p:txBody>
      </p:sp>
      <p:pic>
        <p:nvPicPr>
          <p:cNvPr id="3635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174" y="961812"/>
            <a:ext cx="6945050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EFC14D-6FF8-468D-AB97-193AFEFE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7F88FE-DA07-4DA0-86E3-3C71A01DB889}"/>
              </a:ext>
            </a:extLst>
          </p:cNvPr>
          <p:cNvSpPr/>
          <p:nvPr/>
        </p:nvSpPr>
        <p:spPr>
          <a:xfrm>
            <a:off x="325315" y="1327638"/>
            <a:ext cx="11526716" cy="51824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24D951-D011-42C9-A085-B2006218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06" y="295190"/>
            <a:ext cx="6897529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Top-Down</a:t>
            </a:r>
            <a:endParaRPr lang="en-US" altLang="ko-KR" sz="3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DF93F7-D4EA-41EF-A4AB-ACE8249A39A0}"/>
              </a:ext>
            </a:extLst>
          </p:cNvPr>
          <p:cNvSpPr txBox="1">
            <a:spLocks noChangeArrowheads="1"/>
          </p:cNvSpPr>
          <p:nvPr/>
        </p:nvSpPr>
        <p:spPr>
          <a:xfrm>
            <a:off x="1034806" y="269256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2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7F88FE-DA07-4DA0-86E3-3C71A01DB889}"/>
              </a:ext>
            </a:extLst>
          </p:cNvPr>
          <p:cNvSpPr/>
          <p:nvPr/>
        </p:nvSpPr>
        <p:spPr>
          <a:xfrm>
            <a:off x="325315" y="1327638"/>
            <a:ext cx="11526716" cy="51824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24D951-D011-42C9-A085-B2006218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06" y="295190"/>
            <a:ext cx="7679795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Nhược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Top-Down</a:t>
            </a:r>
            <a:endParaRPr lang="en-US" altLang="ko-KR" sz="3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DF93F7-D4EA-41EF-A4AB-ACE8249A39A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32678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subsystem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subsystem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chia ra, interface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subsystem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57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74C524-D39A-48A5-B2A6-A712102F24BF}"/>
              </a:ext>
            </a:extLst>
          </p:cNvPr>
          <p:cNvSpPr/>
          <p:nvPr/>
        </p:nvSpPr>
        <p:spPr>
          <a:xfrm>
            <a:off x="325315" y="1327638"/>
            <a:ext cx="11526716" cy="51824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12731" y="344194"/>
            <a:ext cx="4591000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ko-KR" sz="36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Danh</a:t>
            </a:r>
            <a:r>
              <a:rPr lang="en-US" altLang="ko-KR" sz="3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sách</a:t>
            </a:r>
            <a:r>
              <a:rPr lang="en-US" altLang="ko-KR" sz="3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thành</a:t>
            </a:r>
            <a:r>
              <a:rPr lang="en-US" altLang="ko-KR" sz="3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altLang="ko-KR" sz="3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US" altLang="ko-KR" sz="3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58;p37">
            <a:extLst>
              <a:ext uri="{FF2B5EF4-FFF2-40B4-BE49-F238E27FC236}">
                <a16:creationId xmlns:a16="http://schemas.microsoft.com/office/drawing/2014/main" id="{E503396E-8C62-4E7E-83A0-56E8FF43442B}"/>
              </a:ext>
            </a:extLst>
          </p:cNvPr>
          <p:cNvSpPr txBox="1">
            <a:spLocks noGrp="1"/>
          </p:cNvSpPr>
          <p:nvPr/>
        </p:nvSpPr>
        <p:spPr>
          <a:xfrm>
            <a:off x="351846" y="1864027"/>
            <a:ext cx="5512771" cy="234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Instructor: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Thanh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M.Sc.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Group 12: 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		1410028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1410053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9B984C-768A-43FA-9793-D62767502226}"/>
              </a:ext>
            </a:extLst>
          </p:cNvPr>
          <p:cNvCxnSpPr>
            <a:cxnSpLocks/>
          </p:cNvCxnSpPr>
          <p:nvPr/>
        </p:nvCxnSpPr>
        <p:spPr>
          <a:xfrm>
            <a:off x="5873409" y="993531"/>
            <a:ext cx="0" cy="4721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BD496DAB-8451-49D2-8A6E-CF0DE8EE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864" y="344194"/>
            <a:ext cx="1436419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ko-KR" sz="3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Topics:</a:t>
            </a:r>
            <a:endParaRPr lang="en-US" altLang="ko-KR" sz="3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88EA8-A524-4424-B8AA-4FD125BF3053}"/>
              </a:ext>
            </a:extLst>
          </p:cNvPr>
          <p:cNvSpPr txBox="1"/>
          <p:nvPr/>
        </p:nvSpPr>
        <p:spPr>
          <a:xfrm>
            <a:off x="6608312" y="1757251"/>
            <a:ext cx="445346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Six Sigma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Quality assurance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Walkthroughs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Structure charts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and control passing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FD0161-FCCA-4AE5-921C-6C7C8FEF373E}"/>
              </a:ext>
            </a:extLst>
          </p:cNvPr>
          <p:cNvCxnSpPr>
            <a:cxnSpLocks/>
          </p:cNvCxnSpPr>
          <p:nvPr/>
        </p:nvCxnSpPr>
        <p:spPr>
          <a:xfrm flipV="1">
            <a:off x="5864617" y="0"/>
            <a:ext cx="0" cy="993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55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7F88FE-DA07-4DA0-86E3-3C71A01DB889}"/>
              </a:ext>
            </a:extLst>
          </p:cNvPr>
          <p:cNvSpPr/>
          <p:nvPr/>
        </p:nvSpPr>
        <p:spPr>
          <a:xfrm>
            <a:off x="332642" y="1380391"/>
            <a:ext cx="11526716" cy="51824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24D951-D011-42C9-A085-B2006218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06" y="295190"/>
            <a:ext cx="8925520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en-US" altLang="ko-KR" sz="3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DF93F7-D4EA-41EF-A4AB-ACE8249A39A0}"/>
              </a:ext>
            </a:extLst>
          </p:cNvPr>
          <p:cNvSpPr txBox="1">
            <a:spLocks noChangeArrowheads="1"/>
          </p:cNvSpPr>
          <p:nvPr/>
        </p:nvSpPr>
        <p:spPr>
          <a:xfrm>
            <a:off x="2048394" y="2798075"/>
            <a:ext cx="809521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module, top-down.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1 diagram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module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FD2C5C-BD68-44D1-9545-5C806E8B435E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Một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ơ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đồ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cấu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trúc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khuyến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khích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thiết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kế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top-down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bằng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cách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sử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dụng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các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module</a:t>
            </a:r>
          </a:p>
        </p:txBody>
      </p:sp>
      <p:pic>
        <p:nvPicPr>
          <p:cNvPr id="413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18" y="961812"/>
            <a:ext cx="5810962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AA4979-9CC8-4798-BB0E-C51D84589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6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Couples </a:t>
            </a:r>
            <a:b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b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Flags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Data couple có nghĩa là data được chia sẽ giữa hai module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Hệ thống có càng ít control flags và data couples, thì càng dễ thay đổi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Control flags quản lí phần nào của module sẽ được thực thi, liên kết với câu lệnh IF…THEN…ELSE… và các câu lệnh tưng tự.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Data coupling  là khi chỉ có những data cần thiết đi qua data couple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Stamp coupling là khi có data thừa đi qua data couple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F4CCC4-48E8-4172-BC6A-F218D29E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D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Tạo module có thể tái sử dụng</a:t>
            </a:r>
            <a:endParaRPr lang="en-US" altLang="ko-KR" sz="2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D50F0DA-215B-4E71-A322-C494EC3EE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65" y="961812"/>
            <a:ext cx="6466869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1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B4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F5F2A-5FE6-48A6-923B-F9499ED4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1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Hình vòng cung và hình kim cương là hai biểu tượng cho biết hành động đặc biệt trong biểu đồ cấu trúc.</a:t>
            </a:r>
            <a:r>
              <a:rPr lang="en-US" altLang="ko-KR" sz="1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ko-KR" sz="1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5EF5C9-E06B-461A-B53D-FF2B53AB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227" y="961812"/>
            <a:ext cx="7094944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140D8-0D01-4EE1-9AFE-DEBA1A88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9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theo module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(module)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top-down: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module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module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F8691-1C3C-476D-A22F-1E432B1F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 điểm của phát triển theo module</a:t>
            </a:r>
          </a:p>
        </p:txBody>
      </p:sp>
      <p:cxnSp>
        <p:nvCxnSpPr>
          <p:cNvPr id="367621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894404" cy="4930246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debug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subsystem.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CE2BD1-ABA9-4618-B0A6-EC3F90F5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8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89049" y="1842970"/>
            <a:ext cx="3979928" cy="923330"/>
            <a:chOff x="1789049" y="1842970"/>
            <a:chExt cx="3979928" cy="923330"/>
          </a:xfrm>
        </p:grpSpPr>
        <p:sp>
          <p:nvSpPr>
            <p:cNvPr id="5" name="직사각형 4"/>
            <p:cNvSpPr/>
            <p:nvPr/>
          </p:nvSpPr>
          <p:spPr>
            <a:xfrm>
              <a:off x="1789049" y="1842970"/>
              <a:ext cx="100219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altLang="ko-KR" sz="6000" spc="-15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692494" y="2094974"/>
              <a:ext cx="30764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Control module </a:t>
              </a:r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E854174-ED37-41BD-A98E-4901B44359AE}"/>
              </a:ext>
            </a:extLst>
          </p:cNvPr>
          <p:cNvSpPr/>
          <p:nvPr/>
        </p:nvSpPr>
        <p:spPr>
          <a:xfrm rot="10122873">
            <a:off x="-8963071" y="-787897"/>
            <a:ext cx="21027509" cy="3352665"/>
          </a:xfrm>
          <a:prstGeom prst="triangle">
            <a:avLst>
              <a:gd name="adj" fmla="val 212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779524" y="3273435"/>
            <a:ext cx="4225036" cy="1077218"/>
            <a:chOff x="1779524" y="3273435"/>
            <a:chExt cx="4225036" cy="1077218"/>
          </a:xfrm>
        </p:grpSpPr>
        <p:sp>
          <p:nvSpPr>
            <p:cNvPr id="9" name="직사각형 8"/>
            <p:cNvSpPr/>
            <p:nvPr/>
          </p:nvSpPr>
          <p:spPr>
            <a:xfrm>
              <a:off x="1779524" y="3346106"/>
              <a:ext cx="100219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altLang="ko-KR" sz="6000" spc="-15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692494" y="3273435"/>
              <a:ext cx="331206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Transformational module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789049" y="4849242"/>
            <a:ext cx="4524408" cy="923330"/>
            <a:chOff x="1789049" y="4849242"/>
            <a:chExt cx="4524408" cy="923330"/>
          </a:xfrm>
        </p:grpSpPr>
        <p:sp>
          <p:nvSpPr>
            <p:cNvPr id="12" name="직사각형 11"/>
            <p:cNvSpPr/>
            <p:nvPr/>
          </p:nvSpPr>
          <p:spPr>
            <a:xfrm>
              <a:off x="1789049" y="4849242"/>
              <a:ext cx="100219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altLang="ko-KR" sz="6000" spc="-15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781721" y="5097002"/>
              <a:ext cx="35317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Functional module</a:t>
              </a: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550683" y="366951"/>
            <a:ext cx="3863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module</a:t>
            </a:r>
            <a:endParaRPr lang="en-US" altLang="ko-KR" sz="4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Module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structure chart 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logic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module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data flow diagram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IF, DO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Perform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C5EEFA-68F9-4BC2-8CE9-0DC613EC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8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 sz="3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Transformational Module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Được tạo từ data flow diagram</a:t>
            </a:r>
          </a:p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Thường chỉ thực hiện 1 chức năng</a:t>
            </a:r>
          </a:p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Chứa nhiều loại câu lệnh, IF, DO, PERFORM và nhiều loại câu lệnh chi tiết khác như MOVE và ADD.</a:t>
            </a:r>
          </a:p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Những module này thường là module cấp dưới của các control module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2FA29C-548C-43DF-BC77-1F169280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7F88FE-DA07-4DA0-86E3-3C71A01DB889}"/>
              </a:ext>
            </a:extLst>
          </p:cNvPr>
          <p:cNvSpPr/>
          <p:nvPr/>
        </p:nvSpPr>
        <p:spPr>
          <a:xfrm>
            <a:off x="332642" y="1299111"/>
            <a:ext cx="11526716" cy="51824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24D951-D011-42C9-A085-B2006218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133" y="264710"/>
            <a:ext cx="1744067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ko-KR" sz="36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Mục</a:t>
            </a:r>
            <a:r>
              <a:rPr lang="en-US" altLang="ko-KR" sz="3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tiêu</a:t>
            </a:r>
            <a:endParaRPr lang="en-US" altLang="ko-KR" sz="34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DF93F7-D4EA-41EF-A4AB-ACE8249A39A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13019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Nhận thức tầm quan trọng của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và các nhà phân tích khi tiếp cận toàn bộ chất lượng của SDLC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Tạo biểu đồ cấu trúc để thiết kế hệ thống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Sử dụng nhiều kỹ thuật khác nhau để nâng cao chất lượng thiết kế và bảo trì phần mềm</a:t>
            </a: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Hiểu tầm quan trọng của việc chạy nhiều thử nghiệm trong quá trình phát triển hệ thống để xác định các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176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Module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code, debug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Thường được thực hiện bởi control module và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Transformational module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F9BB6-543E-4F87-BF1B-C28456FE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4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Structure chart để thêm khách đặt phòng khách sạn online</a:t>
            </a:r>
          </a:p>
        </p:txBody>
      </p:sp>
      <p:pic>
        <p:nvPicPr>
          <p:cNvPr id="4249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97471"/>
            <a:ext cx="7188199" cy="465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69893F-098E-4DF5-89FB-F5FEB8BE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889" y="963877"/>
            <a:ext cx="3883673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 sz="3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en-US" altLang="en-US" sz="37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altLang="en-US" sz="3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7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3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(Subordination)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module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 phần đỉnh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structure chart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1 module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structure chart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Việc 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module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 mà không nhất thiết phải gọi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improper subordination.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4E5DC6-C067-453E-B709-D59514E5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D8F-8714-4B1A-BB58-1EEE239A703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930" name="Rectangle 2">
            <a:extLst>
              <a:ext uri="{FF2B5EF4-FFF2-40B4-BE49-F238E27FC236}">
                <a16:creationId xmlns:a16="http://schemas.microsoft.com/office/drawing/2014/main" id="{5007B1D9-DE50-4F39-A164-1760F0746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257" y="963877"/>
            <a:ext cx="3708305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931" name="Rectangle 3">
            <a:extLst>
              <a:ext uri="{FF2B5EF4-FFF2-40B4-BE49-F238E27FC236}">
                <a16:creationId xmlns:a16="http://schemas.microsoft.com/office/drawing/2014/main" id="{37431603-E31F-490A-83CF-7D85C3106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735322" cy="4930246"/>
          </a:xfrm>
        </p:spPr>
        <p:txBody>
          <a:bodyPr anchor="ctr">
            <a:normAutofit/>
          </a:bodyPr>
          <a:lstStyle/>
          <a:p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document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Documentation:</a:t>
            </a:r>
          </a:p>
          <a:p>
            <a:pPr lvl="1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Cho phép “thấy” hệ thống mà không cần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phải tương tác với nó.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Cung cấp cái nhìn tổng quan của hệ thống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Giảm thời gian bảo trì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2AEE7-CA0F-4F93-9741-EF6AE5C4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100" y="6172835"/>
            <a:ext cx="782283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33</a:t>
            </a:fld>
            <a:endParaRPr lang="en-US" sz="24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/>
      <p:bldP spid="3809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275503" y="2121709"/>
            <a:ext cx="5093005" cy="923330"/>
            <a:chOff x="1278425" y="1834980"/>
            <a:chExt cx="5093005" cy="923330"/>
          </a:xfrm>
        </p:grpSpPr>
        <p:sp>
          <p:nvSpPr>
            <p:cNvPr id="5" name="직사각형 4"/>
            <p:cNvSpPr/>
            <p:nvPr/>
          </p:nvSpPr>
          <p:spPr>
            <a:xfrm>
              <a:off x="1278425" y="1834980"/>
              <a:ext cx="100219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altLang="ko-KR" sz="6000" spc="-15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293069" y="2025741"/>
              <a:ext cx="40783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Mã</a:t>
              </a:r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(Pseudocode)</a:t>
              </a:r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E854174-ED37-41BD-A98E-4901B44359AE}"/>
              </a:ext>
            </a:extLst>
          </p:cNvPr>
          <p:cNvSpPr/>
          <p:nvPr/>
        </p:nvSpPr>
        <p:spPr>
          <a:xfrm rot="10122873">
            <a:off x="-8963071" y="-787897"/>
            <a:ext cx="21027509" cy="3352665"/>
          </a:xfrm>
          <a:prstGeom prst="triangle">
            <a:avLst>
              <a:gd name="adj" fmla="val 212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265373" y="3374064"/>
            <a:ext cx="5502560" cy="923330"/>
            <a:chOff x="1779524" y="3346106"/>
            <a:chExt cx="5502560" cy="923330"/>
          </a:xfrm>
        </p:grpSpPr>
        <p:sp>
          <p:nvSpPr>
            <p:cNvPr id="9" name="직사각형 8"/>
            <p:cNvSpPr/>
            <p:nvPr/>
          </p:nvSpPr>
          <p:spPr>
            <a:xfrm>
              <a:off x="1779524" y="3346106"/>
              <a:ext cx="100219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altLang="ko-KR" sz="6000" spc="-15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781721" y="3609771"/>
              <a:ext cx="45003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vi-VN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ớng</a:t>
              </a:r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327337" y="4787908"/>
            <a:ext cx="6003980" cy="923330"/>
            <a:chOff x="1789049" y="4849242"/>
            <a:chExt cx="6003980" cy="923330"/>
          </a:xfrm>
        </p:grpSpPr>
        <p:sp>
          <p:nvSpPr>
            <p:cNvPr id="12" name="직사각형 11"/>
            <p:cNvSpPr/>
            <p:nvPr/>
          </p:nvSpPr>
          <p:spPr>
            <a:xfrm>
              <a:off x="1789049" y="4849242"/>
              <a:ext cx="100219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altLang="ko-KR" sz="6000" spc="-15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781721" y="5097002"/>
              <a:ext cx="501130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Ph</a:t>
              </a:r>
              <a:r>
                <a:rPr lang="vi-VN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ơng</a:t>
              </a:r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FOLKLORE</a:t>
              </a: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550683" y="366951"/>
            <a:ext cx="5489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System Documentation</a:t>
            </a:r>
            <a:endParaRPr lang="en-US" altLang="ko-KR" sz="4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0683" y="1379741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3051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2978" name="Rectangle 2">
            <a:extLst>
              <a:ext uri="{FF2B5EF4-FFF2-40B4-BE49-F238E27FC236}">
                <a16:creationId xmlns:a16="http://schemas.microsoft.com/office/drawing/2014/main" id="{47E929D7-9776-4E8F-BA33-3E8B604F3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Pseudocode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29C50B63-4DB7-45D7-AE1C-025CC6712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596207" cy="4930246"/>
          </a:xfrm>
        </p:spPr>
        <p:txBody>
          <a:bodyPr anchor="ctr">
            <a:normAutofit/>
          </a:bodyPr>
          <a:lstStyle/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Anh.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hông phải là một loại mã lập trình cụ thể, nhưng nó có thể được sử dụng như một bước trung gian để phát triển mã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 chương trình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673B1-C4A3-4959-B958-28C4F3A2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 sz="105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35</a:t>
            </a:fld>
            <a:endParaRPr lang="en-US" sz="105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106" name="Rectangle 2">
            <a:extLst>
              <a:ext uri="{FF2B5EF4-FFF2-40B4-BE49-F238E27FC236}">
                <a16:creationId xmlns:a16="http://schemas.microsoft.com/office/drawing/2014/main" id="{BF6DFE24-DD4C-44AD-93E0-314AF0191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altLang="en-US" sz="2400" dirty="0" err="1">
                <a:solidFill>
                  <a:srgbClr val="FFFFFF"/>
                </a:solidFill>
              </a:rPr>
              <a:t>Sử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dụng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mã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giả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để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mô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tả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dịch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vụ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cập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nhật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đăng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ký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cho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một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tờ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báo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lớn</a:t>
            </a:r>
            <a:endParaRPr lang="en-US" alt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31111" name="Picture 7">
            <a:extLst>
              <a:ext uri="{FF2B5EF4-FFF2-40B4-BE49-F238E27FC236}">
                <a16:creationId xmlns:a16="http://schemas.microsoft.com/office/drawing/2014/main" id="{710C816E-FB68-4033-9CF4-3DCA1FE4F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40" y="256972"/>
            <a:ext cx="5173001" cy="634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F1A87-5A32-404E-A855-9BA5DE6B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55F15F-430B-405C-83CC-8AA0A769AC2F}"/>
              </a:ext>
            </a:extLst>
          </p:cNvPr>
          <p:cNvSpPr/>
          <p:nvPr/>
        </p:nvSpPr>
        <p:spPr>
          <a:xfrm>
            <a:off x="0" y="0"/>
            <a:ext cx="12192000" cy="1470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002" name="Rectangle 2">
            <a:extLst>
              <a:ext uri="{FF2B5EF4-FFF2-40B4-BE49-F238E27FC236}">
                <a16:creationId xmlns:a16="http://schemas.microsoft.com/office/drawing/2014/main" id="{2505BF05-C9D1-40BC-A6A7-8109383D1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20675"/>
            <a:ext cx="10515600" cy="1150141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2053D-AD9E-4E91-8B1F-C1A4F90B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  <p:graphicFrame>
        <p:nvGraphicFramePr>
          <p:cNvPr id="384005" name="Rectangle 3">
            <a:extLst>
              <a:ext uri="{FF2B5EF4-FFF2-40B4-BE49-F238E27FC236}">
                <a16:creationId xmlns:a16="http://schemas.microsoft.com/office/drawing/2014/main" id="{06152038-6C3D-4CD4-A7FC-6FAFF18F5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2488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026" name="Rectangle 2">
            <a:extLst>
              <a:ext uri="{FF2B5EF4-FFF2-40B4-BE49-F238E27FC236}">
                <a16:creationId xmlns:a16="http://schemas.microsoft.com/office/drawing/2014/main" id="{27CCA28E-9157-449E-9D03-0FF8862EC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A205775D-8D5C-49F2-BCA6-1E9384764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9392"/>
            <a:ext cx="5947750" cy="4930246"/>
          </a:xfrm>
        </p:spPr>
        <p:txBody>
          <a:bodyPr anchor="ctr">
            <a:normAutofit/>
          </a:bodyPr>
          <a:lstStyle/>
          <a:p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phàn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Chúng được tổ chức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 kém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để tìm thấy thông tin cần thiết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không xuất hiện trong hướng dẫn sử dụng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Sách hướng dẫn không được viết bằng tiếng 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8B7C95-597A-4D1F-9ED4-BB21F6BB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 sz="105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38</a:t>
            </a:fld>
            <a:endParaRPr lang="en-US" sz="105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050" name="Rectangle 2">
            <a:extLst>
              <a:ext uri="{FF2B5EF4-FFF2-40B4-BE49-F238E27FC236}">
                <a16:creationId xmlns:a16="http://schemas.microsoft.com/office/drawing/2014/main" id="{2A8384D9-EABE-49DF-B7FF-4E7ECF703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0240" y="963877"/>
            <a:ext cx="3682322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 sz="4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Documentation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CBFF1DB7-3D72-4924-A586-21BD1E1E7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2975" y="963877"/>
            <a:ext cx="6720826" cy="4930246"/>
          </a:xfrm>
        </p:spPr>
        <p:txBody>
          <a:bodyPr anchor="ctr"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FAQ (Frequently Asked Questions)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Help desks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Technical support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Fax-back services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Downloading updates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DB7CD8-A132-4848-B494-371C74AA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438" y="6033479"/>
            <a:ext cx="82436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 sz="105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39</a:t>
            </a:fld>
            <a:endParaRPr lang="en-US" sz="105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7F88FE-DA07-4DA0-86E3-3C71A01DB889}"/>
              </a:ext>
            </a:extLst>
          </p:cNvPr>
          <p:cNvSpPr/>
          <p:nvPr/>
        </p:nvSpPr>
        <p:spPr>
          <a:xfrm>
            <a:off x="325315" y="1327638"/>
            <a:ext cx="11526716" cy="51824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24D951-D011-42C9-A085-B2006218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06" y="295190"/>
            <a:ext cx="9943620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ko-KR" sz="3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</a:t>
            </a:r>
            <a:r>
              <a:rPr lang="vi-VN" altLang="ko-KR" sz="3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ư</a:t>
            </a:r>
            <a:r>
              <a:rPr lang="en-US" altLang="ko-KR" sz="36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ơng</a:t>
            </a:r>
            <a:r>
              <a:rPr lang="en-US" altLang="ko-KR" sz="3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pháp</a:t>
            </a:r>
            <a:r>
              <a:rPr lang="en-US" altLang="ko-KR" sz="3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tiếp</a:t>
            </a:r>
            <a:r>
              <a:rPr lang="en-US" altLang="ko-KR" sz="3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cận</a:t>
            </a:r>
            <a:r>
              <a:rPr lang="en-US" altLang="ko-KR" sz="3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đối</a:t>
            </a:r>
            <a:r>
              <a:rPr lang="en-US" altLang="ko-KR" sz="3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với</a:t>
            </a:r>
            <a:r>
              <a:rPr lang="en-US" altLang="ko-KR" sz="3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</a:t>
            </a:r>
            <a:endParaRPr lang="en-US" altLang="ko-KR" sz="34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DF93F7-D4EA-41EF-A4AB-ACE8249A39A0}"/>
              </a:ext>
            </a:extLst>
          </p:cNvPr>
          <p:cNvSpPr txBox="1">
            <a:spLocks noChangeArrowheads="1"/>
          </p:cNvSpPr>
          <p:nvPr/>
        </p:nvSpPr>
        <p:spPr>
          <a:xfrm>
            <a:off x="830873" y="250666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Đảm bảo đảm bảo chất lượng toàn diện thông qua thiết kế hệ thống và phần mềm với phương pháp tiếp cận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top-down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module.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Tài liệu phần mềm với các công cụ thích hợp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Kiểm tra, duy trì và kiểm toán phần mềm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7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7074" name="Rectangle 2">
            <a:extLst>
              <a:ext uri="{FF2B5EF4-FFF2-40B4-BE49-F238E27FC236}">
                <a16:creationId xmlns:a16="http://schemas.microsoft.com/office/drawing/2014/main" id="{20080A9F-2604-4B6B-9D8F-FD1E024A9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0634" y="963877"/>
            <a:ext cx="3681928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FOLKLORE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25C22D07-1B41-404B-B017-98EC738B3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FOLKLORE đ</a:t>
            </a:r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Kendall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Losee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1980.</a:t>
            </a:r>
          </a:p>
          <a:p>
            <a:pPr marL="0" indent="0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 thập thông tin thường được chia sẻ giữa những người dùng nhưng ít khi được ghi lại.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300D95-9E8E-4F88-92E1-D0930733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 sz="105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40</a:t>
            </a:fld>
            <a:endParaRPr lang="en-US" sz="105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2B3D0A-545D-4A0E-A9B3-9B205BF9E220}"/>
              </a:ext>
            </a:extLst>
          </p:cNvPr>
          <p:cNvSpPr txBox="1"/>
          <p:nvPr/>
        </p:nvSpPr>
        <p:spPr>
          <a:xfrm>
            <a:off x="0" y="1266443"/>
            <a:ext cx="4654295" cy="470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88101" name="Picture 5">
            <a:extLst>
              <a:ext uri="{FF2B5EF4-FFF2-40B4-BE49-F238E27FC236}">
                <a16:creationId xmlns:a16="http://schemas.microsoft.com/office/drawing/2014/main" id="{4E7B2720-4BA6-4D97-86C5-47647CF57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573214"/>
            <a:ext cx="6250769" cy="35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0AAC8F-0633-441B-BA08-E490A1AE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9512" y="6356350"/>
            <a:ext cx="10642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41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B2A0A-112C-4992-8AF3-79A8A3EBD18F}"/>
              </a:ext>
            </a:extLst>
          </p:cNvPr>
          <p:cNvSpPr txBox="1"/>
          <p:nvPr/>
        </p:nvSpPr>
        <p:spPr>
          <a:xfrm>
            <a:off x="79132" y="1429991"/>
            <a:ext cx="4330264" cy="399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Customs-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cố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gắng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nắm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bắt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văn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bản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gì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sử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dụng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Tales -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chuyện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mà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kể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Sayings-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nói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ngắn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gọn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hoặc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lời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khuyên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Art forms-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sơ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đồ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bảng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mà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vẽ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endParaRPr lang="en-US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22" name="Rectangle 2">
            <a:extLst>
              <a:ext uri="{FF2B5EF4-FFF2-40B4-BE49-F238E27FC236}">
                <a16:creationId xmlns:a16="http://schemas.microsoft.com/office/drawing/2014/main" id="{40C62D24-B03A-47FD-8BAE-7013F1833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819" y="963877"/>
            <a:ext cx="4195622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F285E463-C5D5-4743-AACB-57566F934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2850" y="1089843"/>
            <a:ext cx="7079033" cy="4930246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ương thích với tài liệu hiện 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 được bởi những người khác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làm việc trên hệ thống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sau khi đã rời xa nó trong một khoảng thời gia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3D6657-7DC1-4DE7-A9C8-73EFD990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 sz="105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42</a:t>
            </a:fld>
            <a:endParaRPr lang="en-US" sz="105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146" name="Rectangle 2">
            <a:extLst>
              <a:ext uri="{FF2B5EF4-FFF2-40B4-BE49-F238E27FC236}">
                <a16:creationId xmlns:a16="http://schemas.microsoft.com/office/drawing/2014/main" id="{FB9C014E-6D18-40A1-809A-08CBFFCDA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313" y="963877"/>
            <a:ext cx="4165498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E94130FF-942B-4F9D-98FC-947F51C28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805658" cy="4930246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hù hợp với kích thước của hệ thống bạn đang làm việc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ó có cho phép tiếp cận thiết kế có cấu trúc nếu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được xem là quan trọng hơn các yếu tố khác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ho phép sửa đổi dễ dàn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B63752-3325-4F8E-8851-A5075D21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 sz="105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43</a:t>
            </a:fld>
            <a:endParaRPr lang="en-US" sz="105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170" name="Rectangle 2">
            <a:extLst>
              <a:ext uri="{FF2B5EF4-FFF2-40B4-BE49-F238E27FC236}">
                <a16:creationId xmlns:a16="http://schemas.microsoft.com/office/drawing/2014/main" id="{38FD3265-21EB-4548-A895-C6B014A43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ED99455E-DCF4-4CD2-BF2D-11F0D93E7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49198" y="1201269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7DFD61-5898-4B69-867F-4FCD4740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 sz="105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44</a:t>
            </a:fld>
            <a:endParaRPr lang="en-US" sz="105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56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218" name="Rectangle 2">
            <a:extLst>
              <a:ext uri="{FF2B5EF4-FFF2-40B4-BE49-F238E27FC236}">
                <a16:creationId xmlns:a16="http://schemas.microsoft.com/office/drawing/2014/main" id="{D7168F29-5E88-4DB6-9324-820DAC547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1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Programmers, analysts, operators, and users đóng vai trò khác nhau trong kiểm thử phần mềm và hệ thống</a:t>
            </a:r>
          </a:p>
        </p:txBody>
      </p:sp>
      <p:pic>
        <p:nvPicPr>
          <p:cNvPr id="393221" name="Picture 5">
            <a:extLst>
              <a:ext uri="{FF2B5EF4-FFF2-40B4-BE49-F238E27FC236}">
                <a16:creationId xmlns:a16="http://schemas.microsoft.com/office/drawing/2014/main" id="{011AC9C2-1E3C-45BB-A37E-8E055AEFC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18096"/>
            <a:ext cx="7188199" cy="461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B453CE-BACE-43D2-9E82-A02F09A1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45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3AC07-1672-4F08-8913-E0EF2CB8A946}"/>
              </a:ext>
            </a:extLst>
          </p:cNvPr>
          <p:cNvSpPr txBox="1"/>
          <p:nvPr/>
        </p:nvSpPr>
        <p:spPr>
          <a:xfrm>
            <a:off x="3744234" y="237393"/>
            <a:ext cx="47035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endParaRPr lang="en-US" sz="4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242" name="Rectangle 2">
            <a:extLst>
              <a:ext uri="{FF2B5EF4-FFF2-40B4-BE49-F238E27FC236}">
                <a16:creationId xmlns:a16="http://schemas.microsoft.com/office/drawing/2014/main" id="{D78547E0-4E80-40BA-ACC8-88D405D3B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lvl="0" algn="r"/>
            <a:r>
              <a:rPr lang="vi-VN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chương trình với dữ liệu thử nghiệm</a:t>
            </a:r>
            <a:endParaRPr lang="en-US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4245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98AF4E5A-31AD-4FDB-BF1E-50F1DE7CA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Desk check –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logic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Thử nghiệm với cả dữ liệu hợp lệ và không hợp lệ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Kiểm tra đầu ra cho các lỗi và thực hiện bất kỳ sửa chữa cần thiết nào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9C0AA0-F459-400F-999B-B017CD48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 sz="105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46</a:t>
            </a:fld>
            <a:endParaRPr lang="en-US" sz="105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5266" name="Rectangle 2">
            <a:extLst>
              <a:ext uri="{FF2B5EF4-FFF2-40B4-BE49-F238E27FC236}">
                <a16:creationId xmlns:a16="http://schemas.microsoft.com/office/drawing/2014/main" id="{FDF95DF3-5E19-4787-AE09-1FA455297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673" y="963877"/>
            <a:ext cx="3725889" cy="4930246"/>
          </a:xfrm>
        </p:spPr>
        <p:txBody>
          <a:bodyPr>
            <a:normAutofit/>
          </a:bodyPr>
          <a:lstStyle/>
          <a:p>
            <a:pPr lvl="0" algn="r"/>
            <a:r>
              <a:rPr lang="vi-V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liên kết với dữ liệu thử nghiệm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267" name="Rectangle 3">
            <a:extLst>
              <a:ext uri="{FF2B5EF4-FFF2-40B4-BE49-F238E27FC236}">
                <a16:creationId xmlns:a16="http://schemas.microsoft.com/office/drawing/2014/main" id="{7B009F98-ECEB-450A-9F64-04A885D03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484445" cy="4930246"/>
          </a:xfrm>
        </p:spPr>
        <p:txBody>
          <a:bodyPr anchor="ctr">
            <a:normAutofit/>
          </a:bodyPr>
          <a:lstStyle/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Còn được gọi là kiểm tra chuỗi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Kiểm tra xem liệu các chương trình phụ thuộc lẫn nhau có thực sự hoạt động cùng nhau như kế hoạch hay không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Thử nghiệm với dữ liệu không hợp lệ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63F2A1-CE7D-4085-98F0-9AAC8EDA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 sz="105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47</a:t>
            </a:fld>
            <a:endParaRPr lang="en-US" sz="105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6290" name="Rectangle 2">
            <a:extLst>
              <a:ext uri="{FF2B5EF4-FFF2-40B4-BE49-F238E27FC236}">
                <a16:creationId xmlns:a16="http://schemas.microsoft.com/office/drawing/2014/main" id="{2D6BB5F6-0F09-4356-8487-147267729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641" y="963877"/>
            <a:ext cx="3529921" cy="4930246"/>
          </a:xfrm>
        </p:spPr>
        <p:txBody>
          <a:bodyPr>
            <a:normAutofit/>
          </a:bodyPr>
          <a:lstStyle/>
          <a:p>
            <a:pPr lvl="0" algn="r"/>
            <a:r>
              <a:rPr lang="vi-V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toàn bộ hệ thống với dữ liệu thử nghiệm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291" name="Rectangle 3">
            <a:extLst>
              <a:ext uri="{FF2B5EF4-FFF2-40B4-BE49-F238E27FC236}">
                <a16:creationId xmlns:a16="http://schemas.microsoft.com/office/drawing/2014/main" id="{BCA4ADAA-95A1-4A19-A1B3-70D6D7710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697804" cy="4930246"/>
          </a:xfrm>
        </p:spPr>
        <p:txBody>
          <a:bodyPr anchor="ctr">
            <a:normAutofit/>
          </a:bodyPr>
          <a:lstStyle/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Tài liệu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>
                <a:cs typeface="Arial" panose="020B0604020202020204" pitchFamily="34" charset="0"/>
              </a:rPr>
              <a:t>hướng dẫn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 đầy đủ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Hướng dẫn có đủ rõ ràng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ông việc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thực sự “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có chính xác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và người dùng 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C34009-60FF-47F6-A429-36FFAFCE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 sz="105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48</a:t>
            </a:fld>
            <a:endParaRPr lang="en-US" sz="105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314" name="Rectangle 2">
            <a:extLst>
              <a:ext uri="{FF2B5EF4-FFF2-40B4-BE49-F238E27FC236}">
                <a16:creationId xmlns:a16="http://schemas.microsoft.com/office/drawing/2014/main" id="{6295C78B-34C0-42D6-B01C-8D4D152B0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6715" y="963877"/>
            <a:ext cx="4156714" cy="4930246"/>
          </a:xfrm>
        </p:spPr>
        <p:txBody>
          <a:bodyPr>
            <a:normAutofit/>
          </a:bodyPr>
          <a:lstStyle/>
          <a:p>
            <a:pPr lvl="0" algn="r"/>
            <a:r>
              <a:rPr lang="vi-V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toàn bộ hệ thống với dữ liệu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D6A9B230-66FE-428F-9065-1F259CF09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54757" y="963877"/>
            <a:ext cx="6093482" cy="4930246"/>
          </a:xfrm>
        </p:spPr>
        <p:txBody>
          <a:bodyPr anchor="ctr">
            <a:normAutofit/>
          </a:bodyPr>
          <a:lstStyle/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So sánh đầu ra của hệ thống mới với những gì bạn biết để được xử lý chính xác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Chỉ sử dụng một lượng nhỏ dữ liệu trực tiếp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F69C55-4DC8-40C1-9CD3-C4ECFCF0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 sz="105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49</a:t>
            </a:fld>
            <a:endParaRPr lang="en-US" sz="105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7F88FE-DA07-4DA0-86E3-3C71A01DB889}"/>
              </a:ext>
            </a:extLst>
          </p:cNvPr>
          <p:cNvSpPr/>
          <p:nvPr/>
        </p:nvSpPr>
        <p:spPr>
          <a:xfrm>
            <a:off x="209550" y="1458200"/>
            <a:ext cx="11526716" cy="51824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24D951-D011-42C9-A085-B2006218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06" y="322890"/>
            <a:ext cx="4758739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Quality Management</a:t>
            </a:r>
            <a:endParaRPr lang="en-US" altLang="ko-KR" sz="3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DF93F7-D4EA-41EF-A4AB-ACE8249A39A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41868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thỏa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mãn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Quản lý chất lượng toàn diện (TQM) là điều cần thiết trong suốt tất cả các bước phát triển hệ thống.</a:t>
            </a: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Khái niệm về chất lượng đã mở rộng qua nhiều năm để phản ánh một phương pháp tổ chức, chứ không phải là một phương pháp sản xuất độc quyền.</a:t>
            </a:r>
          </a:p>
        </p:txBody>
      </p:sp>
    </p:spTree>
    <p:extLst>
      <p:ext uri="{BB962C8B-B14F-4D97-AF65-F5344CB8AC3E}">
        <p14:creationId xmlns:p14="http://schemas.microsoft.com/office/powerpoint/2010/main" val="42177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338" name="Rectangle 2">
            <a:extLst>
              <a:ext uri="{FF2B5EF4-FFF2-40B4-BE49-F238E27FC236}">
                <a16:creationId xmlns:a16="http://schemas.microsoft.com/office/drawing/2014/main" id="{E2CFB382-9B08-4FF7-9604-4AC7A2333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458C08B5-410A-421D-9FB1-06D3023F7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Giảm chi phí bảo trì</a:t>
            </a: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Cải thiện phần mềm hiện 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Cập nhật phần mềm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Đảm bảo cho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phản hồi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18E1A6-FF0F-407A-BB20-66FECF00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 sz="105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50</a:t>
            </a:fld>
            <a:endParaRPr lang="en-US" sz="105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62" name="Rectangle 2">
            <a:extLst>
              <a:ext uri="{FF2B5EF4-FFF2-40B4-BE49-F238E27FC236}">
                <a16:creationId xmlns:a16="http://schemas.microsoft.com/office/drawing/2014/main" id="{30C114D5-3DEF-4186-BC8F-4D3CF1D58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05F405E0-E086-4B2F-BC17-694E6F8E3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4295" y="1004562"/>
            <a:ext cx="6995501" cy="4930246"/>
          </a:xfrm>
        </p:spPr>
        <p:txBody>
          <a:bodyPr anchor="ctr">
            <a:normAutofit/>
          </a:bodyPr>
          <a:lstStyle/>
          <a:p>
            <a:pPr lvl="1"/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Kiểm toán viên nội bộ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điều khiển được sử dụng trong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hệ thống thông tin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Kiểm toán viên bên ngoài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 được sử dụng khi hệ thống thông tin xử lý dữ liệu ảnh hưởng đến báo cáo tài chính của công ty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4F9D1-4EB7-485C-A88E-437AE713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275D8F-8714-4B1A-BB58-1EEE239A703D}" type="slidenum">
              <a:rPr lang="en-US" sz="105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51</a:t>
            </a:fld>
            <a:endParaRPr lang="en-US" sz="105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6"/>
          <a:stretch/>
        </p:blipFill>
        <p:spPr>
          <a:xfrm>
            <a:off x="1" y="-14514"/>
            <a:ext cx="12192000" cy="687251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95943" y="206829"/>
            <a:ext cx="11800115" cy="644434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reference</a:t>
            </a:r>
            <a:endParaRPr lang="ko-K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474337" y="2868755"/>
            <a:ext cx="324332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332412" y="2195863"/>
            <a:ext cx="1527174" cy="672892"/>
          </a:xfrm>
          <a:custGeom>
            <a:avLst/>
            <a:gdLst>
              <a:gd name="T0" fmla="*/ 158 w 439"/>
              <a:gd name="T1" fmla="*/ 123 h 192"/>
              <a:gd name="T2" fmla="*/ 124 w 439"/>
              <a:gd name="T3" fmla="*/ 110 h 192"/>
              <a:gd name="T4" fmla="*/ 89 w 439"/>
              <a:gd name="T5" fmla="*/ 128 h 192"/>
              <a:gd name="T6" fmla="*/ 54 w 439"/>
              <a:gd name="T7" fmla="*/ 152 h 192"/>
              <a:gd name="T8" fmla="*/ 27 w 439"/>
              <a:gd name="T9" fmla="*/ 172 h 192"/>
              <a:gd name="T10" fmla="*/ 1 w 439"/>
              <a:gd name="T11" fmla="*/ 182 h 192"/>
              <a:gd name="T12" fmla="*/ 16 w 439"/>
              <a:gd name="T13" fmla="*/ 167 h 192"/>
              <a:gd name="T14" fmla="*/ 34 w 439"/>
              <a:gd name="T15" fmla="*/ 147 h 192"/>
              <a:gd name="T16" fmla="*/ 53 w 439"/>
              <a:gd name="T17" fmla="*/ 122 h 192"/>
              <a:gd name="T18" fmla="*/ 67 w 439"/>
              <a:gd name="T19" fmla="*/ 114 h 192"/>
              <a:gd name="T20" fmla="*/ 82 w 439"/>
              <a:gd name="T21" fmla="*/ 101 h 192"/>
              <a:gd name="T22" fmla="*/ 117 w 439"/>
              <a:gd name="T23" fmla="*/ 66 h 192"/>
              <a:gd name="T24" fmla="*/ 133 w 439"/>
              <a:gd name="T25" fmla="*/ 55 h 192"/>
              <a:gd name="T26" fmla="*/ 146 w 439"/>
              <a:gd name="T27" fmla="*/ 66 h 192"/>
              <a:gd name="T28" fmla="*/ 160 w 439"/>
              <a:gd name="T29" fmla="*/ 73 h 192"/>
              <a:gd name="T30" fmla="*/ 174 w 439"/>
              <a:gd name="T31" fmla="*/ 59 h 192"/>
              <a:gd name="T32" fmla="*/ 213 w 439"/>
              <a:gd name="T33" fmla="*/ 12 h 192"/>
              <a:gd name="T34" fmla="*/ 227 w 439"/>
              <a:gd name="T35" fmla="*/ 4 h 192"/>
              <a:gd name="T36" fmla="*/ 237 w 439"/>
              <a:gd name="T37" fmla="*/ 20 h 192"/>
              <a:gd name="T38" fmla="*/ 255 w 439"/>
              <a:gd name="T39" fmla="*/ 27 h 192"/>
              <a:gd name="T40" fmla="*/ 281 w 439"/>
              <a:gd name="T41" fmla="*/ 56 h 192"/>
              <a:gd name="T42" fmla="*/ 296 w 439"/>
              <a:gd name="T43" fmla="*/ 48 h 192"/>
              <a:gd name="T44" fmla="*/ 327 w 439"/>
              <a:gd name="T45" fmla="*/ 64 h 192"/>
              <a:gd name="T46" fmla="*/ 342 w 439"/>
              <a:gd name="T47" fmla="*/ 84 h 192"/>
              <a:gd name="T48" fmla="*/ 361 w 439"/>
              <a:gd name="T49" fmla="*/ 100 h 192"/>
              <a:gd name="T50" fmla="*/ 379 w 439"/>
              <a:gd name="T51" fmla="*/ 122 h 192"/>
              <a:gd name="T52" fmla="*/ 399 w 439"/>
              <a:gd name="T53" fmla="*/ 149 h 192"/>
              <a:gd name="T54" fmla="*/ 423 w 439"/>
              <a:gd name="T55" fmla="*/ 174 h 192"/>
              <a:gd name="T56" fmla="*/ 439 w 439"/>
              <a:gd name="T57" fmla="*/ 189 h 192"/>
              <a:gd name="T58" fmla="*/ 374 w 439"/>
              <a:gd name="T59" fmla="*/ 161 h 192"/>
              <a:gd name="T60" fmla="*/ 355 w 439"/>
              <a:gd name="T61" fmla="*/ 156 h 192"/>
              <a:gd name="T62" fmla="*/ 346 w 439"/>
              <a:gd name="T63" fmla="*/ 137 h 192"/>
              <a:gd name="T64" fmla="*/ 318 w 439"/>
              <a:gd name="T65" fmla="*/ 106 h 192"/>
              <a:gd name="T66" fmla="*/ 306 w 439"/>
              <a:gd name="T67" fmla="*/ 106 h 192"/>
              <a:gd name="T68" fmla="*/ 309 w 439"/>
              <a:gd name="T69" fmla="*/ 117 h 192"/>
              <a:gd name="T70" fmla="*/ 303 w 439"/>
              <a:gd name="T71" fmla="*/ 108 h 192"/>
              <a:gd name="T72" fmla="*/ 295 w 439"/>
              <a:gd name="T73" fmla="*/ 101 h 192"/>
              <a:gd name="T74" fmla="*/ 265 w 439"/>
              <a:gd name="T75" fmla="*/ 71 h 192"/>
              <a:gd name="T76" fmla="*/ 248 w 439"/>
              <a:gd name="T77" fmla="*/ 63 h 192"/>
              <a:gd name="T78" fmla="*/ 235 w 439"/>
              <a:gd name="T79" fmla="*/ 70 h 192"/>
              <a:gd name="T80" fmla="*/ 233 w 439"/>
              <a:gd name="T81" fmla="*/ 87 h 192"/>
              <a:gd name="T82" fmla="*/ 264 w 439"/>
              <a:gd name="T83" fmla="*/ 130 h 192"/>
              <a:gd name="T84" fmla="*/ 245 w 439"/>
              <a:gd name="T85" fmla="*/ 126 h 192"/>
              <a:gd name="T86" fmla="*/ 215 w 439"/>
              <a:gd name="T87" fmla="*/ 118 h 192"/>
              <a:gd name="T88" fmla="*/ 207 w 439"/>
              <a:gd name="T89" fmla="*/ 107 h 192"/>
              <a:gd name="T90" fmla="*/ 194 w 439"/>
              <a:gd name="T91" fmla="*/ 104 h 192"/>
              <a:gd name="T92" fmla="*/ 207 w 439"/>
              <a:gd name="T93" fmla="*/ 138 h 192"/>
              <a:gd name="T94" fmla="*/ 231 w 439"/>
              <a:gd name="T95" fmla="*/ 156 h 192"/>
              <a:gd name="T96" fmla="*/ 254 w 439"/>
              <a:gd name="T97" fmla="*/ 169 h 192"/>
              <a:gd name="T98" fmla="*/ 271 w 439"/>
              <a:gd name="T99" fmla="*/ 181 h 192"/>
              <a:gd name="T100" fmla="*/ 256 w 439"/>
              <a:gd name="T101" fmla="*/ 178 h 192"/>
              <a:gd name="T102" fmla="*/ 228 w 439"/>
              <a:gd name="T103" fmla="*/ 164 h 192"/>
              <a:gd name="T104" fmla="*/ 194 w 439"/>
              <a:gd name="T105" fmla="*/ 146 h 192"/>
              <a:gd name="T106" fmla="*/ 168 w 439"/>
              <a:gd name="T107" fmla="*/ 131 h 192"/>
              <a:gd name="T108" fmla="*/ 158 w 439"/>
              <a:gd name="T109" fmla="*/ 123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9" h="192">
                <a:moveTo>
                  <a:pt x="158" y="123"/>
                </a:moveTo>
                <a:cubicBezTo>
                  <a:pt x="148" y="115"/>
                  <a:pt x="137" y="108"/>
                  <a:pt x="124" y="110"/>
                </a:cubicBezTo>
                <a:cubicBezTo>
                  <a:pt x="112" y="113"/>
                  <a:pt x="100" y="122"/>
                  <a:pt x="89" y="128"/>
                </a:cubicBezTo>
                <a:cubicBezTo>
                  <a:pt x="77" y="136"/>
                  <a:pt x="66" y="144"/>
                  <a:pt x="54" y="152"/>
                </a:cubicBezTo>
                <a:cubicBezTo>
                  <a:pt x="45" y="159"/>
                  <a:pt x="36" y="165"/>
                  <a:pt x="27" y="172"/>
                </a:cubicBezTo>
                <a:cubicBezTo>
                  <a:pt x="26" y="172"/>
                  <a:pt x="0" y="189"/>
                  <a:pt x="1" y="182"/>
                </a:cubicBezTo>
                <a:cubicBezTo>
                  <a:pt x="2" y="177"/>
                  <a:pt x="12" y="170"/>
                  <a:pt x="16" y="167"/>
                </a:cubicBezTo>
                <a:cubicBezTo>
                  <a:pt x="22" y="160"/>
                  <a:pt x="29" y="154"/>
                  <a:pt x="34" y="147"/>
                </a:cubicBezTo>
                <a:cubicBezTo>
                  <a:pt x="40" y="139"/>
                  <a:pt x="45" y="129"/>
                  <a:pt x="53" y="122"/>
                </a:cubicBezTo>
                <a:cubicBezTo>
                  <a:pt x="57" y="119"/>
                  <a:pt x="62" y="117"/>
                  <a:pt x="67" y="114"/>
                </a:cubicBezTo>
                <a:cubicBezTo>
                  <a:pt x="72" y="110"/>
                  <a:pt x="77" y="105"/>
                  <a:pt x="82" y="101"/>
                </a:cubicBezTo>
                <a:cubicBezTo>
                  <a:pt x="89" y="95"/>
                  <a:pt x="112" y="71"/>
                  <a:pt x="117" y="66"/>
                </a:cubicBezTo>
                <a:cubicBezTo>
                  <a:pt x="122" y="62"/>
                  <a:pt x="127" y="56"/>
                  <a:pt x="133" y="55"/>
                </a:cubicBezTo>
                <a:cubicBezTo>
                  <a:pt x="137" y="55"/>
                  <a:pt x="143" y="62"/>
                  <a:pt x="146" y="66"/>
                </a:cubicBezTo>
                <a:cubicBezTo>
                  <a:pt x="150" y="70"/>
                  <a:pt x="153" y="75"/>
                  <a:pt x="160" y="73"/>
                </a:cubicBezTo>
                <a:cubicBezTo>
                  <a:pt x="166" y="72"/>
                  <a:pt x="171" y="64"/>
                  <a:pt x="174" y="59"/>
                </a:cubicBezTo>
                <a:cubicBezTo>
                  <a:pt x="177" y="53"/>
                  <a:pt x="204" y="23"/>
                  <a:pt x="213" y="12"/>
                </a:cubicBezTo>
                <a:cubicBezTo>
                  <a:pt x="216" y="6"/>
                  <a:pt x="221" y="0"/>
                  <a:pt x="227" y="4"/>
                </a:cubicBezTo>
                <a:cubicBezTo>
                  <a:pt x="232" y="7"/>
                  <a:pt x="233" y="15"/>
                  <a:pt x="237" y="20"/>
                </a:cubicBezTo>
                <a:cubicBezTo>
                  <a:pt x="242" y="26"/>
                  <a:pt x="250" y="21"/>
                  <a:pt x="255" y="27"/>
                </a:cubicBezTo>
                <a:cubicBezTo>
                  <a:pt x="264" y="37"/>
                  <a:pt x="270" y="50"/>
                  <a:pt x="281" y="56"/>
                </a:cubicBezTo>
                <a:cubicBezTo>
                  <a:pt x="287" y="59"/>
                  <a:pt x="292" y="52"/>
                  <a:pt x="296" y="48"/>
                </a:cubicBezTo>
                <a:cubicBezTo>
                  <a:pt x="308" y="38"/>
                  <a:pt x="318" y="54"/>
                  <a:pt x="327" y="64"/>
                </a:cubicBezTo>
                <a:cubicBezTo>
                  <a:pt x="332" y="70"/>
                  <a:pt x="337" y="78"/>
                  <a:pt x="342" y="84"/>
                </a:cubicBezTo>
                <a:cubicBezTo>
                  <a:pt x="347" y="91"/>
                  <a:pt x="355" y="94"/>
                  <a:pt x="361" y="100"/>
                </a:cubicBezTo>
                <a:cubicBezTo>
                  <a:pt x="368" y="106"/>
                  <a:pt x="373" y="116"/>
                  <a:pt x="379" y="122"/>
                </a:cubicBezTo>
                <a:cubicBezTo>
                  <a:pt x="387" y="131"/>
                  <a:pt x="392" y="140"/>
                  <a:pt x="399" y="149"/>
                </a:cubicBezTo>
                <a:cubicBezTo>
                  <a:pt x="406" y="157"/>
                  <a:pt x="415" y="166"/>
                  <a:pt x="423" y="174"/>
                </a:cubicBezTo>
                <a:cubicBezTo>
                  <a:pt x="429" y="179"/>
                  <a:pt x="434" y="184"/>
                  <a:pt x="439" y="189"/>
                </a:cubicBezTo>
                <a:cubicBezTo>
                  <a:pt x="414" y="192"/>
                  <a:pt x="396" y="168"/>
                  <a:pt x="374" y="161"/>
                </a:cubicBezTo>
                <a:cubicBezTo>
                  <a:pt x="368" y="160"/>
                  <a:pt x="361" y="156"/>
                  <a:pt x="355" y="156"/>
                </a:cubicBezTo>
                <a:cubicBezTo>
                  <a:pt x="354" y="150"/>
                  <a:pt x="349" y="142"/>
                  <a:pt x="346" y="137"/>
                </a:cubicBezTo>
                <a:cubicBezTo>
                  <a:pt x="342" y="131"/>
                  <a:pt x="322" y="111"/>
                  <a:pt x="318" y="106"/>
                </a:cubicBezTo>
                <a:cubicBezTo>
                  <a:pt x="314" y="102"/>
                  <a:pt x="305" y="95"/>
                  <a:pt x="306" y="106"/>
                </a:cubicBezTo>
                <a:cubicBezTo>
                  <a:pt x="307" y="110"/>
                  <a:pt x="309" y="113"/>
                  <a:pt x="309" y="117"/>
                </a:cubicBezTo>
                <a:cubicBezTo>
                  <a:pt x="306" y="115"/>
                  <a:pt x="306" y="111"/>
                  <a:pt x="303" y="108"/>
                </a:cubicBezTo>
                <a:cubicBezTo>
                  <a:pt x="301" y="105"/>
                  <a:pt x="297" y="104"/>
                  <a:pt x="295" y="101"/>
                </a:cubicBezTo>
                <a:cubicBezTo>
                  <a:pt x="290" y="98"/>
                  <a:pt x="271" y="77"/>
                  <a:pt x="265" y="71"/>
                </a:cubicBezTo>
                <a:cubicBezTo>
                  <a:pt x="259" y="65"/>
                  <a:pt x="256" y="63"/>
                  <a:pt x="248" y="63"/>
                </a:cubicBezTo>
                <a:cubicBezTo>
                  <a:pt x="241" y="63"/>
                  <a:pt x="238" y="62"/>
                  <a:pt x="235" y="70"/>
                </a:cubicBezTo>
                <a:cubicBezTo>
                  <a:pt x="232" y="76"/>
                  <a:pt x="231" y="80"/>
                  <a:pt x="233" y="87"/>
                </a:cubicBezTo>
                <a:cubicBezTo>
                  <a:pt x="238" y="103"/>
                  <a:pt x="249" y="121"/>
                  <a:pt x="264" y="130"/>
                </a:cubicBezTo>
                <a:cubicBezTo>
                  <a:pt x="258" y="129"/>
                  <a:pt x="251" y="128"/>
                  <a:pt x="245" y="126"/>
                </a:cubicBezTo>
                <a:cubicBezTo>
                  <a:pt x="234" y="123"/>
                  <a:pt x="227" y="118"/>
                  <a:pt x="215" y="118"/>
                </a:cubicBezTo>
                <a:cubicBezTo>
                  <a:pt x="216" y="118"/>
                  <a:pt x="208" y="108"/>
                  <a:pt x="207" y="107"/>
                </a:cubicBezTo>
                <a:cubicBezTo>
                  <a:pt x="203" y="105"/>
                  <a:pt x="198" y="102"/>
                  <a:pt x="194" y="104"/>
                </a:cubicBezTo>
                <a:cubicBezTo>
                  <a:pt x="181" y="113"/>
                  <a:pt x="201" y="133"/>
                  <a:pt x="207" y="138"/>
                </a:cubicBezTo>
                <a:cubicBezTo>
                  <a:pt x="215" y="144"/>
                  <a:pt x="223" y="150"/>
                  <a:pt x="231" y="156"/>
                </a:cubicBezTo>
                <a:cubicBezTo>
                  <a:pt x="239" y="161"/>
                  <a:pt x="246" y="165"/>
                  <a:pt x="254" y="169"/>
                </a:cubicBezTo>
                <a:cubicBezTo>
                  <a:pt x="258" y="172"/>
                  <a:pt x="266" y="181"/>
                  <a:pt x="271" y="181"/>
                </a:cubicBezTo>
                <a:cubicBezTo>
                  <a:pt x="266" y="180"/>
                  <a:pt x="261" y="179"/>
                  <a:pt x="256" y="178"/>
                </a:cubicBezTo>
                <a:cubicBezTo>
                  <a:pt x="246" y="175"/>
                  <a:pt x="238" y="168"/>
                  <a:pt x="228" y="164"/>
                </a:cubicBezTo>
                <a:cubicBezTo>
                  <a:pt x="216" y="158"/>
                  <a:pt x="205" y="153"/>
                  <a:pt x="194" y="146"/>
                </a:cubicBezTo>
                <a:cubicBezTo>
                  <a:pt x="185" y="142"/>
                  <a:pt x="177" y="137"/>
                  <a:pt x="168" y="131"/>
                </a:cubicBezTo>
                <a:cubicBezTo>
                  <a:pt x="165" y="129"/>
                  <a:pt x="162" y="126"/>
                  <a:pt x="158" y="123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2C57FD-6E41-4EF8-BC67-0905CC7530AE}"/>
              </a:ext>
            </a:extLst>
          </p:cNvPr>
          <p:cNvSpPr txBox="1"/>
          <p:nvPr/>
        </p:nvSpPr>
        <p:spPr>
          <a:xfrm>
            <a:off x="2477231" y="6090926"/>
            <a:ext cx="723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Systems Analysis and Design, 7e - Kendall &amp; Kendall</a:t>
            </a:r>
          </a:p>
        </p:txBody>
      </p:sp>
    </p:spTree>
    <p:extLst>
      <p:ext uri="{BB962C8B-B14F-4D97-AF65-F5344CB8AC3E}">
        <p14:creationId xmlns:p14="http://schemas.microsoft.com/office/powerpoint/2010/main" val="310108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7F88FE-DA07-4DA0-86E3-3C71A01DB889}"/>
              </a:ext>
            </a:extLst>
          </p:cNvPr>
          <p:cNvSpPr/>
          <p:nvPr/>
        </p:nvSpPr>
        <p:spPr>
          <a:xfrm>
            <a:off x="332642" y="1380268"/>
            <a:ext cx="11526716" cy="51824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24D951-D011-42C9-A085-B2006218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06" y="333050"/>
            <a:ext cx="1846659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Sigma</a:t>
            </a:r>
            <a:endParaRPr lang="en-US" altLang="ko-KR" sz="3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DF93F7-D4EA-41EF-A4AB-ACE8249A39A0}"/>
              </a:ext>
            </a:extLst>
          </p:cNvPr>
          <p:cNvSpPr txBox="1">
            <a:spLocks noChangeArrowheads="1"/>
          </p:cNvSpPr>
          <p:nvPr/>
        </p:nvSpPr>
        <p:spPr>
          <a:xfrm>
            <a:off x="1034806" y="2572755"/>
            <a:ext cx="10515600" cy="3321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Một phương pháp luận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nền văn hóa được xây dựng trên chất lượng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Mục đích là để loại bỏ tất cả các khuyết tật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(3.4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3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7F88FE-DA07-4DA0-86E3-3C71A01DB889}"/>
              </a:ext>
            </a:extLst>
          </p:cNvPr>
          <p:cNvSpPr/>
          <p:nvPr/>
        </p:nvSpPr>
        <p:spPr>
          <a:xfrm>
            <a:off x="332642" y="1362851"/>
            <a:ext cx="11526716" cy="51824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24D951-D011-42C9-A085-B2006218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06" y="333050"/>
            <a:ext cx="1846659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Sigma</a:t>
            </a:r>
            <a:endParaRPr lang="en-US" altLang="ko-KR" sz="3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DF93F7-D4EA-41EF-A4AB-ACE8249A39A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633715"/>
            <a:ext cx="10515600" cy="3321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Sử dụng phương pháp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top-down.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Lãnh đạo dự án được gọi là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Black Belts.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Các thành viên của dự án được gọi là Green Belts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Master Black Belts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 làm việc trên nhiều dự án và sẵn sàng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 các nhóm dự án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9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24D951-D011-42C9-A085-B2006218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Mỗi nhà phân tích hệ thống nên hiểu phương pháp và triết lý của Six Sigma</a:t>
            </a:r>
            <a:endParaRPr lang="en-US" altLang="ko-KR" sz="2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Every systems analyst should understand the methodology and philosophy of Six Sigma.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14" y="560614"/>
            <a:ext cx="6636475" cy="5736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0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D3372A-3F97-4867-92A5-E4CEF0EA8D5F}"/>
              </a:ext>
            </a:extLst>
          </p:cNvPr>
          <p:cNvSpPr/>
          <p:nvPr/>
        </p:nvSpPr>
        <p:spPr>
          <a:xfrm>
            <a:off x="325315" y="1327638"/>
            <a:ext cx="11526716" cy="51824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937368" y="347943"/>
            <a:ext cx="10362132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vi-VN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 nhiệm </a:t>
            </a:r>
            <a:r>
              <a:rPr lang="en-US" alt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TQM (Total Quality Management)</a:t>
            </a:r>
            <a:endParaRPr lang="en-US" altLang="ko-KR" sz="3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87F2D9-1890-4C1A-80F5-38C3C1DA25E4}"/>
              </a:ext>
            </a:extLst>
          </p:cNvPr>
          <p:cNvSpPr/>
          <p:nvPr/>
        </p:nvSpPr>
        <p:spPr>
          <a:xfrm>
            <a:off x="5484262" y="3244334"/>
            <a:ext cx="122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F1E7D-CB1C-43B1-9229-0B205311AE80}"/>
              </a:ext>
            </a:extLst>
          </p:cNvPr>
          <p:cNvSpPr txBox="1"/>
          <p:nvPr/>
        </p:nvSpPr>
        <p:spPr>
          <a:xfrm>
            <a:off x="1081453" y="2483374"/>
            <a:ext cx="100144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nghĩa là người quản lý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xem xét nghiêm túc cách chất lượng của hệ thống thông tin và thông tin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Cam kết sớm về chất lượng từ nhà phân tích và người dùng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3222</Words>
  <Application>Microsoft Office PowerPoint</Application>
  <PresentationFormat>Widescreen</PresentationFormat>
  <Paragraphs>364</Paragraphs>
  <Slides>52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맑은 고딕</vt:lpstr>
      <vt:lpstr>Arial</vt:lpstr>
      <vt:lpstr>Calibri</vt:lpstr>
      <vt:lpstr>Calibri Light</vt:lpstr>
      <vt:lpstr>굴림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Couples  &amp;  Control Flags</vt:lpstr>
      <vt:lpstr>PowerPoint Presentation</vt:lpstr>
      <vt:lpstr>Hình vòng cung và hình kim cương là hai biểu tượng cho biết hành động đặc biệt trong biểu đồ cấu trúc. </vt:lpstr>
      <vt:lpstr>Phát triển theo module</vt:lpstr>
      <vt:lpstr>Ưu điểm của phát triển theo module</vt:lpstr>
      <vt:lpstr>PowerPoint Presentation</vt:lpstr>
      <vt:lpstr>Control Module</vt:lpstr>
      <vt:lpstr>Transformational Module</vt:lpstr>
      <vt:lpstr>Functional Module</vt:lpstr>
      <vt:lpstr>Structure chart để thêm khách đặt phòng khách sạn online</vt:lpstr>
      <vt:lpstr>Module cấp dưới (Subordination)</vt:lpstr>
      <vt:lpstr>Documentation</vt:lpstr>
      <vt:lpstr>PowerPoint Presentation</vt:lpstr>
      <vt:lpstr>Pseudocode</vt:lpstr>
      <vt:lpstr>Sử dụng mã giả để mô tả dịch vụ cập nhật đăng ký cho một tờ báo lớn</vt:lpstr>
      <vt:lpstr>Hướng dẫn sử dụng</vt:lpstr>
      <vt:lpstr>Hướng dẫn  sử dụng</vt:lpstr>
      <vt:lpstr>Web Documentation</vt:lpstr>
      <vt:lpstr>Phương pháp FOLKLORE</vt:lpstr>
      <vt:lpstr>PowerPoint Presentation</vt:lpstr>
      <vt:lpstr>Kỹ thuật chọn một thiết kế và tài liệu phù hợp</vt:lpstr>
      <vt:lpstr>Kỹ thuật chọn một thiết kế và tài liệu phù hợp</vt:lpstr>
      <vt:lpstr>Kiểm tra, bảo trì và kiểm toán</vt:lpstr>
      <vt:lpstr>Programmers, analysts, operators, and users đóng vai trò khác nhau trong kiểm thử phần mềm và hệ thống</vt:lpstr>
      <vt:lpstr>Kiểm tra chương trình với dữ liệu thử nghiệm</vt:lpstr>
      <vt:lpstr>Kiểm tra liên kết với dữ liệu thử nghiệm</vt:lpstr>
      <vt:lpstr>Kiểm tra toàn bộ hệ thống với dữ liệu thử nghiệm</vt:lpstr>
      <vt:lpstr>Kiểm tra toàn bộ hệ thống với dữ liệu thực tế</vt:lpstr>
      <vt:lpstr>Thực hiện bảo trì</vt:lpstr>
      <vt:lpstr>Kiểm toán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Nguyen Thanh</dc:creator>
  <cp:lastModifiedBy>Friend</cp:lastModifiedBy>
  <cp:revision>11</cp:revision>
  <dcterms:created xsi:type="dcterms:W3CDTF">2018-11-29T13:06:09Z</dcterms:created>
  <dcterms:modified xsi:type="dcterms:W3CDTF">2018-11-29T23:51:10Z</dcterms:modified>
</cp:coreProperties>
</file>