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Maven Pro" panose="020B0604020202020204" charset="0"/>
      <p:regular r:id="rId35"/>
      <p:bold r:id="rId36"/>
    </p:embeddedFont>
    <p:embeddedFont>
      <p:font typeface="Nunito" panose="020B0604020202020204" charset="0"/>
      <p:regular r:id="rId37"/>
      <p:bold r:id="rId38"/>
      <p:italic r:id="rId39"/>
      <p:boldItalic r:id="rId40"/>
    </p:embeddedFont>
    <p:embeddedFont>
      <p:font typeface="Oswald" panose="020B0604020202020204" charset="0"/>
      <p:regular r:id="rId41"/>
      <p:bold r:id="rId42"/>
    </p:embeddedFont>
    <p:embeddedFont>
      <p:font typeface="Oswald ExtraLight" panose="020B0604020202020204" charset="0"/>
      <p:regular r:id="rId43"/>
      <p:bold r:id="rId44"/>
    </p:embeddedFont>
    <p:embeddedFont>
      <p:font typeface="Oswald Light" panose="020B0604020202020204" charset="0"/>
      <p:regular r:id="rId45"/>
      <p:bold r:id="rId46"/>
    </p:embeddedFont>
    <p:embeddedFont>
      <p:font typeface="Roboto" panose="020B0604020202020204" charset="0"/>
      <p:regular r:id="rId47"/>
      <p:bold r:id="rId48"/>
      <p:italic r:id="rId49"/>
      <p:boldItalic r:id="rId50"/>
    </p:embeddedFont>
    <p:embeddedFont>
      <p:font typeface="Verdana" panose="020B060403050404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nahost.vn/sem-la-gi.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vinahost.vn/seo-la-gi.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c6f9199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4841047718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4841047718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841047718_0_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841047718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4841047718_0_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4841047718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4841047718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4841047718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484104771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484104771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484104771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484104771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4841047718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484104771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4841047718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4841047718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4841047718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4841047718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vi" sz="1050">
                <a:solidFill>
                  <a:srgbClr val="222222"/>
                </a:solidFill>
                <a:highlight>
                  <a:srgbClr val="FFFFFF"/>
                </a:highlight>
                <a:latin typeface="Verdana"/>
                <a:ea typeface="Verdana"/>
                <a:cs typeface="Verdana"/>
                <a:sym typeface="Verdana"/>
              </a:rPr>
              <a:t>Internet cung cấp nhiều cửa hàng, sản phẩm, dịch vụ cho khách hàng sử dụng và họ có thể chia sẻ ý kiến, sản phẩm yêu thích và trải nghiệm của họ, bao gồm trang web của riêng công ty hay thông qua các diễn đàn trực tuyến  .</a:t>
            </a:r>
            <a:endParaRPr sz="1050">
              <a:solidFill>
                <a:srgbClr val="222222"/>
              </a:solidFill>
              <a:highlight>
                <a:srgbClr val="FFFFFF"/>
              </a:highlight>
              <a:latin typeface="Verdana"/>
              <a:ea typeface="Verdana"/>
              <a:cs typeface="Verdana"/>
              <a:sym typeface="Verdana"/>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4841047718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4841047718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200"/>
              </a:spcBef>
              <a:spcAft>
                <a:spcPts val="0"/>
              </a:spcAft>
              <a:buNone/>
            </a:pPr>
            <a:r>
              <a:rPr lang="vi" sz="1150">
                <a:solidFill>
                  <a:srgbClr val="333333"/>
                </a:solidFill>
                <a:latin typeface="Verdana"/>
                <a:ea typeface="Verdana"/>
                <a:cs typeface="Verdana"/>
                <a:sym typeface="Verdana"/>
              </a:rPr>
              <a:t>Một số nguồn chính của kênh tiếp thị giới thiệu :  Các bài viết ,ấn phẩm báo chí giới thiệu về sản phẩm, ý kiến và phản hồi của khách hàng được đăng tải trực tuyến, những người có sức ảnh hưởng (blogger, người nổi tiếng trên mạng xã hộ</a:t>
            </a:r>
            <a:r>
              <a:rPr lang="vi" sz="1150">
                <a:solidFill>
                  <a:srgbClr val="333333"/>
                </a:solidFill>
              </a:rPr>
              <a:t>i).</a:t>
            </a:r>
            <a:endParaRPr sz="1150">
              <a:solidFill>
                <a:srgbClr val="333333"/>
              </a:solidFill>
            </a:endParaRPr>
          </a:p>
          <a:p>
            <a:pPr marL="0" lvl="0" indent="0" algn="l" rtl="0">
              <a:spcBef>
                <a:spcPts val="10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858bbc467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858bbc467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4841047718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4841047718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4841047718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4841047718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200"/>
              </a:spcBef>
              <a:spcAft>
                <a:spcPts val="0"/>
              </a:spcAft>
              <a:buClr>
                <a:srgbClr val="000000"/>
              </a:buClr>
              <a:buSzPts val="1100"/>
              <a:buFont typeface="Arial"/>
              <a:buNone/>
            </a:pPr>
            <a:r>
              <a:rPr lang="vi" sz="1200">
                <a:highlight>
                  <a:srgbClr val="FFFFFF"/>
                </a:highlight>
                <a:latin typeface="Times New Roman"/>
                <a:ea typeface="Times New Roman"/>
                <a:cs typeface="Times New Roman"/>
                <a:sym typeface="Times New Roman"/>
              </a:rPr>
              <a:t>Affiliate Marketing được biết đến lần đầu tiên từ giữa những năm 90 của thế kỷ trước. Một website âm nhạc ở Anh có tên Cdnow.com đưa ra một ý tưởng mới , những website khác được phép đặt đường link đến trang web Cdnow.com. Với mỗi album được bán thì những website đặt link đó sẽ được chia sẻ một phần lợi nhuận. Đến năm 1996, Amazon chính thức đưa vào hoạt động chương trình Affiliate của riêng mình và nó vẫn thành công cho đến tận ngày nay</a:t>
            </a:r>
            <a:r>
              <a:rPr lang="vi" sz="1150">
                <a:highlight>
                  <a:srgbClr val="FFFFFF"/>
                </a:highlight>
              </a:rPr>
              <a:t>.</a:t>
            </a:r>
            <a:endParaRPr sz="1150">
              <a:highlight>
                <a:srgbClr val="FFFFFF"/>
              </a:highlight>
            </a:endParaRPr>
          </a:p>
          <a:p>
            <a:pPr marL="0" lvl="0" indent="0" algn="l" rtl="0">
              <a:spcBef>
                <a:spcPts val="20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841047718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4841047718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vi"/>
              <a:t>-</a:t>
            </a:r>
            <a:r>
              <a:rPr lang="vi" b="1"/>
              <a:t> </a:t>
            </a:r>
            <a:r>
              <a:rPr lang="vi" sz="1150">
                <a:highlight>
                  <a:srgbClr val="FFFFFF"/>
                </a:highlight>
              </a:rPr>
              <a:t>Nhà cung cấp (Advertiser) </a:t>
            </a:r>
            <a:endParaRPr sz="1150">
              <a:highlight>
                <a:srgbClr val="FFFFFF"/>
              </a:highlight>
            </a:endParaRPr>
          </a:p>
          <a:p>
            <a:pPr marL="0" lvl="0" indent="0" algn="l" rtl="0">
              <a:spcBef>
                <a:spcPts val="0"/>
              </a:spcBef>
              <a:spcAft>
                <a:spcPts val="0"/>
              </a:spcAft>
              <a:buClr>
                <a:srgbClr val="000000"/>
              </a:buClr>
              <a:buSzPts val="1100"/>
              <a:buFont typeface="Arial"/>
              <a:buNone/>
            </a:pPr>
            <a:r>
              <a:rPr lang="vi" sz="1150">
                <a:highlight>
                  <a:srgbClr val="FFFFFF"/>
                </a:highlight>
              </a:rPr>
              <a:t>- Đối tác (Publisher) </a:t>
            </a:r>
            <a:endParaRPr sz="1150">
              <a:highlight>
                <a:srgbClr val="FFFFFF"/>
              </a:highlight>
            </a:endParaRPr>
          </a:p>
          <a:p>
            <a:pPr marL="0" lvl="0" indent="0" algn="l" rtl="0">
              <a:spcBef>
                <a:spcPts val="0"/>
              </a:spcBef>
              <a:spcAft>
                <a:spcPts val="0"/>
              </a:spcAft>
              <a:buClr>
                <a:srgbClr val="000000"/>
              </a:buClr>
              <a:buSzPts val="1100"/>
              <a:buFont typeface="Arial"/>
              <a:buNone/>
            </a:pPr>
            <a:r>
              <a:rPr lang="vi" sz="1150">
                <a:highlight>
                  <a:srgbClr val="FFFFFF"/>
                </a:highlight>
              </a:rPr>
              <a:t>- Affiliate network </a:t>
            </a:r>
            <a:endParaRPr sz="1150">
              <a:highlight>
                <a:srgbClr val="FFFFFF"/>
              </a:highlight>
            </a:endParaRPr>
          </a:p>
          <a:p>
            <a:pPr marL="0" lvl="0" indent="0" algn="l" rtl="0">
              <a:spcBef>
                <a:spcPts val="0"/>
              </a:spcBef>
              <a:spcAft>
                <a:spcPts val="0"/>
              </a:spcAft>
              <a:buNone/>
            </a:pPr>
            <a:r>
              <a:rPr lang="vi" sz="1150">
                <a:highlight>
                  <a:srgbClr val="FFFFFF"/>
                </a:highlight>
              </a:rPr>
              <a:t>- Khách hàng</a:t>
            </a:r>
            <a:endParaRPr sz="1150">
              <a:highlight>
                <a:srgbClr val="FFFFFF"/>
              </a:highlight>
            </a:endParaRPr>
          </a:p>
          <a:p>
            <a:pPr marL="0" lvl="0" indent="0" algn="l" rtl="0">
              <a:spcBef>
                <a:spcPts val="0"/>
              </a:spcBef>
              <a:spcAft>
                <a:spcPts val="0"/>
              </a:spcAft>
              <a:buNone/>
            </a:pPr>
            <a:r>
              <a:rPr lang="vi" sz="1150">
                <a:highlight>
                  <a:srgbClr val="FFFFFF"/>
                </a:highlight>
              </a:rPr>
              <a:t>- Hoạt động và một số mô hình của affilate Marketing</a:t>
            </a:r>
            <a:endParaRPr sz="1150">
              <a:highlight>
                <a:srgbClr val="FFFFFF"/>
              </a:highlight>
            </a:endParaRPr>
          </a:p>
          <a:p>
            <a:pPr marL="0" lvl="0" indent="0" algn="l" rtl="0">
              <a:spcBef>
                <a:spcPts val="0"/>
              </a:spcBef>
              <a:spcAft>
                <a:spcPts val="0"/>
              </a:spcAft>
              <a:buClr>
                <a:srgbClr val="000000"/>
              </a:buClr>
              <a:buSzPts val="1100"/>
              <a:buFont typeface="Arial"/>
              <a:buNone/>
            </a:pPr>
            <a:endParaRPr sz="1150">
              <a:highlight>
                <a:srgbClr val="FFFFFF"/>
              </a:highlight>
            </a:endParaRPr>
          </a:p>
          <a:p>
            <a:pPr marL="0" lvl="0" indent="0" algn="l" rtl="0">
              <a:spcBef>
                <a:spcPts val="0"/>
              </a:spcBef>
              <a:spcAft>
                <a:spcPts val="0"/>
              </a:spcAft>
              <a:buNone/>
            </a:pPr>
            <a:endParaRPr sz="1150">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4858bbc467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4858bbc467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a:t>
            </a:r>
            <a:r>
              <a:rPr lang="vi" b="1"/>
              <a:t> </a:t>
            </a:r>
            <a:r>
              <a:rPr lang="vi" sz="1150">
                <a:highlight>
                  <a:srgbClr val="FFFFFF"/>
                </a:highlight>
              </a:rPr>
              <a:t>CPA là mô hình tính phí quảng cáo tối ưu nhất hiện nay khi dựa trên hành vi của người dùng. Nhà cung cấp chỉ phải trả phí khi khách hàng thực hiện một hành động cụ thể như mua hàng, đăng ký dịch vụ, điền thông tin … </a:t>
            </a:r>
            <a:endParaRPr sz="1150">
              <a:highlight>
                <a:srgbClr val="FFFFFF"/>
              </a:highlight>
            </a:endParaRPr>
          </a:p>
          <a:p>
            <a:pPr marL="0" lvl="0" indent="0" algn="l" rtl="0">
              <a:spcBef>
                <a:spcPts val="0"/>
              </a:spcBef>
              <a:spcAft>
                <a:spcPts val="0"/>
              </a:spcAft>
              <a:buNone/>
            </a:pPr>
            <a:r>
              <a:rPr lang="vi" sz="1150">
                <a:highlight>
                  <a:srgbClr val="FFFFFF"/>
                </a:highlight>
              </a:rPr>
              <a:t>- Một số moo hình khác như: CPC,CPS….</a:t>
            </a:r>
            <a:endParaRPr sz="1150">
              <a:highlight>
                <a:srgbClr val="FFFFFF"/>
              </a:highlight>
            </a:endParaRPr>
          </a:p>
          <a:p>
            <a:pPr marL="0" lvl="0" indent="0" algn="l" rtl="0">
              <a:spcBef>
                <a:spcPts val="0"/>
              </a:spcBef>
              <a:spcAft>
                <a:spcPts val="0"/>
              </a:spcAft>
              <a:buNone/>
            </a:pPr>
            <a:endParaRPr sz="1150">
              <a:highlight>
                <a:srgbClr val="FFFFFF"/>
              </a:highlight>
            </a:endParaRPr>
          </a:p>
          <a:p>
            <a:pPr marL="0" lvl="0" indent="0" algn="l" rtl="0">
              <a:spcBef>
                <a:spcPts val="0"/>
              </a:spcBef>
              <a:spcAft>
                <a:spcPts val="0"/>
              </a:spcAft>
              <a:buNone/>
            </a:pPr>
            <a:endParaRPr sz="1150">
              <a:highlight>
                <a:srgbClr val="FFFFFF"/>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58bbc46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58bbc46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484104771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484104771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c6f91993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c6f91993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351b36ae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351b36ae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4841047718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4841047718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4858bbc46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4858bbc46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858bbc467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858bbc467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4858bbc46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4858bbc46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4858bbc46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4858bbc46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4858bbc467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4858bbc467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6f91993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6f9199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vi" sz="1400">
                <a:solidFill>
                  <a:srgbClr val="212529"/>
                </a:solidFill>
                <a:highlight>
                  <a:srgbClr val="FFFFFF"/>
                </a:highlight>
                <a:latin typeface="Roboto"/>
                <a:ea typeface="Roboto"/>
                <a:cs typeface="Roboto"/>
                <a:sym typeface="Roboto"/>
              </a:rPr>
              <a:t>Internet Marketing là một phạm trù khá rộng, bởi vì nó không chỉ là hình thức Marketing trên mạng Internet mà còn bao gồm cả phương thức marketing thông qua </a:t>
            </a:r>
            <a:r>
              <a:rPr lang="vi" sz="1400" b="1">
                <a:solidFill>
                  <a:srgbClr val="212529"/>
                </a:solidFill>
                <a:highlight>
                  <a:srgbClr val="FFFFFF"/>
                </a:highlight>
                <a:latin typeface="Roboto"/>
                <a:ea typeface="Roboto"/>
                <a:cs typeface="Roboto"/>
                <a:sym typeface="Roboto"/>
              </a:rPr>
              <a:t>thư điện tử (email)</a:t>
            </a:r>
            <a:r>
              <a:rPr lang="vi" sz="1400">
                <a:solidFill>
                  <a:srgbClr val="212529"/>
                </a:solidFill>
                <a:highlight>
                  <a:srgbClr val="FFFFFF"/>
                </a:highlight>
                <a:latin typeface="Roboto"/>
                <a:ea typeface="Roboto"/>
                <a:cs typeface="Roboto"/>
                <a:sym typeface="Roboto"/>
              </a:rPr>
              <a:t> và các phương pháp truyền thông qua thiết bị không dây. Những hệ thống dữ liệu khách hàng và hệ thống quản lý mối quan hệ khách hàng thường hay đi chung và được tận dụng cho các hình thức Internet Marketing.</a:t>
            </a:r>
            <a:endParaRPr sz="1400">
              <a:solidFill>
                <a:srgbClr val="212529"/>
              </a:solidFill>
              <a:highlight>
                <a:srgbClr val="FFFFFF"/>
              </a:highlight>
              <a:latin typeface="Roboto"/>
              <a:ea typeface="Roboto"/>
              <a:cs typeface="Roboto"/>
              <a:sym typeface="Roboto"/>
            </a:endParaRPr>
          </a:p>
          <a:p>
            <a:pPr marL="0" lvl="0" indent="0" algn="l" rtl="0">
              <a:lnSpc>
                <a:spcPct val="115000"/>
              </a:lnSpc>
              <a:spcBef>
                <a:spcPts val="1600"/>
              </a:spcBef>
              <a:spcAft>
                <a:spcPts val="0"/>
              </a:spcAft>
              <a:buClr>
                <a:srgbClr val="000000"/>
              </a:buClr>
              <a:buSzPts val="1100"/>
              <a:buFont typeface="Arial"/>
              <a:buNone/>
            </a:pPr>
            <a:r>
              <a:rPr lang="vi" sz="1200">
                <a:solidFill>
                  <a:srgbClr val="212529"/>
                </a:solidFill>
                <a:highlight>
                  <a:srgbClr val="FFFFFF"/>
                </a:highlight>
                <a:latin typeface="Roboto"/>
                <a:ea typeface="Roboto"/>
                <a:cs typeface="Roboto"/>
                <a:sym typeface="Roboto"/>
              </a:rPr>
              <a:t>Internet Marketing cũng đề cập đến các phương thức truyền thông với nhiều giai đoạn khác nhau trong việc tiếp cận khách hàng với các hình thức như: </a:t>
            </a:r>
            <a:r>
              <a:rPr lang="vi" sz="1200" i="1">
                <a:solidFill>
                  <a:srgbClr val="212529"/>
                </a:solidFill>
                <a:highlight>
                  <a:srgbClr val="FFFFFF"/>
                </a:highlight>
                <a:latin typeface="Roboto"/>
                <a:ea typeface="Roboto"/>
                <a:cs typeface="Roboto"/>
                <a:sym typeface="Roboto"/>
              </a:rPr>
              <a:t>tiếp thị tìm kiếm (</a:t>
            </a:r>
            <a:r>
              <a:rPr lang="vi" sz="1200" i="1" u="sng">
                <a:solidFill>
                  <a:srgbClr val="007BFF"/>
                </a:solidFill>
                <a:highlight>
                  <a:srgbClr val="FFFFFF"/>
                </a:highlight>
                <a:latin typeface="Roboto"/>
                <a:ea typeface="Roboto"/>
                <a:cs typeface="Roboto"/>
                <a:sym typeface="Roboto"/>
                <a:hlinkClick r:id="rId3"/>
              </a:rPr>
              <a:t>SEM - Search Engine Marketing</a:t>
            </a:r>
            <a:r>
              <a:rPr lang="vi" sz="1200" i="1">
                <a:solidFill>
                  <a:srgbClr val="212529"/>
                </a:solidFill>
                <a:highlight>
                  <a:srgbClr val="FFFFFF"/>
                </a:highlight>
                <a:latin typeface="Roboto"/>
                <a:ea typeface="Roboto"/>
                <a:cs typeface="Roboto"/>
                <a:sym typeface="Roboto"/>
              </a:rPr>
              <a:t>)</a:t>
            </a:r>
            <a:r>
              <a:rPr lang="vi" sz="1200">
                <a:solidFill>
                  <a:srgbClr val="212529"/>
                </a:solidFill>
                <a:highlight>
                  <a:srgbClr val="FFFFFF"/>
                </a:highlight>
                <a:latin typeface="Roboto"/>
                <a:ea typeface="Roboto"/>
                <a:cs typeface="Roboto"/>
                <a:sym typeface="Roboto"/>
              </a:rPr>
              <a:t>, </a:t>
            </a:r>
            <a:r>
              <a:rPr lang="vi" sz="1200" i="1">
                <a:solidFill>
                  <a:srgbClr val="212529"/>
                </a:solidFill>
                <a:highlight>
                  <a:srgbClr val="FFFFFF"/>
                </a:highlight>
                <a:latin typeface="Roboto"/>
                <a:ea typeface="Roboto"/>
                <a:cs typeface="Roboto"/>
                <a:sym typeface="Roboto"/>
              </a:rPr>
              <a:t>tối ưu hóa cho máy tìm kiếm (</a:t>
            </a:r>
            <a:r>
              <a:rPr lang="vi" sz="1200" i="1" u="sng">
                <a:solidFill>
                  <a:srgbClr val="007BFF"/>
                </a:solidFill>
                <a:highlight>
                  <a:srgbClr val="FFFFFF"/>
                </a:highlight>
                <a:latin typeface="Roboto"/>
                <a:ea typeface="Roboto"/>
                <a:cs typeface="Roboto"/>
                <a:sym typeface="Roboto"/>
                <a:hlinkClick r:id="rId4"/>
              </a:rPr>
              <a:t>SEO - Search Engine Optimzation</a:t>
            </a:r>
            <a:r>
              <a:rPr lang="vi" sz="1200" i="1">
                <a:solidFill>
                  <a:srgbClr val="212529"/>
                </a:solidFill>
                <a:highlight>
                  <a:srgbClr val="FFFFFF"/>
                </a:highlight>
                <a:latin typeface="Roboto"/>
                <a:ea typeface="Roboto"/>
                <a:cs typeface="Roboto"/>
                <a:sym typeface="Roboto"/>
              </a:rPr>
              <a:t>)</a:t>
            </a:r>
            <a:r>
              <a:rPr lang="vi" sz="1200">
                <a:solidFill>
                  <a:srgbClr val="212529"/>
                </a:solidFill>
                <a:highlight>
                  <a:srgbClr val="FFFFFF"/>
                </a:highlight>
                <a:latin typeface="Roboto"/>
                <a:ea typeface="Roboto"/>
                <a:cs typeface="Roboto"/>
                <a:sym typeface="Roboto"/>
              </a:rPr>
              <a:t>, </a:t>
            </a:r>
            <a:r>
              <a:rPr lang="vi" sz="1200" i="1">
                <a:solidFill>
                  <a:srgbClr val="212529"/>
                </a:solidFill>
                <a:highlight>
                  <a:srgbClr val="FFFFFF"/>
                </a:highlight>
                <a:latin typeface="Roboto"/>
                <a:ea typeface="Roboto"/>
                <a:cs typeface="Roboto"/>
                <a:sym typeface="Roboto"/>
              </a:rPr>
              <a:t>quảng cáo banner trên các website (banner ads)</a:t>
            </a:r>
            <a:r>
              <a:rPr lang="vi" sz="1200">
                <a:solidFill>
                  <a:srgbClr val="212529"/>
                </a:solidFill>
                <a:highlight>
                  <a:srgbClr val="FFFFFF"/>
                </a:highlight>
                <a:latin typeface="Roboto"/>
                <a:ea typeface="Roboto"/>
                <a:cs typeface="Roboto"/>
                <a:sym typeface="Roboto"/>
              </a:rPr>
              <a:t>, </a:t>
            </a:r>
            <a:r>
              <a:rPr lang="vi" sz="1200" i="1">
                <a:solidFill>
                  <a:srgbClr val="212529"/>
                </a:solidFill>
                <a:highlight>
                  <a:srgbClr val="FFFFFF"/>
                </a:highlight>
                <a:latin typeface="Roboto"/>
                <a:ea typeface="Roboto"/>
                <a:cs typeface="Roboto"/>
                <a:sym typeface="Roboto"/>
              </a:rPr>
              <a:t>quảng cáo thông qua thư điện tử (email marketing)</a:t>
            </a:r>
            <a:r>
              <a:rPr lang="vi" sz="1200">
                <a:solidFill>
                  <a:srgbClr val="212529"/>
                </a:solidFill>
                <a:highlight>
                  <a:srgbClr val="FFFFFF"/>
                </a:highlight>
                <a:latin typeface="Roboto"/>
                <a:ea typeface="Roboto"/>
                <a:cs typeface="Roboto"/>
                <a:sym typeface="Roboto"/>
              </a:rPr>
              <a:t>, </a:t>
            </a:r>
            <a:r>
              <a:rPr lang="vi" sz="1200" i="1">
                <a:solidFill>
                  <a:srgbClr val="212529"/>
                </a:solidFill>
                <a:highlight>
                  <a:srgbClr val="FFFFFF"/>
                </a:highlight>
                <a:latin typeface="Roboto"/>
                <a:ea typeface="Roboto"/>
                <a:cs typeface="Roboto"/>
                <a:sym typeface="Roboto"/>
              </a:rPr>
              <a:t>quảng cáo qua thiết bị di động (mobile marketing)</a:t>
            </a:r>
            <a:r>
              <a:rPr lang="vi" sz="1200">
                <a:solidFill>
                  <a:srgbClr val="212529"/>
                </a:solidFill>
                <a:highlight>
                  <a:srgbClr val="FFFFFF"/>
                </a:highlight>
                <a:latin typeface="Roboto"/>
                <a:ea typeface="Roboto"/>
                <a:cs typeface="Roboto"/>
                <a:sym typeface="Roboto"/>
              </a:rPr>
              <a:t>, và </a:t>
            </a:r>
            <a:r>
              <a:rPr lang="vi" sz="1200" i="1">
                <a:solidFill>
                  <a:srgbClr val="212529"/>
                </a:solidFill>
                <a:highlight>
                  <a:srgbClr val="FFFFFF"/>
                </a:highlight>
                <a:latin typeface="Roboto"/>
                <a:ea typeface="Roboto"/>
                <a:cs typeface="Roboto"/>
                <a:sym typeface="Roboto"/>
              </a:rPr>
              <a:t>các chiến lược trên web 2.0</a:t>
            </a:r>
            <a:r>
              <a:rPr lang="vi" sz="1200">
                <a:solidFill>
                  <a:srgbClr val="212529"/>
                </a:solidFill>
                <a:highlight>
                  <a:srgbClr val="FFFFFF"/>
                </a:highlight>
                <a:latin typeface="Roboto"/>
                <a:ea typeface="Roboto"/>
                <a:cs typeface="Roboto"/>
                <a:sym typeface="Roboto"/>
              </a:rPr>
              <a:t>.</a:t>
            </a:r>
            <a:endParaRPr sz="1400">
              <a:solidFill>
                <a:srgbClr val="212529"/>
              </a:solidFill>
              <a:highlight>
                <a:srgbClr val="FFFFFF"/>
              </a:highlight>
              <a:latin typeface="Roboto"/>
              <a:ea typeface="Roboto"/>
              <a:cs typeface="Roboto"/>
              <a:sym typeface="Roboto"/>
            </a:endParaRPr>
          </a:p>
          <a:p>
            <a:pPr marL="0" lvl="0" indent="0" algn="l" rtl="0">
              <a:spcBef>
                <a:spcPts val="16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83c71b74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83c71b74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8410477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8410477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84104771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484104771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841047718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841047718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v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25"/>
            <a:ext cx="52944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 sz="4000">
                <a:latin typeface="Oswald"/>
                <a:ea typeface="Oswald"/>
                <a:cs typeface="Oswald"/>
                <a:sym typeface="Oswald"/>
              </a:rPr>
              <a:t>Internet Marketing</a:t>
            </a:r>
            <a:endParaRPr sz="4000">
              <a:latin typeface="Oswald"/>
              <a:ea typeface="Oswald"/>
              <a:cs typeface="Oswald"/>
              <a:sym typeface="Oswald"/>
            </a:endParaRPr>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Ngày 30 tháng 11 năm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2"/>
          <p:cNvSpPr txBox="1">
            <a:spLocks noGrp="1"/>
          </p:cNvSpPr>
          <p:nvPr>
            <p:ph type="title"/>
          </p:nvPr>
        </p:nvSpPr>
        <p:spPr>
          <a:xfrm>
            <a:off x="1303800" y="59857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Display Advertising</a:t>
            </a:r>
            <a:endParaRPr/>
          </a:p>
        </p:txBody>
      </p:sp>
      <p:sp>
        <p:nvSpPr>
          <p:cNvPr id="340" name="Google Shape;340;p22"/>
          <p:cNvSpPr txBox="1"/>
          <p:nvPr/>
        </p:nvSpPr>
        <p:spPr>
          <a:xfrm>
            <a:off x="812012" y="1861350"/>
            <a:ext cx="2337300" cy="474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vi" sz="3000" b="1">
                <a:solidFill>
                  <a:srgbClr val="00CEF6"/>
                </a:solidFill>
                <a:latin typeface="Oswald"/>
                <a:ea typeface="Oswald"/>
                <a:cs typeface="Oswald"/>
                <a:sym typeface="Oswald"/>
              </a:rPr>
              <a:t>Static images </a:t>
            </a:r>
            <a:endParaRPr sz="3000" b="1">
              <a:solidFill>
                <a:srgbClr val="00CEF6"/>
              </a:solidFill>
              <a:latin typeface="Oswald"/>
              <a:ea typeface="Oswald"/>
              <a:cs typeface="Oswald"/>
              <a:sym typeface="Oswald"/>
            </a:endParaRPr>
          </a:p>
        </p:txBody>
      </p:sp>
      <p:sp>
        <p:nvSpPr>
          <p:cNvPr id="341" name="Google Shape;341;p22"/>
          <p:cNvSpPr txBox="1"/>
          <p:nvPr/>
        </p:nvSpPr>
        <p:spPr>
          <a:xfrm>
            <a:off x="1650864" y="2988175"/>
            <a:ext cx="1345200" cy="474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vi" sz="3000" b="1">
                <a:solidFill>
                  <a:srgbClr val="00CEF6"/>
                </a:solidFill>
                <a:latin typeface="Oswald"/>
                <a:ea typeface="Oswald"/>
                <a:cs typeface="Oswald"/>
                <a:sym typeface="Oswald"/>
              </a:rPr>
              <a:t>Text</a:t>
            </a:r>
            <a:endParaRPr sz="3000" b="1">
              <a:solidFill>
                <a:srgbClr val="00CEF6"/>
              </a:solidFill>
              <a:latin typeface="Oswald"/>
              <a:ea typeface="Oswald"/>
              <a:cs typeface="Oswald"/>
              <a:sym typeface="Oswald"/>
            </a:endParaRPr>
          </a:p>
        </p:txBody>
      </p:sp>
      <p:sp>
        <p:nvSpPr>
          <p:cNvPr id="342" name="Google Shape;342;p22"/>
          <p:cNvSpPr txBox="1"/>
          <p:nvPr/>
        </p:nvSpPr>
        <p:spPr>
          <a:xfrm>
            <a:off x="3305527" y="1861350"/>
            <a:ext cx="3200400" cy="474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vi" sz="3000" b="1">
                <a:solidFill>
                  <a:srgbClr val="00CEF6"/>
                </a:solidFill>
                <a:latin typeface="Oswald"/>
                <a:ea typeface="Oswald"/>
                <a:cs typeface="Oswald"/>
                <a:sym typeface="Oswald"/>
              </a:rPr>
              <a:t>Floating banners</a:t>
            </a:r>
            <a:endParaRPr sz="3000" b="1">
              <a:solidFill>
                <a:srgbClr val="00CEF6"/>
              </a:solidFill>
              <a:latin typeface="Oswald"/>
              <a:ea typeface="Oswald"/>
              <a:cs typeface="Oswald"/>
              <a:sym typeface="Oswald"/>
            </a:endParaRPr>
          </a:p>
        </p:txBody>
      </p:sp>
      <p:sp>
        <p:nvSpPr>
          <p:cNvPr id="343" name="Google Shape;343;p22"/>
          <p:cNvSpPr txBox="1"/>
          <p:nvPr/>
        </p:nvSpPr>
        <p:spPr>
          <a:xfrm>
            <a:off x="6580075" y="1861350"/>
            <a:ext cx="2133000" cy="474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vi" sz="3000" b="1">
                <a:solidFill>
                  <a:srgbClr val="00CEF6"/>
                </a:solidFill>
                <a:latin typeface="Oswald"/>
                <a:ea typeface="Oswald"/>
                <a:cs typeface="Oswald"/>
                <a:sym typeface="Oswald"/>
              </a:rPr>
              <a:t>Wallpapers</a:t>
            </a:r>
            <a:endParaRPr sz="3000" b="1">
              <a:solidFill>
                <a:srgbClr val="00CEF6"/>
              </a:solidFill>
              <a:latin typeface="Oswald"/>
              <a:ea typeface="Oswald"/>
              <a:cs typeface="Oswald"/>
              <a:sym typeface="Oswald"/>
            </a:endParaRPr>
          </a:p>
        </p:txBody>
      </p:sp>
      <p:sp>
        <p:nvSpPr>
          <p:cNvPr id="344" name="Google Shape;344;p22"/>
          <p:cNvSpPr txBox="1"/>
          <p:nvPr/>
        </p:nvSpPr>
        <p:spPr>
          <a:xfrm>
            <a:off x="3394973" y="2988175"/>
            <a:ext cx="2133000" cy="474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vi" sz="3000" b="1">
                <a:solidFill>
                  <a:srgbClr val="00CEF6"/>
                </a:solidFill>
                <a:latin typeface="Oswald"/>
                <a:ea typeface="Oswald"/>
                <a:cs typeface="Oswald"/>
                <a:sym typeface="Oswald"/>
              </a:rPr>
              <a:t>Popup ads</a:t>
            </a:r>
            <a:endParaRPr sz="3000" b="1">
              <a:solidFill>
                <a:srgbClr val="00CEF6"/>
              </a:solidFill>
              <a:latin typeface="Oswald"/>
              <a:ea typeface="Oswald"/>
              <a:cs typeface="Oswald"/>
              <a:sym typeface="Oswald"/>
            </a:endParaRPr>
          </a:p>
        </p:txBody>
      </p:sp>
      <p:sp>
        <p:nvSpPr>
          <p:cNvPr id="345" name="Google Shape;345;p22"/>
          <p:cNvSpPr txBox="1"/>
          <p:nvPr/>
        </p:nvSpPr>
        <p:spPr>
          <a:xfrm>
            <a:off x="5741439" y="2988175"/>
            <a:ext cx="1515900" cy="474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vi" sz="3000" b="1">
                <a:solidFill>
                  <a:srgbClr val="00CEF6"/>
                </a:solidFill>
                <a:latin typeface="Oswald"/>
                <a:ea typeface="Oswald"/>
                <a:cs typeface="Oswald"/>
                <a:sym typeface="Oswald"/>
              </a:rPr>
              <a:t>Flash</a:t>
            </a:r>
            <a:endParaRPr sz="3000" b="1">
              <a:solidFill>
                <a:srgbClr val="00CEF6"/>
              </a:solidFill>
              <a:latin typeface="Oswald"/>
              <a:ea typeface="Oswald"/>
              <a:cs typeface="Oswald"/>
              <a:sym typeface="Oswald"/>
            </a:endParaRPr>
          </a:p>
        </p:txBody>
      </p:sp>
      <p:sp>
        <p:nvSpPr>
          <p:cNvPr id="346" name="Google Shape;346;p22"/>
          <p:cNvSpPr txBox="1"/>
          <p:nvPr/>
        </p:nvSpPr>
        <p:spPr>
          <a:xfrm>
            <a:off x="7528589" y="2988175"/>
            <a:ext cx="1297500" cy="474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vi" sz="3000" b="1">
                <a:solidFill>
                  <a:srgbClr val="00CEF6"/>
                </a:solidFill>
                <a:latin typeface="Oswald"/>
                <a:ea typeface="Oswald"/>
                <a:cs typeface="Oswald"/>
                <a:sym typeface="Oswald"/>
              </a:rPr>
              <a:t>Videos</a:t>
            </a:r>
            <a:endParaRPr sz="3000" b="1">
              <a:solidFill>
                <a:srgbClr val="00CEF6"/>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3"/>
          <p:cNvSpPr txBox="1">
            <a:spLocks noGrp="1"/>
          </p:cNvSpPr>
          <p:nvPr>
            <p:ph type="title"/>
          </p:nvPr>
        </p:nvSpPr>
        <p:spPr>
          <a:xfrm>
            <a:off x="1303800" y="59857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Search Engine Marketing</a:t>
            </a:r>
            <a:endParaRPr/>
          </a:p>
        </p:txBody>
      </p:sp>
      <p:pic>
        <p:nvPicPr>
          <p:cNvPr id="352" name="Google Shape;352;p23"/>
          <p:cNvPicPr preferRelativeResize="0"/>
          <p:nvPr/>
        </p:nvPicPr>
        <p:blipFill>
          <a:blip r:embed="rId3">
            <a:alphaModFix/>
          </a:blip>
          <a:stretch>
            <a:fillRect/>
          </a:stretch>
        </p:blipFill>
        <p:spPr>
          <a:xfrm>
            <a:off x="1303800" y="2146100"/>
            <a:ext cx="3646550" cy="2459974"/>
          </a:xfrm>
          <a:prstGeom prst="rect">
            <a:avLst/>
          </a:prstGeom>
          <a:noFill/>
          <a:ln>
            <a:noFill/>
          </a:ln>
        </p:spPr>
      </p:pic>
      <p:pic>
        <p:nvPicPr>
          <p:cNvPr id="353" name="Google Shape;353;p23"/>
          <p:cNvPicPr preferRelativeResize="0"/>
          <p:nvPr/>
        </p:nvPicPr>
        <p:blipFill>
          <a:blip r:embed="rId3">
            <a:alphaModFix/>
          </a:blip>
          <a:stretch>
            <a:fillRect/>
          </a:stretch>
        </p:blipFill>
        <p:spPr>
          <a:xfrm>
            <a:off x="5150650" y="2146100"/>
            <a:ext cx="3898375" cy="2459975"/>
          </a:xfrm>
          <a:prstGeom prst="rect">
            <a:avLst/>
          </a:prstGeom>
          <a:noFill/>
          <a:ln>
            <a:noFill/>
          </a:ln>
        </p:spPr>
      </p:pic>
      <p:sp>
        <p:nvSpPr>
          <p:cNvPr id="354" name="Google Shape;354;p23"/>
          <p:cNvSpPr txBox="1"/>
          <p:nvPr/>
        </p:nvSpPr>
        <p:spPr>
          <a:xfrm>
            <a:off x="1303800" y="1273275"/>
            <a:ext cx="7884300" cy="5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 sz="1800">
                <a:latin typeface="Oswald"/>
                <a:ea typeface="Oswald"/>
                <a:cs typeface="Oswald"/>
                <a:sym typeface="Oswald"/>
              </a:rPr>
              <a:t>Quảng cáo trên trang kết quả tìm kiếm các công cụ tìm kiếm như Google, Bing, Yahoo, … nhằm phổ biến </a:t>
            </a:r>
            <a:r>
              <a:rPr lang="vi" sz="1800">
                <a:solidFill>
                  <a:srgbClr val="000000"/>
                </a:solidFill>
                <a:latin typeface="Oswald"/>
                <a:ea typeface="Oswald"/>
                <a:cs typeface="Oswald"/>
                <a:sym typeface="Oswald"/>
              </a:rPr>
              <a:t>nội dung của mình đến người dùng.</a:t>
            </a:r>
            <a:endParaRPr sz="1800">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4"/>
          <p:cNvSpPr txBox="1">
            <a:spLocks noGrp="1"/>
          </p:cNvSpPr>
          <p:nvPr>
            <p:ph type="title"/>
          </p:nvPr>
        </p:nvSpPr>
        <p:spPr>
          <a:xfrm>
            <a:off x="1303800" y="59857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Search Engine Marketing</a:t>
            </a:r>
            <a:endParaRPr/>
          </a:p>
        </p:txBody>
      </p:sp>
      <p:pic>
        <p:nvPicPr>
          <p:cNvPr id="360" name="Google Shape;360;p24"/>
          <p:cNvPicPr preferRelativeResize="0"/>
          <p:nvPr/>
        </p:nvPicPr>
        <p:blipFill>
          <a:blip r:embed="rId3">
            <a:alphaModFix/>
          </a:blip>
          <a:stretch>
            <a:fillRect/>
          </a:stretch>
        </p:blipFill>
        <p:spPr>
          <a:xfrm>
            <a:off x="1500525" y="1419775"/>
            <a:ext cx="6142949" cy="3232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5"/>
          <p:cNvSpPr txBox="1">
            <a:spLocks noGrp="1"/>
          </p:cNvSpPr>
          <p:nvPr>
            <p:ph type="title"/>
          </p:nvPr>
        </p:nvSpPr>
        <p:spPr>
          <a:xfrm>
            <a:off x="1303800" y="59857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Search Engine Marketing</a:t>
            </a:r>
            <a:endParaRPr/>
          </a:p>
        </p:txBody>
      </p:sp>
      <p:pic>
        <p:nvPicPr>
          <p:cNvPr id="366" name="Google Shape;366;p25"/>
          <p:cNvPicPr preferRelativeResize="0"/>
          <p:nvPr/>
        </p:nvPicPr>
        <p:blipFill>
          <a:blip r:embed="rId3">
            <a:alphaModFix/>
          </a:blip>
          <a:stretch>
            <a:fillRect/>
          </a:stretch>
        </p:blipFill>
        <p:spPr>
          <a:xfrm>
            <a:off x="969750" y="1575075"/>
            <a:ext cx="3873249" cy="1993351"/>
          </a:xfrm>
          <a:prstGeom prst="rect">
            <a:avLst/>
          </a:prstGeom>
          <a:noFill/>
          <a:ln>
            <a:noFill/>
          </a:ln>
        </p:spPr>
      </p:pic>
      <p:pic>
        <p:nvPicPr>
          <p:cNvPr id="367" name="Google Shape;367;p25"/>
          <p:cNvPicPr preferRelativeResize="0"/>
          <p:nvPr/>
        </p:nvPicPr>
        <p:blipFill>
          <a:blip r:embed="rId4">
            <a:alphaModFix/>
          </a:blip>
          <a:stretch>
            <a:fillRect/>
          </a:stretch>
        </p:blipFill>
        <p:spPr>
          <a:xfrm>
            <a:off x="5042925" y="1575075"/>
            <a:ext cx="3700225" cy="1850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371"/>
        <p:cNvGrpSpPr/>
        <p:nvPr/>
      </p:nvGrpSpPr>
      <p:grpSpPr>
        <a:xfrm>
          <a:off x="0" y="0"/>
          <a:ext cx="0" cy="0"/>
          <a:chOff x="0" y="0"/>
          <a:chExt cx="0" cy="0"/>
        </a:xfrm>
      </p:grpSpPr>
      <p:sp>
        <p:nvSpPr>
          <p:cNvPr id="372" name="Google Shape;372;p26"/>
          <p:cNvSpPr txBox="1">
            <a:spLocks noGrp="1"/>
          </p:cNvSpPr>
          <p:nvPr>
            <p:ph type="title"/>
          </p:nvPr>
        </p:nvSpPr>
        <p:spPr>
          <a:xfrm>
            <a:off x="831150" y="10415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
              <a:t>Referral Marketing &amp; Affiliate Marketing</a:t>
            </a:r>
            <a:endParaRPr/>
          </a:p>
        </p:txBody>
      </p:sp>
      <p:sp>
        <p:nvSpPr>
          <p:cNvPr id="373" name="Google Shape;373;p26"/>
          <p:cNvSpPr txBox="1">
            <a:spLocks noGrp="1"/>
          </p:cNvSpPr>
          <p:nvPr>
            <p:ph type="title"/>
          </p:nvPr>
        </p:nvSpPr>
        <p:spPr>
          <a:xfrm>
            <a:off x="1537500" y="2571750"/>
            <a:ext cx="44451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 sz="1800"/>
              <a:t>Presenter: Võ Quang Nhật</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7"/>
          <p:cNvSpPr txBox="1">
            <a:spLocks noGrp="1"/>
          </p:cNvSpPr>
          <p:nvPr>
            <p:ph type="title"/>
          </p:nvPr>
        </p:nvSpPr>
        <p:spPr>
          <a:xfrm>
            <a:off x="1303800" y="59857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Referral Marketing</a:t>
            </a:r>
            <a:endParaRPr/>
          </a:p>
        </p:txBody>
      </p:sp>
      <p:sp>
        <p:nvSpPr>
          <p:cNvPr id="379" name="Google Shape;379;p27"/>
          <p:cNvSpPr txBox="1"/>
          <p:nvPr/>
        </p:nvSpPr>
        <p:spPr>
          <a:xfrm>
            <a:off x="1262950" y="1151050"/>
            <a:ext cx="7884300" cy="5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 sz="1800">
                <a:solidFill>
                  <a:srgbClr val="222222"/>
                </a:solidFill>
                <a:highlight>
                  <a:srgbClr val="FFFFFF"/>
                </a:highlight>
                <a:latin typeface="Oswald"/>
                <a:ea typeface="Oswald"/>
                <a:cs typeface="Oswald"/>
                <a:sym typeface="Oswald"/>
              </a:rPr>
              <a:t>Tiếp thị giới thiệu là một phương pháp quảng bá sản phẩm hoặc dịch vụ cho khách hàng mới thông qua việc giới thiệu , thường qua truyền miệng .</a:t>
            </a:r>
            <a:endParaRPr sz="1800">
              <a:latin typeface="Oswald Light"/>
              <a:ea typeface="Oswald Light"/>
              <a:cs typeface="Oswald Light"/>
              <a:sym typeface="Oswald Light"/>
            </a:endParaRPr>
          </a:p>
        </p:txBody>
      </p:sp>
      <p:pic>
        <p:nvPicPr>
          <p:cNvPr id="380" name="Google Shape;380;p27"/>
          <p:cNvPicPr preferRelativeResize="0"/>
          <p:nvPr/>
        </p:nvPicPr>
        <p:blipFill>
          <a:blip r:embed="rId3">
            <a:alphaModFix/>
          </a:blip>
          <a:stretch>
            <a:fillRect/>
          </a:stretch>
        </p:blipFill>
        <p:spPr>
          <a:xfrm>
            <a:off x="1303800" y="2126650"/>
            <a:ext cx="7516550" cy="2712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8"/>
          <p:cNvSpPr txBox="1">
            <a:spLocks noGrp="1"/>
          </p:cNvSpPr>
          <p:nvPr>
            <p:ph type="title"/>
          </p:nvPr>
        </p:nvSpPr>
        <p:spPr>
          <a:xfrm>
            <a:off x="1303800" y="59857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Referral Marketing</a:t>
            </a:r>
            <a:endParaRPr/>
          </a:p>
        </p:txBody>
      </p:sp>
      <p:sp>
        <p:nvSpPr>
          <p:cNvPr id="386" name="Google Shape;386;p28"/>
          <p:cNvSpPr txBox="1"/>
          <p:nvPr/>
        </p:nvSpPr>
        <p:spPr>
          <a:xfrm>
            <a:off x="1303800" y="1120500"/>
            <a:ext cx="7526700" cy="51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vi" sz="1800">
                <a:solidFill>
                  <a:srgbClr val="222222"/>
                </a:solidFill>
                <a:highlight>
                  <a:srgbClr val="FFFFFF"/>
                </a:highlight>
                <a:latin typeface="Oswald"/>
                <a:ea typeface="Oswald"/>
                <a:cs typeface="Oswald"/>
                <a:sym typeface="Oswald"/>
              </a:rPr>
              <a:t>Tiếp thị giới thiệu được thực hiện bằng cách khuyến khích cho khách hàng giới thiệu các sản phẩm và dịch vụ từ các thương hiệu, công ty.</a:t>
            </a:r>
            <a:endParaRPr sz="1800">
              <a:solidFill>
                <a:srgbClr val="222222"/>
              </a:solidFill>
              <a:highlight>
                <a:srgbClr val="FFFFFF"/>
              </a:highlight>
              <a:latin typeface="Oswald"/>
              <a:ea typeface="Oswald"/>
              <a:cs typeface="Oswald"/>
              <a:sym typeface="Oswald"/>
            </a:endParaRPr>
          </a:p>
        </p:txBody>
      </p:sp>
      <p:pic>
        <p:nvPicPr>
          <p:cNvPr id="387" name="Google Shape;387;p28"/>
          <p:cNvPicPr preferRelativeResize="0"/>
          <p:nvPr/>
        </p:nvPicPr>
        <p:blipFill>
          <a:blip r:embed="rId3">
            <a:alphaModFix/>
          </a:blip>
          <a:stretch>
            <a:fillRect/>
          </a:stretch>
        </p:blipFill>
        <p:spPr>
          <a:xfrm>
            <a:off x="1375075" y="2096100"/>
            <a:ext cx="7414699" cy="248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vi"/>
              <a:t>Referral Marketing</a:t>
            </a:r>
            <a:endParaRPr/>
          </a:p>
          <a:p>
            <a:pPr marL="0" lvl="0" indent="0" algn="l" rtl="0">
              <a:spcBef>
                <a:spcPts val="0"/>
              </a:spcBef>
              <a:spcAft>
                <a:spcPts val="0"/>
              </a:spcAft>
              <a:buNone/>
            </a:pPr>
            <a:endParaRPr/>
          </a:p>
        </p:txBody>
      </p:sp>
      <p:sp>
        <p:nvSpPr>
          <p:cNvPr id="393" name="Google Shape;393;p29"/>
          <p:cNvSpPr txBox="1">
            <a:spLocks noGrp="1"/>
          </p:cNvSpPr>
          <p:nvPr>
            <p:ph type="body" idx="1"/>
          </p:nvPr>
        </p:nvSpPr>
        <p:spPr>
          <a:xfrm>
            <a:off x="1303800" y="1246550"/>
            <a:ext cx="7030500" cy="81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vi" sz="1800">
                <a:solidFill>
                  <a:srgbClr val="222222"/>
                </a:solidFill>
                <a:highlight>
                  <a:srgbClr val="FFFFFF"/>
                </a:highlight>
                <a:latin typeface="Oswald"/>
                <a:ea typeface="Oswald"/>
                <a:cs typeface="Oswald"/>
                <a:sym typeface="Oswald"/>
              </a:rPr>
              <a:t>Tiếp thị giới thiệu trực tuyến sẽ tập trung vào các tương tác giữa khách hàng. Internet là một kênh phổ biến cho tiếp thị dựa trên giới thiệu.</a:t>
            </a:r>
            <a:endParaRPr sz="1800">
              <a:latin typeface="Oswald"/>
              <a:ea typeface="Oswald"/>
              <a:cs typeface="Oswald"/>
              <a:sym typeface="Oswald"/>
            </a:endParaRPr>
          </a:p>
        </p:txBody>
      </p:sp>
      <p:pic>
        <p:nvPicPr>
          <p:cNvPr id="394" name="Google Shape;394;p29"/>
          <p:cNvPicPr preferRelativeResize="0"/>
          <p:nvPr/>
        </p:nvPicPr>
        <p:blipFill>
          <a:blip r:embed="rId3">
            <a:alphaModFix/>
          </a:blip>
          <a:stretch>
            <a:fillRect/>
          </a:stretch>
        </p:blipFill>
        <p:spPr>
          <a:xfrm>
            <a:off x="1445900" y="2309625"/>
            <a:ext cx="6417026" cy="2322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vi"/>
              <a:t>Referral Marketing</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p:txBody>
      </p:sp>
      <p:pic>
        <p:nvPicPr>
          <p:cNvPr id="400" name="Google Shape;400;p30"/>
          <p:cNvPicPr preferRelativeResize="0"/>
          <p:nvPr/>
        </p:nvPicPr>
        <p:blipFill>
          <a:blip r:embed="rId3">
            <a:alphaModFix/>
          </a:blip>
          <a:stretch>
            <a:fillRect/>
          </a:stretch>
        </p:blipFill>
        <p:spPr>
          <a:xfrm>
            <a:off x="1303800" y="1465100"/>
            <a:ext cx="3157300" cy="3240825"/>
          </a:xfrm>
          <a:prstGeom prst="rect">
            <a:avLst/>
          </a:prstGeom>
          <a:noFill/>
          <a:ln>
            <a:noFill/>
          </a:ln>
        </p:spPr>
      </p:pic>
      <p:pic>
        <p:nvPicPr>
          <p:cNvPr id="401" name="Google Shape;401;p30"/>
          <p:cNvPicPr preferRelativeResize="0"/>
          <p:nvPr/>
        </p:nvPicPr>
        <p:blipFill>
          <a:blip r:embed="rId4">
            <a:alphaModFix/>
          </a:blip>
          <a:stretch>
            <a:fillRect/>
          </a:stretch>
        </p:blipFill>
        <p:spPr>
          <a:xfrm>
            <a:off x="5153300" y="1465100"/>
            <a:ext cx="3240824" cy="32408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vi"/>
              <a:t>Referral Marketing</a:t>
            </a:r>
            <a:endParaRPr/>
          </a:p>
          <a:p>
            <a:pPr marL="0" lvl="0" indent="0" algn="l" rtl="0">
              <a:spcBef>
                <a:spcPts val="0"/>
              </a:spcBef>
              <a:spcAft>
                <a:spcPts val="0"/>
              </a:spcAft>
              <a:buNone/>
            </a:pPr>
            <a:endParaRPr/>
          </a:p>
        </p:txBody>
      </p:sp>
      <p:pic>
        <p:nvPicPr>
          <p:cNvPr id="407" name="Google Shape;407;p31"/>
          <p:cNvPicPr preferRelativeResize="0"/>
          <p:nvPr/>
        </p:nvPicPr>
        <p:blipFill>
          <a:blip r:embed="rId3">
            <a:alphaModFix/>
          </a:blip>
          <a:stretch>
            <a:fillRect/>
          </a:stretch>
        </p:blipFill>
        <p:spPr>
          <a:xfrm>
            <a:off x="1331175" y="1535925"/>
            <a:ext cx="3240825" cy="2986676"/>
          </a:xfrm>
          <a:prstGeom prst="rect">
            <a:avLst/>
          </a:prstGeom>
          <a:noFill/>
          <a:ln>
            <a:noFill/>
          </a:ln>
        </p:spPr>
      </p:pic>
      <p:pic>
        <p:nvPicPr>
          <p:cNvPr id="408" name="Google Shape;408;p31"/>
          <p:cNvPicPr preferRelativeResize="0"/>
          <p:nvPr/>
        </p:nvPicPr>
        <p:blipFill>
          <a:blip r:embed="rId4">
            <a:alphaModFix/>
          </a:blip>
          <a:stretch>
            <a:fillRect/>
          </a:stretch>
        </p:blipFill>
        <p:spPr>
          <a:xfrm>
            <a:off x="5013875" y="1566900"/>
            <a:ext cx="3476125" cy="2924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498100" y="1315150"/>
            <a:ext cx="4633500" cy="141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
                <a:latin typeface="Oswald"/>
                <a:ea typeface="Oswald"/>
                <a:cs typeface="Oswald"/>
                <a:sym typeface="Oswald"/>
              </a:rPr>
              <a:t>Thành viên nhóm :</a:t>
            </a:r>
            <a:endParaRPr>
              <a:latin typeface="Oswald"/>
              <a:ea typeface="Oswald"/>
              <a:cs typeface="Oswald"/>
              <a:sym typeface="Oswald"/>
            </a:endParaRPr>
          </a:p>
        </p:txBody>
      </p:sp>
      <p:sp>
        <p:nvSpPr>
          <p:cNvPr id="284" name="Google Shape;284;p14"/>
          <p:cNvSpPr txBox="1">
            <a:spLocks noGrp="1"/>
          </p:cNvSpPr>
          <p:nvPr>
            <p:ph type="body" idx="4294967295"/>
          </p:nvPr>
        </p:nvSpPr>
        <p:spPr>
          <a:xfrm>
            <a:off x="4165750" y="1790850"/>
            <a:ext cx="4586100" cy="25446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FF"/>
              </a:buClr>
              <a:buSzPts val="2200"/>
              <a:buFont typeface="Oswald"/>
              <a:buChar char="●"/>
            </a:pPr>
            <a:r>
              <a:rPr lang="vi" sz="2200">
                <a:solidFill>
                  <a:srgbClr val="FFFFFF"/>
                </a:solidFill>
                <a:latin typeface="Oswald"/>
                <a:ea typeface="Oswald"/>
                <a:cs typeface="Oswald"/>
                <a:sym typeface="Oswald"/>
              </a:rPr>
              <a:t>Nguyễn Trần Quang Trung - 1414307</a:t>
            </a:r>
            <a:endParaRPr sz="2200">
              <a:solidFill>
                <a:srgbClr val="FFFFFF"/>
              </a:solidFill>
              <a:latin typeface="Oswald"/>
              <a:ea typeface="Oswald"/>
              <a:cs typeface="Oswald"/>
              <a:sym typeface="Oswald"/>
            </a:endParaRPr>
          </a:p>
          <a:p>
            <a:pPr marL="457200" lvl="0" indent="-368300" algn="l" rtl="0">
              <a:spcBef>
                <a:spcPts val="1600"/>
              </a:spcBef>
              <a:spcAft>
                <a:spcPts val="0"/>
              </a:spcAft>
              <a:buClr>
                <a:srgbClr val="FFFFFF"/>
              </a:buClr>
              <a:buSzPts val="2200"/>
              <a:buFont typeface="Oswald"/>
              <a:buChar char="●"/>
            </a:pPr>
            <a:r>
              <a:rPr lang="vi" sz="2200">
                <a:solidFill>
                  <a:srgbClr val="FFFFFF"/>
                </a:solidFill>
                <a:latin typeface="Oswald"/>
                <a:ea typeface="Oswald"/>
                <a:cs typeface="Oswald"/>
                <a:sym typeface="Oswald"/>
              </a:rPr>
              <a:t>Đỗ Thành Đạt                     - 1510664</a:t>
            </a:r>
            <a:endParaRPr sz="2200">
              <a:solidFill>
                <a:srgbClr val="FFFFFF"/>
              </a:solidFill>
              <a:latin typeface="Oswald"/>
              <a:ea typeface="Oswald"/>
              <a:cs typeface="Oswald"/>
              <a:sym typeface="Oswald"/>
            </a:endParaRPr>
          </a:p>
          <a:p>
            <a:pPr marL="457200" lvl="0" indent="-368300" algn="l" rtl="0">
              <a:spcBef>
                <a:spcPts val="1600"/>
              </a:spcBef>
              <a:spcAft>
                <a:spcPts val="1600"/>
              </a:spcAft>
              <a:buClr>
                <a:srgbClr val="FFFFFF"/>
              </a:buClr>
              <a:buSzPts val="2200"/>
              <a:buFont typeface="Oswald"/>
              <a:buChar char="●"/>
            </a:pPr>
            <a:r>
              <a:rPr lang="vi" sz="2200">
                <a:solidFill>
                  <a:srgbClr val="FFFFFF"/>
                </a:solidFill>
                <a:latin typeface="Oswald"/>
                <a:ea typeface="Oswald"/>
                <a:cs typeface="Oswald"/>
                <a:sym typeface="Oswald"/>
              </a:rPr>
              <a:t>Võ Quang Nhật                   - 1512304</a:t>
            </a:r>
            <a:endParaRPr sz="2200">
              <a:solidFill>
                <a:srgbClr val="FFFFFF"/>
              </a:solidFill>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latin typeface="Oswald"/>
                <a:ea typeface="Oswald"/>
                <a:cs typeface="Oswald"/>
                <a:sym typeface="Oswald"/>
              </a:rPr>
              <a:t>Affiliate Marketing</a:t>
            </a:r>
            <a:endParaRPr>
              <a:latin typeface="Oswald"/>
              <a:ea typeface="Oswald"/>
              <a:cs typeface="Oswald"/>
              <a:sym typeface="Oswald"/>
            </a:endParaRPr>
          </a:p>
        </p:txBody>
      </p:sp>
      <p:sp>
        <p:nvSpPr>
          <p:cNvPr id="414" name="Google Shape;414;p32"/>
          <p:cNvSpPr txBox="1"/>
          <p:nvPr/>
        </p:nvSpPr>
        <p:spPr>
          <a:xfrm>
            <a:off x="1303800" y="1148900"/>
            <a:ext cx="7292700" cy="9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 sz="1800">
                <a:latin typeface="Oswald"/>
                <a:ea typeface="Oswald"/>
                <a:cs typeface="Oswald"/>
                <a:sym typeface="Oswald"/>
              </a:rPr>
              <a:t>Tiếp thị liên kết là </a:t>
            </a:r>
            <a:r>
              <a:rPr lang="vi" sz="1800">
                <a:highlight>
                  <a:srgbClr val="FFFFFF"/>
                </a:highlight>
                <a:latin typeface="Oswald"/>
                <a:ea typeface="Oswald"/>
                <a:cs typeface="Oswald"/>
                <a:sym typeface="Oswald"/>
              </a:rPr>
              <a:t>là hình thức quảng bá sản phẩm hoặc dịch vụ của Nhà cung cấp là các công ty có sản phẩm, dịch vụ muốn thông qua các trang mạng của các đối tác quảng bá hàng hóa, dịch vụ đến người dùng cuối cùng. </a:t>
            </a:r>
            <a:endParaRPr sz="1800">
              <a:latin typeface="Oswald"/>
              <a:ea typeface="Oswald"/>
              <a:cs typeface="Oswald"/>
              <a:sym typeface="Oswald"/>
            </a:endParaRPr>
          </a:p>
        </p:txBody>
      </p:sp>
      <p:pic>
        <p:nvPicPr>
          <p:cNvPr id="415" name="Google Shape;415;p32"/>
          <p:cNvPicPr preferRelativeResize="0"/>
          <p:nvPr/>
        </p:nvPicPr>
        <p:blipFill>
          <a:blip r:embed="rId3">
            <a:alphaModFix/>
          </a:blip>
          <a:stretch>
            <a:fillRect/>
          </a:stretch>
        </p:blipFill>
        <p:spPr>
          <a:xfrm>
            <a:off x="1385175" y="2381000"/>
            <a:ext cx="6813875" cy="2209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vi"/>
              <a:t>Affiliate Marketing</a:t>
            </a:r>
            <a:endParaRPr/>
          </a:p>
          <a:p>
            <a:pPr marL="0" lvl="0" indent="0" algn="l" rtl="0">
              <a:spcBef>
                <a:spcPts val="0"/>
              </a:spcBef>
              <a:spcAft>
                <a:spcPts val="0"/>
              </a:spcAft>
              <a:buNone/>
            </a:pPr>
            <a:endParaRPr/>
          </a:p>
        </p:txBody>
      </p:sp>
      <p:sp>
        <p:nvSpPr>
          <p:cNvPr id="421" name="Google Shape;421;p33"/>
          <p:cNvSpPr txBox="1">
            <a:spLocks noGrp="1"/>
          </p:cNvSpPr>
          <p:nvPr>
            <p:ph type="body" idx="1"/>
          </p:nvPr>
        </p:nvSpPr>
        <p:spPr>
          <a:xfrm>
            <a:off x="1303800" y="129745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vi" sz="1800">
                <a:latin typeface="Oswald"/>
                <a:ea typeface="Oswald"/>
                <a:cs typeface="Oswald"/>
                <a:sym typeface="Oswald"/>
              </a:rPr>
              <a:t>Tiếp thị liên kết </a:t>
            </a:r>
            <a:r>
              <a:rPr lang="vi" sz="1800">
                <a:solidFill>
                  <a:srgbClr val="333333"/>
                </a:solidFill>
                <a:highlight>
                  <a:srgbClr val="FFFFFF"/>
                </a:highlight>
                <a:latin typeface="Oswald"/>
                <a:ea typeface="Oswald"/>
                <a:cs typeface="Oswald"/>
                <a:sym typeface="Oswald"/>
              </a:rPr>
              <a:t>được biết đến từ năm 1996 khi Amazon đồng ý trả hoa hồng cho </a:t>
            </a:r>
            <a:r>
              <a:rPr lang="vi" sz="1800">
                <a:solidFill>
                  <a:srgbClr val="222222"/>
                </a:solidFill>
                <a:highlight>
                  <a:srgbClr val="FFFFFF"/>
                </a:highlight>
                <a:latin typeface="Oswald"/>
                <a:ea typeface="Oswald"/>
                <a:cs typeface="Oswald"/>
                <a:sym typeface="Oswald"/>
              </a:rPr>
              <a:t>những người tham gia tiếp thị sản phẩm qua mỗi sản phẩm mà họ bán được.</a:t>
            </a:r>
            <a:endParaRPr sz="1800">
              <a:latin typeface="Oswald"/>
              <a:ea typeface="Oswald"/>
              <a:cs typeface="Oswald"/>
              <a:sym typeface="Oswald"/>
            </a:endParaRPr>
          </a:p>
        </p:txBody>
      </p:sp>
      <p:pic>
        <p:nvPicPr>
          <p:cNvPr id="422" name="Google Shape;422;p33"/>
          <p:cNvPicPr preferRelativeResize="0"/>
          <p:nvPr/>
        </p:nvPicPr>
        <p:blipFill>
          <a:blip r:embed="rId3">
            <a:alphaModFix/>
          </a:blip>
          <a:stretch>
            <a:fillRect/>
          </a:stretch>
        </p:blipFill>
        <p:spPr>
          <a:xfrm>
            <a:off x="1405549" y="2296750"/>
            <a:ext cx="6569424" cy="2399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Affiliate Marketing</a:t>
            </a:r>
            <a:endParaRPr/>
          </a:p>
          <a:p>
            <a:pPr marL="0" lvl="0" indent="0" algn="l" rtl="0">
              <a:spcBef>
                <a:spcPts val="0"/>
              </a:spcBef>
              <a:spcAft>
                <a:spcPts val="0"/>
              </a:spcAft>
              <a:buNone/>
            </a:pPr>
            <a:endParaRPr/>
          </a:p>
        </p:txBody>
      </p:sp>
      <p:pic>
        <p:nvPicPr>
          <p:cNvPr id="428" name="Google Shape;428;p34"/>
          <p:cNvPicPr preferRelativeResize="0"/>
          <p:nvPr/>
        </p:nvPicPr>
        <p:blipFill>
          <a:blip r:embed="rId3">
            <a:alphaModFix/>
          </a:blip>
          <a:stretch>
            <a:fillRect/>
          </a:stretch>
        </p:blipFill>
        <p:spPr>
          <a:xfrm>
            <a:off x="1374975" y="1311875"/>
            <a:ext cx="7129625" cy="3422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Affiliate Marketing</a:t>
            </a:r>
            <a:endParaRPr/>
          </a:p>
          <a:p>
            <a:pPr marL="0" lvl="0" indent="0" algn="l" rtl="0">
              <a:spcBef>
                <a:spcPts val="0"/>
              </a:spcBef>
              <a:spcAft>
                <a:spcPts val="0"/>
              </a:spcAft>
              <a:buNone/>
            </a:pPr>
            <a:endParaRPr/>
          </a:p>
        </p:txBody>
      </p:sp>
      <p:pic>
        <p:nvPicPr>
          <p:cNvPr id="434" name="Google Shape;434;p35"/>
          <p:cNvPicPr preferRelativeResize="0"/>
          <p:nvPr/>
        </p:nvPicPr>
        <p:blipFill>
          <a:blip r:embed="rId3">
            <a:alphaModFix/>
          </a:blip>
          <a:stretch>
            <a:fillRect/>
          </a:stretch>
        </p:blipFill>
        <p:spPr>
          <a:xfrm>
            <a:off x="1358475" y="1973875"/>
            <a:ext cx="6622950" cy="2699050"/>
          </a:xfrm>
          <a:prstGeom prst="rect">
            <a:avLst/>
          </a:prstGeom>
          <a:noFill/>
          <a:ln>
            <a:noFill/>
          </a:ln>
        </p:spPr>
      </p:pic>
      <p:sp>
        <p:nvSpPr>
          <p:cNvPr id="435" name="Google Shape;435;p35"/>
          <p:cNvSpPr txBox="1"/>
          <p:nvPr/>
        </p:nvSpPr>
        <p:spPr>
          <a:xfrm>
            <a:off x="1303800" y="1189575"/>
            <a:ext cx="6732300" cy="4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vi" sz="1800">
                <a:highlight>
                  <a:srgbClr val="FFFFFF"/>
                </a:highlight>
                <a:latin typeface="Oswald"/>
                <a:ea typeface="Oswald"/>
                <a:cs typeface="Oswald"/>
                <a:sym typeface="Oswald"/>
              </a:rPr>
              <a:t>Affiliate Marketing là một loại hình marketing dựa trên mô hình tính phí quảng cáo CPA (Cost per Action) .</a:t>
            </a:r>
            <a:endParaRPr sz="1800">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831150" y="10415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
              <a:t>SEO </a:t>
            </a:r>
            <a:r>
              <a:rPr lang="vi" sz="3000"/>
              <a:t>&amp; </a:t>
            </a:r>
            <a:r>
              <a:rPr lang="vi">
                <a:solidFill>
                  <a:srgbClr val="FFFFFF"/>
                </a:solidFill>
              </a:rPr>
              <a:t>Social Media Marketing</a:t>
            </a:r>
            <a:r>
              <a:rPr lang="vi" sz="2800">
                <a:solidFill>
                  <a:srgbClr val="FFFFFF"/>
                </a:solidFill>
              </a:rPr>
              <a:t> </a:t>
            </a:r>
            <a:r>
              <a:rPr lang="vi" sz="3000">
                <a:solidFill>
                  <a:srgbClr val="FFFFFF"/>
                </a:solidFill>
              </a:rPr>
              <a:t>&amp; </a:t>
            </a:r>
            <a:endParaRPr sz="3000">
              <a:solidFill>
                <a:srgbClr val="FFFFFF"/>
              </a:solidFill>
            </a:endParaRPr>
          </a:p>
          <a:p>
            <a:pPr marL="0" lvl="0" indent="0" algn="just" rtl="0">
              <a:lnSpc>
                <a:spcPct val="115000"/>
              </a:lnSpc>
              <a:spcBef>
                <a:spcPts val="500"/>
              </a:spcBef>
              <a:spcAft>
                <a:spcPts val="500"/>
              </a:spcAft>
              <a:buClr>
                <a:srgbClr val="000000"/>
              </a:buClr>
              <a:buSzPts val="1100"/>
              <a:buFont typeface="Arial"/>
              <a:buNone/>
            </a:pPr>
            <a:r>
              <a:rPr lang="vi">
                <a:solidFill>
                  <a:srgbClr val="FFFFFF"/>
                </a:solidFill>
              </a:rPr>
              <a:t>Email Marketing</a:t>
            </a:r>
            <a:endParaRPr>
              <a:solidFill>
                <a:srgbClr val="FFFFFF"/>
              </a:solidFill>
            </a:endParaRPr>
          </a:p>
        </p:txBody>
      </p:sp>
      <p:sp>
        <p:nvSpPr>
          <p:cNvPr id="441" name="Google Shape;441;p36"/>
          <p:cNvSpPr txBox="1">
            <a:spLocks noGrp="1"/>
          </p:cNvSpPr>
          <p:nvPr>
            <p:ph type="title"/>
          </p:nvPr>
        </p:nvSpPr>
        <p:spPr>
          <a:xfrm>
            <a:off x="931775" y="2797625"/>
            <a:ext cx="44451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 sz="1800"/>
              <a:t>Presenter: Đỗ Thành Đạt</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7"/>
          <p:cNvSpPr txBox="1">
            <a:spLocks noGrp="1"/>
          </p:cNvSpPr>
          <p:nvPr>
            <p:ph type="title"/>
          </p:nvPr>
        </p:nvSpPr>
        <p:spPr>
          <a:xfrm>
            <a:off x="1303800" y="59857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Search Engine Optimzation(SEO)</a:t>
            </a:r>
            <a:endParaRPr/>
          </a:p>
        </p:txBody>
      </p:sp>
      <p:sp>
        <p:nvSpPr>
          <p:cNvPr id="447" name="Google Shape;447;p37"/>
          <p:cNvSpPr txBox="1"/>
          <p:nvPr/>
        </p:nvSpPr>
        <p:spPr>
          <a:xfrm>
            <a:off x="796275" y="1273275"/>
            <a:ext cx="7884300" cy="515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vi" sz="1800">
                <a:solidFill>
                  <a:srgbClr val="222222"/>
                </a:solidFill>
                <a:highlight>
                  <a:srgbClr val="FFFFFF"/>
                </a:highlight>
                <a:latin typeface="Oswald"/>
                <a:ea typeface="Oswald"/>
                <a:cs typeface="Oswald"/>
                <a:sym typeface="Oswald"/>
              </a:rPr>
              <a:t>SEO là tập hợp các phương pháp giúp Website của bạn có thứ hạng cao trên các trang kết quả của Search Engine, mà phổ biến nhất là Google.</a:t>
            </a:r>
            <a:endParaRPr sz="1800">
              <a:latin typeface="Oswald Light"/>
              <a:ea typeface="Oswald Light"/>
              <a:cs typeface="Oswald Light"/>
              <a:sym typeface="Oswald Light"/>
            </a:endParaRPr>
          </a:p>
        </p:txBody>
      </p:sp>
      <p:pic>
        <p:nvPicPr>
          <p:cNvPr id="448" name="Google Shape;448;p37"/>
          <p:cNvPicPr preferRelativeResize="0"/>
          <p:nvPr/>
        </p:nvPicPr>
        <p:blipFill>
          <a:blip r:embed="rId3">
            <a:alphaModFix/>
          </a:blip>
          <a:stretch>
            <a:fillRect/>
          </a:stretch>
        </p:blipFill>
        <p:spPr>
          <a:xfrm>
            <a:off x="1303800" y="2058300"/>
            <a:ext cx="6597700" cy="2554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8"/>
          <p:cNvSpPr txBox="1">
            <a:spLocks noGrp="1"/>
          </p:cNvSpPr>
          <p:nvPr>
            <p:ph type="title"/>
          </p:nvPr>
        </p:nvSpPr>
        <p:spPr>
          <a:xfrm>
            <a:off x="1221650" y="59857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vi"/>
              <a:t>Search Engine Optimzation(SEO)</a:t>
            </a:r>
            <a:endParaRPr/>
          </a:p>
        </p:txBody>
      </p:sp>
      <p:sp>
        <p:nvSpPr>
          <p:cNvPr id="454" name="Google Shape;454;p38"/>
          <p:cNvSpPr txBox="1"/>
          <p:nvPr/>
        </p:nvSpPr>
        <p:spPr>
          <a:xfrm>
            <a:off x="1098700" y="1273275"/>
            <a:ext cx="7884300" cy="18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p>
        </p:txBody>
      </p:sp>
      <p:pic>
        <p:nvPicPr>
          <p:cNvPr id="455" name="Google Shape;455;p38"/>
          <p:cNvPicPr preferRelativeResize="0"/>
          <p:nvPr/>
        </p:nvPicPr>
        <p:blipFill>
          <a:blip r:embed="rId3">
            <a:alphaModFix/>
          </a:blip>
          <a:stretch>
            <a:fillRect/>
          </a:stretch>
        </p:blipFill>
        <p:spPr>
          <a:xfrm>
            <a:off x="963150" y="1273275"/>
            <a:ext cx="7289000" cy="3403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9"/>
          <p:cNvSpPr txBox="1">
            <a:spLocks noGrp="1"/>
          </p:cNvSpPr>
          <p:nvPr>
            <p:ph type="title"/>
          </p:nvPr>
        </p:nvSpPr>
        <p:spPr>
          <a:xfrm>
            <a:off x="1314050" y="62422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Social Media Marketing</a:t>
            </a:r>
            <a:endParaRPr/>
          </a:p>
        </p:txBody>
      </p:sp>
      <p:sp>
        <p:nvSpPr>
          <p:cNvPr id="461" name="Google Shape;461;p39"/>
          <p:cNvSpPr txBox="1"/>
          <p:nvPr/>
        </p:nvSpPr>
        <p:spPr>
          <a:xfrm>
            <a:off x="887163" y="1298925"/>
            <a:ext cx="7884300" cy="953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vi" sz="1800">
                <a:latin typeface="Oswald"/>
                <a:ea typeface="Oswald"/>
                <a:cs typeface="Oswald"/>
                <a:sym typeface="Oswald"/>
              </a:rPr>
              <a:t>Social Media Marketing là sử dụng các kênh social media để xây dựng các hoạt động, tương tác, truyền tải thông điệp nhằm đáp ứng mục tiêu xây dựng thương hiệu và truyền thông.</a:t>
            </a:r>
            <a:endParaRPr sz="1800">
              <a:latin typeface="Oswald"/>
              <a:ea typeface="Oswald"/>
              <a:cs typeface="Oswald"/>
              <a:sym typeface="Oswald"/>
            </a:endParaRPr>
          </a:p>
          <a:p>
            <a:pPr marL="457200" lvl="0" indent="0" algn="l" rtl="0">
              <a:spcBef>
                <a:spcPts val="0"/>
              </a:spcBef>
              <a:spcAft>
                <a:spcPts val="0"/>
              </a:spcAft>
              <a:buNone/>
            </a:pPr>
            <a:endParaRPr sz="1800">
              <a:latin typeface="Oswald"/>
              <a:ea typeface="Oswald"/>
              <a:cs typeface="Oswald"/>
              <a:sym typeface="Oswald"/>
            </a:endParaRPr>
          </a:p>
        </p:txBody>
      </p:sp>
      <p:pic>
        <p:nvPicPr>
          <p:cNvPr id="462" name="Google Shape;462;p39"/>
          <p:cNvPicPr preferRelativeResize="0"/>
          <p:nvPr/>
        </p:nvPicPr>
        <p:blipFill>
          <a:blip r:embed="rId3">
            <a:alphaModFix/>
          </a:blip>
          <a:stretch>
            <a:fillRect/>
          </a:stretch>
        </p:blipFill>
        <p:spPr>
          <a:xfrm>
            <a:off x="1430450" y="2436050"/>
            <a:ext cx="7099949" cy="2297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0"/>
          <p:cNvSpPr txBox="1">
            <a:spLocks noGrp="1"/>
          </p:cNvSpPr>
          <p:nvPr>
            <p:ph type="title"/>
          </p:nvPr>
        </p:nvSpPr>
        <p:spPr>
          <a:xfrm>
            <a:off x="1314050" y="62422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Social Media Marketing</a:t>
            </a:r>
            <a:endParaRPr/>
          </a:p>
        </p:txBody>
      </p:sp>
      <p:sp>
        <p:nvSpPr>
          <p:cNvPr id="468" name="Google Shape;468;p40"/>
          <p:cNvSpPr txBox="1"/>
          <p:nvPr/>
        </p:nvSpPr>
        <p:spPr>
          <a:xfrm>
            <a:off x="887150" y="1156925"/>
            <a:ext cx="7884300" cy="15285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vi" sz="1800">
                <a:latin typeface="Oswald"/>
                <a:ea typeface="Oswald"/>
                <a:cs typeface="Oswald"/>
                <a:sym typeface="Oswald"/>
              </a:rPr>
              <a:t>Làm social media marketing là tạo ra điểm giao nhau hoàn hảo giữa nhu cầu của khách hàng và mục tiêu kinh doanh của thương hiệu.</a:t>
            </a:r>
            <a:endParaRPr sz="1800">
              <a:latin typeface="Oswald"/>
              <a:ea typeface="Oswald"/>
              <a:cs typeface="Oswald"/>
              <a:sym typeface="Oswald"/>
            </a:endParaRPr>
          </a:p>
          <a:p>
            <a:pPr marL="457200" lvl="0" indent="0" algn="l" rtl="0">
              <a:spcBef>
                <a:spcPts val="0"/>
              </a:spcBef>
              <a:spcAft>
                <a:spcPts val="0"/>
              </a:spcAft>
              <a:buNone/>
            </a:pPr>
            <a:endParaRPr sz="1800">
              <a:latin typeface="Oswald"/>
              <a:ea typeface="Oswald"/>
              <a:cs typeface="Oswald"/>
              <a:sym typeface="Oswald"/>
            </a:endParaRPr>
          </a:p>
          <a:p>
            <a:pPr marL="457200" lvl="0" indent="0" algn="l" rtl="0">
              <a:lnSpc>
                <a:spcPct val="115000"/>
              </a:lnSpc>
              <a:spcBef>
                <a:spcPts val="0"/>
              </a:spcBef>
              <a:spcAft>
                <a:spcPts val="0"/>
              </a:spcAft>
              <a:buNone/>
            </a:pPr>
            <a:r>
              <a:rPr lang="vi" sz="1800">
                <a:latin typeface="Oswald"/>
                <a:ea typeface="Oswald"/>
                <a:cs typeface="Oswald"/>
                <a:sym typeface="Oswald"/>
              </a:rPr>
              <a:t>Người dùng social media chỉ quan tâm đến những thông tin liên quan đến họ, cộng đồng online của họ và luôn mong muốn được lắng nghe.</a:t>
            </a:r>
            <a:endParaRPr sz="1800">
              <a:latin typeface="Oswald"/>
              <a:ea typeface="Oswald"/>
              <a:cs typeface="Oswald"/>
              <a:sym typeface="Oswald"/>
            </a:endParaRPr>
          </a:p>
          <a:p>
            <a:pPr marL="0" lvl="0" indent="0" algn="l" rtl="0">
              <a:spcBef>
                <a:spcPts val="0"/>
              </a:spcBef>
              <a:spcAft>
                <a:spcPts val="0"/>
              </a:spcAft>
              <a:buNone/>
            </a:pPr>
            <a:endParaRPr sz="1800">
              <a:latin typeface="Maven Pro"/>
              <a:ea typeface="Maven Pro"/>
              <a:cs typeface="Maven Pro"/>
              <a:sym typeface="Maven Pro"/>
            </a:endParaRPr>
          </a:p>
          <a:p>
            <a:pPr marL="0" lvl="0" indent="0" algn="l" rtl="0">
              <a:spcBef>
                <a:spcPts val="0"/>
              </a:spcBef>
              <a:spcAft>
                <a:spcPts val="0"/>
              </a:spcAft>
              <a:buNone/>
            </a:pPr>
            <a:endParaRPr sz="1800"/>
          </a:p>
        </p:txBody>
      </p:sp>
      <p:pic>
        <p:nvPicPr>
          <p:cNvPr id="469" name="Google Shape;469;p40"/>
          <p:cNvPicPr preferRelativeResize="0"/>
          <p:nvPr/>
        </p:nvPicPr>
        <p:blipFill>
          <a:blip r:embed="rId3">
            <a:alphaModFix/>
          </a:blip>
          <a:stretch>
            <a:fillRect/>
          </a:stretch>
        </p:blipFill>
        <p:spPr>
          <a:xfrm>
            <a:off x="1468100" y="2685425"/>
            <a:ext cx="7134826" cy="2347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1"/>
          <p:cNvSpPr txBox="1">
            <a:spLocks noGrp="1"/>
          </p:cNvSpPr>
          <p:nvPr>
            <p:ph type="title"/>
          </p:nvPr>
        </p:nvSpPr>
        <p:spPr>
          <a:xfrm>
            <a:off x="1314050" y="62422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Social Media Marketing</a:t>
            </a:r>
            <a:endParaRPr/>
          </a:p>
        </p:txBody>
      </p:sp>
      <p:sp>
        <p:nvSpPr>
          <p:cNvPr id="475" name="Google Shape;475;p41"/>
          <p:cNvSpPr txBox="1"/>
          <p:nvPr/>
        </p:nvSpPr>
        <p:spPr>
          <a:xfrm>
            <a:off x="884125" y="1365025"/>
            <a:ext cx="7638300" cy="1278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vi" sz="1800">
                <a:latin typeface="Oswald"/>
                <a:ea typeface="Oswald"/>
                <a:cs typeface="Oswald"/>
                <a:sym typeface="Oswald"/>
              </a:rPr>
              <a:t>Việc lắng nghe và thấu hiểu người dùng trên social media là bước quan trọng cho social media marketing. Mô hình LARA (Social Media Marketing, Ph.d Tracy  L. Tulen) là một quy trình hoàn hảo khi xây dựng chiến dịch social media marketing.</a:t>
            </a:r>
            <a:endParaRPr sz="1800">
              <a:latin typeface="Oswald"/>
              <a:ea typeface="Oswald"/>
              <a:cs typeface="Oswald"/>
              <a:sym typeface="Oswald"/>
            </a:endParaRPr>
          </a:p>
          <a:p>
            <a:pPr marL="0" lvl="0" indent="0" algn="l" rtl="0">
              <a:spcBef>
                <a:spcPts val="0"/>
              </a:spcBef>
              <a:spcAft>
                <a:spcPts val="0"/>
              </a:spcAft>
              <a:buNone/>
            </a:pPr>
            <a:endParaRPr sz="1800">
              <a:latin typeface="Oswald"/>
              <a:ea typeface="Oswald"/>
              <a:cs typeface="Oswald"/>
              <a:sym typeface="Oswald"/>
            </a:endParaRPr>
          </a:p>
        </p:txBody>
      </p:sp>
      <p:pic>
        <p:nvPicPr>
          <p:cNvPr id="476" name="Google Shape;476;p41"/>
          <p:cNvPicPr preferRelativeResize="0"/>
          <p:nvPr/>
        </p:nvPicPr>
        <p:blipFill>
          <a:blip r:embed="rId3">
            <a:alphaModFix/>
          </a:blip>
          <a:stretch>
            <a:fillRect/>
          </a:stretch>
        </p:blipFill>
        <p:spPr>
          <a:xfrm>
            <a:off x="881838" y="2643325"/>
            <a:ext cx="7894926" cy="1963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82150" y="1294850"/>
            <a:ext cx="4633500" cy="141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 sz="3800">
                <a:latin typeface="Oswald"/>
                <a:ea typeface="Oswald"/>
                <a:cs typeface="Oswald"/>
                <a:sym typeface="Oswald"/>
              </a:rPr>
              <a:t>Mục lục :</a:t>
            </a:r>
            <a:endParaRPr sz="3800">
              <a:latin typeface="Oswald"/>
              <a:ea typeface="Oswald"/>
              <a:cs typeface="Oswald"/>
              <a:sym typeface="Oswald"/>
            </a:endParaRPr>
          </a:p>
        </p:txBody>
      </p:sp>
      <p:sp>
        <p:nvSpPr>
          <p:cNvPr id="290" name="Google Shape;290;p15"/>
          <p:cNvSpPr txBox="1">
            <a:spLocks noGrp="1"/>
          </p:cNvSpPr>
          <p:nvPr>
            <p:ph type="body" idx="4294967295"/>
          </p:nvPr>
        </p:nvSpPr>
        <p:spPr>
          <a:xfrm>
            <a:off x="2729625" y="1251725"/>
            <a:ext cx="5482500" cy="3237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Char char="●"/>
            </a:pPr>
            <a:r>
              <a:rPr lang="vi" sz="2000">
                <a:solidFill>
                  <a:srgbClr val="FFFFFF"/>
                </a:solidFill>
                <a:latin typeface="Oswald"/>
                <a:ea typeface="Oswald"/>
                <a:cs typeface="Oswald"/>
                <a:sym typeface="Oswald"/>
              </a:rPr>
              <a:t>Internet Marketing là gì?</a:t>
            </a:r>
            <a:endParaRPr sz="2000">
              <a:solidFill>
                <a:srgbClr val="FFFFFF"/>
              </a:solidFill>
              <a:latin typeface="Oswald"/>
              <a:ea typeface="Oswald"/>
              <a:cs typeface="Oswald"/>
              <a:sym typeface="Oswald"/>
            </a:endParaRPr>
          </a:p>
          <a:p>
            <a:pPr marL="457200" lvl="0" indent="-355600" algn="l" rtl="0">
              <a:spcBef>
                <a:spcPts val="1600"/>
              </a:spcBef>
              <a:spcAft>
                <a:spcPts val="0"/>
              </a:spcAft>
              <a:buClr>
                <a:srgbClr val="FFFFFF"/>
              </a:buClr>
              <a:buSzPts val="2000"/>
              <a:buFont typeface="Oswald"/>
              <a:buChar char="●"/>
            </a:pPr>
            <a:r>
              <a:rPr lang="vi" sz="2000">
                <a:solidFill>
                  <a:srgbClr val="FFFFFF"/>
                </a:solidFill>
                <a:latin typeface="Oswald"/>
                <a:ea typeface="Oswald"/>
                <a:cs typeface="Oswald"/>
                <a:sym typeface="Oswald"/>
              </a:rPr>
              <a:t>Display Advertising - Search Engine Marketing</a:t>
            </a:r>
            <a:endParaRPr sz="2000">
              <a:solidFill>
                <a:srgbClr val="FFFFFF"/>
              </a:solidFill>
              <a:latin typeface="Oswald"/>
              <a:ea typeface="Oswald"/>
              <a:cs typeface="Oswald"/>
              <a:sym typeface="Oswald"/>
            </a:endParaRPr>
          </a:p>
          <a:p>
            <a:pPr marL="457200" lvl="0" indent="-355600" algn="l" rtl="0">
              <a:spcBef>
                <a:spcPts val="1600"/>
              </a:spcBef>
              <a:spcAft>
                <a:spcPts val="0"/>
              </a:spcAft>
              <a:buClr>
                <a:srgbClr val="FFFFFF"/>
              </a:buClr>
              <a:buSzPts val="2000"/>
              <a:buFont typeface="Oswald"/>
              <a:buChar char="●"/>
            </a:pPr>
            <a:r>
              <a:rPr lang="vi" sz="2000">
                <a:solidFill>
                  <a:srgbClr val="FFFFFF"/>
                </a:solidFill>
                <a:latin typeface="Oswald"/>
                <a:ea typeface="Oswald"/>
                <a:cs typeface="Oswald"/>
                <a:sym typeface="Oswald"/>
              </a:rPr>
              <a:t>Referral Marketing &amp; Affiliate Marketing</a:t>
            </a:r>
            <a:endParaRPr sz="2000">
              <a:solidFill>
                <a:srgbClr val="FFFFFF"/>
              </a:solidFill>
              <a:latin typeface="Oswald"/>
              <a:ea typeface="Oswald"/>
              <a:cs typeface="Oswald"/>
              <a:sym typeface="Oswald"/>
            </a:endParaRPr>
          </a:p>
          <a:p>
            <a:pPr marL="457200" lvl="0" indent="-355600" algn="l" rtl="0">
              <a:lnSpc>
                <a:spcPct val="100000"/>
              </a:lnSpc>
              <a:spcBef>
                <a:spcPts val="1600"/>
              </a:spcBef>
              <a:spcAft>
                <a:spcPts val="0"/>
              </a:spcAft>
              <a:buClr>
                <a:srgbClr val="FFFFFF"/>
              </a:buClr>
              <a:buSzPts val="2000"/>
              <a:buFont typeface="Oswald"/>
              <a:buChar char="●"/>
            </a:pPr>
            <a:r>
              <a:rPr lang="vi" sz="2000">
                <a:solidFill>
                  <a:srgbClr val="FFFFFF"/>
                </a:solidFill>
                <a:latin typeface="Oswald"/>
                <a:ea typeface="Oswald"/>
                <a:cs typeface="Oswald"/>
                <a:sym typeface="Oswald"/>
              </a:rPr>
              <a:t>SEO - Social Media Marketing - Email Marketing</a:t>
            </a:r>
            <a:endParaRPr sz="2000">
              <a:solidFill>
                <a:srgbClr val="FFFFFF"/>
              </a:solidFill>
              <a:latin typeface="Oswald"/>
              <a:ea typeface="Oswald"/>
              <a:cs typeface="Oswald"/>
              <a:sym typeface="Oswa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2"/>
          <p:cNvSpPr txBox="1">
            <a:spLocks noGrp="1"/>
          </p:cNvSpPr>
          <p:nvPr>
            <p:ph type="title"/>
          </p:nvPr>
        </p:nvSpPr>
        <p:spPr>
          <a:xfrm>
            <a:off x="1067675" y="598575"/>
            <a:ext cx="7350900" cy="873600"/>
          </a:xfrm>
          <a:prstGeom prst="rect">
            <a:avLst/>
          </a:prstGeom>
        </p:spPr>
        <p:txBody>
          <a:bodyPr spcFirstLastPara="1" wrap="square" lIns="91425" tIns="91425" rIns="91425" bIns="91425" anchor="t" anchorCtr="0">
            <a:noAutofit/>
          </a:bodyPr>
          <a:lstStyle/>
          <a:p>
            <a:pPr marL="0" lvl="0" indent="0" algn="just" rtl="0">
              <a:lnSpc>
                <a:spcPct val="115000"/>
              </a:lnSpc>
              <a:spcBef>
                <a:spcPts val="500"/>
              </a:spcBef>
              <a:spcAft>
                <a:spcPts val="0"/>
              </a:spcAft>
              <a:buClr>
                <a:srgbClr val="000000"/>
              </a:buClr>
              <a:buSzPts val="1100"/>
              <a:buFont typeface="Arial"/>
              <a:buNone/>
            </a:pPr>
            <a:r>
              <a:rPr lang="vi">
                <a:solidFill>
                  <a:srgbClr val="000000"/>
                </a:solidFill>
              </a:rPr>
              <a:t> Email Marketing</a:t>
            </a:r>
            <a:endParaRPr>
              <a:solidFill>
                <a:srgbClr val="000000"/>
              </a:solidFill>
            </a:endParaRPr>
          </a:p>
          <a:p>
            <a:pPr marL="0" lvl="0" indent="0" algn="l" rtl="0">
              <a:spcBef>
                <a:spcPts val="500"/>
              </a:spcBef>
              <a:spcAft>
                <a:spcPts val="0"/>
              </a:spcAft>
              <a:buNone/>
            </a:pPr>
            <a:endParaRPr/>
          </a:p>
        </p:txBody>
      </p:sp>
      <p:sp>
        <p:nvSpPr>
          <p:cNvPr id="482" name="Google Shape;482;p42"/>
          <p:cNvSpPr txBox="1">
            <a:spLocks noGrp="1"/>
          </p:cNvSpPr>
          <p:nvPr>
            <p:ph type="body" idx="2"/>
          </p:nvPr>
        </p:nvSpPr>
        <p:spPr>
          <a:xfrm>
            <a:off x="1221475" y="1174575"/>
            <a:ext cx="7862100" cy="1724700"/>
          </a:xfrm>
          <a:prstGeom prst="rect">
            <a:avLst/>
          </a:prstGeom>
        </p:spPr>
        <p:txBody>
          <a:bodyPr spcFirstLastPara="1" wrap="square" lIns="91425" tIns="91425" rIns="91425" bIns="91425" anchor="t" anchorCtr="0">
            <a:noAutofit/>
          </a:bodyPr>
          <a:lstStyle/>
          <a:p>
            <a:pPr marL="0" lvl="0" indent="0" algn="just" rtl="0">
              <a:spcBef>
                <a:spcPts val="500"/>
              </a:spcBef>
              <a:spcAft>
                <a:spcPts val="0"/>
              </a:spcAft>
              <a:buClr>
                <a:srgbClr val="000000"/>
              </a:buClr>
              <a:buSzPts val="1100"/>
              <a:buFont typeface="Arial"/>
              <a:buNone/>
            </a:pPr>
            <a:r>
              <a:rPr lang="vi" sz="1800">
                <a:solidFill>
                  <a:srgbClr val="000000"/>
                </a:solidFill>
                <a:latin typeface="Oswald"/>
                <a:ea typeface="Oswald"/>
                <a:cs typeface="Oswald"/>
                <a:sym typeface="Oswald"/>
              </a:rPr>
              <a:t>Email marketing bao gồm một chu trình hoàn chỉnh, từ việc thu thập dữ liệu email khách hàng, gửi email chăm sóc khách hàng và lọc những email không còn giá trị marketing đối với doanh nghiệp để làm mới kho email. Email gửi tới khách hàng có mục đích để tương tác thường xuyên với khách hàng, quảng cáo, tri ân, giới thiệu một sản phẩm mới.</a:t>
            </a:r>
            <a:endParaRPr sz="1800">
              <a:solidFill>
                <a:srgbClr val="000000"/>
              </a:solidFill>
              <a:latin typeface="Oswald"/>
              <a:ea typeface="Oswald"/>
              <a:cs typeface="Oswald"/>
              <a:sym typeface="Oswald"/>
            </a:endParaRPr>
          </a:p>
          <a:p>
            <a:pPr marL="0" lvl="0" indent="0" algn="l" rtl="0">
              <a:spcBef>
                <a:spcPts val="500"/>
              </a:spcBef>
              <a:spcAft>
                <a:spcPts val="1600"/>
              </a:spcAft>
              <a:buNone/>
            </a:pPr>
            <a:endParaRPr sz="1800">
              <a:latin typeface="Oswald"/>
              <a:ea typeface="Oswald"/>
              <a:cs typeface="Oswald"/>
              <a:sym typeface="Oswald"/>
            </a:endParaRPr>
          </a:p>
        </p:txBody>
      </p:sp>
      <p:pic>
        <p:nvPicPr>
          <p:cNvPr id="483" name="Google Shape;483;p42"/>
          <p:cNvPicPr preferRelativeResize="0"/>
          <p:nvPr/>
        </p:nvPicPr>
        <p:blipFill>
          <a:blip r:embed="rId3">
            <a:alphaModFix/>
          </a:blip>
          <a:stretch>
            <a:fillRect/>
          </a:stretch>
        </p:blipFill>
        <p:spPr>
          <a:xfrm>
            <a:off x="1292500" y="2797800"/>
            <a:ext cx="7463725" cy="2151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3"/>
          <p:cNvSpPr txBox="1">
            <a:spLocks noGrp="1"/>
          </p:cNvSpPr>
          <p:nvPr>
            <p:ph type="title"/>
          </p:nvPr>
        </p:nvSpPr>
        <p:spPr>
          <a:xfrm>
            <a:off x="1190850" y="619125"/>
            <a:ext cx="7840200" cy="72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solidFill>
                  <a:srgbClr val="000000"/>
                </a:solidFill>
              </a:rPr>
              <a:t>Những điều email marketing nên tránh:</a:t>
            </a:r>
            <a:endParaRPr>
              <a:solidFill>
                <a:srgbClr val="000000"/>
              </a:solidFill>
            </a:endParaRPr>
          </a:p>
        </p:txBody>
      </p:sp>
      <p:sp>
        <p:nvSpPr>
          <p:cNvPr id="489" name="Google Shape;489;p43"/>
          <p:cNvSpPr txBox="1">
            <a:spLocks noGrp="1"/>
          </p:cNvSpPr>
          <p:nvPr>
            <p:ph type="subTitle" idx="1"/>
          </p:nvPr>
        </p:nvSpPr>
        <p:spPr>
          <a:xfrm>
            <a:off x="1190850" y="1388025"/>
            <a:ext cx="7761600" cy="173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500"/>
              </a:spcBef>
              <a:spcAft>
                <a:spcPts val="0"/>
              </a:spcAft>
              <a:buSzPts val="1800"/>
              <a:buFont typeface="Oswald"/>
              <a:buChar char="●"/>
            </a:pPr>
            <a:r>
              <a:rPr lang="vi" sz="1800">
                <a:solidFill>
                  <a:srgbClr val="000000"/>
                </a:solidFill>
                <a:latin typeface="Oswald"/>
                <a:ea typeface="Oswald"/>
                <a:cs typeface="Oswald"/>
                <a:sym typeface="Oswald"/>
              </a:rPr>
              <a:t>Spam.</a:t>
            </a:r>
            <a:endParaRPr sz="1800">
              <a:solidFill>
                <a:srgbClr val="000000"/>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vi" sz="1800">
                <a:solidFill>
                  <a:srgbClr val="000000"/>
                </a:solidFill>
                <a:latin typeface="Oswald"/>
                <a:ea typeface="Oswald"/>
                <a:cs typeface="Oswald"/>
                <a:sym typeface="Oswald"/>
              </a:rPr>
              <a:t>Chỉ gửi email quảng cáo, giới thiệu mà không đem lại lợi ích cho khách hàng.</a:t>
            </a:r>
            <a:endParaRPr sz="1800">
              <a:solidFill>
                <a:srgbClr val="000000"/>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vi" sz="1800">
                <a:solidFill>
                  <a:srgbClr val="000000"/>
                </a:solidFill>
                <a:latin typeface="Oswald"/>
                <a:ea typeface="Oswald"/>
                <a:cs typeface="Oswald"/>
                <a:sym typeface="Oswald"/>
              </a:rPr>
              <a:t>Nội dung quá dài và nhàm chán.</a:t>
            </a:r>
            <a:endParaRPr sz="1800">
              <a:solidFill>
                <a:srgbClr val="000000"/>
              </a:solidFill>
              <a:latin typeface="Oswald"/>
              <a:ea typeface="Oswald"/>
              <a:cs typeface="Oswald"/>
              <a:sym typeface="Oswald"/>
            </a:endParaRPr>
          </a:p>
          <a:p>
            <a:pPr marL="457200" lvl="0" indent="-342900" algn="l" rtl="0">
              <a:lnSpc>
                <a:spcPct val="115000"/>
              </a:lnSpc>
              <a:spcBef>
                <a:spcPts val="0"/>
              </a:spcBef>
              <a:spcAft>
                <a:spcPts val="0"/>
              </a:spcAft>
              <a:buSzPts val="1800"/>
              <a:buFont typeface="Oswald"/>
              <a:buChar char="●"/>
            </a:pPr>
            <a:r>
              <a:rPr lang="vi" sz="1800">
                <a:solidFill>
                  <a:srgbClr val="000000"/>
                </a:solidFill>
                <a:latin typeface="Oswald"/>
                <a:ea typeface="Oswald"/>
                <a:cs typeface="Oswald"/>
                <a:sym typeface="Oswald"/>
              </a:rPr>
              <a:t>Không gửi email thường xuyên.</a:t>
            </a:r>
            <a:endParaRPr sz="1800">
              <a:latin typeface="Oswald"/>
              <a:ea typeface="Oswald"/>
              <a:cs typeface="Oswald"/>
              <a:sym typeface="Oswa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493"/>
        <p:cNvGrpSpPr/>
        <p:nvPr/>
      </p:nvGrpSpPr>
      <p:grpSpPr>
        <a:xfrm>
          <a:off x="0" y="0"/>
          <a:ext cx="0" cy="0"/>
          <a:chOff x="0" y="0"/>
          <a:chExt cx="0" cy="0"/>
        </a:xfrm>
      </p:grpSpPr>
      <p:sp>
        <p:nvSpPr>
          <p:cNvPr id="494" name="Google Shape;494;p44"/>
          <p:cNvSpPr txBox="1">
            <a:spLocks noGrp="1"/>
          </p:cNvSpPr>
          <p:nvPr>
            <p:ph type="title"/>
          </p:nvPr>
        </p:nvSpPr>
        <p:spPr>
          <a:xfrm>
            <a:off x="987325" y="1793375"/>
            <a:ext cx="7371300" cy="117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 sz="3000">
                <a:latin typeface="Oswald"/>
                <a:ea typeface="Oswald"/>
                <a:cs typeface="Oswald"/>
                <a:sym typeface="Oswald"/>
              </a:rPr>
              <a:t>Cảm ơn thầy và các bạn đã theo dõi.</a:t>
            </a:r>
            <a:endParaRPr sz="3000">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831150" y="10415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
                <a:latin typeface="Oswald"/>
                <a:ea typeface="Oswald"/>
                <a:cs typeface="Oswald"/>
                <a:sym typeface="Oswald"/>
              </a:rPr>
              <a:t>Internet Marketing là gì?</a:t>
            </a:r>
            <a:endParaRPr>
              <a:latin typeface="Oswald"/>
              <a:ea typeface="Oswald"/>
              <a:cs typeface="Oswald"/>
              <a:sym typeface="Oswald"/>
            </a:endParaRPr>
          </a:p>
        </p:txBody>
      </p:sp>
      <p:sp>
        <p:nvSpPr>
          <p:cNvPr id="296" name="Google Shape;296;p16"/>
          <p:cNvSpPr txBox="1">
            <a:spLocks noGrp="1"/>
          </p:cNvSpPr>
          <p:nvPr>
            <p:ph type="title"/>
          </p:nvPr>
        </p:nvSpPr>
        <p:spPr>
          <a:xfrm>
            <a:off x="1537500" y="2571750"/>
            <a:ext cx="44451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 sz="1800">
                <a:latin typeface="Oswald"/>
                <a:ea typeface="Oswald"/>
                <a:cs typeface="Oswald"/>
                <a:sym typeface="Oswald"/>
              </a:rPr>
              <a:t>Presenter: Nguyễn Trần Quang Trung</a:t>
            </a:r>
            <a:endParaRPr sz="1800">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sz="3000"/>
              <a:t>Khái niệm</a:t>
            </a:r>
            <a:endParaRPr sz="3000"/>
          </a:p>
        </p:txBody>
      </p:sp>
      <p:sp>
        <p:nvSpPr>
          <p:cNvPr id="302" name="Google Shape;302;p17"/>
          <p:cNvSpPr txBox="1">
            <a:spLocks noGrp="1"/>
          </p:cNvSpPr>
          <p:nvPr>
            <p:ph type="body" idx="1"/>
          </p:nvPr>
        </p:nvSpPr>
        <p:spPr>
          <a:xfrm>
            <a:off x="1303800" y="1195000"/>
            <a:ext cx="7609200" cy="900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vi" sz="1800">
                <a:solidFill>
                  <a:srgbClr val="212529"/>
                </a:solidFill>
                <a:highlight>
                  <a:srgbClr val="FFFFFF"/>
                </a:highlight>
                <a:latin typeface="Oswald"/>
                <a:ea typeface="Oswald"/>
                <a:cs typeface="Oswald"/>
                <a:sym typeface="Oswald"/>
              </a:rPr>
              <a:t>Là một hình thức marketing cho sản phẩm hay dịch vụ trên môi trường Internet. Bao gồm những công việc mang tính sáng tạo và các khía cạnh kỹ thuật trên môi trường Internet, bao gồm: Thiết kế, phát triển, quảng cáo và bán hàng.</a:t>
            </a:r>
            <a:endParaRPr sz="1800">
              <a:solidFill>
                <a:srgbClr val="212529"/>
              </a:solidFill>
              <a:highlight>
                <a:srgbClr val="FFFFFF"/>
              </a:highlight>
              <a:latin typeface="Oswald"/>
              <a:ea typeface="Oswald"/>
              <a:cs typeface="Oswald"/>
              <a:sym typeface="Oswald"/>
            </a:endParaRPr>
          </a:p>
        </p:txBody>
      </p:sp>
      <p:pic>
        <p:nvPicPr>
          <p:cNvPr id="303" name="Google Shape;303;p17"/>
          <p:cNvPicPr preferRelativeResize="0"/>
          <p:nvPr/>
        </p:nvPicPr>
        <p:blipFill>
          <a:blip r:embed="rId3">
            <a:alphaModFix/>
          </a:blip>
          <a:stretch>
            <a:fillRect/>
          </a:stretch>
        </p:blipFill>
        <p:spPr>
          <a:xfrm>
            <a:off x="1577288" y="2514100"/>
            <a:ext cx="6848773" cy="2394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Các loại hình Internet Marketing</a:t>
            </a:r>
            <a:endParaRPr/>
          </a:p>
        </p:txBody>
      </p:sp>
      <p:pic>
        <p:nvPicPr>
          <p:cNvPr id="309" name="Google Shape;309;p18"/>
          <p:cNvPicPr preferRelativeResize="0"/>
          <p:nvPr/>
        </p:nvPicPr>
        <p:blipFill>
          <a:blip r:embed="rId3">
            <a:alphaModFix/>
          </a:blip>
          <a:stretch>
            <a:fillRect/>
          </a:stretch>
        </p:blipFill>
        <p:spPr>
          <a:xfrm>
            <a:off x="1903875" y="1466275"/>
            <a:ext cx="5834400" cy="3270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313"/>
        <p:cNvGrpSpPr/>
        <p:nvPr/>
      </p:nvGrpSpPr>
      <p:grpSpPr>
        <a:xfrm>
          <a:off x="0" y="0"/>
          <a:ext cx="0" cy="0"/>
          <a:chOff x="0" y="0"/>
          <a:chExt cx="0" cy="0"/>
        </a:xfrm>
      </p:grpSpPr>
      <p:sp>
        <p:nvSpPr>
          <p:cNvPr id="314" name="Google Shape;314;p19"/>
          <p:cNvSpPr txBox="1">
            <a:spLocks noGrp="1"/>
          </p:cNvSpPr>
          <p:nvPr>
            <p:ph type="title"/>
          </p:nvPr>
        </p:nvSpPr>
        <p:spPr>
          <a:xfrm>
            <a:off x="831150" y="10415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
              <a:t>Display Advertising </a:t>
            </a:r>
            <a:r>
              <a:rPr lang="vi" sz="3000"/>
              <a:t>&amp;</a:t>
            </a:r>
            <a:endParaRPr sz="3000"/>
          </a:p>
          <a:p>
            <a:pPr marL="0" lvl="0" indent="0" algn="l" rtl="0">
              <a:spcBef>
                <a:spcPts val="0"/>
              </a:spcBef>
              <a:spcAft>
                <a:spcPts val="0"/>
              </a:spcAft>
              <a:buNone/>
            </a:pPr>
            <a:r>
              <a:rPr lang="vi"/>
              <a:t>Search Engine Marketing</a:t>
            </a:r>
            <a:endParaRPr/>
          </a:p>
        </p:txBody>
      </p:sp>
      <p:sp>
        <p:nvSpPr>
          <p:cNvPr id="315" name="Google Shape;315;p19"/>
          <p:cNvSpPr txBox="1">
            <a:spLocks noGrp="1"/>
          </p:cNvSpPr>
          <p:nvPr>
            <p:ph type="title"/>
          </p:nvPr>
        </p:nvSpPr>
        <p:spPr>
          <a:xfrm>
            <a:off x="1537500" y="2571750"/>
            <a:ext cx="44451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 sz="1800"/>
              <a:t>Presenter: Nguyễn Trần Quang Trung</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0"/>
          <p:cNvSpPr txBox="1">
            <a:spLocks noGrp="1"/>
          </p:cNvSpPr>
          <p:nvPr>
            <p:ph type="title"/>
          </p:nvPr>
        </p:nvSpPr>
        <p:spPr>
          <a:xfrm>
            <a:off x="1303800" y="59857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Display Advertising</a:t>
            </a:r>
            <a:endParaRPr/>
          </a:p>
        </p:txBody>
      </p:sp>
      <p:sp>
        <p:nvSpPr>
          <p:cNvPr id="321" name="Google Shape;321;p20"/>
          <p:cNvSpPr txBox="1">
            <a:spLocks noGrp="1"/>
          </p:cNvSpPr>
          <p:nvPr>
            <p:ph type="body" idx="1"/>
          </p:nvPr>
        </p:nvSpPr>
        <p:spPr>
          <a:xfrm>
            <a:off x="1196525" y="4209250"/>
            <a:ext cx="7700700" cy="55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vi" sz="1800">
                <a:solidFill>
                  <a:srgbClr val="000000"/>
                </a:solidFill>
                <a:latin typeface="Oswald"/>
                <a:ea typeface="Oswald"/>
                <a:cs typeface="Oswald"/>
                <a:sym typeface="Oswald"/>
              </a:rPr>
              <a:t>Truyền tải thông điệp quảng cáo một cách trực quan bằng việc sử dụng văn bản, logo, hình ảnh động, video, hình ảnh, hoặc các phương tiện đồ hoạ khác</a:t>
            </a:r>
            <a:endParaRPr sz="1800">
              <a:solidFill>
                <a:srgbClr val="212529"/>
              </a:solidFill>
              <a:highlight>
                <a:srgbClr val="FFFFFF"/>
              </a:highlight>
              <a:latin typeface="Oswald"/>
              <a:ea typeface="Oswald"/>
              <a:cs typeface="Oswald"/>
              <a:sym typeface="Oswald"/>
            </a:endParaRPr>
          </a:p>
        </p:txBody>
      </p:sp>
      <p:pic>
        <p:nvPicPr>
          <p:cNvPr id="322" name="Google Shape;322;p20"/>
          <p:cNvPicPr preferRelativeResize="0"/>
          <p:nvPr/>
        </p:nvPicPr>
        <p:blipFill>
          <a:blip r:embed="rId3">
            <a:alphaModFix/>
          </a:blip>
          <a:stretch>
            <a:fillRect/>
          </a:stretch>
        </p:blipFill>
        <p:spPr>
          <a:xfrm>
            <a:off x="1239400" y="1371875"/>
            <a:ext cx="3559175" cy="2299625"/>
          </a:xfrm>
          <a:prstGeom prst="rect">
            <a:avLst/>
          </a:prstGeom>
          <a:noFill/>
          <a:ln>
            <a:noFill/>
          </a:ln>
        </p:spPr>
      </p:pic>
      <p:pic>
        <p:nvPicPr>
          <p:cNvPr id="323" name="Google Shape;323;p20"/>
          <p:cNvPicPr preferRelativeResize="0"/>
          <p:nvPr/>
        </p:nvPicPr>
        <p:blipFill>
          <a:blip r:embed="rId4">
            <a:alphaModFix/>
          </a:blip>
          <a:stretch>
            <a:fillRect/>
          </a:stretch>
        </p:blipFill>
        <p:spPr>
          <a:xfrm>
            <a:off x="5262225" y="1371863"/>
            <a:ext cx="3331400" cy="2299625"/>
          </a:xfrm>
          <a:prstGeom prst="rect">
            <a:avLst/>
          </a:prstGeom>
          <a:noFill/>
          <a:ln>
            <a:noFill/>
          </a:ln>
        </p:spPr>
      </p:pic>
      <p:sp>
        <p:nvSpPr>
          <p:cNvPr id="324" name="Google Shape;324;p20"/>
          <p:cNvSpPr txBox="1"/>
          <p:nvPr/>
        </p:nvSpPr>
        <p:spPr>
          <a:xfrm>
            <a:off x="1923725" y="3719925"/>
            <a:ext cx="2310900" cy="31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 sz="1800">
                <a:latin typeface="Oswald ExtraLight"/>
                <a:ea typeface="Oswald ExtraLight"/>
                <a:cs typeface="Oswald ExtraLight"/>
                <a:sym typeface="Oswald ExtraLight"/>
              </a:rPr>
              <a:t>Static images</a:t>
            </a:r>
            <a:endParaRPr sz="1800">
              <a:latin typeface="Oswald ExtraLight"/>
              <a:ea typeface="Oswald ExtraLight"/>
              <a:cs typeface="Oswald ExtraLight"/>
              <a:sym typeface="Oswald ExtraLight"/>
            </a:endParaRPr>
          </a:p>
        </p:txBody>
      </p:sp>
      <p:sp>
        <p:nvSpPr>
          <p:cNvPr id="325" name="Google Shape;325;p20"/>
          <p:cNvSpPr txBox="1"/>
          <p:nvPr/>
        </p:nvSpPr>
        <p:spPr>
          <a:xfrm>
            <a:off x="6023400" y="3616425"/>
            <a:ext cx="2310900" cy="42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 sz="1800">
                <a:latin typeface="Oswald ExtraLight"/>
                <a:ea typeface="Oswald ExtraLight"/>
                <a:cs typeface="Oswald ExtraLight"/>
                <a:sym typeface="Oswald ExtraLight"/>
              </a:rPr>
              <a:t>Floating banner</a:t>
            </a:r>
            <a:endParaRPr sz="1800">
              <a:latin typeface="Oswald ExtraLight"/>
              <a:ea typeface="Oswald ExtraLight"/>
              <a:cs typeface="Oswald ExtraLight"/>
              <a:sym typeface="Oswald Extra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title"/>
          </p:nvPr>
        </p:nvSpPr>
        <p:spPr>
          <a:xfrm>
            <a:off x="1303800" y="598575"/>
            <a:ext cx="7030500" cy="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
              <a:t>Display Advertising</a:t>
            </a:r>
            <a:endParaRPr/>
          </a:p>
        </p:txBody>
      </p:sp>
      <p:sp>
        <p:nvSpPr>
          <p:cNvPr id="331" name="Google Shape;331;p21"/>
          <p:cNvSpPr txBox="1"/>
          <p:nvPr/>
        </p:nvSpPr>
        <p:spPr>
          <a:xfrm>
            <a:off x="1517225" y="3943775"/>
            <a:ext cx="2310900" cy="31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 sz="1800">
                <a:latin typeface="Oswald ExtraLight"/>
                <a:ea typeface="Oswald ExtraLight"/>
                <a:cs typeface="Oswald ExtraLight"/>
                <a:sym typeface="Oswald ExtraLight"/>
              </a:rPr>
              <a:t>Pop-up ad</a:t>
            </a:r>
            <a:endParaRPr sz="1800">
              <a:latin typeface="Oswald ExtraLight"/>
              <a:ea typeface="Oswald ExtraLight"/>
              <a:cs typeface="Oswald ExtraLight"/>
              <a:sym typeface="Oswald ExtraLight"/>
            </a:endParaRPr>
          </a:p>
        </p:txBody>
      </p:sp>
      <p:sp>
        <p:nvSpPr>
          <p:cNvPr id="332" name="Google Shape;332;p21"/>
          <p:cNvSpPr txBox="1"/>
          <p:nvPr/>
        </p:nvSpPr>
        <p:spPr>
          <a:xfrm>
            <a:off x="6073475" y="3892025"/>
            <a:ext cx="2310900" cy="420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 sz="1800">
                <a:latin typeface="Oswald ExtraLight"/>
                <a:ea typeface="Oswald ExtraLight"/>
                <a:cs typeface="Oswald ExtraLight"/>
                <a:sym typeface="Oswald ExtraLight"/>
              </a:rPr>
              <a:t>Wallpaper ad</a:t>
            </a:r>
            <a:endParaRPr sz="1800">
              <a:latin typeface="Oswald ExtraLight"/>
              <a:ea typeface="Oswald ExtraLight"/>
              <a:cs typeface="Oswald ExtraLight"/>
              <a:sym typeface="Oswald ExtraLight"/>
            </a:endParaRPr>
          </a:p>
        </p:txBody>
      </p:sp>
      <p:pic>
        <p:nvPicPr>
          <p:cNvPr id="333" name="Google Shape;333;p21"/>
          <p:cNvPicPr preferRelativeResize="0"/>
          <p:nvPr/>
        </p:nvPicPr>
        <p:blipFill>
          <a:blip r:embed="rId3">
            <a:alphaModFix/>
          </a:blip>
          <a:stretch>
            <a:fillRect/>
          </a:stretch>
        </p:blipFill>
        <p:spPr>
          <a:xfrm>
            <a:off x="662050" y="1407650"/>
            <a:ext cx="4021250" cy="2401749"/>
          </a:xfrm>
          <a:prstGeom prst="rect">
            <a:avLst/>
          </a:prstGeom>
          <a:noFill/>
          <a:ln>
            <a:noFill/>
          </a:ln>
        </p:spPr>
      </p:pic>
      <p:pic>
        <p:nvPicPr>
          <p:cNvPr id="334" name="Google Shape;334;p21"/>
          <p:cNvPicPr preferRelativeResize="0"/>
          <p:nvPr/>
        </p:nvPicPr>
        <p:blipFill>
          <a:blip r:embed="rId4">
            <a:alphaModFix/>
          </a:blip>
          <a:stretch>
            <a:fillRect/>
          </a:stretch>
        </p:blipFill>
        <p:spPr>
          <a:xfrm>
            <a:off x="4930475" y="1407650"/>
            <a:ext cx="4213525" cy="2401750"/>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1280</Words>
  <Application>Microsoft Office PowerPoint</Application>
  <PresentationFormat>On-screen Show (16:9)</PresentationFormat>
  <Paragraphs>89</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Oswald ExtraLight</vt:lpstr>
      <vt:lpstr>Times New Roman</vt:lpstr>
      <vt:lpstr>Maven Pro</vt:lpstr>
      <vt:lpstr>Nunito</vt:lpstr>
      <vt:lpstr>Oswald</vt:lpstr>
      <vt:lpstr>Verdana</vt:lpstr>
      <vt:lpstr>Arial</vt:lpstr>
      <vt:lpstr>Oswald Light</vt:lpstr>
      <vt:lpstr>Roboto</vt:lpstr>
      <vt:lpstr>Momentum</vt:lpstr>
      <vt:lpstr>Internet Marketing</vt:lpstr>
      <vt:lpstr>Thành viên nhóm :</vt:lpstr>
      <vt:lpstr>Mục lục :</vt:lpstr>
      <vt:lpstr>Internet Marketing là gì?</vt:lpstr>
      <vt:lpstr>Khái niệm</vt:lpstr>
      <vt:lpstr>Các loại hình Internet Marketing</vt:lpstr>
      <vt:lpstr>Display Advertising &amp; Search Engine Marketing</vt:lpstr>
      <vt:lpstr>Display Advertising</vt:lpstr>
      <vt:lpstr>Display Advertising</vt:lpstr>
      <vt:lpstr>Display Advertising</vt:lpstr>
      <vt:lpstr>Search Engine Marketing</vt:lpstr>
      <vt:lpstr>Search Engine Marketing</vt:lpstr>
      <vt:lpstr>Search Engine Marketing</vt:lpstr>
      <vt:lpstr>Referral Marketing &amp; Affiliate Marketing</vt:lpstr>
      <vt:lpstr>Referral Marketing</vt:lpstr>
      <vt:lpstr>Referral Marketing</vt:lpstr>
      <vt:lpstr>Referral Marketing </vt:lpstr>
      <vt:lpstr>Referral Marketing  </vt:lpstr>
      <vt:lpstr>Referral Marketing </vt:lpstr>
      <vt:lpstr>Affiliate Marketing</vt:lpstr>
      <vt:lpstr>Affiliate Marketing </vt:lpstr>
      <vt:lpstr>Affiliate Marketing </vt:lpstr>
      <vt:lpstr>Affiliate Marketing </vt:lpstr>
      <vt:lpstr>SEO &amp; Social Media Marketing &amp;  Email Marketing</vt:lpstr>
      <vt:lpstr>Search Engine Optimzation(SEO)</vt:lpstr>
      <vt:lpstr>Search Engine Optimzation(SEO)</vt:lpstr>
      <vt:lpstr>Social Media Marketing</vt:lpstr>
      <vt:lpstr>Social Media Marketing</vt:lpstr>
      <vt:lpstr>Social Media Marketing</vt:lpstr>
      <vt:lpstr> Email Marketing </vt:lpstr>
      <vt:lpstr>Những điều email marketing nên tránh:</vt:lpstr>
      <vt:lpstr>Cảm ơn thầy và các bạn đã theo dõi.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Marketing</dc:title>
  <cp:lastModifiedBy>Nhat Vo</cp:lastModifiedBy>
  <cp:revision>1</cp:revision>
  <dcterms:modified xsi:type="dcterms:W3CDTF">2018-11-28T10:04:56Z</dcterms:modified>
</cp:coreProperties>
</file>