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84" r:id="rId4"/>
  </p:sldMasterIdLst>
  <p:notesMasterIdLst>
    <p:notesMasterId r:id="rId52"/>
  </p:notesMasterIdLst>
  <p:handoutMasterIdLst>
    <p:handoutMasterId r:id="rId53"/>
  </p:handoutMasterIdLst>
  <p:sldIdLst>
    <p:sldId id="256" r:id="rId5"/>
    <p:sldId id="257" r:id="rId6"/>
    <p:sldId id="259" r:id="rId7"/>
    <p:sldId id="267" r:id="rId8"/>
    <p:sldId id="268" r:id="rId9"/>
    <p:sldId id="269" r:id="rId10"/>
    <p:sldId id="27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1" r:id="rId21"/>
    <p:sldId id="310" r:id="rId22"/>
    <p:sldId id="312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280" r:id="rId37"/>
    <p:sldId id="281" r:id="rId38"/>
    <p:sldId id="282" r:id="rId39"/>
    <p:sldId id="283" r:id="rId40"/>
    <p:sldId id="284" r:id="rId41"/>
    <p:sldId id="286" r:id="rId42"/>
    <p:sldId id="287" r:id="rId43"/>
    <p:sldId id="271" r:id="rId44"/>
    <p:sldId id="273" r:id="rId45"/>
    <p:sldId id="272" r:id="rId46"/>
    <p:sldId id="274" r:id="rId47"/>
    <p:sldId id="275" r:id="rId48"/>
    <p:sldId id="276" r:id="rId49"/>
    <p:sldId id="279" r:id="rId50"/>
    <p:sldId id="266" r:id="rId5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183F3-4194-4465-BA34-A363F4D3CE5F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6F1A-1FDC-41E3-97A7-C25D144684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82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775B8-77E7-4341-9C7A-1AD7394DE4A7}" type="datetimeFigureOut">
              <a:rPr lang="en-US" smtClean="0"/>
              <a:t>9/18/2018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61069-3068-4498-AC47-CBF47DD035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73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61069-3068-4498-AC47-CBF47DD035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1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61069-3068-4498-AC47-CBF47DD035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047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161069-3068-4498-AC47-CBF47DD035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590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9057" y="808263"/>
            <a:ext cx="10477129" cy="1000579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057" y="1996317"/>
            <a:ext cx="9121857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14F6B59A-F47F-4C2B-9C33-26F8CB89FBA1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9057" y="1993655"/>
            <a:ext cx="9121857" cy="2662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A07586DF-B8C1-4332-AAAD-EC3186F4BF48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Oval 6"/>
          <p:cNvSpPr/>
          <p:nvPr userDrawn="1"/>
        </p:nvSpPr>
        <p:spPr>
          <a:xfrm>
            <a:off x="11640910" y="6346773"/>
            <a:ext cx="356507" cy="356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596" y="6342465"/>
            <a:ext cx="487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1A08FD1-8A6A-4011-BCDD-56550FD50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D3145-450E-4620-8F97-A3D1EF08AE3B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11640910" y="6346773"/>
            <a:ext cx="356507" cy="356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596" y="6342465"/>
            <a:ext cx="487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1A08FD1-8A6A-4011-BCDD-56550FD50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AF15A-C273-4BF3-8D1C-069FD22C4E05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1640910" y="6346773"/>
            <a:ext cx="356507" cy="356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596" y="6342465"/>
            <a:ext cx="487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1A08FD1-8A6A-4011-BCDD-56550FD50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A8A6A-904E-43D0-8B7A-B0D17FBFB91F}" type="datetime1">
              <a:rPr lang="en-US" smtClean="0"/>
              <a:t>9/18/2018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xmlns="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11640910" y="6346773"/>
            <a:ext cx="356507" cy="356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75596" y="6342465"/>
            <a:ext cx="487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1A08FD1-8A6A-4011-BCDD-56550FD50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96F77-E7E5-4165-BBBD-47C72299F457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11640910" y="6346773"/>
            <a:ext cx="356507" cy="356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596" y="6342465"/>
            <a:ext cx="487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1A08FD1-8A6A-4011-BCDD-56550FD50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8120-C30B-44F6-98CA-D30BF6F1F3F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4" name="Oval 3"/>
          <p:cNvSpPr/>
          <p:nvPr userDrawn="1"/>
        </p:nvSpPr>
        <p:spPr>
          <a:xfrm>
            <a:off x="11640910" y="6346773"/>
            <a:ext cx="356507" cy="356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596" y="6342465"/>
            <a:ext cx="487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1A08FD1-8A6A-4011-BCDD-56550FD50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85835-0686-48E0-9EEE-6D49D86224F7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11640910" y="6346773"/>
            <a:ext cx="356507" cy="356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596" y="6342465"/>
            <a:ext cx="487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1A08FD1-8A6A-4011-BCDD-56550FD50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D7B84-D86C-45AF-9E77-21D8E4DDB2DC}" type="datetime1">
              <a:rPr lang="en-US" smtClean="0"/>
              <a:t>9/18/2018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Oval 14"/>
          <p:cNvSpPr/>
          <p:nvPr userDrawn="1"/>
        </p:nvSpPr>
        <p:spPr>
          <a:xfrm>
            <a:off x="11640910" y="6346773"/>
            <a:ext cx="356507" cy="35650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75596" y="6342465"/>
            <a:ext cx="4871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31A08FD1-8A6A-4011-BCDD-56550FD50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373CB89-AD68-44EC-9F5E-D713A8D02101}" type="datetime1">
              <a:rPr lang="en-US" smtClean="0"/>
              <a:t>9/18/2018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ZA" smtClean="0"/>
              <a:t>Systems Analysis and Design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1074" y="-743238"/>
            <a:ext cx="8637073" cy="2541431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MANAGER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6280" y="3131581"/>
            <a:ext cx="1332110" cy="510746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GROUP 3</a:t>
            </a:r>
            <a:endParaRPr lang="en-US" b="1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  <p:pic>
        <p:nvPicPr>
          <p:cNvPr id="5" name="Graphic 4" descr="Brain in head">
            <a:extLst>
              <a:ext uri="{FF2B5EF4-FFF2-40B4-BE49-F238E27FC236}">
                <a16:creationId xmlns:a16="http://schemas.microsoft.com/office/drawing/2014/main" xmlns="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702773" y="299179"/>
            <a:ext cx="1440000" cy="14400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 txBox="1">
            <a:spLocks/>
          </p:cNvSpPr>
          <p:nvPr/>
        </p:nvSpPr>
        <p:spPr>
          <a:xfrm>
            <a:off x="6896280" y="3642327"/>
            <a:ext cx="3870759" cy="1687554"/>
          </a:xfrm>
          <a:prstGeom prst="rect">
            <a:avLst/>
          </a:prstGeom>
        </p:spPr>
        <p:txBody>
          <a:bodyPr vert="horz" lIns="91440" tIns="91440" rIns="91440" bIns="9144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Vũ Ngọc Duy 		1510519</a:t>
            </a:r>
          </a:p>
          <a:p>
            <a:pPr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Nguyễn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Văn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Hùng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1511360</a:t>
            </a:r>
          </a:p>
          <a:p>
            <a:pPr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Lê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Bá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Anh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Tuấn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	1414384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Nguyễn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Kỳ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Cao	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           51300333</a:t>
            </a:r>
            <a:endParaRPr lang="en-US" dirty="0" smtClean="0">
              <a:solidFill>
                <a:srgbClr val="00000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 can affect every step of the project life cycle.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give your team a greater chance of achieving the objective because they know precisely what they're working towards.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Clear project objectives also support the current emphasis on total quality management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9/18/2018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latin typeface="Arial" panose="020B0604020202020204" pitchFamily="34" charset="0"/>
                <a:cs typeface="Arial" panose="020B0604020202020204" pitchFamily="34" charset="0"/>
              </a:rPr>
              <a:t>Systems Analysis and Design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Benefits of the Well-Written Objective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05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Speeding up a process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Streamlining a process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Combining processes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Reducing errors in input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Reducing redundant storage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Reducing redundant output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Improving system and subsystem integration </a:t>
            </a:r>
            <a:b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9/18/2018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latin typeface="Arial" panose="020B0604020202020204" pitchFamily="34" charset="0"/>
                <a:cs typeface="Arial" panose="020B0604020202020204" pitchFamily="34" charset="0"/>
              </a:rPr>
              <a:t>Systems Analysis and Design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79501" y="779119"/>
            <a:ext cx="9818137" cy="1049235"/>
          </a:xfrm>
        </p:spPr>
        <p:txBody>
          <a:bodyPr>
            <a:no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Many possible objectives exist including: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54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8120-C30B-44F6-98CA-D30BF6F1F3F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7900" y="254000"/>
            <a:ext cx="10147300" cy="5435600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55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4362" y="1736332"/>
            <a:ext cx="9603275" cy="3450613"/>
          </a:xfrm>
        </p:spPr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The three key elements of feasibility include technical, economic, and operational feasibility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9/18/2018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latin typeface="Arial" panose="020B0604020202020204" pitchFamily="34" charset="0"/>
                <a:cs typeface="Arial" panose="020B0604020202020204" pitchFamily="34" charset="0"/>
              </a:rPr>
              <a:t>Systems Analysis and Design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Determining resources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4360" y="2625578"/>
            <a:ext cx="9424439" cy="3137228"/>
          </a:xfrm>
          <a:prstGeom prst="rect">
            <a:avLst/>
          </a:prstGeom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156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This assessment focuses on the technical resources available to the organization.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It helps organizations determine whether the technical resources meet capacity and whether the technical team is capable of converting the ideas into working systems.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Technical feasibility also involves evaluation of the hardware, software, and other technology requirements of the proposed system.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9/18/2018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latin typeface="Arial" panose="020B0604020202020204" pitchFamily="34" charset="0"/>
                <a:cs typeface="Arial" panose="020B0604020202020204" pitchFamily="34" charset="0"/>
              </a:rPr>
              <a:t>Systems Analysis and Design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Technical Feasibility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512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4363" y="1473200"/>
            <a:ext cx="9603275" cy="3993145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sz="3100" dirty="0">
                <a:latin typeface="Arial" panose="020B0604020202020204" pitchFamily="34" charset="0"/>
                <a:cs typeface="Arial" panose="020B0604020202020204" pitchFamily="34" charset="0"/>
              </a:rPr>
              <a:t>This assessment typically involves a cost/ benefits analysis of the project, helping organizations determine the viability, cost, and benefits associated with a project before financial resources are allocated.</a:t>
            </a:r>
          </a:p>
          <a:p>
            <a:r>
              <a:rPr lang="en-US" altLang="zh-CN" sz="3100" dirty="0">
                <a:latin typeface="Arial" panose="020B0604020202020204" pitchFamily="34" charset="0"/>
                <a:cs typeface="Arial" panose="020B0604020202020204" pitchFamily="34" charset="0"/>
              </a:rPr>
              <a:t>It also serves as an independent project assessment and enhances project credibility—helping decision makers determine the positive economic benefits to the organization that the proposed project will provide.</a:t>
            </a:r>
          </a:p>
          <a:p>
            <a:r>
              <a:rPr lang="en-US" altLang="zh-CN" sz="3100" dirty="0">
                <a:latin typeface="Arial" panose="020B0604020202020204" pitchFamily="34" charset="0"/>
                <a:cs typeface="Arial" panose="020B0604020202020204" pitchFamily="34" charset="0"/>
              </a:rPr>
              <a:t>Includes: </a:t>
            </a:r>
          </a:p>
          <a:p>
            <a:pPr lvl="1"/>
            <a:r>
              <a:rPr lang="en-US" altLang="zh-CN" sz="3100" dirty="0">
                <a:latin typeface="Arial" panose="020B0604020202020204" pitchFamily="34" charset="0"/>
                <a:cs typeface="Arial" panose="020B0604020202020204" pitchFamily="34" charset="0"/>
              </a:rPr>
              <a:t>Analyst and analyst team time</a:t>
            </a:r>
          </a:p>
          <a:p>
            <a:pPr lvl="1"/>
            <a:r>
              <a:rPr lang="en-US" altLang="zh-CN" sz="3100" dirty="0">
                <a:latin typeface="Arial" panose="020B0604020202020204" pitchFamily="34" charset="0"/>
                <a:cs typeface="Arial" panose="020B0604020202020204" pitchFamily="34" charset="0"/>
              </a:rPr>
              <a:t>Business employee time</a:t>
            </a:r>
          </a:p>
          <a:p>
            <a:pPr lvl="1"/>
            <a:r>
              <a:rPr lang="en-US" altLang="zh-CN" sz="3100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lvl="1"/>
            <a:r>
              <a:rPr lang="en-US" altLang="zh-CN" sz="3100" dirty="0">
                <a:latin typeface="Arial" panose="020B0604020202020204" pitchFamily="34" charset="0"/>
                <a:cs typeface="Arial" panose="020B0604020202020204" pitchFamily="34" charset="0"/>
              </a:rPr>
              <a:t>Software</a:t>
            </a:r>
          </a:p>
          <a:p>
            <a:pPr lvl="1"/>
            <a:r>
              <a:rPr lang="en-US" altLang="zh-CN" sz="3100" dirty="0">
                <a:latin typeface="Arial" panose="020B0604020202020204" pitchFamily="34" charset="0"/>
                <a:cs typeface="Arial" panose="020B0604020202020204" pitchFamily="34" charset="0"/>
              </a:rPr>
              <a:t>Software development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9/18/2018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latin typeface="Arial" panose="020B0604020202020204" pitchFamily="34" charset="0"/>
                <a:cs typeface="Arial" panose="020B0604020202020204" pitchFamily="34" charset="0"/>
              </a:rPr>
              <a:t>Systems Analysis and Design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Economic Feasibility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44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This assessment involves undertaking a study to analyze and determine whether—and how well—the organization's needs can be met by completing the project.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Operational feasibility studies also analyze how a project plan satisfies the requirements identified in the requirements analysis phase of system development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9/18/2018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latin typeface="Arial" panose="020B0604020202020204" pitchFamily="34" charset="0"/>
                <a:cs typeface="Arial" panose="020B0604020202020204" pitchFamily="34" charset="0"/>
              </a:rPr>
              <a:t>Systems Analysis and Design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Operational Feasibility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54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This assessment investigates whether any aspect of the proposed project conflicts with legal requirements like zoning laws, data protection acts, or social media laws.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9/18/2018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latin typeface="Arial" panose="020B0604020202020204" pitchFamily="34" charset="0"/>
                <a:cs typeface="Arial" panose="020B0604020202020204" pitchFamily="34" charset="0"/>
              </a:rPr>
              <a:t>Systems Analysis and Design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Legal Feasibility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96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This assessment is the most important for project success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After all, a project will fail if not completed on time.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In scheduling feasibility, an organization estimates how much time the project will take to complete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9/18/2018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latin typeface="Arial" panose="020B0604020202020204" pitchFamily="34" charset="0"/>
                <a:cs typeface="Arial" panose="020B0604020202020204" pitchFamily="34" charset="0"/>
              </a:rPr>
              <a:t>Systems Analysis and Design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Scheduling Feasibility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432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8120-C30B-44F6-98CA-D30BF6F1F3F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3800" y="190500"/>
            <a:ext cx="9703838" cy="5732463"/>
          </a:xfrm>
          <a:prstGeom prst="rect">
            <a:avLst/>
          </a:prstGeo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9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Project Initiation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Determine Feasibility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Determine Resources.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Ativity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Planing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and Control.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Managing Analysis and Design activities.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Agile Approach.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xmlns="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95A6-F9FC-465D-9A89-3A87D8AB2D0A}" type="datetime1">
              <a:rPr lang="en-US" smtClean="0"/>
              <a:t>9/18/2018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Activity Planning And Control</a:t>
            </a:r>
          </a:p>
        </p:txBody>
      </p:sp>
      <p:pic>
        <p:nvPicPr>
          <p:cNvPr id="6" name="Graphic 5" descr="Tools">
            <a:extLst>
              <a:ext uri="{FF2B5EF4-FFF2-40B4-BE49-F238E27FC236}">
                <a16:creationId xmlns="" xmlns:a16="http://schemas.microsoft.com/office/drawing/2014/main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4986B87E-83DC-455A-94FE-3896589031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3" y="1918196"/>
            <a:ext cx="9603275" cy="345061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Planning includes: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Selecting a systems analysis team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Estimating time required to complete each task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Scheduling the project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Control includes: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Comparing the plan for the project with its actual evolution</a:t>
            </a:r>
          </a:p>
          <a:p>
            <a:pPr lvl="1"/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Taking appropriate action to expedite or reschedule activities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21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is broken down into phases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Further project is broken down into tasks or activities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Finally project is broken down into steps or even smaller units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Time is estimated for each task or activity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likely, pessimistic, and optimistic estimates for time may be used</a:t>
            </a:r>
          </a:p>
          <a:p>
            <a:pPr marL="0" indent="0">
              <a:buNone/>
            </a:pP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Estimating Time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544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4363" y="804672"/>
            <a:ext cx="9603275" cy="104908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Beginning to plan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5168" y="1948244"/>
            <a:ext cx="7772400" cy="3471862"/>
          </a:xfrm>
          <a:noFill/>
        </p:spPr>
      </p:pic>
    </p:spTree>
    <p:extLst>
      <p:ext uri="{BB962C8B-B14F-4D97-AF65-F5344CB8AC3E}">
        <p14:creationId xmlns:p14="http://schemas.microsoft.com/office/powerpoint/2010/main" val="3607592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4363" y="548641"/>
            <a:ext cx="9603275" cy="1305114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Refining the planning and scheduling of analysis activities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95016" y="1712976"/>
            <a:ext cx="6127750" cy="4114800"/>
          </a:xfrm>
          <a:noFill/>
        </p:spPr>
      </p:pic>
    </p:spTree>
    <p:extLst>
      <p:ext uri="{BB962C8B-B14F-4D97-AF65-F5344CB8AC3E}">
        <p14:creationId xmlns:p14="http://schemas.microsoft.com/office/powerpoint/2010/main" val="2727428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Gantt Charts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Lends itself to end user communication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Drawn to scale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PERT diagrams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Useful when activities can be done in parallel</a:t>
            </a:r>
          </a:p>
          <a:p>
            <a:pPr marL="0" indent="0">
              <a:buNone/>
            </a:pPr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Scheduling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50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two-dimensional Gantt chart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28" y="1706880"/>
            <a:ext cx="6636472" cy="427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20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completed PERT diagram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9408" y="1766188"/>
            <a:ext cx="8823156" cy="3634867"/>
          </a:xfrm>
          <a:noFill/>
        </p:spPr>
      </p:pic>
    </p:spTree>
    <p:extLst>
      <p:ext uri="{BB962C8B-B14F-4D97-AF65-F5344CB8AC3E}">
        <p14:creationId xmlns:p14="http://schemas.microsoft.com/office/powerpoint/2010/main" val="2121258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Timeboxing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67" y="1673352"/>
            <a:ext cx="8988909" cy="38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55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Estimating models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Costar</a:t>
            </a:r>
          </a:p>
          <a:p>
            <a:pPr lvl="1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Construx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Function point analysis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Helps the analyst quantitatively estimate the overall length of software development efforts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 Due Dates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18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Count components</a:t>
            </a:r>
          </a:p>
          <a:p>
            <a:r>
              <a:rPr lang="en-US" dirty="0"/>
              <a:t>Rate each component’s complexity</a:t>
            </a:r>
          </a:p>
          <a:p>
            <a:r>
              <a:rPr lang="en-US" dirty="0"/>
              <a:t>Assign complexity numbers </a:t>
            </a:r>
          </a:p>
          <a:p>
            <a:r>
              <a:rPr lang="en-US" dirty="0"/>
              <a:t>Arrive at a subtotal</a:t>
            </a:r>
          </a:p>
          <a:p>
            <a:r>
              <a:rPr lang="en-US" dirty="0"/>
              <a:t>Multiply by adjustment factor</a:t>
            </a:r>
          </a:p>
          <a:p>
            <a:endParaRPr lang="vi-V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Point Analysis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03064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 smtClean="0"/>
              <a:t>Project initiation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in the organization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that lend themselves to systems solutions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Opportunities for improvement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Caused through upgrading, altering, or installing new systems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6" name="Graphic 5" descr="Tools">
            <a:extLst>
              <a:ext uri="{FF2B5EF4-FFF2-40B4-BE49-F238E27FC236}">
                <a16:creationId xmlns:a16="http://schemas.microsoft.com/office/drawing/2014/main" xmlns="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62FF9-804F-4397-BB9D-72553F318798}" type="datetime1">
              <a:rPr lang="en-US" smtClean="0"/>
              <a:t>9/18/2018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008" y="316992"/>
            <a:ext cx="9729216" cy="5486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060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Choice of software can influence the amount of effort that goes into system development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It is not true that the more people assigned to a task, the faster it will get done</a:t>
            </a:r>
          </a:p>
          <a:p>
            <a:endParaRPr lang="vi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Staffing Requirements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949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30 percent of all projects succeed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 percent fail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percent finish, but are either late, over budget, or offer fewer features than originally promised</a:t>
            </a:r>
          </a:p>
          <a:p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Managing Risk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45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Managing Analysis &amp;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Design Activities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ClrTx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Team management</a:t>
            </a:r>
          </a:p>
          <a:p>
            <a:pPr>
              <a:buClrTx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Ecommerce Project Management</a:t>
            </a:r>
          </a:p>
          <a:p>
            <a:pPr>
              <a:buClrTx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Failures</a:t>
            </a:r>
          </a:p>
          <a:p>
            <a:pPr marL="0" indent="0">
              <a:buClrTx/>
              <a:buNone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4067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4.1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Team management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Assembling a team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Team communication strategies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productivity goals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Team member motivation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Graphic 5" descr="Tools">
            <a:extLst>
              <a:ext uri="{FF2B5EF4-FFF2-40B4-BE49-F238E27FC236}">
                <a16:creationId xmlns:a16="http://schemas.microsoft.com/office/drawing/2014/main" xmlns="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873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401981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4.1.1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Assembling a team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Shared value of team work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Good work ethic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Honesty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Competency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Readiness to take on leadership based on expertise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Enthusiasm for the project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Trust of teammates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Graphic 5" descr="Tools">
            <a:extLst>
              <a:ext uri="{FF2B5EF4-FFF2-40B4-BE49-F238E27FC236}">
                <a16:creationId xmlns:a16="http://schemas.microsoft.com/office/drawing/2014/main" xmlns="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0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401981"/>
          </a:xfrm>
        </p:spPr>
        <p:txBody>
          <a:bodyPr>
            <a:noAutofit/>
          </a:bodyPr>
          <a:lstStyle/>
          <a:p>
            <a:pPr lvl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4.1.2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TEAM COMMUNICATION STRATEGIES</a:t>
            </a:r>
            <a:endParaRPr lang="en-US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Teams often have two leaders: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who leads members to accomplish tasks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 concerned with social relationships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systems analyst must manage: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Team members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Their activities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Their time and resources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Graphic 5" descr="Tools">
            <a:extLst>
              <a:ext uri="{FF2B5EF4-FFF2-40B4-BE49-F238E27FC236}">
                <a16:creationId xmlns:a16="http://schemas.microsoft.com/office/drawing/2014/main" xmlns="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8609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401981"/>
          </a:xfrm>
        </p:spPr>
        <p:txBody>
          <a:bodyPr>
            <a:normAutofit fontScale="90000"/>
          </a:bodyPr>
          <a:lstStyle/>
          <a:p>
            <a:pPr lvl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4.1.3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PRODUCTIVITY GOALS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Successful projects require that reasonable productivity goals for tangible outputs and process activities be set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Goal-setting helps to motivate team members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Graphic 5" descr="Tools">
            <a:extLst>
              <a:ext uri="{FF2B5EF4-FFF2-40B4-BE49-F238E27FC236}">
                <a16:creationId xmlns:a16="http://schemas.microsoft.com/office/drawing/2014/main" xmlns="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159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401981"/>
          </a:xfrm>
        </p:spPr>
        <p:txBody>
          <a:bodyPr>
            <a:normAutofit fontScale="90000"/>
          </a:bodyPr>
          <a:lstStyle/>
          <a:p>
            <a:pPr lvl="1"/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4.2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ECOMMERCE PROJECT MANAGEMENT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90000"/>
              </a:lnSpc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Ecommerce and traditional software project management differences: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data used by ecommerce systems is scattered across the organization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Ecommerce systems need a staff with a wide variety of skills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Partnerships must be built externally and internally well ahead of implementation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Security is of utmost importance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Graphic 5" descr="Tools">
            <a:extLst>
              <a:ext uri="{FF2B5EF4-FFF2-40B4-BE49-F238E27FC236}">
                <a16:creationId xmlns:a16="http://schemas.microsoft.com/office/drawing/2014/main" xmlns="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00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960781"/>
          </a:xfrm>
        </p:spPr>
        <p:txBody>
          <a:bodyPr>
            <a:normAutofit fontScale="90000"/>
          </a:bodyPr>
          <a:lstStyle/>
          <a:p>
            <a:pPr lvl="1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 FAILURES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3C0199F-A274-44C6-BF37-784A855E6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failures may be prevented by: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Learning why other projects have failed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charter</a:t>
            </a:r>
          </a:p>
          <a:p>
            <a:pPr lvl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Describes in a written document what the expected results of the systems project are and the time frame for delivery</a:t>
            </a:r>
          </a:p>
          <a:p>
            <a:pPr marL="0" lvl="0" indent="0">
              <a:buNone/>
            </a:pPr>
            <a:endParaRPr lang="en-US" dirty="0"/>
          </a:p>
        </p:txBody>
      </p:sp>
      <p:pic>
        <p:nvPicPr>
          <p:cNvPr id="5" name="Graphic 5" descr="Tools">
            <a:extLst>
              <a:ext uri="{FF2B5EF4-FFF2-40B4-BE49-F238E27FC236}">
                <a16:creationId xmlns:a16="http://schemas.microsoft.com/office/drawing/2014/main" xmlns="" id="{A0524D64-7C99-4DD6-A26E-C33BE01EC4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84045" y="340011"/>
            <a:ext cx="104400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0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8120-C30B-44F6-98CA-D30BF6F1F3F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2818" y="1402494"/>
            <a:ext cx="9817645" cy="4520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0001" y="165930"/>
            <a:ext cx="9970462" cy="10770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 b="1" kern="0" cap="none">
                <a:latin typeface="Arial" panose="020B0604020202020204" pitchFamily="34" charset="0"/>
                <a:cs typeface="Arial" panose="020B0604020202020204" pitchFamily="34" charset="0"/>
              </a:rPr>
              <a:t>Figure 3.1</a:t>
            </a:r>
            <a:r>
              <a:rPr lang="en-US" sz="2400" kern="0" cap="none">
                <a:latin typeface="Arial" panose="020B0604020202020204" pitchFamily="34" charset="0"/>
                <a:cs typeface="Arial" panose="020B0604020202020204" pitchFamily="34" charset="0"/>
              </a:rPr>
              <a:t> Checking output, observing employee behavior, </a:t>
            </a:r>
            <a:r>
              <a:rPr lang="en-US" sz="2400" kern="0" cap="none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400" kern="0" cap="none">
                <a:latin typeface="Arial" panose="020B0604020202020204" pitchFamily="34" charset="0"/>
                <a:cs typeface="Arial" panose="020B0604020202020204" pitchFamily="34" charset="0"/>
              </a:rPr>
              <a:t>listening to feedback are all ways to help the analyst pinpoint systems problems and opportunities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61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innovative philosophy and methodology comprised of systems development practices, techniques, values, and principles intended for use in developing systems in a dynamic way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Agile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7834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8120-C30B-44F6-98CA-D30BF6F1F3F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04" y="2413686"/>
            <a:ext cx="10537553" cy="22555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72998" y="1353063"/>
            <a:ext cx="1069407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Figure 3.17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 analyst can control the time, cost, quality, and scope of the project to balance the activities</a:t>
            </a:r>
          </a:p>
        </p:txBody>
      </p:sp>
    </p:spTree>
    <p:extLst>
      <p:ext uri="{BB962C8B-B14F-4D97-AF65-F5344CB8AC3E}">
        <p14:creationId xmlns:p14="http://schemas.microsoft.com/office/powerpoint/2010/main" val="4035839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None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four Agile practices:</a:t>
            </a:r>
          </a:p>
          <a:p>
            <a:pPr marL="990600" lvl="1" indent="-533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short release time</a:t>
            </a:r>
          </a:p>
          <a:p>
            <a:pPr marL="990600" lvl="1" indent="-533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a 40-hour week</a:t>
            </a:r>
          </a:p>
          <a:p>
            <a:pPr marL="990600" lvl="1" indent="-533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Having an onsite customer</a:t>
            </a:r>
          </a:p>
          <a:p>
            <a:pPr marL="990600" lvl="1" indent="-5334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programming</a:t>
            </a: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94362" y="463370"/>
            <a:ext cx="9603275" cy="1049235"/>
          </a:xfrm>
        </p:spPr>
        <p:txBody>
          <a:bodyPr/>
          <a:lstStyle/>
          <a:p>
            <a:r>
              <a:rPr lang="en-US" dirty="0"/>
              <a:t>Agile Core Practices and Roles of the Agile Approach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769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8120-C30B-44F6-98CA-D30BF6F1F3F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421" y="1711412"/>
            <a:ext cx="4313491" cy="41786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18039" y="343043"/>
            <a:ext cx="7552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Figure 3.19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Roles in the Agile Development process include members from inside of the development team as well as at least one onsite customer</a:t>
            </a:r>
          </a:p>
        </p:txBody>
      </p:sp>
    </p:spTree>
    <p:extLst>
      <p:ext uri="{BB962C8B-B14F-4D97-AF65-F5344CB8AC3E}">
        <p14:creationId xmlns:p14="http://schemas.microsoft.com/office/powerpoint/2010/main" val="3038729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The planning game defines rules to help formulate the development team and customer relationship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Limits uncertainty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Two players: the development team and the business customer</a:t>
            </a:r>
          </a:p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Customers decide what to tackle first</a:t>
            </a: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Planning Game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00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Agile projects are interactive and incremental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five Stages of Agile development are: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Iterations to the first release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Productionizing</a:t>
            </a:r>
          </a:p>
          <a:p>
            <a:pPr marL="742950" lvl="1" indent="-28575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Process for an Agile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67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B8120-C30B-44F6-98CA-D30BF6F1F3F8}" type="datetime1">
              <a:rPr lang="en-US" smtClean="0"/>
              <a:t>9/18/2018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833" y="1635210"/>
            <a:ext cx="5257800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894704" y="337184"/>
            <a:ext cx="884537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DF1738"/>
                </a:solidFill>
                <a:latin typeface="Tahoma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Figure 3.21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The five stages of the agile modeling development process show that frequent iterations are essential to successful system development</a:t>
            </a:r>
            <a: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DF1738"/>
                </a:solidFill>
                <a:effectLst/>
                <a:uLnTx/>
                <a:uFillTx/>
                <a:latin typeface="Tahoma"/>
              </a:rPr>
              <a:t/>
            </a:r>
            <a:br>
              <a:rPr kumimoji="0" lang="en-US" sz="4000" b="0" i="0" u="none" strike="noStrike" kern="0" cap="none" spc="0" normalizeH="0" baseline="0" noProof="0" smtClean="0">
                <a:ln>
                  <a:noFill/>
                </a:ln>
                <a:solidFill>
                  <a:srgbClr val="DF1738"/>
                </a:solidFill>
                <a:effectLst/>
                <a:uLnTx/>
                <a:uFillTx/>
                <a:latin typeface="Tahoma"/>
              </a:rPr>
            </a:br>
            <a:endParaRPr kumimoji="0" lang="en-US" sz="4000" b="0" i="0" u="none" strike="noStrike" kern="0" cap="none" spc="0" normalizeH="0" baseline="0" noProof="0" smtClean="0">
              <a:ln>
                <a:noFill/>
              </a:ln>
              <a:solidFill>
                <a:srgbClr val="DF1738"/>
              </a:solidFill>
              <a:effectLst/>
              <a:uLnTx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803206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146799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CD52-8188-4986-A97D-068AD95F4CB6}" type="datetime1">
              <a:rPr lang="en-US" smtClean="0"/>
              <a:t>9/18/2018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0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4363" y="2015732"/>
            <a:ext cx="9603275" cy="3450613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6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statement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6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 or two stating the problem or opportunity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6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Issues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6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Independent pieces pertaining to the problem or opportunity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6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6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 that match the issues point-by-point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6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</a:p>
          <a:p>
            <a:pPr marL="742950" lvl="1" indent="-28575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E21738"/>
              </a:buClr>
              <a:buSzTx/>
              <a:buFontTx/>
              <a:buChar char="•"/>
            </a:pPr>
            <a:r>
              <a:rPr lang="en-US" sz="26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things that must be accomplished along with the possible solutions, and constraints, that limit the development of the system</a:t>
            </a: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en-US" dirty="0"/>
              <a:t>Definition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72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a number of points that may be included in one issue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the objective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 the relative importance of the issues or objectives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which objectives are most critical</a:t>
            </a:r>
          </a:p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Definition Steps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9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Backing from management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timing of project commitment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Possibility of improving attainment of organizational goals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Practical in terms of resources for the system analyst and organization</a:t>
            </a:r>
          </a:p>
          <a:p>
            <a:pPr marL="342900" lvl="0" indent="-3429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Worthwhile project compared with other ways the organization could invest </a:t>
            </a:r>
            <a:r>
              <a:rPr lang="en-US" sz="2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2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/>
              <a:t>9/18/2018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/>
              <a:t>Systems Analysis and Design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Selection Of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1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Defining objectives</a:t>
            </a:r>
          </a:p>
          <a:p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Determining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Operationally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Technically	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Economically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9/18/2018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latin typeface="Arial" panose="020B0604020202020204" pitchFamily="34" charset="0"/>
                <a:cs typeface="Arial" panose="020B0604020202020204" pitchFamily="34" charset="0"/>
              </a:rPr>
              <a:t>Systems Analysis and Design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14963" y="77911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altLang="zh-CN" sz="2900" dirty="0">
                <a:latin typeface="Arial" panose="020B0604020202020204" pitchFamily="34" charset="0"/>
                <a:cs typeface="Arial" panose="020B0604020202020204" pitchFamily="34" charset="0"/>
              </a:rPr>
              <a:t>2.Determine Feasibility &amp;</a:t>
            </a:r>
            <a:r>
              <a:rPr lang="en-US" altLang="zh-CN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900" dirty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n-US" altLang="zh-CN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83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 project objective describes the desired results of a project, which often includes a tangible item.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An objective is specific and measurable, and must meet time, budget, and quality constraints.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To produce the most benefit, objectives must be defined early in the project life cycle, in phase two, the planning phase.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1917A-0B63-4DC7-91CD-EDCDFF6F63F6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9/18/2018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ZA" smtClean="0">
                <a:latin typeface="Arial" panose="020B0604020202020204" pitchFamily="34" charset="0"/>
                <a:cs typeface="Arial" panose="020B0604020202020204" pitchFamily="34" charset="0"/>
              </a:rPr>
              <a:t>Systems Analysis and Design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Project Objective Definition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1A08FD1-8A6A-4011-BCDD-56550FD501F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00892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y Invention_SL - v4" id="{967A0141-51FB-47EA-A223-61446FEA6A0D}" vid="{99189E50-2190-49F7-9BBD-B37E57739D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6B76F2-1AE1-4A2A-A5B3-D462CC5E81F8}">
  <ds:schemaRefs>
    <ds:schemaRef ds:uri="http://www.w3.org/XML/1998/namespace"/>
    <ds:schemaRef ds:uri="fb0879af-3eba-417a-a55a-ffe6dcd6ca77"/>
    <ds:schemaRef ds:uri="http://purl.org/dc/dcmitype/"/>
    <ds:schemaRef ds:uri="http://schemas.microsoft.com/sharepoint/v3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dc4bcd6-49db-4c07-9060-8acfc67cef9f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1435</Words>
  <Application>Microsoft Office PowerPoint</Application>
  <PresentationFormat>Widescreen</PresentationFormat>
  <Paragraphs>276</Paragraphs>
  <Slides>47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Calibri</vt:lpstr>
      <vt:lpstr>Gill Sans MT</vt:lpstr>
      <vt:lpstr>Tahoma</vt:lpstr>
      <vt:lpstr>Gallery</vt:lpstr>
      <vt:lpstr>PROJECT MANAGER</vt:lpstr>
      <vt:lpstr>Outline</vt:lpstr>
      <vt:lpstr>1. Project initiation</vt:lpstr>
      <vt:lpstr>PowerPoint Presentation</vt:lpstr>
      <vt:lpstr>Problem Definition</vt:lpstr>
      <vt:lpstr>Problem Definition Steps</vt:lpstr>
      <vt:lpstr>Selection Of Projects</vt:lpstr>
      <vt:lpstr>2.Determine Feasibility &amp; Determine resources. </vt:lpstr>
      <vt:lpstr>Project Objective Definition</vt:lpstr>
      <vt:lpstr>Benefits of the Well-Written Objective</vt:lpstr>
      <vt:lpstr>Many possible objectives exist including: </vt:lpstr>
      <vt:lpstr>PowerPoint Presentation</vt:lpstr>
      <vt:lpstr>Determining resources</vt:lpstr>
      <vt:lpstr>Technical Feasibility</vt:lpstr>
      <vt:lpstr>Economic Feasibility</vt:lpstr>
      <vt:lpstr>Operational Feasibility</vt:lpstr>
      <vt:lpstr>Legal Feasibility</vt:lpstr>
      <vt:lpstr>Scheduling Feasibility</vt:lpstr>
      <vt:lpstr>PowerPoint Presentation</vt:lpstr>
      <vt:lpstr>3. Activity Planning And Control</vt:lpstr>
      <vt:lpstr>Estimating Time </vt:lpstr>
      <vt:lpstr>Beginning to plan a project</vt:lpstr>
      <vt:lpstr>Refining the planning and scheduling of analysis activities</vt:lpstr>
      <vt:lpstr>Project Scheduling</vt:lpstr>
      <vt:lpstr>a two-dimensional Gantt chart</vt:lpstr>
      <vt:lpstr>A completed PERT diagram</vt:lpstr>
      <vt:lpstr>Timeboxing</vt:lpstr>
      <vt:lpstr>Project Due Dates</vt:lpstr>
      <vt:lpstr>Function Point Analysis</vt:lpstr>
      <vt:lpstr>PowerPoint Presentation</vt:lpstr>
      <vt:lpstr>Staffing Requirements</vt:lpstr>
      <vt:lpstr>Managing Risk</vt:lpstr>
      <vt:lpstr>4. Managing Analysis &amp; Design Activities</vt:lpstr>
      <vt:lpstr>4.1 Team management</vt:lpstr>
      <vt:lpstr>4.1.1 Assembling a team</vt:lpstr>
      <vt:lpstr>4.1.2 TEAM COMMUNICATION STRATEGIES</vt:lpstr>
      <vt:lpstr>4.1.3 PROJECT PRODUCTIVITY GOALS </vt:lpstr>
      <vt:lpstr>4.2 ECOMMERCE PROJECT MANAGEMENT  </vt:lpstr>
      <vt:lpstr>4.3 PROJECT FAILURES  </vt:lpstr>
      <vt:lpstr>5. Agile Development</vt:lpstr>
      <vt:lpstr>PowerPoint Presentation</vt:lpstr>
      <vt:lpstr>Agile Core Practices and Roles of the Agile Approach</vt:lpstr>
      <vt:lpstr>PowerPoint Presentation</vt:lpstr>
      <vt:lpstr>The Planning Game</vt:lpstr>
      <vt:lpstr>Development Process for an Agile Project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2018-09-17T16:40:36Z</dcterms:created>
  <dcterms:modified xsi:type="dcterms:W3CDTF">2018-09-18T16:51:43Z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