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94"/>
  </p:notesMasterIdLst>
  <p:handoutMasterIdLst>
    <p:handoutMasterId r:id="rId95"/>
  </p:handoutMasterIdLst>
  <p:sldIdLst>
    <p:sldId id="266" r:id="rId5"/>
    <p:sldId id="276" r:id="rId6"/>
    <p:sldId id="275" r:id="rId7"/>
    <p:sldId id="278" r:id="rId8"/>
    <p:sldId id="279" r:id="rId9"/>
    <p:sldId id="282" r:id="rId10"/>
    <p:sldId id="283" r:id="rId11"/>
    <p:sldId id="284" r:id="rId12"/>
    <p:sldId id="285"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274" autoAdjust="0"/>
  </p:normalViewPr>
  <p:slideViewPr>
    <p:cSldViewPr snapToGrid="0" showGuides="1">
      <p:cViewPr>
        <p:scale>
          <a:sx n="75" d="100"/>
          <a:sy n="75" d="100"/>
        </p:scale>
        <p:origin x="468" y="60"/>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26.09.2018</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26.09.2018</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dirty="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dirty="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dirty="0"/>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dirty="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dirty="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dirty="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dirty="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dirty="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dirty="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dirty="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264C9CC-E38A-467A-8F1C-459375F5EDFF}"/>
              </a:ext>
            </a:extLst>
          </p:cNvPr>
          <p:cNvSpPr txBox="1">
            <a:spLocks/>
          </p:cNvSpPr>
          <p:nvPr/>
        </p:nvSpPr>
        <p:spPr>
          <a:xfrm>
            <a:off x="473805" y="320955"/>
            <a:ext cx="5690680" cy="26538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gradFill>
                  <a:gsLst>
                    <a:gs pos="0">
                      <a:schemeClr val="accent1"/>
                    </a:gs>
                    <a:gs pos="100000">
                      <a:schemeClr val="accent3"/>
                    </a:gs>
                  </a:gsLst>
                  <a:lin ang="0" scaled="1"/>
                </a:gradFill>
                <a:latin typeface="+mj-lt"/>
                <a:ea typeface="+mj-ea"/>
                <a:cs typeface="+mj-cs"/>
              </a:defRPr>
            </a:lvl1pPr>
          </a:lstStyle>
          <a:p>
            <a:r>
              <a:rPr lang="en-US" dirty="0" err="1"/>
              <a:t>SDLC,Agile</a:t>
            </a:r>
            <a:r>
              <a:rPr lang="en-US" dirty="0"/>
              <a:t> Modeling and Prototyping</a:t>
            </a:r>
            <a:endParaRPr lang="ru-RU" dirty="0"/>
          </a:p>
        </p:txBody>
      </p:sp>
      <p:sp>
        <p:nvSpPr>
          <p:cNvPr id="16" name="Text Placeholder 5">
            <a:extLst>
              <a:ext uri="{FF2B5EF4-FFF2-40B4-BE49-F238E27FC236}">
                <a16:creationId xmlns:a16="http://schemas.microsoft.com/office/drawing/2014/main" id="{CDD6760C-D868-43F4-99FB-1B78C91F8FE1}"/>
              </a:ext>
            </a:extLst>
          </p:cNvPr>
          <p:cNvSpPr txBox="1">
            <a:spLocks/>
          </p:cNvSpPr>
          <p:nvPr/>
        </p:nvSpPr>
        <p:spPr>
          <a:xfrm>
            <a:off x="473805" y="3688591"/>
            <a:ext cx="3629300" cy="9498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System analysis and design</a:t>
            </a:r>
            <a:endParaRPr lang="ru-RU" dirty="0">
              <a:latin typeface="+mj-lt"/>
            </a:endParaRPr>
          </a:p>
        </p:txBody>
      </p:sp>
      <p:sp>
        <p:nvSpPr>
          <p:cNvPr id="17" name="Text Placeholder 2">
            <a:extLst>
              <a:ext uri="{FF2B5EF4-FFF2-40B4-BE49-F238E27FC236}">
                <a16:creationId xmlns:a16="http://schemas.microsoft.com/office/drawing/2014/main" id="{5ECCBAE3-CEA3-4EE0-83F6-41CFC54D2B4A}"/>
              </a:ext>
            </a:extLst>
          </p:cNvPr>
          <p:cNvSpPr txBox="1">
            <a:spLocks/>
          </p:cNvSpPr>
          <p:nvPr/>
        </p:nvSpPr>
        <p:spPr>
          <a:xfrm>
            <a:off x="7824469" y="1732042"/>
            <a:ext cx="4367531" cy="24854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i="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Roboto" pitchFamily="2" charset="0"/>
                <a:ea typeface="Roboto" pitchFamily="2" charset="0"/>
              </a:rPr>
              <a:t>Group 4:</a:t>
            </a:r>
          </a:p>
          <a:p>
            <a:r>
              <a:rPr lang="en-US" sz="2400" b="1" dirty="0">
                <a:latin typeface="Roboto" pitchFamily="2" charset="0"/>
                <a:ea typeface="Roboto" pitchFamily="2" charset="0"/>
              </a:rPr>
              <a:t>_____________________</a:t>
            </a:r>
          </a:p>
          <a:p>
            <a:r>
              <a:rPr lang="en-US" sz="2000" b="1" dirty="0" err="1">
                <a:latin typeface="Roboto" pitchFamily="2" charset="0"/>
                <a:ea typeface="Roboto" pitchFamily="2" charset="0"/>
              </a:rPr>
              <a:t>Ngô</a:t>
            </a:r>
            <a:r>
              <a:rPr lang="en-US" sz="2000" b="1" dirty="0">
                <a:latin typeface="Roboto" pitchFamily="2" charset="0"/>
                <a:ea typeface="Roboto" pitchFamily="2" charset="0"/>
              </a:rPr>
              <a:t> </a:t>
            </a:r>
            <a:r>
              <a:rPr lang="en-US" sz="2000" b="1" dirty="0" err="1">
                <a:latin typeface="Roboto" pitchFamily="2" charset="0"/>
                <a:ea typeface="Roboto" pitchFamily="2" charset="0"/>
              </a:rPr>
              <a:t>Văn</a:t>
            </a:r>
            <a:r>
              <a:rPr lang="en-US" sz="2000" b="1" dirty="0">
                <a:latin typeface="Roboto" pitchFamily="2" charset="0"/>
                <a:ea typeface="Roboto" pitchFamily="2" charset="0"/>
              </a:rPr>
              <a:t> Tài-1413366</a:t>
            </a:r>
            <a:endParaRPr lang="en-US" sz="2000" b="1" noProof="1">
              <a:latin typeface="Roboto" pitchFamily="2" charset="0"/>
              <a:ea typeface="Roboto" pitchFamily="2" charset="0"/>
            </a:endParaRPr>
          </a:p>
          <a:p>
            <a:r>
              <a:rPr lang="en-US" sz="2000" b="1" noProof="1">
                <a:latin typeface="Roboto" pitchFamily="2" charset="0"/>
                <a:ea typeface="Roboto" pitchFamily="2" charset="0"/>
              </a:rPr>
              <a:t>Trần</a:t>
            </a:r>
            <a:r>
              <a:rPr lang="en-US" sz="2000" b="1" dirty="0">
                <a:latin typeface="Roboto" pitchFamily="2" charset="0"/>
                <a:ea typeface="Roboto" pitchFamily="2" charset="0"/>
              </a:rPr>
              <a:t> </a:t>
            </a:r>
            <a:r>
              <a:rPr lang="en-US" sz="2000" b="1" dirty="0" err="1">
                <a:latin typeface="Roboto" pitchFamily="2" charset="0"/>
                <a:ea typeface="Roboto" pitchFamily="2" charset="0"/>
              </a:rPr>
              <a:t>Xuân</a:t>
            </a:r>
            <a:r>
              <a:rPr lang="en-US" sz="2000" b="1" dirty="0">
                <a:latin typeface="Roboto" pitchFamily="2" charset="0"/>
                <a:ea typeface="Roboto" pitchFamily="2" charset="0"/>
              </a:rPr>
              <a:t> Dương-1510612</a:t>
            </a:r>
          </a:p>
          <a:p>
            <a:r>
              <a:rPr lang="en-US" sz="2000" b="1" dirty="0">
                <a:latin typeface="Roboto" pitchFamily="2" charset="0"/>
                <a:ea typeface="Roboto" pitchFamily="2" charset="0"/>
              </a:rPr>
              <a:t>Cao Thị Thanh </a:t>
            </a:r>
            <a:r>
              <a:rPr lang="vi-VN" sz="2000" b="1" noProof="1">
                <a:latin typeface="Roboto" pitchFamily="2" charset="0"/>
                <a:ea typeface="Roboto" pitchFamily="2" charset="0"/>
              </a:rPr>
              <a:t>Huyền-15</a:t>
            </a:r>
            <a:r>
              <a:rPr lang="en-US" sz="2000" b="1" noProof="1">
                <a:latin typeface="Roboto" pitchFamily="2" charset="0"/>
                <a:ea typeface="Roboto" pitchFamily="2" charset="0"/>
              </a:rPr>
              <a:t>11313</a:t>
            </a:r>
            <a:endParaRPr lang="vi-VN" sz="2000" b="1" noProof="1">
              <a:latin typeface="Roboto" pitchFamily="2" charset="0"/>
              <a:ea typeface="Roboto" pitchFamily="2" charset="0"/>
            </a:endParaRPr>
          </a:p>
          <a:p>
            <a:r>
              <a:rPr lang="en-US" sz="2000" b="1" dirty="0">
                <a:latin typeface="Roboto" pitchFamily="2" charset="0"/>
                <a:ea typeface="Roboto" pitchFamily="2" charset="0"/>
              </a:rPr>
              <a:t>Bùi Duy Hùng-1511333</a:t>
            </a:r>
          </a:p>
        </p:txBody>
      </p:sp>
    </p:spTree>
    <p:extLst>
      <p:ext uri="{BB962C8B-B14F-4D97-AF65-F5344CB8AC3E}">
        <p14:creationId xmlns:p14="http://schemas.microsoft.com/office/powerpoint/2010/main" val="16500126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vi-VN" dirty="0"/>
              <a:t>Agile Modeling and Prototyping</a:t>
            </a:r>
          </a:p>
        </p:txBody>
      </p:sp>
      <p:sp>
        <p:nvSpPr>
          <p:cNvPr id="4" name="Subtitle 3"/>
          <p:cNvSpPr>
            <a:spLocks noGrp="1"/>
          </p:cNvSpPr>
          <p:nvPr>
            <p:ph type="subTitle" idx="1"/>
          </p:nvPr>
        </p:nvSpPr>
        <p:spPr>
          <a:xfrm>
            <a:off x="781987" y="2242811"/>
            <a:ext cx="6843278" cy="2303063"/>
          </a:xfrm>
        </p:spPr>
        <p:txBody>
          <a:bodyPr>
            <a:normAutofit/>
          </a:bodyPr>
          <a:lstStyle/>
          <a:p>
            <a:r>
              <a:rPr lang="vi-VN" sz="2400" dirty="0">
                <a:latin typeface="Roboto" pitchFamily="2" charset="0"/>
                <a:ea typeface="Roboto" pitchFamily="2" charset="0"/>
              </a:rPr>
              <a:t>1. Prototyping</a:t>
            </a:r>
          </a:p>
          <a:p>
            <a:r>
              <a:rPr lang="vi-VN" sz="2400" dirty="0">
                <a:latin typeface="Roboto" pitchFamily="2" charset="0"/>
                <a:ea typeface="Roboto" pitchFamily="2" charset="0"/>
              </a:rPr>
              <a:t>2. Rapid application development (RAD)</a:t>
            </a:r>
          </a:p>
          <a:p>
            <a:r>
              <a:rPr lang="vi-VN" sz="2400" dirty="0">
                <a:latin typeface="Roboto" pitchFamily="2" charset="0"/>
                <a:ea typeface="Roboto" pitchFamily="2" charset="0"/>
              </a:rPr>
              <a:t>3. Mô </a:t>
            </a:r>
            <a:r>
              <a:rPr lang="en-US" sz="2400" dirty="0" smtClean="0">
                <a:latin typeface="Roboto" pitchFamily="2" charset="0"/>
                <a:ea typeface="Roboto" pitchFamily="2" charset="0"/>
              </a:rPr>
              <a:t>hình Agile</a:t>
            </a:r>
            <a:endParaRPr lang="vi-VN" sz="2400" dirty="0">
              <a:latin typeface="Roboto" pitchFamily="2" charset="0"/>
              <a:ea typeface="Roboto" pitchFamily="2" charset="0"/>
            </a:endParaRPr>
          </a:p>
        </p:txBody>
      </p:sp>
      <p:sp>
        <p:nvSpPr>
          <p:cNvPr id="5" name="Footer Placeholder 4"/>
          <p:cNvSpPr>
            <a:spLocks noGrp="1"/>
          </p:cNvSpPr>
          <p:nvPr>
            <p:ph type="ftr" sz="quarter" idx="11"/>
          </p:nvPr>
        </p:nvSpPr>
        <p:spPr/>
        <p:txBody>
          <a:bodyPr/>
          <a:lstStyle/>
          <a:p>
            <a:r>
              <a:rPr lang="en-US" smtClean="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10</a:t>
            </a:fld>
            <a:endParaRPr lang="ru-RU" dirty="0"/>
          </a:p>
        </p:txBody>
      </p:sp>
    </p:spTree>
    <p:extLst>
      <p:ext uri="{BB962C8B-B14F-4D97-AF65-F5344CB8AC3E}">
        <p14:creationId xmlns:p14="http://schemas.microsoft.com/office/powerpoint/2010/main" val="157321412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95E168-DA5E-4888-8D8A-92B118324C14}" type="slidenum">
              <a:rPr lang="ru-RU" smtClean="0"/>
              <a:t>11</a:t>
            </a:fld>
            <a:endParaRPr lang="ru-RU" dirty="0"/>
          </a:p>
        </p:txBody>
      </p:sp>
      <p:sp>
        <p:nvSpPr>
          <p:cNvPr id="7" name="Title 6"/>
          <p:cNvSpPr>
            <a:spLocks noGrp="1"/>
          </p:cNvSpPr>
          <p:nvPr>
            <p:ph type="title"/>
          </p:nvPr>
        </p:nvSpPr>
        <p:spPr/>
        <p:txBody>
          <a:bodyPr/>
          <a:lstStyle/>
          <a:p>
            <a:r>
              <a:rPr lang="vi-VN" dirty="0"/>
              <a:t>Four Main Type Prototyping</a:t>
            </a:r>
          </a:p>
        </p:txBody>
      </p:sp>
      <p:pic>
        <p:nvPicPr>
          <p:cNvPr id="10" name="Picture 9"/>
          <p:cNvPicPr>
            <a:picLocks noChangeAspect="1"/>
          </p:cNvPicPr>
          <p:nvPr/>
        </p:nvPicPr>
        <p:blipFill>
          <a:blip r:embed="rId2"/>
          <a:stretch>
            <a:fillRect/>
          </a:stretch>
        </p:blipFill>
        <p:spPr>
          <a:xfrm>
            <a:off x="1918878" y="2237354"/>
            <a:ext cx="6349909" cy="4450965"/>
          </a:xfrm>
          <a:prstGeom prst="rect">
            <a:avLst/>
          </a:prstGeom>
        </p:spPr>
      </p:pic>
    </p:spTree>
    <p:extLst>
      <p:ext uri="{BB962C8B-B14F-4D97-AF65-F5344CB8AC3E}">
        <p14:creationId xmlns:p14="http://schemas.microsoft.com/office/powerpoint/2010/main" val="322601663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815852" y="1231900"/>
            <a:ext cx="7021861" cy="782638"/>
          </a:xfrm>
        </p:spPr>
        <p:txBody>
          <a:bodyPr>
            <a:normAutofit/>
          </a:bodyPr>
          <a:lstStyle/>
          <a:p>
            <a:r>
              <a:rPr lang="vi-VN" dirty="0"/>
              <a:t>1.1 Patch </a:t>
            </a:r>
            <a:r>
              <a:rPr lang="vi-VN" dirty="0" smtClean="0"/>
              <a:t>Up Prototyping</a:t>
            </a:r>
            <a:endParaRPr lang="vi-VN" dirty="0"/>
          </a:p>
        </p:txBody>
      </p:sp>
      <p:sp>
        <p:nvSpPr>
          <p:cNvPr id="4" name="Slide Number Placeholder 3"/>
          <p:cNvSpPr>
            <a:spLocks noGrp="1"/>
          </p:cNvSpPr>
          <p:nvPr>
            <p:ph type="sldNum" sz="quarter" idx="12"/>
          </p:nvPr>
        </p:nvSpPr>
        <p:spPr/>
        <p:txBody>
          <a:bodyPr/>
          <a:lstStyle/>
          <a:p>
            <a:fld id="{D495E168-DA5E-4888-8D8A-92B118324C14}" type="slidenum">
              <a:rPr lang="ru-RU" smtClean="0"/>
              <a:t>12</a:t>
            </a:fld>
            <a:endParaRPr lang="ru-RU" dirty="0"/>
          </a:p>
        </p:txBody>
      </p:sp>
      <p:sp>
        <p:nvSpPr>
          <p:cNvPr id="19" name="Text Placeholder 18"/>
          <p:cNvSpPr>
            <a:spLocks noGrp="1"/>
          </p:cNvSpPr>
          <p:nvPr>
            <p:ph type="body" sz="quarter" idx="15"/>
          </p:nvPr>
        </p:nvSpPr>
        <p:spPr>
          <a:xfrm>
            <a:off x="830067" y="2468880"/>
            <a:ext cx="7608539" cy="4153989"/>
          </a:xfrm>
        </p:spPr>
        <p:txBody>
          <a:bodyPr>
            <a:normAutofit/>
          </a:bodyPr>
          <a:lstStyle/>
          <a:p>
            <a:pPr>
              <a:buFont typeface="Wingdings" panose="05000000000000000000" pitchFamily="2" charset="2"/>
              <a:buChar char="v"/>
            </a:pPr>
            <a:r>
              <a:rPr lang="en-US" sz="2400" dirty="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Một </a:t>
            </a:r>
            <a:r>
              <a:rPr lang="vi-VN" sz="2400" dirty="0">
                <a:solidFill>
                  <a:schemeClr val="tx1"/>
                </a:solidFill>
                <a:latin typeface="Roboto" pitchFamily="2" charset="0"/>
                <a:ea typeface="Roboto" pitchFamily="2" charset="0"/>
              </a:rPr>
              <a:t>hệ thống hoạt động nhưng được tích hợp từ </a:t>
            </a:r>
            <a:r>
              <a:rPr lang="vi-VN" sz="2400" dirty="0" smtClean="0">
                <a:solidFill>
                  <a:schemeClr val="tx1"/>
                </a:solidFill>
                <a:latin typeface="Roboto" pitchFamily="2" charset="0"/>
                <a:ea typeface="Roboto" pitchFamily="2" charset="0"/>
              </a:rPr>
              <a:t>các</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phần </a:t>
            </a:r>
            <a:r>
              <a:rPr lang="vi-VN" sz="2400" dirty="0">
                <a:solidFill>
                  <a:schemeClr val="tx1"/>
                </a:solidFill>
                <a:latin typeface="Roboto" pitchFamily="2" charset="0"/>
                <a:ea typeface="Roboto" pitchFamily="2" charset="0"/>
              </a:rPr>
              <a:t>khác nhau</a:t>
            </a:r>
            <a:r>
              <a:rPr lang="vi-VN" sz="2400" dirty="0" smtClean="0">
                <a:solidFill>
                  <a:schemeClr val="tx1"/>
                </a:solidFill>
                <a:latin typeface="Roboto" pitchFamily="2" charset="0"/>
                <a:ea typeface="Roboto" pitchFamily="2" charset="0"/>
              </a:rPr>
              <a:t>.</a:t>
            </a:r>
            <a:endParaRPr lang="en-US" sz="2400" dirty="0" smtClean="0">
              <a:solidFill>
                <a:schemeClr val="tx1"/>
              </a:solidFill>
              <a:latin typeface="Roboto" pitchFamily="2" charset="0"/>
              <a:ea typeface="Roboto" pitchFamily="2" charset="0"/>
            </a:endParaRPr>
          </a:p>
          <a:p>
            <a:pPr marL="0" indent="0">
              <a:buNone/>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en-US" sz="2400" dirty="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Một </a:t>
            </a:r>
            <a:r>
              <a:rPr lang="vi-VN" sz="2400" dirty="0">
                <a:solidFill>
                  <a:schemeClr val="tx1"/>
                </a:solidFill>
                <a:latin typeface="Roboto" pitchFamily="2" charset="0"/>
                <a:ea typeface="Roboto" pitchFamily="2" charset="0"/>
              </a:rPr>
              <a:t>mô hình có tất cả chức năng nhưng không hiệu </a:t>
            </a:r>
            <a:r>
              <a:rPr lang="vi-VN" sz="2400" dirty="0" smtClean="0">
                <a:solidFill>
                  <a:schemeClr val="tx1"/>
                </a:solidFill>
                <a:latin typeface="Roboto" pitchFamily="2" charset="0"/>
                <a:ea typeface="Roboto" pitchFamily="2" charset="0"/>
              </a:rPr>
              <a:t>quả</a:t>
            </a:r>
            <a:endParaRPr lang="en-US" sz="2400" dirty="0" smtClean="0">
              <a:solidFill>
                <a:schemeClr val="tx1"/>
              </a:solidFill>
              <a:latin typeface="Roboto" pitchFamily="2" charset="0"/>
              <a:ea typeface="Roboto" pitchFamily="2" charset="0"/>
            </a:endParaRPr>
          </a:p>
          <a:p>
            <a:pPr marL="0" indent="0">
              <a:buNone/>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en-US" sz="2400" dirty="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Người </a:t>
            </a:r>
            <a:r>
              <a:rPr lang="vi-VN" sz="2400" dirty="0">
                <a:solidFill>
                  <a:schemeClr val="tx1"/>
                </a:solidFill>
                <a:latin typeface="Roboto" pitchFamily="2" charset="0"/>
                <a:ea typeface="Roboto" pitchFamily="2" charset="0"/>
              </a:rPr>
              <a:t>dùng có thể tương tác với hệ </a:t>
            </a:r>
            <a:r>
              <a:rPr lang="vi-VN" sz="2400" dirty="0" smtClean="0">
                <a:solidFill>
                  <a:schemeClr val="tx1"/>
                </a:solidFill>
                <a:latin typeface="Roboto" pitchFamily="2" charset="0"/>
                <a:ea typeface="Roboto" pitchFamily="2" charset="0"/>
              </a:rPr>
              <a:t>thống</a:t>
            </a:r>
            <a:endParaRPr lang="en-US" sz="2400" dirty="0" smtClean="0">
              <a:solidFill>
                <a:schemeClr val="tx1"/>
              </a:solidFill>
              <a:latin typeface="Roboto" pitchFamily="2" charset="0"/>
              <a:ea typeface="Roboto" pitchFamily="2" charset="0"/>
            </a:endParaRPr>
          </a:p>
          <a:p>
            <a:pPr marL="0" indent="0">
              <a:buNone/>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Truy </a:t>
            </a:r>
            <a:r>
              <a:rPr lang="vi-VN" sz="2400" dirty="0">
                <a:solidFill>
                  <a:schemeClr val="tx1"/>
                </a:solidFill>
                <a:latin typeface="Roboto" pitchFamily="2" charset="0"/>
                <a:ea typeface="Roboto" pitchFamily="2" charset="0"/>
              </a:rPr>
              <a:t>vấn và lưu trữ dữ liệu không hiệu quả</a:t>
            </a:r>
          </a:p>
        </p:txBody>
      </p:sp>
    </p:spTree>
    <p:extLst>
      <p:ext uri="{BB962C8B-B14F-4D97-AF65-F5344CB8AC3E}">
        <p14:creationId xmlns:p14="http://schemas.microsoft.com/office/powerpoint/2010/main" val="3196530256"/>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95E168-DA5E-4888-8D8A-92B118324C14}" type="slidenum">
              <a:rPr lang="ru-RU" smtClean="0"/>
              <a:t>13</a:t>
            </a:fld>
            <a:endParaRPr lang="ru-RU" dirty="0"/>
          </a:p>
        </p:txBody>
      </p:sp>
      <p:sp>
        <p:nvSpPr>
          <p:cNvPr id="17" name="Title 16"/>
          <p:cNvSpPr>
            <a:spLocks noGrp="1"/>
          </p:cNvSpPr>
          <p:nvPr>
            <p:ph type="title"/>
          </p:nvPr>
        </p:nvSpPr>
        <p:spPr>
          <a:xfrm>
            <a:off x="839788" y="457200"/>
            <a:ext cx="6971801" cy="1442729"/>
          </a:xfrm>
        </p:spPr>
        <p:txBody>
          <a:bodyPr/>
          <a:lstStyle/>
          <a:p>
            <a:r>
              <a:rPr lang="vi-VN" dirty="0"/>
              <a:t>1.2 Nonoperational Scale Models</a:t>
            </a:r>
          </a:p>
        </p:txBody>
      </p:sp>
      <p:sp>
        <p:nvSpPr>
          <p:cNvPr id="19" name="Text Placeholder 18"/>
          <p:cNvSpPr>
            <a:spLocks noGrp="1"/>
          </p:cNvSpPr>
          <p:nvPr>
            <p:ph type="body" sz="half" idx="2"/>
          </p:nvPr>
        </p:nvSpPr>
        <p:spPr/>
        <p:txBody>
          <a:bodyPr>
            <a:normAutofit/>
          </a:bodyPr>
          <a:lstStyle/>
          <a:p>
            <a:pPr marL="342900" indent="-342900">
              <a:buFont typeface="Wingdings" panose="05000000000000000000" pitchFamily="2" charset="2"/>
              <a:buChar char="v"/>
            </a:pPr>
            <a:r>
              <a:rPr lang="vi-VN" sz="2400" dirty="0">
                <a:solidFill>
                  <a:schemeClr val="tx1"/>
                </a:solidFill>
                <a:latin typeface="Roboto" pitchFamily="2" charset="0"/>
                <a:ea typeface="Roboto" pitchFamily="2" charset="0"/>
              </a:rPr>
              <a:t>Một mô hình tỉ lệ không hoạt động mà được thiết lập để kiểm tra một số khía cạnh của thiết kế </a:t>
            </a:r>
            <a:endParaRPr lang="en-US" sz="2400" dirty="0" smtClean="0">
              <a:solidFill>
                <a:schemeClr val="tx1"/>
              </a:solidFill>
              <a:latin typeface="Roboto" pitchFamily="2" charset="0"/>
              <a:ea typeface="Roboto" pitchFamily="2" charset="0"/>
            </a:endParaRPr>
          </a:p>
          <a:p>
            <a:endParaRPr lang="en-US" sz="2400" dirty="0">
              <a:solidFill>
                <a:schemeClr val="tx1"/>
              </a:solidFill>
              <a:latin typeface="Roboto" pitchFamily="2" charset="0"/>
              <a:ea typeface="Roboto" pitchFamily="2" charset="0"/>
            </a:endParaRPr>
          </a:p>
          <a:p>
            <a:pPr marL="342900" indent="-342900">
              <a:buFont typeface="Wingdings" panose="05000000000000000000" pitchFamily="2" charset="2"/>
              <a:buChar char="v"/>
            </a:pPr>
            <a:r>
              <a:rPr lang="vi-VN" sz="2400" dirty="0" smtClean="0">
                <a:solidFill>
                  <a:schemeClr val="tx1"/>
                </a:solidFill>
                <a:latin typeface="Roboto" pitchFamily="2" charset="0"/>
                <a:ea typeface="Roboto" pitchFamily="2" charset="0"/>
              </a:rPr>
              <a:t>Một </a:t>
            </a:r>
            <a:r>
              <a:rPr lang="vi-VN" sz="2400" dirty="0">
                <a:solidFill>
                  <a:schemeClr val="tx1"/>
                </a:solidFill>
                <a:latin typeface="Roboto" pitchFamily="2" charset="0"/>
                <a:ea typeface="Roboto" pitchFamily="2" charset="0"/>
              </a:rPr>
              <a:t>bản mẫu với thông tin cho đầu vào và những yêu cầu đầu ra </a:t>
            </a:r>
          </a:p>
        </p:txBody>
      </p:sp>
    </p:spTree>
    <p:extLst>
      <p:ext uri="{BB962C8B-B14F-4D97-AF65-F5344CB8AC3E}">
        <p14:creationId xmlns:p14="http://schemas.microsoft.com/office/powerpoint/2010/main" val="39418214"/>
      </p:ext>
    </p:extLst>
  </p:cSld>
  <p:clrMapOvr>
    <a:masterClrMapping/>
  </p:clrMapOvr>
  <p:transition spd="slow">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14</a:t>
            </a:fld>
            <a:endParaRPr lang="ru-RU" dirty="0"/>
          </a:p>
        </p:txBody>
      </p:sp>
      <p:sp>
        <p:nvSpPr>
          <p:cNvPr id="5" name="Title 4"/>
          <p:cNvSpPr>
            <a:spLocks noGrp="1"/>
          </p:cNvSpPr>
          <p:nvPr>
            <p:ph type="title"/>
          </p:nvPr>
        </p:nvSpPr>
        <p:spPr>
          <a:xfrm>
            <a:off x="839788" y="457200"/>
            <a:ext cx="6501538" cy="1442729"/>
          </a:xfrm>
        </p:spPr>
        <p:txBody>
          <a:bodyPr/>
          <a:lstStyle/>
          <a:p>
            <a:r>
              <a:rPr lang="en-US" dirty="0"/>
              <a:t>1.3 First-of-a-Series Prototype</a:t>
            </a:r>
            <a:endParaRPr lang="vi-VN" dirty="0"/>
          </a:p>
        </p:txBody>
      </p:sp>
      <p:sp>
        <p:nvSpPr>
          <p:cNvPr id="6" name="Text Placeholder 5"/>
          <p:cNvSpPr>
            <a:spLocks noGrp="1"/>
          </p:cNvSpPr>
          <p:nvPr>
            <p:ph type="body" sz="half" idx="2"/>
          </p:nvPr>
        </p:nvSpPr>
        <p:spPr>
          <a:xfrm>
            <a:off x="839788" y="2356700"/>
            <a:ext cx="7442063" cy="4044100"/>
          </a:xfrm>
        </p:spPr>
        <p:txBody>
          <a:bodyPr>
            <a:normAutofit fontScale="92500" lnSpcReduction="10000"/>
          </a:bodyPr>
          <a:lstStyle/>
          <a:p>
            <a:pPr marL="285750" indent="-285750">
              <a:buFont typeface="Wingdings" panose="05000000000000000000" pitchFamily="2" charset="2"/>
              <a:buChar char="v"/>
            </a:pPr>
            <a:r>
              <a:rPr lang="vi-VN" sz="2400" dirty="0">
                <a:solidFill>
                  <a:schemeClr val="tx1"/>
                </a:solidFill>
                <a:latin typeface="Roboto" pitchFamily="2" charset="0"/>
                <a:ea typeface="Roboto" pitchFamily="2" charset="0"/>
              </a:rPr>
              <a:t>Tạo ra một mô hình thử nghiệm (pilot</a:t>
            </a:r>
            <a:r>
              <a:rPr lang="vi-VN" sz="2400" dirty="0" smtClean="0">
                <a:solidFill>
                  <a:schemeClr val="tx1"/>
                </a:solidFill>
                <a:latin typeface="Roboto" pitchFamily="2" charset="0"/>
                <a:ea typeface="Roboto" pitchFamily="2" charset="0"/>
              </a:rPr>
              <a:t>)</a:t>
            </a:r>
            <a:endParaRPr lang="en-US" sz="2400" dirty="0" smtClean="0">
              <a:solidFill>
                <a:schemeClr val="tx1"/>
              </a:solidFill>
              <a:latin typeface="Roboto" pitchFamily="2" charset="0"/>
              <a:ea typeface="Roboto" pitchFamily="2" charset="0"/>
            </a:endParaRPr>
          </a:p>
          <a:p>
            <a:pPr marL="285750" indent="-285750">
              <a:buFont typeface="Wingdings" panose="05000000000000000000" pitchFamily="2" charset="2"/>
              <a:buChar char="v"/>
            </a:pPr>
            <a:endParaRPr lang="vi-VN" sz="240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vi-VN" sz="2400" dirty="0" smtClean="0">
                <a:solidFill>
                  <a:schemeClr val="tx1"/>
                </a:solidFill>
                <a:latin typeface="Roboto" pitchFamily="2" charset="0"/>
                <a:ea typeface="Roboto" pitchFamily="2" charset="0"/>
              </a:rPr>
              <a:t>Một </a:t>
            </a:r>
            <a:r>
              <a:rPr lang="vi-VN" sz="2400" dirty="0">
                <a:solidFill>
                  <a:schemeClr val="tx1"/>
                </a:solidFill>
                <a:latin typeface="Roboto" pitchFamily="2" charset="0"/>
                <a:ea typeface="Roboto" pitchFamily="2" charset="0"/>
              </a:rPr>
              <a:t>bản mẫu hoàn </a:t>
            </a:r>
            <a:r>
              <a:rPr lang="vi-VN" sz="2400" dirty="0" smtClean="0">
                <a:solidFill>
                  <a:schemeClr val="tx1"/>
                </a:solidFill>
                <a:latin typeface="Roboto" pitchFamily="2" charset="0"/>
                <a:ea typeface="Roboto" pitchFamily="2" charset="0"/>
              </a:rPr>
              <a:t>chỉnh</a:t>
            </a:r>
            <a:endParaRPr lang="en-US" sz="2400" dirty="0" smtClean="0">
              <a:solidFill>
                <a:schemeClr val="tx1"/>
              </a:solidFill>
              <a:latin typeface="Roboto" pitchFamily="2" charset="0"/>
              <a:ea typeface="Roboto" pitchFamily="2" charset="0"/>
            </a:endParaRPr>
          </a:p>
          <a:p>
            <a:endParaRPr lang="vi-VN" sz="240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vi-VN" sz="2400" dirty="0" smtClean="0">
                <a:solidFill>
                  <a:schemeClr val="tx1"/>
                </a:solidFill>
                <a:latin typeface="Roboto" pitchFamily="2" charset="0"/>
                <a:ea typeface="Roboto" pitchFamily="2" charset="0"/>
              </a:rPr>
              <a:t>Hữu </a:t>
            </a:r>
            <a:r>
              <a:rPr lang="vi-VN" sz="2400" dirty="0">
                <a:solidFill>
                  <a:schemeClr val="tx1"/>
                </a:solidFill>
                <a:latin typeface="Roboto" pitchFamily="2" charset="0"/>
                <a:ea typeface="Roboto" pitchFamily="2" charset="0"/>
              </a:rPr>
              <a:t>dụng khi việc cài đặt nhiều lần của một hệ </a:t>
            </a:r>
            <a:r>
              <a:rPr lang="vi-VN" sz="2400" dirty="0" smtClean="0">
                <a:solidFill>
                  <a:schemeClr val="tx1"/>
                </a:solidFill>
                <a:latin typeface="Roboto" pitchFamily="2" charset="0"/>
                <a:ea typeface="Roboto" pitchFamily="2" charset="0"/>
              </a:rPr>
              <a:t>thống</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thông </a:t>
            </a:r>
            <a:r>
              <a:rPr lang="vi-VN" sz="2400" dirty="0">
                <a:solidFill>
                  <a:schemeClr val="tx1"/>
                </a:solidFill>
                <a:latin typeface="Roboto" pitchFamily="2" charset="0"/>
                <a:ea typeface="Roboto" pitchFamily="2" charset="0"/>
              </a:rPr>
              <a:t>tin được lên kế </a:t>
            </a:r>
            <a:r>
              <a:rPr lang="vi-VN" sz="2400" dirty="0" smtClean="0">
                <a:solidFill>
                  <a:schemeClr val="tx1"/>
                </a:solidFill>
                <a:latin typeface="Roboto" pitchFamily="2" charset="0"/>
                <a:ea typeface="Roboto" pitchFamily="2" charset="0"/>
              </a:rPr>
              <a:t>hoạch</a:t>
            </a:r>
            <a:endParaRPr lang="en-US" sz="2400" dirty="0" smtClean="0">
              <a:solidFill>
                <a:schemeClr val="tx1"/>
              </a:solidFill>
              <a:latin typeface="Roboto" pitchFamily="2" charset="0"/>
              <a:ea typeface="Roboto" pitchFamily="2" charset="0"/>
            </a:endParaRPr>
          </a:p>
          <a:p>
            <a:endParaRPr lang="vi-VN" sz="240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vi-VN" sz="2400" dirty="0" smtClean="0">
                <a:solidFill>
                  <a:schemeClr val="tx1"/>
                </a:solidFill>
                <a:latin typeface="Roboto" pitchFamily="2" charset="0"/>
                <a:ea typeface="Roboto" pitchFamily="2" charset="0"/>
              </a:rPr>
              <a:t>Một </a:t>
            </a:r>
            <a:r>
              <a:rPr lang="vi-VN" sz="2400" dirty="0">
                <a:solidFill>
                  <a:schemeClr val="tx1"/>
                </a:solidFill>
                <a:latin typeface="Roboto" pitchFamily="2" charset="0"/>
                <a:ea typeface="Roboto" pitchFamily="2" charset="0"/>
              </a:rPr>
              <a:t>nguyên mẫu hoàn chỉnh được cài đặt tại một </a:t>
            </a:r>
            <a:r>
              <a:rPr lang="vi-VN" sz="2400" dirty="0" smtClean="0">
                <a:solidFill>
                  <a:schemeClr val="tx1"/>
                </a:solidFill>
                <a:latin typeface="Roboto" pitchFamily="2" charset="0"/>
                <a:ea typeface="Roboto" pitchFamily="2" charset="0"/>
              </a:rPr>
              <a:t>hoặc</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hai </a:t>
            </a:r>
            <a:r>
              <a:rPr lang="vi-VN" sz="2400" dirty="0">
                <a:solidFill>
                  <a:schemeClr val="tx1"/>
                </a:solidFill>
                <a:latin typeface="Roboto" pitchFamily="2" charset="0"/>
                <a:ea typeface="Roboto" pitchFamily="2" charset="0"/>
              </a:rPr>
              <a:t>vị trí nếu thành </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công </a:t>
            </a:r>
            <a:r>
              <a:rPr lang="vi-VN" sz="2400" dirty="0">
                <a:solidFill>
                  <a:schemeClr val="tx1"/>
                </a:solidFill>
                <a:latin typeface="Roboto" pitchFamily="2" charset="0"/>
                <a:ea typeface="Roboto" pitchFamily="2" charset="0"/>
              </a:rPr>
              <a:t>bản sao sẽ được cài đặt </a:t>
            </a:r>
            <a:r>
              <a:rPr lang="vi-VN" sz="2400" dirty="0" smtClean="0">
                <a:solidFill>
                  <a:schemeClr val="tx1"/>
                </a:solidFill>
                <a:latin typeface="Roboto" pitchFamily="2" charset="0"/>
                <a:ea typeface="Roboto" pitchFamily="2" charset="0"/>
              </a:rPr>
              <a:t>dựatrên </a:t>
            </a:r>
            <a:r>
              <a:rPr lang="vi-VN" sz="2400" dirty="0">
                <a:solidFill>
                  <a:schemeClr val="tx1"/>
                </a:solidFill>
                <a:latin typeface="Roboto" pitchFamily="2" charset="0"/>
                <a:ea typeface="Roboto" pitchFamily="2" charset="0"/>
              </a:rPr>
              <a:t>mô hình sử dụng của khách hàng và một số yếu </a:t>
            </a:r>
            <a:r>
              <a:rPr lang="vi-VN" sz="2400" dirty="0" smtClean="0">
                <a:solidFill>
                  <a:schemeClr val="tx1"/>
                </a:solidFill>
                <a:latin typeface="Roboto" pitchFamily="2" charset="0"/>
                <a:ea typeface="Roboto" pitchFamily="2" charset="0"/>
              </a:rPr>
              <a:t>tố</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quan </a:t>
            </a:r>
            <a:r>
              <a:rPr lang="vi-VN" sz="2400" dirty="0">
                <a:solidFill>
                  <a:schemeClr val="tx1"/>
                </a:solidFill>
                <a:latin typeface="Roboto" pitchFamily="2" charset="0"/>
                <a:ea typeface="Roboto" pitchFamily="2" charset="0"/>
              </a:rPr>
              <a:t>trong </a:t>
            </a:r>
            <a:r>
              <a:rPr lang="vi-VN" sz="2400" dirty="0" smtClean="0">
                <a:solidFill>
                  <a:schemeClr val="tx1"/>
                </a:solidFill>
                <a:latin typeface="Roboto" pitchFamily="2" charset="0"/>
                <a:ea typeface="Roboto" pitchFamily="2" charset="0"/>
              </a:rPr>
              <a:t>khác</a:t>
            </a:r>
            <a:r>
              <a:rPr lang="en-US" sz="2400" dirty="0" smtClean="0">
                <a:solidFill>
                  <a:schemeClr val="tx1"/>
                </a:solidFill>
                <a:latin typeface="Roboto" pitchFamily="2" charset="0"/>
                <a:ea typeface="Roboto" pitchFamily="2" charset="0"/>
              </a:rPr>
              <a:t>.</a:t>
            </a:r>
            <a:endParaRPr lang="vi-VN" sz="2400" dirty="0">
              <a:solidFill>
                <a:schemeClr val="tx1"/>
              </a:solidFill>
              <a:latin typeface="Roboto" pitchFamily="2" charset="0"/>
              <a:ea typeface="Roboto" pitchFamily="2" charset="0"/>
            </a:endParaRPr>
          </a:p>
        </p:txBody>
      </p:sp>
    </p:spTree>
    <p:extLst>
      <p:ext uri="{BB962C8B-B14F-4D97-AF65-F5344CB8AC3E}">
        <p14:creationId xmlns:p14="http://schemas.microsoft.com/office/powerpoint/2010/main" val="1707568453"/>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15</a:t>
            </a:fld>
            <a:endParaRPr lang="ru-RU" dirty="0"/>
          </a:p>
        </p:txBody>
      </p:sp>
      <p:sp>
        <p:nvSpPr>
          <p:cNvPr id="5" name="Title 4"/>
          <p:cNvSpPr>
            <a:spLocks noGrp="1"/>
          </p:cNvSpPr>
          <p:nvPr>
            <p:ph type="title"/>
          </p:nvPr>
        </p:nvSpPr>
        <p:spPr>
          <a:xfrm>
            <a:off x="839788" y="457200"/>
            <a:ext cx="5848395" cy="1442729"/>
          </a:xfrm>
        </p:spPr>
        <p:txBody>
          <a:bodyPr/>
          <a:lstStyle/>
          <a:p>
            <a:r>
              <a:rPr lang="vi-VN" dirty="0"/>
              <a:t>1.4 Selected Features Prototype</a:t>
            </a:r>
          </a:p>
        </p:txBody>
      </p:sp>
      <p:sp>
        <p:nvSpPr>
          <p:cNvPr id="6" name="Text Placeholder 5"/>
          <p:cNvSpPr>
            <a:spLocks noGrp="1"/>
          </p:cNvSpPr>
          <p:nvPr>
            <p:ph type="body" sz="half" idx="2"/>
          </p:nvPr>
        </p:nvSpPr>
        <p:spPr>
          <a:xfrm>
            <a:off x="839788" y="2356700"/>
            <a:ext cx="7546566" cy="3512287"/>
          </a:xfrm>
        </p:spPr>
        <p:txBody>
          <a:bodyPr>
            <a:normAutofit lnSpcReduction="10000"/>
          </a:bodyPr>
          <a:lstStyle/>
          <a:p>
            <a:pPr marL="285750" indent="-285750">
              <a:buFont typeface="Wingdings" panose="05000000000000000000" pitchFamily="2" charset="2"/>
              <a:buChar char="v"/>
            </a:pP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Tạo </a:t>
            </a:r>
            <a:r>
              <a:rPr lang="vi-VN" sz="2400" dirty="0">
                <a:solidFill>
                  <a:schemeClr val="tx1"/>
                </a:solidFill>
                <a:latin typeface="Roboto" pitchFamily="2" charset="0"/>
                <a:ea typeface="Roboto" pitchFamily="2" charset="0"/>
              </a:rPr>
              <a:t>ra bản mẫu hoạt động nhưng chỉ có một số tính </a:t>
            </a:r>
            <a:r>
              <a:rPr lang="vi-VN" sz="2400" dirty="0" smtClean="0">
                <a:solidFill>
                  <a:schemeClr val="tx1"/>
                </a:solidFill>
                <a:latin typeface="Roboto" pitchFamily="2" charset="0"/>
                <a:ea typeface="Roboto" pitchFamily="2" charset="0"/>
              </a:rPr>
              <a:t>năng</a:t>
            </a:r>
            <a:r>
              <a:rPr lang="en-US" sz="2400" dirty="0" smtClean="0">
                <a:solidFill>
                  <a:schemeClr val="tx1"/>
                </a:solidFill>
                <a:latin typeface="Roboto" pitchFamily="2" charset="0"/>
                <a:ea typeface="Roboto" pitchFamily="2" charset="0"/>
              </a:rPr>
              <a:t>.</a:t>
            </a:r>
          </a:p>
          <a:p>
            <a:pPr marL="285750" indent="-285750">
              <a:buFont typeface="Wingdings" panose="05000000000000000000" pitchFamily="2" charset="2"/>
              <a:buChar char="v"/>
            </a:pPr>
            <a:endParaRPr lang="en-US" sz="240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en-US" sz="2400" dirty="0" smtClean="0">
                <a:solidFill>
                  <a:schemeClr val="tx1"/>
                </a:solidFill>
                <a:latin typeface="Roboto" pitchFamily="2" charset="0"/>
                <a:ea typeface="Roboto" pitchFamily="2" charset="0"/>
              </a:rPr>
              <a:t> Chỉ </a:t>
            </a:r>
            <a:r>
              <a:rPr lang="en-US" sz="2400" dirty="0">
                <a:solidFill>
                  <a:schemeClr val="tx1"/>
                </a:solidFill>
                <a:latin typeface="Roboto" pitchFamily="2" charset="0"/>
                <a:ea typeface="Roboto" pitchFamily="2" charset="0"/>
              </a:rPr>
              <a:t>một số tính </a:t>
            </a:r>
            <a:r>
              <a:rPr lang="en-US" sz="2400" dirty="0" err="1">
                <a:solidFill>
                  <a:schemeClr val="tx1"/>
                </a:solidFill>
                <a:latin typeface="Roboto" pitchFamily="2" charset="0"/>
                <a:ea typeface="Roboto" pitchFamily="2" charset="0"/>
              </a:rPr>
              <a:t>năng</a:t>
            </a:r>
            <a:r>
              <a:rPr lang="en-US" sz="2400" dirty="0">
                <a:solidFill>
                  <a:schemeClr val="tx1"/>
                </a:solidFill>
                <a:latin typeface="Roboto" pitchFamily="2" charset="0"/>
                <a:ea typeface="Roboto" pitchFamily="2" charset="0"/>
              </a:rPr>
              <a:t> cần </a:t>
            </a:r>
            <a:r>
              <a:rPr lang="en-US" sz="2400" dirty="0" err="1">
                <a:solidFill>
                  <a:schemeClr val="tx1"/>
                </a:solidFill>
                <a:latin typeface="Roboto" pitchFamily="2" charset="0"/>
                <a:ea typeface="Roboto" pitchFamily="2" charset="0"/>
              </a:rPr>
              <a:t>thiết</a:t>
            </a:r>
            <a:r>
              <a:rPr lang="en-US" sz="2400" dirty="0">
                <a:solidFill>
                  <a:schemeClr val="tx1"/>
                </a:solidFill>
                <a:latin typeface="Roboto" pitchFamily="2" charset="0"/>
                <a:ea typeface="Roboto" pitchFamily="2" charset="0"/>
              </a:rPr>
              <a:t> chứ không phải </a:t>
            </a:r>
            <a:r>
              <a:rPr lang="en-US" sz="2400" dirty="0" err="1">
                <a:solidFill>
                  <a:schemeClr val="tx1"/>
                </a:solidFill>
                <a:latin typeface="Roboto" pitchFamily="2" charset="0"/>
                <a:ea typeface="Roboto" pitchFamily="2" charset="0"/>
              </a:rPr>
              <a:t>tất</a:t>
            </a:r>
            <a:r>
              <a:rPr lang="en-US" sz="2400" dirty="0">
                <a:solidFill>
                  <a:schemeClr val="tx1"/>
                </a:solidFill>
                <a:latin typeface="Roboto" pitchFamily="2" charset="0"/>
                <a:ea typeface="Roboto" pitchFamily="2" charset="0"/>
              </a:rPr>
              <a:t> </a:t>
            </a:r>
            <a:r>
              <a:rPr lang="en-US" sz="2400" dirty="0" smtClean="0">
                <a:solidFill>
                  <a:schemeClr val="tx1"/>
                </a:solidFill>
                <a:latin typeface="Roboto" pitchFamily="2" charset="0"/>
                <a:ea typeface="Roboto" pitchFamily="2" charset="0"/>
              </a:rPr>
              <a:t>cả.</a:t>
            </a:r>
          </a:p>
          <a:p>
            <a:pPr marL="285750" indent="-285750">
              <a:buFont typeface="Wingdings" panose="05000000000000000000" pitchFamily="2" charset="2"/>
              <a:buChar char="v"/>
            </a:pPr>
            <a:endParaRPr lang="en-US" sz="240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Được </a:t>
            </a:r>
            <a:r>
              <a:rPr lang="vi-VN" sz="2400" dirty="0">
                <a:solidFill>
                  <a:schemeClr val="tx1"/>
                </a:solidFill>
                <a:latin typeface="Roboto" pitchFamily="2" charset="0"/>
                <a:ea typeface="Roboto" pitchFamily="2" charset="0"/>
              </a:rPr>
              <a:t>xây dựng thành các </a:t>
            </a:r>
            <a:r>
              <a:rPr lang="vi-VN" sz="2400" dirty="0" smtClean="0">
                <a:solidFill>
                  <a:schemeClr val="tx1"/>
                </a:solidFill>
                <a:latin typeface="Roboto" pitchFamily="2" charset="0"/>
                <a:ea typeface="Roboto" pitchFamily="2" charset="0"/>
              </a:rPr>
              <a:t>module</a:t>
            </a:r>
            <a:r>
              <a:rPr lang="en-US" sz="2400" dirty="0" smtClean="0">
                <a:solidFill>
                  <a:schemeClr val="tx1"/>
                </a:solidFill>
                <a:latin typeface="Roboto" pitchFamily="2" charset="0"/>
                <a:ea typeface="Roboto" pitchFamily="2" charset="0"/>
              </a:rPr>
              <a:t>.</a:t>
            </a:r>
            <a:r>
              <a:rPr lang="vi-VN" sz="2400" dirty="0" smtClean="0">
                <a:solidFill>
                  <a:schemeClr val="tx1"/>
                </a:solidFill>
                <a:latin typeface="Roboto" pitchFamily="2" charset="0"/>
                <a:ea typeface="Roboto" pitchFamily="2" charset="0"/>
              </a:rPr>
              <a:t> </a:t>
            </a:r>
            <a:endParaRPr lang="en-US" sz="2400" dirty="0" smtClean="0">
              <a:solidFill>
                <a:schemeClr val="tx1"/>
              </a:solidFill>
              <a:latin typeface="Roboto" pitchFamily="2" charset="0"/>
              <a:ea typeface="Roboto" pitchFamily="2" charset="0"/>
            </a:endParaRPr>
          </a:p>
          <a:p>
            <a:endParaRPr lang="en-US" sz="240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Là </a:t>
            </a:r>
            <a:r>
              <a:rPr lang="vi-VN" sz="2400" dirty="0">
                <a:solidFill>
                  <a:schemeClr val="tx1"/>
                </a:solidFill>
                <a:latin typeface="Roboto" pitchFamily="2" charset="0"/>
                <a:ea typeface="Roboto" pitchFamily="2" charset="0"/>
              </a:rPr>
              <a:t>một phần của hệ thống thực </a:t>
            </a:r>
            <a:r>
              <a:rPr lang="vi-VN" sz="2400" dirty="0" smtClean="0">
                <a:solidFill>
                  <a:schemeClr val="tx1"/>
                </a:solidFill>
                <a:latin typeface="Roboto" pitchFamily="2" charset="0"/>
                <a:ea typeface="Roboto" pitchFamily="2" charset="0"/>
              </a:rPr>
              <a:t>tế</a:t>
            </a:r>
            <a:r>
              <a:rPr lang="en-US" sz="2400" dirty="0" smtClean="0">
                <a:solidFill>
                  <a:schemeClr val="tx1"/>
                </a:solidFill>
                <a:latin typeface="Roboto" pitchFamily="2" charset="0"/>
                <a:ea typeface="Roboto" pitchFamily="2" charset="0"/>
              </a:rPr>
              <a:t>.</a:t>
            </a:r>
            <a:endParaRPr lang="vi-VN" sz="2400" dirty="0">
              <a:solidFill>
                <a:schemeClr val="tx1"/>
              </a:solidFill>
              <a:latin typeface="Roboto" pitchFamily="2" charset="0"/>
              <a:ea typeface="Roboto" pitchFamily="2" charset="0"/>
            </a:endParaRPr>
          </a:p>
        </p:txBody>
      </p:sp>
    </p:spTree>
    <p:extLst>
      <p:ext uri="{BB962C8B-B14F-4D97-AF65-F5344CB8AC3E}">
        <p14:creationId xmlns:p14="http://schemas.microsoft.com/office/powerpoint/2010/main" val="1244116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16</a:t>
            </a:fld>
            <a:endParaRPr lang="ru-RU" dirty="0"/>
          </a:p>
        </p:txBody>
      </p:sp>
      <p:pic>
        <p:nvPicPr>
          <p:cNvPr id="9" name="Content Placeholder 8"/>
          <p:cNvPicPr>
            <a:picLocks noGrp="1" noChangeAspect="1"/>
          </p:cNvPicPr>
          <p:nvPr>
            <p:ph idx="1"/>
          </p:nvPr>
        </p:nvPicPr>
        <p:blipFill>
          <a:blip r:embed="rId2"/>
          <a:stretch>
            <a:fillRect/>
          </a:stretch>
        </p:blipFill>
        <p:spPr>
          <a:xfrm>
            <a:off x="1959429" y="1629683"/>
            <a:ext cx="7223760" cy="5006102"/>
          </a:xfrm>
          <a:prstGeom prst="rect">
            <a:avLst/>
          </a:prstGeom>
        </p:spPr>
      </p:pic>
      <p:sp>
        <p:nvSpPr>
          <p:cNvPr id="7" name="Title 6"/>
          <p:cNvSpPr>
            <a:spLocks noGrp="1"/>
          </p:cNvSpPr>
          <p:nvPr>
            <p:ph type="title"/>
          </p:nvPr>
        </p:nvSpPr>
        <p:spPr/>
        <p:txBody>
          <a:bodyPr/>
          <a:lstStyle/>
          <a:p>
            <a:r>
              <a:rPr lang="en-US" dirty="0" err="1">
                <a:latin typeface="Roboto" pitchFamily="2" charset="0"/>
                <a:ea typeface="Roboto" pitchFamily="2" charset="0"/>
              </a:rPr>
              <a:t>Sự</a:t>
            </a:r>
            <a:r>
              <a:rPr lang="en-US" dirty="0">
                <a:latin typeface="Roboto" pitchFamily="2" charset="0"/>
                <a:ea typeface="Roboto" pitchFamily="2" charset="0"/>
              </a:rPr>
              <a:t> khác biệt giữa 4 </a:t>
            </a:r>
            <a:r>
              <a:rPr lang="en-US" dirty="0" err="1">
                <a:latin typeface="Roboto" pitchFamily="2" charset="0"/>
                <a:ea typeface="Roboto" pitchFamily="2" charset="0"/>
              </a:rPr>
              <a:t>loại</a:t>
            </a:r>
            <a:r>
              <a:rPr lang="en-US" dirty="0">
                <a:latin typeface="Roboto" pitchFamily="2" charset="0"/>
                <a:ea typeface="Roboto" pitchFamily="2" charset="0"/>
              </a:rPr>
              <a:t> </a:t>
            </a:r>
            <a:endParaRPr lang="vi-VN" dirty="0">
              <a:latin typeface="Roboto" pitchFamily="2" charset="0"/>
              <a:ea typeface="Roboto" pitchFamily="2" charset="0"/>
            </a:endParaRPr>
          </a:p>
        </p:txBody>
      </p:sp>
    </p:spTree>
    <p:extLst>
      <p:ext uri="{BB962C8B-B14F-4D97-AF65-F5344CB8AC3E}">
        <p14:creationId xmlns:p14="http://schemas.microsoft.com/office/powerpoint/2010/main" val="26181467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17</a:t>
            </a:fld>
            <a:endParaRPr lang="ru-RU" dirty="0"/>
          </a:p>
        </p:txBody>
      </p:sp>
      <p:sp>
        <p:nvSpPr>
          <p:cNvPr id="4" name="Content Placeholder 3"/>
          <p:cNvSpPr>
            <a:spLocks noGrp="1"/>
          </p:cNvSpPr>
          <p:nvPr>
            <p:ph idx="1"/>
          </p:nvPr>
        </p:nvSpPr>
        <p:spPr>
          <a:xfrm>
            <a:off x="838200" y="1825625"/>
            <a:ext cx="9050518" cy="3991194"/>
          </a:xfrm>
        </p:spPr>
        <p:txBody>
          <a:bodyPr>
            <a:normAutofit/>
          </a:bodyPr>
          <a:lstStyle/>
          <a:p>
            <a:pPr marL="0" indent="0">
              <a:buNone/>
            </a:pPr>
            <a:r>
              <a:rPr lang="vi-VN" sz="2400" dirty="0">
                <a:latin typeface="Roboto" pitchFamily="2" charset="0"/>
                <a:ea typeface="Roboto" pitchFamily="2" charset="0"/>
              </a:rPr>
              <a:t>- Hai vấn đề với SDLC</a:t>
            </a:r>
            <a:r>
              <a:rPr lang="vi-VN" sz="2400" dirty="0" smtClean="0">
                <a:latin typeface="Roboto" pitchFamily="2" charset="0"/>
                <a:ea typeface="Roboto" pitchFamily="2" charset="0"/>
              </a:rPr>
              <a:t>.</a:t>
            </a:r>
            <a:endParaRPr lang="en-US" sz="2400" dirty="0" smtClean="0">
              <a:latin typeface="Roboto" pitchFamily="2" charset="0"/>
              <a:ea typeface="Roboto" pitchFamily="2" charset="0"/>
            </a:endParaRP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Kéo </a:t>
            </a:r>
            <a:r>
              <a:rPr lang="vi-VN" sz="2400" dirty="0">
                <a:latin typeface="Roboto" pitchFamily="2" charset="0"/>
                <a:ea typeface="Roboto" pitchFamily="2" charset="0"/>
              </a:rPr>
              <a:t>dài thời gian phát triển đi qua vòng đời phát triển. </a:t>
            </a:r>
            <a:r>
              <a:rPr lang="vi-VN" sz="2400" dirty="0" smtClean="0">
                <a:latin typeface="Roboto" pitchFamily="2" charset="0"/>
                <a:ea typeface="Roboto" pitchFamily="2" charset="0"/>
              </a:rPr>
              <a:t> </a:t>
            </a:r>
            <a:endParaRPr lang="en-US" sz="2400" dirty="0" smtClean="0">
              <a:latin typeface="Roboto" pitchFamily="2" charset="0"/>
              <a:ea typeface="Roboto" pitchFamily="2" charset="0"/>
            </a:endParaRPr>
          </a:p>
          <a:p>
            <a:pPr marL="0" indent="0">
              <a:buNone/>
            </a:pPr>
            <a:r>
              <a:rPr lang="en-US" sz="2400" dirty="0" smtClean="0">
                <a:latin typeface="Roboto" pitchFamily="2" charset="0"/>
                <a:ea typeface="Roboto" pitchFamily="2" charset="0"/>
              </a:rPr>
              <a:t>	</a:t>
            </a:r>
            <a:r>
              <a:rPr lang="vi-VN" sz="2400" dirty="0" smtClean="0">
                <a:latin typeface="Roboto" pitchFamily="2" charset="0"/>
                <a:ea typeface="Roboto" pitchFamily="2" charset="0"/>
              </a:rPr>
              <a:t>Yêu </a:t>
            </a:r>
            <a:r>
              <a:rPr lang="vi-VN" sz="2400" dirty="0">
                <a:latin typeface="Roboto" pitchFamily="2" charset="0"/>
                <a:ea typeface="Roboto" pitchFamily="2" charset="0"/>
              </a:rPr>
              <a:t>cầu của người dùng thay đổi quá trễ. </a:t>
            </a:r>
            <a:endParaRPr lang="en-US" sz="2400" dirty="0" smtClean="0">
              <a:latin typeface="Roboto" pitchFamily="2" charset="0"/>
              <a:ea typeface="Roboto" pitchFamily="2" charset="0"/>
            </a:endParaRPr>
          </a:p>
          <a:p>
            <a:pPr marL="0" indent="0">
              <a:buNone/>
            </a:pPr>
            <a:endParaRPr lang="en-US" sz="2400" dirty="0" smtClean="0">
              <a:latin typeface="Roboto" pitchFamily="2" charset="0"/>
              <a:ea typeface="Roboto" pitchFamily="2" charset="0"/>
            </a:endParaRPr>
          </a:p>
          <a:p>
            <a:pPr marL="0" indent="0">
              <a:buNone/>
            </a:pPr>
            <a:r>
              <a:rPr lang="vi-VN" sz="2400" dirty="0" smtClean="0">
                <a:latin typeface="Roboto" pitchFamily="2" charset="0"/>
                <a:ea typeface="Roboto" pitchFamily="2" charset="0"/>
              </a:rPr>
              <a:t>- </a:t>
            </a:r>
            <a:r>
              <a:rPr lang="vi-VN" sz="2400" dirty="0">
                <a:latin typeface="Roboto" pitchFamily="2" charset="0"/>
                <a:ea typeface="Roboto" pitchFamily="2" charset="0"/>
              </a:rPr>
              <a:t>Có thể sử dụng Prototyping như một phần của SDLC.</a:t>
            </a:r>
          </a:p>
        </p:txBody>
      </p:sp>
      <p:sp>
        <p:nvSpPr>
          <p:cNvPr id="5" name="Title 4"/>
          <p:cNvSpPr>
            <a:spLocks noGrp="1"/>
          </p:cNvSpPr>
          <p:nvPr>
            <p:ph type="title"/>
          </p:nvPr>
        </p:nvSpPr>
        <p:spPr/>
        <p:txBody>
          <a:bodyPr>
            <a:normAutofit fontScale="90000"/>
          </a:bodyPr>
          <a:lstStyle/>
          <a:p>
            <a:r>
              <a:rPr lang="en-US" dirty="0">
                <a:latin typeface="Roboto" pitchFamily="2" charset="0"/>
                <a:ea typeface="Roboto" pitchFamily="2" charset="0"/>
              </a:rPr>
              <a:t>Prototyping Một </a:t>
            </a:r>
            <a:r>
              <a:rPr lang="en-US" dirty="0" err="1">
                <a:latin typeface="Roboto" pitchFamily="2" charset="0"/>
                <a:ea typeface="Roboto" pitchFamily="2" charset="0"/>
              </a:rPr>
              <a:t>Lựa</a:t>
            </a:r>
            <a:r>
              <a:rPr lang="en-US" dirty="0">
                <a:latin typeface="Roboto" pitchFamily="2" charset="0"/>
                <a:ea typeface="Roboto" pitchFamily="2" charset="0"/>
              </a:rPr>
              <a:t> Chọn Để Thay Thế SDLC</a:t>
            </a:r>
            <a:endParaRPr lang="vi-VN" dirty="0">
              <a:latin typeface="Roboto" pitchFamily="2" charset="0"/>
              <a:ea typeface="Roboto" pitchFamily="2" charset="0"/>
            </a:endParaRPr>
          </a:p>
        </p:txBody>
      </p:sp>
    </p:spTree>
    <p:extLst>
      <p:ext uri="{BB962C8B-B14F-4D97-AF65-F5344CB8AC3E}">
        <p14:creationId xmlns:p14="http://schemas.microsoft.com/office/powerpoint/2010/main" val="74132429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18</a:t>
            </a:fld>
            <a:endParaRPr lang="ru-RU" dirty="0"/>
          </a:p>
        </p:txBody>
      </p:sp>
      <p:sp>
        <p:nvSpPr>
          <p:cNvPr id="5" name="Title 4"/>
          <p:cNvSpPr>
            <a:spLocks noGrp="1"/>
          </p:cNvSpPr>
          <p:nvPr>
            <p:ph type="title"/>
          </p:nvPr>
        </p:nvSpPr>
        <p:spPr/>
        <p:txBody>
          <a:bodyPr>
            <a:normAutofit/>
          </a:bodyPr>
          <a:lstStyle/>
          <a:p>
            <a:r>
              <a:rPr lang="vi-VN" sz="3600" dirty="0">
                <a:latin typeface="Roboto" pitchFamily="2" charset="0"/>
                <a:ea typeface="Roboto" pitchFamily="2" charset="0"/>
              </a:rPr>
              <a:t>Hướng Dẫn Xây Dựng Bản Mẫu</a:t>
            </a:r>
          </a:p>
        </p:txBody>
      </p:sp>
      <p:pic>
        <p:nvPicPr>
          <p:cNvPr id="8" name="Content Placeholder 7"/>
          <p:cNvPicPr>
            <a:picLocks noGrp="1" noChangeAspect="1"/>
          </p:cNvPicPr>
          <p:nvPr>
            <p:ph idx="1"/>
          </p:nvPr>
        </p:nvPicPr>
        <p:blipFill>
          <a:blip r:embed="rId2"/>
          <a:stretch>
            <a:fillRect/>
          </a:stretch>
        </p:blipFill>
        <p:spPr>
          <a:xfrm>
            <a:off x="815558" y="1894115"/>
            <a:ext cx="9830017" cy="3922704"/>
          </a:xfrm>
          <a:prstGeom prst="rect">
            <a:avLst/>
          </a:prstGeom>
        </p:spPr>
      </p:pic>
    </p:spTree>
    <p:extLst>
      <p:ext uri="{BB962C8B-B14F-4D97-AF65-F5344CB8AC3E}">
        <p14:creationId xmlns:p14="http://schemas.microsoft.com/office/powerpoint/2010/main" val="35197638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1743" y="2134675"/>
            <a:ext cx="8266943" cy="676275"/>
          </a:xfrm>
        </p:spPr>
        <p:txBody>
          <a:bodyPr>
            <a:normAutofit/>
          </a:bodyPr>
          <a:lstStyle/>
          <a:p>
            <a:r>
              <a:rPr lang="vi-VN" sz="3600" dirty="0">
                <a:latin typeface="Roboto" pitchFamily="2" charset="0"/>
                <a:ea typeface="Roboto" pitchFamily="2" charset="0"/>
              </a:rPr>
              <a:t>Nhược Điểm Của Prototyping</a:t>
            </a:r>
          </a:p>
        </p:txBody>
      </p:sp>
      <p:sp>
        <p:nvSpPr>
          <p:cNvPr id="3" name="Slide Number Placeholder 2"/>
          <p:cNvSpPr>
            <a:spLocks noGrp="1"/>
          </p:cNvSpPr>
          <p:nvPr>
            <p:ph type="sldNum" sz="quarter" idx="12"/>
          </p:nvPr>
        </p:nvSpPr>
        <p:spPr/>
        <p:txBody>
          <a:bodyPr/>
          <a:lstStyle/>
          <a:p>
            <a:fld id="{D495E168-DA5E-4888-8D8A-92B118324C14}" type="slidenum">
              <a:rPr lang="ru-RU" smtClean="0"/>
              <a:t>19</a:t>
            </a:fld>
            <a:endParaRPr lang="ru-RU" dirty="0"/>
          </a:p>
        </p:txBody>
      </p:sp>
      <p:sp>
        <p:nvSpPr>
          <p:cNvPr id="9" name="Rectangle 8"/>
          <p:cNvSpPr/>
          <p:nvPr/>
        </p:nvSpPr>
        <p:spPr>
          <a:xfrm>
            <a:off x="1219200" y="3599545"/>
            <a:ext cx="8107680" cy="2677656"/>
          </a:xfrm>
          <a:prstGeom prst="rect">
            <a:avLst/>
          </a:prstGeom>
        </p:spPr>
        <p:txBody>
          <a:bodyPr wrap="square">
            <a:spAutoFit/>
          </a:bodyPr>
          <a:lstStyle/>
          <a:p>
            <a:pPr marL="342900" indent="-342900">
              <a:buFont typeface="Wingdings" panose="05000000000000000000" pitchFamily="2" charset="2"/>
              <a:buChar char="v"/>
            </a:pPr>
            <a:r>
              <a:rPr lang="vi-VN" sz="2400" dirty="0">
                <a:latin typeface="Roboto" pitchFamily="2" charset="0"/>
                <a:ea typeface="Roboto" pitchFamily="2" charset="0"/>
              </a:rPr>
              <a:t>Khó khăn trong việc quản lí và phát triển đối với dự án </a:t>
            </a:r>
            <a:r>
              <a:rPr lang="vi-VN" sz="2400" dirty="0" smtClean="0">
                <a:latin typeface="Roboto" pitchFamily="2" charset="0"/>
                <a:ea typeface="Roboto" pitchFamily="2" charset="0"/>
              </a:rPr>
              <a:t>lớn.</a:t>
            </a:r>
            <a:endParaRPr lang="en-US" sz="2400" dirty="0" smtClean="0">
              <a:latin typeface="Roboto" pitchFamily="2" charset="0"/>
              <a:ea typeface="Roboto" pitchFamily="2" charset="0"/>
            </a:endParaRPr>
          </a:p>
          <a:p>
            <a:endParaRPr lang="en-US" sz="2400" dirty="0" smtClean="0">
              <a:latin typeface="Roboto" pitchFamily="2" charset="0"/>
              <a:ea typeface="Roboto" pitchFamily="2" charset="0"/>
            </a:endParaRPr>
          </a:p>
          <a:p>
            <a:pPr marL="342900" indent="-342900">
              <a:buFont typeface="Wingdings" panose="05000000000000000000" pitchFamily="2" charset="2"/>
              <a:buChar char="v"/>
            </a:pPr>
            <a:r>
              <a:rPr lang="vi-VN" sz="2400" dirty="0" smtClean="0">
                <a:latin typeface="Roboto" pitchFamily="2" charset="0"/>
                <a:ea typeface="Roboto" pitchFamily="2" charset="0"/>
              </a:rPr>
              <a:t>Người </a:t>
            </a:r>
            <a:r>
              <a:rPr lang="vi-VN" sz="2400" dirty="0">
                <a:latin typeface="Roboto" pitchFamily="2" charset="0"/>
                <a:ea typeface="Roboto" pitchFamily="2" charset="0"/>
              </a:rPr>
              <a:t>dùng và nhà phân tích có thể chấp nhận bản mẫu như là một hệ thống hoàn chỉnh trong khi thực thế là chưa đủ và không thể phục vụ như hệ thống hoàn chỉnh. </a:t>
            </a:r>
          </a:p>
        </p:txBody>
      </p:sp>
    </p:spTree>
    <p:extLst>
      <p:ext uri="{BB962C8B-B14F-4D97-AF65-F5344CB8AC3E}">
        <p14:creationId xmlns:p14="http://schemas.microsoft.com/office/powerpoint/2010/main" val="187125417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95E168-DA5E-4888-8D8A-92B118324C14}" type="slidenum">
              <a:rPr lang="ru-RU" smtClean="0"/>
              <a:t>2</a:t>
            </a:fld>
            <a:endParaRPr lang="ru-RU" dirty="0"/>
          </a:p>
        </p:txBody>
      </p:sp>
      <p:sp>
        <p:nvSpPr>
          <p:cNvPr id="7" name="Title 6"/>
          <p:cNvSpPr>
            <a:spLocks noGrp="1"/>
          </p:cNvSpPr>
          <p:nvPr>
            <p:ph type="title"/>
          </p:nvPr>
        </p:nvSpPr>
        <p:spPr/>
        <p:txBody>
          <a:bodyPr/>
          <a:lstStyle/>
          <a:p>
            <a:r>
              <a:rPr lang="en-US" dirty="0"/>
              <a:t>Outline</a:t>
            </a:r>
            <a:endParaRPr lang="vi-VN" dirty="0"/>
          </a:p>
        </p:txBody>
      </p:sp>
      <p:sp>
        <p:nvSpPr>
          <p:cNvPr id="8" name="Text Placeholder 7"/>
          <p:cNvSpPr>
            <a:spLocks noGrp="1"/>
          </p:cNvSpPr>
          <p:nvPr>
            <p:ph type="body" idx="1"/>
          </p:nvPr>
        </p:nvSpPr>
        <p:spPr>
          <a:xfrm>
            <a:off x="839788" y="1825623"/>
            <a:ext cx="5157787" cy="839200"/>
          </a:xfrm>
        </p:spPr>
        <p:txBody>
          <a:bodyPr>
            <a:normAutofit/>
          </a:bodyPr>
          <a:lstStyle/>
          <a:p>
            <a:r>
              <a:rPr lang="vi-VN" sz="2400" dirty="0"/>
              <a:t>SDLC (Software Development Life-cycle)</a:t>
            </a:r>
          </a:p>
        </p:txBody>
      </p:sp>
      <p:sp>
        <p:nvSpPr>
          <p:cNvPr id="9" name="Content Placeholder 8"/>
          <p:cNvSpPr>
            <a:spLocks noGrp="1"/>
          </p:cNvSpPr>
          <p:nvPr>
            <p:ph sz="half" idx="2"/>
          </p:nvPr>
        </p:nvSpPr>
        <p:spPr>
          <a:xfrm>
            <a:off x="839788" y="2349140"/>
            <a:ext cx="9270863" cy="1791786"/>
          </a:xfrm>
        </p:spPr>
        <p:txBody>
          <a:bodyPr>
            <a:noAutofit/>
          </a:bodyPr>
          <a:lstStyle/>
          <a:p>
            <a:pPr marL="0" indent="0">
              <a:buNone/>
            </a:pPr>
            <a:endParaRPr lang="en-US" sz="2400" dirty="0">
              <a:latin typeface="Roboto" pitchFamily="2" charset="0"/>
              <a:ea typeface="Roboto" pitchFamily="2" charset="0"/>
            </a:endParaRPr>
          </a:p>
          <a:p>
            <a:pPr>
              <a:buFont typeface="Wingdings" panose="05000000000000000000" pitchFamily="2" charset="2"/>
              <a:buChar char="v"/>
            </a:pPr>
            <a:r>
              <a:rPr lang="en-US" sz="2400" dirty="0">
                <a:latin typeface="Roboto" pitchFamily="2" charset="0"/>
                <a:ea typeface="Roboto" pitchFamily="2" charset="0"/>
              </a:rPr>
              <a:t> Khái niệm </a:t>
            </a:r>
          </a:p>
          <a:p>
            <a:pPr>
              <a:buFont typeface="Wingdings" panose="05000000000000000000" pitchFamily="2" charset="2"/>
              <a:buChar char="v"/>
            </a:pPr>
            <a:r>
              <a:rPr lang="en-US" sz="2400" dirty="0">
                <a:latin typeface="Roboto" pitchFamily="2" charset="0"/>
                <a:ea typeface="Roboto" pitchFamily="2" charset="0"/>
              </a:rPr>
              <a:t> Các giai đoạn của </a:t>
            </a:r>
            <a:r>
              <a:rPr lang="en-US" sz="2400" dirty="0" err="1">
                <a:latin typeface="Roboto" pitchFamily="2" charset="0"/>
                <a:ea typeface="Roboto" pitchFamily="2" charset="0"/>
              </a:rPr>
              <a:t>chu</a:t>
            </a:r>
            <a:r>
              <a:rPr lang="en-US" sz="2400" dirty="0">
                <a:latin typeface="Roboto" pitchFamily="2" charset="0"/>
                <a:ea typeface="Roboto" pitchFamily="2" charset="0"/>
              </a:rPr>
              <a:t> trình </a:t>
            </a:r>
            <a:r>
              <a:rPr lang="en-US" sz="2400" dirty="0" err="1">
                <a:latin typeface="Roboto" pitchFamily="2" charset="0"/>
                <a:ea typeface="Roboto" pitchFamily="2" charset="0"/>
              </a:rPr>
              <a:t>phát</a:t>
            </a:r>
            <a:r>
              <a:rPr lang="en-US" sz="2400" dirty="0">
                <a:latin typeface="Roboto" pitchFamily="2" charset="0"/>
                <a:ea typeface="Roboto" pitchFamily="2" charset="0"/>
              </a:rPr>
              <a:t> </a:t>
            </a:r>
            <a:r>
              <a:rPr lang="en-US" sz="2400" dirty="0" err="1">
                <a:latin typeface="Roboto" pitchFamily="2" charset="0"/>
                <a:ea typeface="Roboto" pitchFamily="2" charset="0"/>
              </a:rPr>
              <a:t>triển</a:t>
            </a:r>
            <a:r>
              <a:rPr lang="en-US" sz="2400" dirty="0">
                <a:latin typeface="Roboto" pitchFamily="2" charset="0"/>
                <a:ea typeface="Roboto" pitchFamily="2" charset="0"/>
              </a:rPr>
              <a:t> hệ thống</a:t>
            </a:r>
            <a:endParaRPr lang="vi-VN" sz="2400" dirty="0">
              <a:latin typeface="Roboto" pitchFamily="2" charset="0"/>
              <a:ea typeface="Roboto" pitchFamily="2" charset="0"/>
            </a:endParaRPr>
          </a:p>
        </p:txBody>
      </p:sp>
      <p:sp>
        <p:nvSpPr>
          <p:cNvPr id="10" name="Text Placeholder 9"/>
          <p:cNvSpPr>
            <a:spLocks noGrp="1"/>
          </p:cNvSpPr>
          <p:nvPr>
            <p:ph type="body" sz="quarter" idx="3"/>
          </p:nvPr>
        </p:nvSpPr>
        <p:spPr>
          <a:xfrm>
            <a:off x="838200" y="4015086"/>
            <a:ext cx="5183188" cy="818171"/>
          </a:xfrm>
        </p:spPr>
        <p:txBody>
          <a:bodyPr>
            <a:normAutofit/>
          </a:bodyPr>
          <a:lstStyle/>
          <a:p>
            <a:r>
              <a:rPr lang="vi-VN" sz="2400" dirty="0"/>
              <a:t>Agile Modeling and Prototyping</a:t>
            </a:r>
          </a:p>
        </p:txBody>
      </p:sp>
      <p:sp>
        <p:nvSpPr>
          <p:cNvPr id="11" name="Content Placeholder 10"/>
          <p:cNvSpPr>
            <a:spLocks noGrp="1"/>
          </p:cNvSpPr>
          <p:nvPr>
            <p:ph sz="quarter" idx="4"/>
          </p:nvPr>
        </p:nvSpPr>
        <p:spPr>
          <a:xfrm>
            <a:off x="838200" y="4509898"/>
            <a:ext cx="9050518" cy="1658983"/>
          </a:xfrm>
        </p:spPr>
        <p:txBody>
          <a:bodyPr>
            <a:noAutofit/>
          </a:bodyPr>
          <a:lstStyle/>
          <a:p>
            <a:pPr marL="0" indent="0">
              <a:buNone/>
            </a:pPr>
            <a:endParaRPr lang="en-US" sz="2400" dirty="0">
              <a:latin typeface="Roboto" pitchFamily="2" charset="0"/>
              <a:ea typeface="Roboto" pitchFamily="2" charset="0"/>
            </a:endParaRPr>
          </a:p>
          <a:p>
            <a:pPr>
              <a:buFont typeface="Wingdings" panose="05000000000000000000" pitchFamily="2" charset="2"/>
              <a:buChar char="v"/>
            </a:pPr>
            <a:r>
              <a:rPr lang="en-US" sz="2400" dirty="0">
                <a:latin typeface="Roboto" pitchFamily="2" charset="0"/>
                <a:ea typeface="Roboto" pitchFamily="2" charset="0"/>
              </a:rPr>
              <a:t> Prototyping</a:t>
            </a:r>
          </a:p>
          <a:p>
            <a:pPr>
              <a:buFont typeface="Wingdings" panose="05000000000000000000" pitchFamily="2" charset="2"/>
              <a:buChar char="v"/>
            </a:pPr>
            <a:r>
              <a:rPr lang="en-US" sz="2400" dirty="0">
                <a:latin typeface="Roboto" pitchFamily="2" charset="0"/>
                <a:ea typeface="Roboto" pitchFamily="2" charset="0"/>
              </a:rPr>
              <a:t> Rapid application development (RAD)</a:t>
            </a:r>
          </a:p>
          <a:p>
            <a:pPr>
              <a:buFont typeface="Wingdings" panose="05000000000000000000" pitchFamily="2" charset="2"/>
              <a:buChar char="v"/>
            </a:pPr>
            <a:r>
              <a:rPr lang="en-US" sz="2400" dirty="0">
                <a:latin typeface="Roboto" pitchFamily="2" charset="0"/>
                <a:ea typeface="Roboto" pitchFamily="2" charset="0"/>
              </a:rPr>
              <a:t> Agile Modeling</a:t>
            </a:r>
          </a:p>
          <a:p>
            <a:endParaRPr lang="vi-VN" sz="2400" dirty="0">
              <a:latin typeface="Roboto" pitchFamily="2" charset="0"/>
              <a:ea typeface="Roboto" pitchFamily="2" charset="0"/>
            </a:endParaRPr>
          </a:p>
        </p:txBody>
      </p:sp>
    </p:spTree>
    <p:extLst>
      <p:ext uri="{BB962C8B-B14F-4D97-AF65-F5344CB8AC3E}">
        <p14:creationId xmlns:p14="http://schemas.microsoft.com/office/powerpoint/2010/main" val="206979411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43" y="2134675"/>
            <a:ext cx="7012908" cy="676275"/>
          </a:xfrm>
        </p:spPr>
        <p:txBody>
          <a:bodyPr>
            <a:normAutofit/>
          </a:bodyPr>
          <a:lstStyle/>
          <a:p>
            <a:r>
              <a:rPr lang="vi-VN" sz="3600" dirty="0">
                <a:latin typeface="Roboto" pitchFamily="2" charset="0"/>
                <a:ea typeface="Roboto" pitchFamily="2" charset="0"/>
              </a:rPr>
              <a:t>Ưu Điểm Của Prototyping</a:t>
            </a:r>
          </a:p>
        </p:txBody>
      </p:sp>
      <p:sp>
        <p:nvSpPr>
          <p:cNvPr id="4" name="Slide Number Placeholder 3"/>
          <p:cNvSpPr>
            <a:spLocks noGrp="1"/>
          </p:cNvSpPr>
          <p:nvPr>
            <p:ph type="sldNum" sz="quarter" idx="12"/>
          </p:nvPr>
        </p:nvSpPr>
        <p:spPr/>
        <p:txBody>
          <a:bodyPr/>
          <a:lstStyle/>
          <a:p>
            <a:fld id="{D495E168-DA5E-4888-8D8A-92B118324C14}" type="slidenum">
              <a:rPr lang="ru-RU" smtClean="0"/>
              <a:t>20</a:t>
            </a:fld>
            <a:endParaRPr lang="ru-RU" dirty="0"/>
          </a:p>
        </p:txBody>
      </p:sp>
      <p:sp>
        <p:nvSpPr>
          <p:cNvPr id="7" name="Rectangle 6"/>
          <p:cNvSpPr/>
          <p:nvPr/>
        </p:nvSpPr>
        <p:spPr>
          <a:xfrm>
            <a:off x="1728651" y="3390539"/>
            <a:ext cx="6096000" cy="3046988"/>
          </a:xfrm>
          <a:prstGeom prst="rect">
            <a:avLst/>
          </a:prstGeom>
        </p:spPr>
        <p:txBody>
          <a:bodyPr>
            <a:spAutoFit/>
          </a:bodyPr>
          <a:lstStyle/>
          <a:p>
            <a:pPr marL="285750" indent="-285750">
              <a:buFont typeface="Wingdings" panose="05000000000000000000" pitchFamily="2" charset="2"/>
              <a:buChar char="v"/>
            </a:pPr>
            <a:r>
              <a:rPr lang="vi-VN" sz="2400" dirty="0" smtClean="0">
                <a:latin typeface="Roboto" pitchFamily="2" charset="0"/>
                <a:ea typeface="Roboto" pitchFamily="2" charset="0"/>
              </a:rPr>
              <a:t>Thuận </a:t>
            </a:r>
            <a:r>
              <a:rPr lang="vi-VN" sz="2400" dirty="0">
                <a:latin typeface="Roboto" pitchFamily="2" charset="0"/>
                <a:ea typeface="Roboto" pitchFamily="2" charset="0"/>
              </a:rPr>
              <a:t>lợi trọng việc thay đổi sớm trong quá trình phát triển hệ thống. </a:t>
            </a:r>
            <a:endParaRPr lang="en-US" sz="2400" dirty="0" smtClean="0">
              <a:latin typeface="Roboto" pitchFamily="2" charset="0"/>
              <a:ea typeface="Roboto" pitchFamily="2" charset="0"/>
            </a:endParaRPr>
          </a:p>
          <a:p>
            <a:pPr marL="285750" indent="-285750">
              <a:buFont typeface="Wingdings" panose="05000000000000000000" pitchFamily="2" charset="2"/>
              <a:buChar char="v"/>
            </a:pPr>
            <a:endParaRPr lang="en-US" sz="2400" dirty="0">
              <a:latin typeface="Roboto" pitchFamily="2" charset="0"/>
              <a:ea typeface="Roboto" pitchFamily="2" charset="0"/>
            </a:endParaRPr>
          </a:p>
          <a:p>
            <a:pPr marL="285750" indent="-285750">
              <a:buFont typeface="Wingdings" panose="05000000000000000000" pitchFamily="2" charset="2"/>
              <a:buChar char="v"/>
            </a:pPr>
            <a:r>
              <a:rPr lang="vi-VN" sz="2400" dirty="0" smtClean="0">
                <a:latin typeface="Roboto" pitchFamily="2" charset="0"/>
                <a:ea typeface="Roboto" pitchFamily="2" charset="0"/>
              </a:rPr>
              <a:t>Cơ </a:t>
            </a:r>
            <a:r>
              <a:rPr lang="vi-VN" sz="2400" dirty="0">
                <a:latin typeface="Roboto" pitchFamily="2" charset="0"/>
                <a:ea typeface="Roboto" pitchFamily="2" charset="0"/>
              </a:rPr>
              <a:t>hội để dừng việc phát triển hệ thống nếu không khả thi. </a:t>
            </a:r>
            <a:endParaRPr lang="en-US" sz="2400" dirty="0" smtClean="0">
              <a:latin typeface="Roboto" pitchFamily="2" charset="0"/>
              <a:ea typeface="Roboto" pitchFamily="2" charset="0"/>
            </a:endParaRPr>
          </a:p>
          <a:p>
            <a:endParaRPr lang="en-US" sz="2400" dirty="0">
              <a:latin typeface="Roboto" pitchFamily="2" charset="0"/>
              <a:ea typeface="Roboto" pitchFamily="2" charset="0"/>
            </a:endParaRPr>
          </a:p>
          <a:p>
            <a:pPr marL="285750" indent="-285750">
              <a:buFont typeface="Wingdings" panose="05000000000000000000" pitchFamily="2" charset="2"/>
              <a:buChar char="v"/>
            </a:pPr>
            <a:r>
              <a:rPr lang="vi-VN" sz="2400" dirty="0" smtClean="0">
                <a:latin typeface="Roboto" pitchFamily="2" charset="0"/>
                <a:ea typeface="Roboto" pitchFamily="2" charset="0"/>
              </a:rPr>
              <a:t>Phát </a:t>
            </a:r>
            <a:r>
              <a:rPr lang="vi-VN" sz="2400" dirty="0">
                <a:latin typeface="Roboto" pitchFamily="2" charset="0"/>
                <a:ea typeface="Roboto" pitchFamily="2" charset="0"/>
              </a:rPr>
              <a:t>triển hệ thống gần với yêu cầu và hi vọng của người dùng. </a:t>
            </a:r>
          </a:p>
        </p:txBody>
      </p:sp>
    </p:spTree>
    <p:extLst>
      <p:ext uri="{BB962C8B-B14F-4D97-AF65-F5344CB8AC3E}">
        <p14:creationId xmlns:p14="http://schemas.microsoft.com/office/powerpoint/2010/main" val="2605129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21</a:t>
            </a:fld>
            <a:endParaRPr lang="ru-RU" dirty="0"/>
          </a:p>
        </p:txBody>
      </p:sp>
      <p:sp>
        <p:nvSpPr>
          <p:cNvPr id="10" name="Content Placeholder 9"/>
          <p:cNvSpPr>
            <a:spLocks noGrp="1"/>
          </p:cNvSpPr>
          <p:nvPr>
            <p:ph idx="1"/>
          </p:nvPr>
        </p:nvSpPr>
        <p:spPr>
          <a:xfrm>
            <a:off x="812290" y="2060756"/>
            <a:ext cx="10515600" cy="4351338"/>
          </a:xfrm>
        </p:spPr>
        <p:txBody>
          <a:bodyPr>
            <a:normAutofit/>
          </a:bodyPr>
          <a:lstStyle/>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Đôi </a:t>
            </a:r>
            <a:r>
              <a:rPr lang="vi-VN" sz="2400" dirty="0">
                <a:latin typeface="Roboto" pitchFamily="2" charset="0"/>
                <a:ea typeface="Roboto" pitchFamily="2" charset="0"/>
              </a:rPr>
              <a:t>khi, cách nhanh nhất để tạo ra bản mẫu là </a:t>
            </a:r>
            <a:r>
              <a:rPr lang="vi-VN" sz="2400" dirty="0" smtClean="0">
                <a:latin typeface="Roboto" pitchFamily="2" charset="0"/>
                <a:ea typeface="Roboto" pitchFamily="2" charset="0"/>
              </a:rPr>
              <a:t>thông</a:t>
            </a:r>
            <a:r>
              <a:rPr lang="en-US" sz="2400" dirty="0" smtClean="0">
                <a:latin typeface="Roboto" pitchFamily="2" charset="0"/>
                <a:ea typeface="Roboto" pitchFamily="2" charset="0"/>
              </a:rPr>
              <a:t> </a:t>
            </a:r>
            <a:r>
              <a:rPr lang="vi-VN" sz="2400" dirty="0" smtClean="0">
                <a:latin typeface="Roboto" pitchFamily="2" charset="0"/>
                <a:ea typeface="Roboto" pitchFamily="2" charset="0"/>
              </a:rPr>
              <a:t>qua </a:t>
            </a:r>
            <a:r>
              <a:rPr lang="vi-VN" sz="2400" dirty="0">
                <a:latin typeface="Roboto" pitchFamily="2" charset="0"/>
                <a:ea typeface="Roboto" pitchFamily="2" charset="0"/>
              </a:rPr>
              <a:t>việc cài đặt các mô đun của phần mềm COTS </a:t>
            </a:r>
            <a:r>
              <a:rPr lang="vi-VN" sz="2400" dirty="0" smtClean="0">
                <a:latin typeface="Roboto" pitchFamily="2" charset="0"/>
                <a:ea typeface="Roboto" pitchFamily="2" charset="0"/>
              </a:rPr>
              <a:t>(commercial </a:t>
            </a:r>
            <a:r>
              <a:rPr lang="vi-VN" sz="2400" dirty="0">
                <a:latin typeface="Roboto" pitchFamily="2" charset="0"/>
                <a:ea typeface="Roboto" pitchFamily="2" charset="0"/>
              </a:rPr>
              <a:t>off the shelf</a:t>
            </a:r>
            <a:r>
              <a:rPr lang="vi-VN" sz="2400" dirty="0" smtClean="0">
                <a:latin typeface="Roboto" pitchFamily="2" charset="0"/>
                <a:ea typeface="Roboto" pitchFamily="2" charset="0"/>
              </a:rPr>
              <a:t>).</a:t>
            </a:r>
            <a:endParaRPr lang="en-US" sz="2400" dirty="0" smtClean="0">
              <a:latin typeface="Roboto" pitchFamily="2" charset="0"/>
              <a:ea typeface="Roboto" pitchFamily="2" charset="0"/>
            </a:endParaRPr>
          </a:p>
          <a:p>
            <a:pPr marL="0" indent="0">
              <a:buNone/>
            </a:pPr>
            <a:endParaRPr lang="vi-VN" sz="2400" dirty="0">
              <a:latin typeface="Roboto" pitchFamily="2" charset="0"/>
              <a:ea typeface="Roboto" pitchFamily="2" charset="0"/>
            </a:endParaRPr>
          </a:p>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Một </a:t>
            </a:r>
            <a:r>
              <a:rPr lang="vi-VN" sz="2400" dirty="0">
                <a:latin typeface="Roboto" pitchFamily="2" charset="0"/>
                <a:ea typeface="Roboto" pitchFamily="2" charset="0"/>
              </a:rPr>
              <a:t>số phần mềm COTS là rất phức tạp và tốn </a:t>
            </a:r>
            <a:r>
              <a:rPr lang="vi-VN" sz="2400" dirty="0" smtClean="0">
                <a:latin typeface="Roboto" pitchFamily="2" charset="0"/>
                <a:ea typeface="Roboto" pitchFamily="2" charset="0"/>
              </a:rPr>
              <a:t>kém,</a:t>
            </a:r>
            <a:r>
              <a:rPr lang="en-US" sz="2400" dirty="0" smtClean="0">
                <a:latin typeface="Roboto" pitchFamily="2" charset="0"/>
                <a:ea typeface="Roboto" pitchFamily="2" charset="0"/>
              </a:rPr>
              <a:t> </a:t>
            </a:r>
            <a:r>
              <a:rPr lang="vi-VN" sz="2400" dirty="0" smtClean="0">
                <a:latin typeface="Roboto" pitchFamily="2" charset="0"/>
                <a:ea typeface="Roboto" pitchFamily="2" charset="0"/>
              </a:rPr>
              <a:t>nhưng </a:t>
            </a:r>
            <a:r>
              <a:rPr lang="vi-VN" sz="2400" dirty="0">
                <a:latin typeface="Roboto" pitchFamily="2" charset="0"/>
                <a:ea typeface="Roboto" pitchFamily="2" charset="0"/>
              </a:rPr>
              <a:t>rất hữu ích</a:t>
            </a:r>
            <a:r>
              <a:rPr lang="vi-VN" sz="2400" dirty="0" smtClean="0">
                <a:latin typeface="Roboto" pitchFamily="2" charset="0"/>
                <a:ea typeface="Roboto" pitchFamily="2" charset="0"/>
              </a:rPr>
              <a:t>.</a:t>
            </a:r>
            <a:endParaRPr lang="en-US" sz="2400" dirty="0" smtClean="0">
              <a:latin typeface="Roboto" pitchFamily="2" charset="0"/>
              <a:ea typeface="Roboto" pitchFamily="2" charset="0"/>
            </a:endParaRPr>
          </a:p>
          <a:p>
            <a:pPr marL="0" indent="0">
              <a:buNone/>
            </a:pPr>
            <a:endParaRPr lang="vi-VN" sz="2400" dirty="0">
              <a:latin typeface="Roboto" pitchFamily="2" charset="0"/>
              <a:ea typeface="Roboto" pitchFamily="2" charset="0"/>
            </a:endParaRPr>
          </a:p>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Ví </a:t>
            </a:r>
            <a:r>
              <a:rPr lang="vi-VN" sz="2400" dirty="0">
                <a:latin typeface="Roboto" pitchFamily="2" charset="0"/>
                <a:ea typeface="Roboto" pitchFamily="2" charset="0"/>
              </a:rPr>
              <a:t>dụ: “PeopleSoft” : xử lí nhiều hàm cơ bản trên </a:t>
            </a:r>
            <a:r>
              <a:rPr lang="vi-VN" sz="2400" dirty="0" smtClean="0">
                <a:latin typeface="Roboto" pitchFamily="2" charset="0"/>
                <a:ea typeface="Roboto" pitchFamily="2" charset="0"/>
              </a:rPr>
              <a:t>nền</a:t>
            </a:r>
            <a:r>
              <a:rPr lang="en-US" sz="2400" dirty="0" smtClean="0">
                <a:latin typeface="Roboto" pitchFamily="2" charset="0"/>
                <a:ea typeface="Roboto" pitchFamily="2" charset="0"/>
              </a:rPr>
              <a:t> </a:t>
            </a:r>
            <a:r>
              <a:rPr lang="vi-VN" sz="2400" dirty="0" smtClean="0">
                <a:latin typeface="Roboto" pitchFamily="2" charset="0"/>
                <a:ea typeface="Roboto" pitchFamily="2" charset="0"/>
              </a:rPr>
              <a:t>tảng </a:t>
            </a:r>
            <a:r>
              <a:rPr lang="vi-VN" sz="2400" dirty="0">
                <a:latin typeface="Roboto" pitchFamily="2" charset="0"/>
                <a:ea typeface="Roboto" pitchFamily="2" charset="0"/>
              </a:rPr>
              <a:t>Web.</a:t>
            </a:r>
          </a:p>
          <a:p>
            <a:pPr>
              <a:buFont typeface="Wingdings" panose="05000000000000000000" pitchFamily="2" charset="2"/>
              <a:buChar char="v"/>
            </a:pPr>
            <a:endParaRPr lang="vi-VN" sz="2400" dirty="0">
              <a:latin typeface="Roboto" pitchFamily="2" charset="0"/>
              <a:ea typeface="Roboto" pitchFamily="2" charset="0"/>
            </a:endParaRPr>
          </a:p>
        </p:txBody>
      </p:sp>
      <p:sp>
        <p:nvSpPr>
          <p:cNvPr id="9" name="Title 8"/>
          <p:cNvSpPr>
            <a:spLocks noGrp="1"/>
          </p:cNvSpPr>
          <p:nvPr>
            <p:ph type="title"/>
          </p:nvPr>
        </p:nvSpPr>
        <p:spPr/>
        <p:txBody>
          <a:bodyPr/>
          <a:lstStyle/>
          <a:p>
            <a:r>
              <a:rPr lang="en-US" dirty="0"/>
              <a:t>Prototyping Use COTS Software</a:t>
            </a:r>
            <a:endParaRPr lang="vi-VN" dirty="0"/>
          </a:p>
        </p:txBody>
      </p:sp>
    </p:spTree>
    <p:extLst>
      <p:ext uri="{BB962C8B-B14F-4D97-AF65-F5344CB8AC3E}">
        <p14:creationId xmlns:p14="http://schemas.microsoft.com/office/powerpoint/2010/main" val="112390837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22</a:t>
            </a:fld>
            <a:endParaRPr lang="ru-RU" dirty="0"/>
          </a:p>
        </p:txBody>
      </p:sp>
      <p:sp>
        <p:nvSpPr>
          <p:cNvPr id="4" name="Content Placeholder 3"/>
          <p:cNvSpPr>
            <a:spLocks noGrp="1"/>
          </p:cNvSpPr>
          <p:nvPr>
            <p:ph idx="1"/>
          </p:nvPr>
        </p:nvSpPr>
        <p:spPr/>
        <p:txBody>
          <a:bodyPr>
            <a:normAutofit/>
          </a:bodyPr>
          <a:lstStyle/>
          <a:p>
            <a:r>
              <a:rPr lang="en-US" sz="2400" dirty="0" err="1" smtClean="0">
                <a:latin typeface="Roboto" pitchFamily="2" charset="0"/>
                <a:ea typeface="Roboto" pitchFamily="2" charset="0"/>
              </a:rPr>
              <a:t>Sự</a:t>
            </a:r>
            <a:r>
              <a:rPr lang="en-US" sz="2400" dirty="0" smtClean="0">
                <a:latin typeface="Roboto" pitchFamily="2" charset="0"/>
                <a:ea typeface="Roboto" pitchFamily="2" charset="0"/>
              </a:rPr>
              <a:t> </a:t>
            </a:r>
            <a:r>
              <a:rPr lang="en-US" sz="2400" dirty="0" err="1" smtClean="0">
                <a:latin typeface="Roboto" pitchFamily="2" charset="0"/>
                <a:ea typeface="Roboto" pitchFamily="2" charset="0"/>
              </a:rPr>
              <a:t>tham</a:t>
            </a:r>
            <a:r>
              <a:rPr lang="en-US" sz="2400" dirty="0" smtClean="0">
                <a:latin typeface="Roboto" pitchFamily="2" charset="0"/>
                <a:ea typeface="Roboto" pitchFamily="2" charset="0"/>
              </a:rPr>
              <a:t> </a:t>
            </a:r>
            <a:r>
              <a:rPr lang="en-US" sz="2400" dirty="0" err="1" smtClean="0">
                <a:latin typeface="Roboto" pitchFamily="2" charset="0"/>
                <a:ea typeface="Roboto" pitchFamily="2" charset="0"/>
              </a:rPr>
              <a:t>gia</a:t>
            </a:r>
            <a:r>
              <a:rPr lang="en-US" sz="2400" dirty="0" smtClean="0">
                <a:latin typeface="Roboto" pitchFamily="2" charset="0"/>
                <a:ea typeface="Roboto" pitchFamily="2" charset="0"/>
              </a:rPr>
              <a:t> </a:t>
            </a:r>
            <a:r>
              <a:rPr lang="en-US" sz="2400" dirty="0" err="1" smtClean="0">
                <a:latin typeface="Roboto" pitchFamily="2" charset="0"/>
                <a:ea typeface="Roboto" pitchFamily="2" charset="0"/>
              </a:rPr>
              <a:t>trung</a:t>
            </a:r>
            <a:r>
              <a:rPr lang="en-US" sz="2400" dirty="0" smtClean="0">
                <a:latin typeface="Roboto" pitchFamily="2" charset="0"/>
                <a:ea typeface="Roboto" pitchFamily="2" charset="0"/>
              </a:rPr>
              <a:t> thực</a:t>
            </a: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Thử </a:t>
            </a:r>
            <a:r>
              <a:rPr lang="vi-VN" sz="2400" dirty="0">
                <a:latin typeface="Roboto" pitchFamily="2" charset="0"/>
                <a:ea typeface="Roboto" pitchFamily="2" charset="0"/>
              </a:rPr>
              <a:t>nghiệm các bản mẫu. </a:t>
            </a:r>
            <a:endParaRPr lang="en-US" sz="2400" dirty="0" smtClean="0">
              <a:latin typeface="Roboto" pitchFamily="2" charset="0"/>
              <a:ea typeface="Roboto" pitchFamily="2" charset="0"/>
            </a:endParaRP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Đưa </a:t>
            </a:r>
            <a:r>
              <a:rPr lang="vi-VN" sz="2400" dirty="0">
                <a:latin typeface="Roboto" pitchFamily="2" charset="0"/>
                <a:ea typeface="Roboto" pitchFamily="2" charset="0"/>
              </a:rPr>
              <a:t>ra những phản ứng rõ ràng với bản mẫu. </a:t>
            </a:r>
            <a:endParaRPr lang="en-US" sz="2400" dirty="0" smtClean="0">
              <a:latin typeface="Roboto" pitchFamily="2" charset="0"/>
              <a:ea typeface="Roboto" pitchFamily="2" charset="0"/>
            </a:endParaRP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Đưa </a:t>
            </a:r>
            <a:r>
              <a:rPr lang="vi-VN" sz="2400" dirty="0">
                <a:latin typeface="Roboto" pitchFamily="2" charset="0"/>
                <a:ea typeface="Roboto" pitchFamily="2" charset="0"/>
              </a:rPr>
              <a:t>ra những gợi ý về thêm hoặc xóa trong bản mẫu</a:t>
            </a:r>
          </a:p>
        </p:txBody>
      </p:sp>
      <p:sp>
        <p:nvSpPr>
          <p:cNvPr id="5" name="Title 4"/>
          <p:cNvSpPr>
            <a:spLocks noGrp="1"/>
          </p:cNvSpPr>
          <p:nvPr>
            <p:ph type="title"/>
          </p:nvPr>
        </p:nvSpPr>
        <p:spPr/>
        <p:txBody>
          <a:bodyPr>
            <a:normAutofit fontScale="90000"/>
          </a:bodyPr>
          <a:lstStyle/>
          <a:p>
            <a:r>
              <a:rPr lang="vi-VN" dirty="0">
                <a:latin typeface="Roboto" pitchFamily="2" charset="0"/>
                <a:ea typeface="Roboto" pitchFamily="2" charset="0"/>
              </a:rPr>
              <a:t>Vai Trò Của Người Dùng Trong Prototyping</a:t>
            </a:r>
          </a:p>
        </p:txBody>
      </p:sp>
      <p:pic>
        <p:nvPicPr>
          <p:cNvPr id="1026" name="Picture 2" descr="Image result for prototy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312" y="4001294"/>
            <a:ext cx="5921375" cy="261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68353"/>
      </p:ext>
    </p:extLst>
  </p:cSld>
  <p:clrMapOvr>
    <a:masterClrMapping/>
  </p:clrMapOvr>
  <p:transition spd="slow">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23</a:t>
            </a:fld>
            <a:endParaRPr lang="ru-RU" dirty="0"/>
          </a:p>
        </p:txBody>
      </p:sp>
      <p:sp>
        <p:nvSpPr>
          <p:cNvPr id="5" name="Title 4"/>
          <p:cNvSpPr>
            <a:spLocks noGrp="1"/>
          </p:cNvSpPr>
          <p:nvPr>
            <p:ph type="title"/>
          </p:nvPr>
        </p:nvSpPr>
        <p:spPr/>
        <p:txBody>
          <a:bodyPr>
            <a:normAutofit fontScale="90000"/>
          </a:bodyPr>
          <a:lstStyle/>
          <a:p>
            <a:r>
              <a:rPr lang="en-US" dirty="0"/>
              <a:t>RAD (Rapid Application Development)</a:t>
            </a:r>
            <a:endParaRPr lang="vi-VN" dirty="0"/>
          </a:p>
        </p:txBody>
      </p:sp>
      <p:sp>
        <p:nvSpPr>
          <p:cNvPr id="7" name="Content Placeholder 6"/>
          <p:cNvSpPr>
            <a:spLocks noGrp="1"/>
          </p:cNvSpPr>
          <p:nvPr>
            <p:ph sz="half" idx="2"/>
          </p:nvPr>
        </p:nvSpPr>
        <p:spPr>
          <a:xfrm>
            <a:off x="6019800" y="1897095"/>
            <a:ext cx="5181600" cy="4579905"/>
          </a:xfrm>
        </p:spPr>
        <p:txBody>
          <a:bodyPr>
            <a:noAutofit/>
          </a:bodyPr>
          <a:lstStyle/>
          <a:p>
            <a:pPr>
              <a:buFont typeface="Wingdings" panose="05000000000000000000" pitchFamily="2" charset="2"/>
              <a:buChar char="v"/>
            </a:pPr>
            <a:r>
              <a:rPr lang="vi-VN" sz="2400" dirty="0" smtClean="0">
                <a:latin typeface="Roboto" pitchFamily="2" charset="0"/>
                <a:ea typeface="Roboto" pitchFamily="2" charset="0"/>
              </a:rPr>
              <a:t>Mô </a:t>
            </a:r>
            <a:r>
              <a:rPr lang="vi-VN" sz="2400" dirty="0">
                <a:latin typeface="Roboto" pitchFamily="2" charset="0"/>
                <a:ea typeface="Roboto" pitchFamily="2" charset="0"/>
              </a:rPr>
              <a:t>hình này được đưa ra bởi IBM vào những </a:t>
            </a:r>
            <a:r>
              <a:rPr lang="vi-VN" sz="2400" dirty="0" smtClean="0">
                <a:latin typeface="Roboto" pitchFamily="2" charset="0"/>
                <a:ea typeface="Roboto" pitchFamily="2" charset="0"/>
              </a:rPr>
              <a:t>năm</a:t>
            </a:r>
            <a:r>
              <a:rPr lang="en-US" sz="2400" dirty="0" smtClean="0">
                <a:latin typeface="Roboto" pitchFamily="2" charset="0"/>
                <a:ea typeface="Roboto" pitchFamily="2" charset="0"/>
              </a:rPr>
              <a:t> </a:t>
            </a:r>
            <a:r>
              <a:rPr lang="vi-VN" sz="2400" dirty="0" smtClean="0">
                <a:latin typeface="Roboto" pitchFamily="2" charset="0"/>
                <a:ea typeface="Roboto" pitchFamily="2" charset="0"/>
              </a:rPr>
              <a:t>1980</a:t>
            </a:r>
            <a:r>
              <a:rPr lang="vi-VN" sz="2400" dirty="0">
                <a:latin typeface="Roboto" pitchFamily="2" charset="0"/>
                <a:ea typeface="Roboto" pitchFamily="2" charset="0"/>
              </a:rPr>
              <a:t>, qua sách của James Martin.</a:t>
            </a:r>
          </a:p>
          <a:p>
            <a:pPr>
              <a:buFont typeface="Wingdings" panose="05000000000000000000" pitchFamily="2" charset="2"/>
              <a:buChar char="v"/>
            </a:pPr>
            <a:r>
              <a:rPr lang="vi-VN" sz="2400" dirty="0" smtClean="0">
                <a:latin typeface="Roboto" pitchFamily="2" charset="0"/>
                <a:ea typeface="Roboto" pitchFamily="2" charset="0"/>
              </a:rPr>
              <a:t>Rapid </a:t>
            </a:r>
            <a:r>
              <a:rPr lang="vi-VN" sz="2400" dirty="0">
                <a:latin typeface="Roboto" pitchFamily="2" charset="0"/>
                <a:ea typeface="Roboto" pitchFamily="2" charset="0"/>
              </a:rPr>
              <a:t>Application Development một mô hình tiến </a:t>
            </a:r>
            <a:r>
              <a:rPr lang="vi-VN" sz="2400" dirty="0" smtClean="0">
                <a:latin typeface="Roboto" pitchFamily="2" charset="0"/>
                <a:ea typeface="Roboto" pitchFamily="2" charset="0"/>
              </a:rPr>
              <a:t>trình</a:t>
            </a:r>
            <a:r>
              <a:rPr lang="en-US" sz="2400" dirty="0" smtClean="0">
                <a:latin typeface="Roboto" pitchFamily="2" charset="0"/>
                <a:ea typeface="Roboto" pitchFamily="2" charset="0"/>
              </a:rPr>
              <a:t> </a:t>
            </a:r>
            <a:r>
              <a:rPr lang="vi-VN" sz="2400" dirty="0" smtClean="0">
                <a:latin typeface="Roboto" pitchFamily="2" charset="0"/>
                <a:ea typeface="Roboto" pitchFamily="2" charset="0"/>
              </a:rPr>
              <a:t>phần </a:t>
            </a:r>
            <a:r>
              <a:rPr lang="vi-VN" sz="2400" dirty="0">
                <a:latin typeface="Roboto" pitchFamily="2" charset="0"/>
                <a:ea typeface="Roboto" pitchFamily="2" charset="0"/>
              </a:rPr>
              <a:t>mềm gia tăng mà nhấn mạnh tới chu kỳ </a:t>
            </a:r>
            <a:r>
              <a:rPr lang="vi-VN" sz="2400" dirty="0" smtClean="0">
                <a:latin typeface="Roboto" pitchFamily="2" charset="0"/>
                <a:ea typeface="Roboto" pitchFamily="2" charset="0"/>
              </a:rPr>
              <a:t>phát</a:t>
            </a:r>
            <a:r>
              <a:rPr lang="en-US" sz="2400" dirty="0" smtClean="0">
                <a:latin typeface="Roboto" pitchFamily="2" charset="0"/>
                <a:ea typeface="Roboto" pitchFamily="2" charset="0"/>
              </a:rPr>
              <a:t> </a:t>
            </a:r>
            <a:r>
              <a:rPr lang="vi-VN" sz="2400" dirty="0" smtClean="0">
                <a:latin typeface="Roboto" pitchFamily="2" charset="0"/>
                <a:ea typeface="Roboto" pitchFamily="2" charset="0"/>
              </a:rPr>
              <a:t>triển </a:t>
            </a:r>
            <a:r>
              <a:rPr lang="vi-VN" sz="2400" dirty="0">
                <a:latin typeface="Roboto" pitchFamily="2" charset="0"/>
                <a:ea typeface="Roboto" pitchFamily="2" charset="0"/>
              </a:rPr>
              <a:t>ngắn (60-90 ngày).</a:t>
            </a:r>
          </a:p>
          <a:p>
            <a:pPr>
              <a:buFont typeface="Wingdings" panose="05000000000000000000" pitchFamily="2" charset="2"/>
              <a:buChar char="v"/>
            </a:pPr>
            <a:r>
              <a:rPr lang="vi-VN" sz="2400" dirty="0" smtClean="0">
                <a:latin typeface="Roboto" pitchFamily="2" charset="0"/>
                <a:ea typeface="Roboto" pitchFamily="2" charset="0"/>
              </a:rPr>
              <a:t>Mô </a:t>
            </a:r>
            <a:r>
              <a:rPr lang="vi-VN" sz="2400" dirty="0">
                <a:latin typeface="Roboto" pitchFamily="2" charset="0"/>
                <a:ea typeface="Roboto" pitchFamily="2" charset="0"/>
              </a:rPr>
              <a:t>hình RAD là sự ráp nối tốc độ cao của mô </a:t>
            </a:r>
            <a:r>
              <a:rPr lang="vi-VN" sz="2400" dirty="0" smtClean="0">
                <a:latin typeface="Roboto" pitchFamily="2" charset="0"/>
                <a:ea typeface="Roboto" pitchFamily="2" charset="0"/>
              </a:rPr>
              <a:t>hình</a:t>
            </a:r>
            <a:r>
              <a:rPr lang="en-US" sz="2400" dirty="0" smtClean="0">
                <a:latin typeface="Roboto" pitchFamily="2" charset="0"/>
                <a:ea typeface="Roboto" pitchFamily="2" charset="0"/>
              </a:rPr>
              <a:t> t</a:t>
            </a:r>
            <a:r>
              <a:rPr lang="vi-VN" sz="2400" dirty="0" smtClean="0">
                <a:latin typeface="Roboto" pitchFamily="2" charset="0"/>
                <a:ea typeface="Roboto" pitchFamily="2" charset="0"/>
              </a:rPr>
              <a:t>hác </a:t>
            </a:r>
            <a:r>
              <a:rPr lang="vi-VN" sz="2400" dirty="0">
                <a:latin typeface="Roboto" pitchFamily="2" charset="0"/>
                <a:ea typeface="Roboto" pitchFamily="2" charset="0"/>
              </a:rPr>
              <a:t>nước, xây dựng dựa vào thành phần và sử </a:t>
            </a:r>
            <a:r>
              <a:rPr lang="vi-VN" sz="2400" dirty="0" smtClean="0">
                <a:latin typeface="Roboto" pitchFamily="2" charset="0"/>
                <a:ea typeface="Roboto" pitchFamily="2" charset="0"/>
              </a:rPr>
              <a:t>dụng</a:t>
            </a:r>
            <a:r>
              <a:rPr lang="en-US" sz="2400" dirty="0" smtClean="0">
                <a:latin typeface="Roboto" pitchFamily="2" charset="0"/>
                <a:ea typeface="Roboto" pitchFamily="2" charset="0"/>
              </a:rPr>
              <a:t> </a:t>
            </a:r>
            <a:r>
              <a:rPr lang="vi-VN" sz="2400" dirty="0" smtClean="0">
                <a:latin typeface="Roboto" pitchFamily="2" charset="0"/>
                <a:ea typeface="Roboto" pitchFamily="2" charset="0"/>
              </a:rPr>
              <a:t>các </a:t>
            </a:r>
            <a:r>
              <a:rPr lang="vi-VN" sz="2400" dirty="0">
                <a:latin typeface="Roboto" pitchFamily="2" charset="0"/>
                <a:ea typeface="Roboto" pitchFamily="2" charset="0"/>
              </a:rPr>
              <a:t>ứng dụng tạo mã tự động.</a:t>
            </a:r>
          </a:p>
        </p:txBody>
      </p:sp>
      <p:pic>
        <p:nvPicPr>
          <p:cNvPr id="2052" name="Picture 4" descr="Image result for Rapid Application Developmen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825624"/>
            <a:ext cx="6019800" cy="435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87951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24</a:t>
            </a:fld>
            <a:endParaRPr lang="ru-RU" dirty="0"/>
          </a:p>
        </p:txBody>
      </p:sp>
      <p:sp>
        <p:nvSpPr>
          <p:cNvPr id="4" name="Title 3"/>
          <p:cNvSpPr>
            <a:spLocks noGrp="1"/>
          </p:cNvSpPr>
          <p:nvPr>
            <p:ph type="title"/>
          </p:nvPr>
        </p:nvSpPr>
        <p:spPr/>
        <p:txBody>
          <a:bodyPr>
            <a:normAutofit fontScale="90000"/>
          </a:bodyPr>
          <a:lstStyle/>
          <a:p>
            <a:r>
              <a:rPr lang="en-US" dirty="0"/>
              <a:t>RAD (Rapid Application Development)</a:t>
            </a:r>
            <a:endParaRPr lang="vi-VN" dirty="0"/>
          </a:p>
        </p:txBody>
      </p:sp>
      <p:sp>
        <p:nvSpPr>
          <p:cNvPr id="5" name="Content Placeholder 4"/>
          <p:cNvSpPr>
            <a:spLocks noGrp="1"/>
          </p:cNvSpPr>
          <p:nvPr>
            <p:ph sz="half" idx="1"/>
          </p:nvPr>
        </p:nvSpPr>
        <p:spPr>
          <a:xfrm>
            <a:off x="838200" y="1825624"/>
            <a:ext cx="9050518" cy="4460875"/>
          </a:xfrm>
        </p:spPr>
        <p:txBody>
          <a:bodyPr>
            <a:normAutofit/>
          </a:bodyPr>
          <a:lstStyle/>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Một </a:t>
            </a:r>
            <a:r>
              <a:rPr lang="vi-VN" sz="2400" dirty="0">
                <a:latin typeface="Roboto" pitchFamily="2" charset="0"/>
                <a:ea typeface="Roboto" pitchFamily="2" charset="0"/>
              </a:rPr>
              <a:t>cách tiến cận hướng đối tượng để phát triển </a:t>
            </a:r>
            <a:r>
              <a:rPr lang="vi-VN" sz="2400" dirty="0" smtClean="0">
                <a:latin typeface="Roboto" pitchFamily="2" charset="0"/>
                <a:ea typeface="Roboto" pitchFamily="2" charset="0"/>
              </a:rPr>
              <a:t>hệ</a:t>
            </a:r>
            <a:r>
              <a:rPr lang="en-US" sz="2400" dirty="0" smtClean="0">
                <a:latin typeface="Roboto" pitchFamily="2" charset="0"/>
                <a:ea typeface="Roboto" pitchFamily="2" charset="0"/>
              </a:rPr>
              <a:t> </a:t>
            </a:r>
            <a:r>
              <a:rPr lang="vi-VN" sz="2400" dirty="0" smtClean="0">
                <a:latin typeface="Roboto" pitchFamily="2" charset="0"/>
                <a:ea typeface="Roboto" pitchFamily="2" charset="0"/>
              </a:rPr>
              <a:t>thống </a:t>
            </a:r>
            <a:r>
              <a:rPr lang="en-US" sz="2400" dirty="0" smtClean="0">
                <a:latin typeface="Roboto" pitchFamily="2" charset="0"/>
                <a:ea typeface="Roboto" pitchFamily="2" charset="0"/>
              </a:rPr>
              <a:t>   </a:t>
            </a:r>
            <a:r>
              <a:rPr lang="vi-VN" sz="2400" dirty="0" smtClean="0">
                <a:latin typeface="Roboto" pitchFamily="2" charset="0"/>
                <a:ea typeface="Roboto" pitchFamily="2" charset="0"/>
              </a:rPr>
              <a:t>bao </a:t>
            </a:r>
            <a:r>
              <a:rPr lang="vi-VN" sz="2400" dirty="0">
                <a:latin typeface="Roboto" pitchFamily="2" charset="0"/>
                <a:ea typeface="Roboto" pitchFamily="2" charset="0"/>
              </a:rPr>
              <a:t>gồm một phương pháp phát triển cũng </a:t>
            </a:r>
            <a:r>
              <a:rPr lang="vi-VN" sz="2400" dirty="0" smtClean="0">
                <a:latin typeface="Roboto" pitchFamily="2" charset="0"/>
                <a:ea typeface="Roboto" pitchFamily="2" charset="0"/>
              </a:rPr>
              <a:t>như</a:t>
            </a:r>
            <a:r>
              <a:rPr lang="en-US" sz="2400" dirty="0" smtClean="0">
                <a:latin typeface="Roboto" pitchFamily="2" charset="0"/>
                <a:ea typeface="Roboto" pitchFamily="2" charset="0"/>
              </a:rPr>
              <a:t> </a:t>
            </a:r>
            <a:r>
              <a:rPr lang="vi-VN" sz="2400" dirty="0" smtClean="0">
                <a:latin typeface="Roboto" pitchFamily="2" charset="0"/>
                <a:ea typeface="Roboto" pitchFamily="2" charset="0"/>
              </a:rPr>
              <a:t>các </a:t>
            </a:r>
            <a:r>
              <a:rPr lang="vi-VN" sz="2400" dirty="0">
                <a:latin typeface="Roboto" pitchFamily="2" charset="0"/>
                <a:ea typeface="Roboto" pitchFamily="2" charset="0"/>
              </a:rPr>
              <a:t>công cụ phần </a:t>
            </a:r>
            <a:r>
              <a:rPr lang="vi-VN" sz="2400" dirty="0" smtClean="0">
                <a:latin typeface="Roboto" pitchFamily="2" charset="0"/>
                <a:ea typeface="Roboto" pitchFamily="2" charset="0"/>
              </a:rPr>
              <a:t>mềm</a:t>
            </a:r>
            <a:endParaRPr lang="en-US" sz="2400" dirty="0" smtClean="0">
              <a:latin typeface="Roboto" pitchFamily="2" charset="0"/>
              <a:ea typeface="Roboto" pitchFamily="2" charset="0"/>
            </a:endParaRPr>
          </a:p>
          <a:p>
            <a:pPr marL="0" indent="0">
              <a:buNone/>
            </a:pPr>
            <a:endParaRPr lang="vi-VN" sz="2400" dirty="0">
              <a:latin typeface="Roboto" pitchFamily="2" charset="0"/>
              <a:ea typeface="Roboto" pitchFamily="2" charset="0"/>
            </a:endParaRPr>
          </a:p>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Các </a:t>
            </a:r>
            <a:r>
              <a:rPr lang="vi-VN" sz="2400" dirty="0">
                <a:latin typeface="Roboto" pitchFamily="2" charset="0"/>
                <a:ea typeface="Roboto" pitchFamily="2" charset="0"/>
              </a:rPr>
              <a:t>giai đoạn trong RAD</a:t>
            </a: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Lấy </a:t>
            </a:r>
            <a:r>
              <a:rPr lang="vi-VN" sz="2400" dirty="0">
                <a:latin typeface="Roboto" pitchFamily="2" charset="0"/>
                <a:ea typeface="Roboto" pitchFamily="2" charset="0"/>
              </a:rPr>
              <a:t>yêu cầu, lập kế hoạch</a:t>
            </a: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RAD </a:t>
            </a:r>
            <a:r>
              <a:rPr lang="vi-VN" sz="2400" dirty="0">
                <a:latin typeface="Roboto" pitchFamily="2" charset="0"/>
                <a:ea typeface="Roboto" pitchFamily="2" charset="0"/>
              </a:rPr>
              <a:t>design </a:t>
            </a:r>
            <a:r>
              <a:rPr lang="vi-VN" sz="2400" dirty="0" smtClean="0">
                <a:latin typeface="Roboto" pitchFamily="2" charset="0"/>
                <a:ea typeface="Roboto" pitchFamily="2" charset="0"/>
              </a:rPr>
              <a:t>workshop</a:t>
            </a:r>
            <a:endParaRPr lang="en-US" sz="2400" dirty="0" smtClean="0">
              <a:latin typeface="Roboto" pitchFamily="2" charset="0"/>
              <a:ea typeface="Roboto" pitchFamily="2" charset="0"/>
            </a:endParaRPr>
          </a:p>
          <a:p>
            <a:pPr marL="0" indent="0">
              <a:buNone/>
            </a:pPr>
            <a:r>
              <a:rPr lang="en-US" sz="2400" dirty="0">
                <a:latin typeface="Roboto" pitchFamily="2" charset="0"/>
                <a:ea typeface="Roboto" pitchFamily="2" charset="0"/>
              </a:rPr>
              <a:t>	</a:t>
            </a:r>
            <a:r>
              <a:rPr lang="vi-VN" sz="2400" dirty="0" smtClean="0">
                <a:latin typeface="Roboto" pitchFamily="2" charset="0"/>
                <a:ea typeface="Roboto" pitchFamily="2" charset="0"/>
              </a:rPr>
              <a:t>Hiện </a:t>
            </a:r>
            <a:r>
              <a:rPr lang="vi-VN" sz="2400" dirty="0">
                <a:latin typeface="Roboto" pitchFamily="2" charset="0"/>
                <a:ea typeface="Roboto" pitchFamily="2" charset="0"/>
              </a:rPr>
              <a:t>thực</a:t>
            </a:r>
          </a:p>
        </p:txBody>
      </p:sp>
    </p:spTree>
    <p:extLst>
      <p:ext uri="{BB962C8B-B14F-4D97-AF65-F5344CB8AC3E}">
        <p14:creationId xmlns:p14="http://schemas.microsoft.com/office/powerpoint/2010/main" val="163919499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25</a:t>
            </a:fld>
            <a:endParaRPr lang="ru-RU" dirty="0"/>
          </a:p>
        </p:txBody>
      </p:sp>
      <p:sp>
        <p:nvSpPr>
          <p:cNvPr id="4" name="Title 3"/>
          <p:cNvSpPr>
            <a:spLocks noGrp="1"/>
          </p:cNvSpPr>
          <p:nvPr>
            <p:ph type="title"/>
          </p:nvPr>
        </p:nvSpPr>
        <p:spPr/>
        <p:txBody>
          <a:bodyPr>
            <a:normAutofit fontScale="90000"/>
          </a:bodyPr>
          <a:lstStyle/>
          <a:p>
            <a:r>
              <a:rPr lang="en-US" dirty="0"/>
              <a:t>RAD (Rapid Application Development)</a:t>
            </a:r>
            <a:endParaRPr lang="vi-VN" dirty="0"/>
          </a:p>
        </p:txBody>
      </p:sp>
      <p:pic>
        <p:nvPicPr>
          <p:cNvPr id="7" name="Content Placeholder 6"/>
          <p:cNvPicPr>
            <a:picLocks noGrp="1" noChangeAspect="1"/>
          </p:cNvPicPr>
          <p:nvPr>
            <p:ph sz="half" idx="1"/>
          </p:nvPr>
        </p:nvPicPr>
        <p:blipFill>
          <a:blip r:embed="rId2"/>
          <a:stretch>
            <a:fillRect/>
          </a:stretch>
        </p:blipFill>
        <p:spPr>
          <a:xfrm>
            <a:off x="838200" y="1842513"/>
            <a:ext cx="9550400" cy="4748787"/>
          </a:xfrm>
          <a:prstGeom prst="rect">
            <a:avLst/>
          </a:prstGeom>
        </p:spPr>
      </p:pic>
    </p:spTree>
    <p:extLst>
      <p:ext uri="{BB962C8B-B14F-4D97-AF65-F5344CB8AC3E}">
        <p14:creationId xmlns:p14="http://schemas.microsoft.com/office/powerpoint/2010/main" val="4215629"/>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26</a:t>
            </a:fld>
            <a:endParaRPr lang="ru-RU" dirty="0"/>
          </a:p>
        </p:txBody>
      </p:sp>
      <p:sp>
        <p:nvSpPr>
          <p:cNvPr id="4" name="Title 3"/>
          <p:cNvSpPr>
            <a:spLocks noGrp="1"/>
          </p:cNvSpPr>
          <p:nvPr>
            <p:ph type="title"/>
          </p:nvPr>
        </p:nvSpPr>
        <p:spPr/>
        <p:txBody>
          <a:bodyPr>
            <a:normAutofit/>
          </a:bodyPr>
          <a:lstStyle/>
          <a:p>
            <a:r>
              <a:rPr lang="en-US" dirty="0" err="1">
                <a:latin typeface="Roboto" pitchFamily="2" charset="0"/>
                <a:ea typeface="Roboto" pitchFamily="2" charset="0"/>
              </a:rPr>
              <a:t>Giai</a:t>
            </a:r>
            <a:r>
              <a:rPr lang="en-US" dirty="0">
                <a:latin typeface="Roboto" pitchFamily="2" charset="0"/>
                <a:ea typeface="Roboto" pitchFamily="2" charset="0"/>
              </a:rPr>
              <a:t> </a:t>
            </a:r>
            <a:r>
              <a:rPr lang="en-US" dirty="0" err="1">
                <a:latin typeface="Roboto" pitchFamily="2" charset="0"/>
                <a:ea typeface="Roboto" pitchFamily="2" charset="0"/>
              </a:rPr>
              <a:t>Đoạn</a:t>
            </a:r>
            <a:r>
              <a:rPr lang="en-US" dirty="0">
                <a:latin typeface="Roboto" pitchFamily="2" charset="0"/>
                <a:ea typeface="Roboto" pitchFamily="2" charset="0"/>
              </a:rPr>
              <a:t> Lấy Yêu </a:t>
            </a:r>
            <a:r>
              <a:rPr lang="en-US" dirty="0" err="1">
                <a:latin typeface="Roboto" pitchFamily="2" charset="0"/>
                <a:ea typeface="Roboto" pitchFamily="2" charset="0"/>
              </a:rPr>
              <a:t>Cầu</a:t>
            </a:r>
            <a:r>
              <a:rPr lang="en-US" dirty="0">
                <a:latin typeface="Roboto" pitchFamily="2" charset="0"/>
                <a:ea typeface="Roboto" pitchFamily="2" charset="0"/>
              </a:rPr>
              <a:t> Lên </a:t>
            </a:r>
            <a:r>
              <a:rPr lang="en-US" dirty="0" err="1">
                <a:latin typeface="Roboto" pitchFamily="2" charset="0"/>
                <a:ea typeface="Roboto" pitchFamily="2" charset="0"/>
              </a:rPr>
              <a:t>Kế</a:t>
            </a:r>
            <a:r>
              <a:rPr lang="en-US" dirty="0">
                <a:latin typeface="Roboto" pitchFamily="2" charset="0"/>
                <a:ea typeface="Roboto" pitchFamily="2" charset="0"/>
              </a:rPr>
              <a:t> </a:t>
            </a:r>
            <a:r>
              <a:rPr lang="en-US" dirty="0" err="1">
                <a:latin typeface="Roboto" pitchFamily="2" charset="0"/>
                <a:ea typeface="Roboto" pitchFamily="2" charset="0"/>
              </a:rPr>
              <a:t>Hoạch</a:t>
            </a:r>
            <a:endParaRPr lang="vi-VN" dirty="0">
              <a:latin typeface="Roboto" pitchFamily="2" charset="0"/>
              <a:ea typeface="Roboto" pitchFamily="2" charset="0"/>
            </a:endParaRPr>
          </a:p>
        </p:txBody>
      </p:sp>
      <p:sp>
        <p:nvSpPr>
          <p:cNvPr id="5" name="Content Placeholder 4"/>
          <p:cNvSpPr>
            <a:spLocks noGrp="1"/>
          </p:cNvSpPr>
          <p:nvPr>
            <p:ph sz="half" idx="1"/>
          </p:nvPr>
        </p:nvSpPr>
        <p:spPr/>
        <p:txBody>
          <a:bodyPr>
            <a:normAutofit/>
          </a:bodyPr>
          <a:lstStyle/>
          <a:p>
            <a:pPr>
              <a:buFont typeface="Wingdings" panose="05000000000000000000" pitchFamily="2" charset="2"/>
              <a:buChar char="v"/>
            </a:pPr>
            <a:r>
              <a:rPr lang="en-US" sz="2800" dirty="0" smtClean="0">
                <a:latin typeface="Roboto" pitchFamily="2" charset="0"/>
                <a:ea typeface="Roboto" pitchFamily="2" charset="0"/>
              </a:rPr>
              <a:t> </a:t>
            </a:r>
            <a:r>
              <a:rPr lang="vi-VN" sz="2800" dirty="0" smtClean="0">
                <a:latin typeface="Roboto" pitchFamily="2" charset="0"/>
                <a:ea typeface="Roboto" pitchFamily="2" charset="0"/>
              </a:rPr>
              <a:t>Người </a:t>
            </a:r>
            <a:r>
              <a:rPr lang="vi-VN" sz="2800" dirty="0">
                <a:latin typeface="Roboto" pitchFamily="2" charset="0"/>
                <a:ea typeface="Roboto" pitchFamily="2" charset="0"/>
              </a:rPr>
              <a:t>dùng và nhà phân tích gặp nhau đề xác định </a:t>
            </a:r>
            <a:r>
              <a:rPr lang="vi-VN" sz="2800" dirty="0" smtClean="0">
                <a:latin typeface="Roboto" pitchFamily="2" charset="0"/>
                <a:ea typeface="Roboto" pitchFamily="2" charset="0"/>
              </a:rPr>
              <a:t>mụctiêu </a:t>
            </a:r>
            <a:r>
              <a:rPr lang="vi-VN" sz="2800" dirty="0">
                <a:latin typeface="Roboto" pitchFamily="2" charset="0"/>
                <a:ea typeface="Roboto" pitchFamily="2" charset="0"/>
              </a:rPr>
              <a:t>của ứng dụng hoặc hệ thống</a:t>
            </a:r>
            <a:r>
              <a:rPr lang="vi-VN" sz="2800" dirty="0" smtClean="0">
                <a:latin typeface="Roboto" pitchFamily="2" charset="0"/>
                <a:ea typeface="Roboto" pitchFamily="2" charset="0"/>
              </a:rPr>
              <a:t>.</a:t>
            </a:r>
            <a:endParaRPr lang="en-US" sz="2800" dirty="0" smtClean="0">
              <a:latin typeface="Roboto" pitchFamily="2" charset="0"/>
              <a:ea typeface="Roboto" pitchFamily="2" charset="0"/>
            </a:endParaRPr>
          </a:p>
          <a:p>
            <a:pPr marL="0" indent="0">
              <a:buNone/>
            </a:pPr>
            <a:endParaRPr lang="vi-VN" sz="2800" dirty="0">
              <a:latin typeface="Roboto" pitchFamily="2" charset="0"/>
              <a:ea typeface="Roboto" pitchFamily="2" charset="0"/>
            </a:endParaRPr>
          </a:p>
          <a:p>
            <a:pPr>
              <a:buFont typeface="Wingdings" panose="05000000000000000000" pitchFamily="2" charset="2"/>
              <a:buChar char="v"/>
            </a:pPr>
            <a:r>
              <a:rPr lang="en-US" sz="2800" dirty="0" smtClean="0">
                <a:latin typeface="Roboto" pitchFamily="2" charset="0"/>
                <a:ea typeface="Roboto" pitchFamily="2" charset="0"/>
              </a:rPr>
              <a:t> </a:t>
            </a:r>
            <a:r>
              <a:rPr lang="vi-VN" sz="2800" dirty="0" smtClean="0">
                <a:latin typeface="Roboto" pitchFamily="2" charset="0"/>
                <a:ea typeface="Roboto" pitchFamily="2" charset="0"/>
              </a:rPr>
              <a:t>Định </a:t>
            </a:r>
            <a:r>
              <a:rPr lang="vi-VN" sz="2800" dirty="0">
                <a:latin typeface="Roboto" pitchFamily="2" charset="0"/>
                <a:ea typeface="Roboto" pitchFamily="2" charset="0"/>
              </a:rPr>
              <a:t>hướng giải quyết các vấn đề về kinh doanh.</a:t>
            </a:r>
          </a:p>
        </p:txBody>
      </p:sp>
      <p:sp>
        <p:nvSpPr>
          <p:cNvPr id="6" name="Content Placeholder 5"/>
          <p:cNvSpPr>
            <a:spLocks noGrp="1"/>
          </p:cNvSpPr>
          <p:nvPr>
            <p:ph sz="half" idx="2"/>
          </p:nvPr>
        </p:nvSpPr>
        <p:spPr/>
        <p:txBody>
          <a:bodyPr/>
          <a:lstStyle/>
          <a:p>
            <a:endParaRPr lang="vi-VN"/>
          </a:p>
        </p:txBody>
      </p:sp>
    </p:spTree>
    <p:extLst>
      <p:ext uri="{BB962C8B-B14F-4D97-AF65-F5344CB8AC3E}">
        <p14:creationId xmlns:p14="http://schemas.microsoft.com/office/powerpoint/2010/main" val="84240799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09405" y="1982275"/>
            <a:ext cx="5449356" cy="676275"/>
          </a:xfrm>
        </p:spPr>
        <p:txBody>
          <a:bodyPr>
            <a:normAutofit fontScale="90000"/>
          </a:bodyPr>
          <a:lstStyle/>
          <a:p>
            <a:r>
              <a:rPr lang="en-US" altLang="en-US" dirty="0"/>
              <a:t>RAD Design Workshop</a:t>
            </a:r>
            <a:endParaRPr lang="vi-VN" dirty="0"/>
          </a:p>
        </p:txBody>
      </p:sp>
      <p:sp>
        <p:nvSpPr>
          <p:cNvPr id="3" name="Slide Number Placeholder 2"/>
          <p:cNvSpPr>
            <a:spLocks noGrp="1"/>
          </p:cNvSpPr>
          <p:nvPr>
            <p:ph type="sldNum" sz="quarter" idx="12"/>
          </p:nvPr>
        </p:nvSpPr>
        <p:spPr/>
        <p:txBody>
          <a:bodyPr/>
          <a:lstStyle/>
          <a:p>
            <a:fld id="{D495E168-DA5E-4888-8D8A-92B118324C14}" type="slidenum">
              <a:rPr lang="ru-RU" smtClean="0"/>
              <a:t>27</a:t>
            </a:fld>
            <a:endParaRPr lang="ru-RU" dirty="0"/>
          </a:p>
        </p:txBody>
      </p:sp>
      <p:sp>
        <p:nvSpPr>
          <p:cNvPr id="12" name="Text Placeholder 11"/>
          <p:cNvSpPr>
            <a:spLocks noGrp="1"/>
          </p:cNvSpPr>
          <p:nvPr>
            <p:ph type="body" sz="quarter" idx="16"/>
          </p:nvPr>
        </p:nvSpPr>
        <p:spPr>
          <a:xfrm>
            <a:off x="809405" y="3163374"/>
            <a:ext cx="9502995" cy="3605726"/>
          </a:xfrm>
        </p:spPr>
        <p:txBody>
          <a:bodyPr/>
          <a:lstStyle/>
          <a:p>
            <a:pPr marL="285750" indent="-285750">
              <a:buFont typeface="Wingdings" panose="05000000000000000000" pitchFamily="2" charset="2"/>
              <a:buChar char="v"/>
            </a:pP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Giai</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đoạn</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thiết</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kế</a:t>
            </a:r>
            <a:r>
              <a:rPr lang="en-US" sz="2400" b="0" dirty="0" smtClean="0">
                <a:solidFill>
                  <a:schemeClr val="tx1"/>
                </a:solidFill>
                <a:latin typeface="Roboto" pitchFamily="2" charset="0"/>
                <a:ea typeface="Roboto" pitchFamily="2" charset="0"/>
              </a:rPr>
              <a:t> và </a:t>
            </a:r>
            <a:r>
              <a:rPr lang="en-US" sz="2400" b="0" dirty="0" err="1" smtClean="0">
                <a:solidFill>
                  <a:schemeClr val="tx1"/>
                </a:solidFill>
                <a:latin typeface="Roboto" pitchFamily="2" charset="0"/>
                <a:ea typeface="Roboto" pitchFamily="2" charset="0"/>
              </a:rPr>
              <a:t>chắt</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lọc</a:t>
            </a:r>
            <a:endParaRPr lang="en-US" sz="2400" b="0" dirty="0" smtClean="0">
              <a:solidFill>
                <a:schemeClr val="tx1"/>
              </a:solidFill>
              <a:latin typeface="Roboto" pitchFamily="2" charset="0"/>
              <a:ea typeface="Roboto" pitchFamily="2" charset="0"/>
            </a:endParaRPr>
          </a:p>
          <a:p>
            <a:pPr marL="285750" indent="-285750">
              <a:buFont typeface="Wingdings" panose="05000000000000000000" pitchFamily="2" charset="2"/>
              <a:buChar char="v"/>
            </a:pPr>
            <a:endParaRPr lang="en-US" sz="2400" b="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Sử</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dụng</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phòng</a:t>
            </a:r>
            <a:r>
              <a:rPr lang="en-US" sz="2400" b="0" dirty="0" smtClean="0">
                <a:solidFill>
                  <a:schemeClr val="tx1"/>
                </a:solidFill>
                <a:latin typeface="Roboto" pitchFamily="2" charset="0"/>
                <a:ea typeface="Roboto" pitchFamily="2" charset="0"/>
              </a:rPr>
              <a:t> hệ thống </a:t>
            </a:r>
            <a:r>
              <a:rPr lang="en-US" sz="2400" b="0" dirty="0" err="1" smtClean="0">
                <a:solidFill>
                  <a:schemeClr val="tx1"/>
                </a:solidFill>
                <a:latin typeface="Roboto" pitchFamily="2" charset="0"/>
                <a:ea typeface="Roboto" pitchFamily="2" charset="0"/>
              </a:rPr>
              <a:t>hỗ</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trợ</a:t>
            </a:r>
            <a:r>
              <a:rPr lang="en-US" sz="2400" b="0" dirty="0" smtClean="0">
                <a:solidFill>
                  <a:schemeClr val="tx1"/>
                </a:solidFill>
                <a:latin typeface="Roboto" pitchFamily="2" charset="0"/>
                <a:ea typeface="Roboto" pitchFamily="2" charset="0"/>
              </a:rPr>
              <a:t> quyết </a:t>
            </a:r>
            <a:r>
              <a:rPr lang="en-US" sz="2400" b="0" dirty="0" err="1" smtClean="0">
                <a:solidFill>
                  <a:schemeClr val="tx1"/>
                </a:solidFill>
                <a:latin typeface="Roboto" pitchFamily="2" charset="0"/>
                <a:ea typeface="Roboto" pitchFamily="2" charset="0"/>
              </a:rPr>
              <a:t>định</a:t>
            </a:r>
            <a:r>
              <a:rPr lang="en-US" sz="2400" b="0" dirty="0" smtClean="0">
                <a:solidFill>
                  <a:schemeClr val="tx1"/>
                </a:solidFill>
                <a:latin typeface="Roboto" pitchFamily="2" charset="0"/>
                <a:ea typeface="Roboto" pitchFamily="2" charset="0"/>
              </a:rPr>
              <a:t> nhóm </a:t>
            </a:r>
            <a:r>
              <a:rPr lang="en-US" sz="2400" b="0" dirty="0" err="1" smtClean="0">
                <a:solidFill>
                  <a:schemeClr val="tx1"/>
                </a:solidFill>
                <a:latin typeface="Roboto" pitchFamily="2" charset="0"/>
                <a:ea typeface="Roboto" pitchFamily="2" charset="0"/>
              </a:rPr>
              <a:t>nếu</a:t>
            </a:r>
            <a:r>
              <a:rPr lang="en-US" sz="2400" b="0" dirty="0" smtClean="0">
                <a:solidFill>
                  <a:schemeClr val="tx1"/>
                </a:solidFill>
                <a:latin typeface="Roboto" pitchFamily="2" charset="0"/>
                <a:ea typeface="Roboto" pitchFamily="2" charset="0"/>
              </a:rPr>
              <a:t> có </a:t>
            </a:r>
            <a:r>
              <a:rPr lang="en-US" sz="2400" b="0" dirty="0" err="1" smtClean="0">
                <a:solidFill>
                  <a:schemeClr val="tx1"/>
                </a:solidFill>
                <a:latin typeface="Roboto" pitchFamily="2" charset="0"/>
                <a:ea typeface="Roboto" pitchFamily="2" charset="0"/>
              </a:rPr>
              <a:t>sẵn</a:t>
            </a:r>
            <a:r>
              <a:rPr lang="en-US" sz="2400" b="0" dirty="0" smtClean="0">
                <a:solidFill>
                  <a:schemeClr val="tx1"/>
                </a:solidFill>
                <a:latin typeface="Roboto" pitchFamily="2" charset="0"/>
                <a:ea typeface="Roboto" pitchFamily="2" charset="0"/>
              </a:rPr>
              <a:t> </a:t>
            </a:r>
          </a:p>
          <a:p>
            <a:pPr marL="285750" indent="-285750">
              <a:buFont typeface="Wingdings" panose="05000000000000000000" pitchFamily="2" charset="2"/>
              <a:buChar char="v"/>
            </a:pPr>
            <a:endParaRPr lang="en-US" sz="2400" b="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en-US" sz="2400" b="0" dirty="0" smtClean="0">
                <a:solidFill>
                  <a:schemeClr val="tx1"/>
                </a:solidFill>
                <a:latin typeface="Roboto" pitchFamily="2" charset="0"/>
                <a:ea typeface="Roboto" pitchFamily="2" charset="0"/>
              </a:rPr>
              <a:t> </a:t>
            </a:r>
            <a:r>
              <a:rPr lang="vi-VN" sz="2400" b="0" dirty="0">
                <a:solidFill>
                  <a:schemeClr val="tx1"/>
                </a:solidFill>
                <a:latin typeface="Roboto" pitchFamily="2" charset="0"/>
                <a:ea typeface="Roboto" pitchFamily="2" charset="0"/>
              </a:rPr>
              <a:t>Người dùng phản hồi các nguyên mẫu hoạt động thực </a:t>
            </a:r>
            <a:r>
              <a:rPr lang="vi-VN" sz="2400" b="0" dirty="0" smtClean="0">
                <a:solidFill>
                  <a:schemeClr val="tx1"/>
                </a:solidFill>
                <a:latin typeface="Roboto" pitchFamily="2" charset="0"/>
                <a:ea typeface="Roboto" pitchFamily="2" charset="0"/>
              </a:rPr>
              <a:t>tế</a:t>
            </a:r>
            <a:r>
              <a:rPr lang="en-US" sz="2400" b="0" dirty="0" smtClean="0">
                <a:solidFill>
                  <a:schemeClr val="tx1"/>
                </a:solidFill>
                <a:latin typeface="Roboto" pitchFamily="2" charset="0"/>
                <a:ea typeface="Roboto" pitchFamily="2" charset="0"/>
              </a:rPr>
              <a:t>.</a:t>
            </a:r>
          </a:p>
          <a:p>
            <a:endParaRPr lang="en-US" sz="2400" b="0" dirty="0">
              <a:solidFill>
                <a:schemeClr val="tx1"/>
              </a:solidFill>
              <a:latin typeface="Roboto" pitchFamily="2" charset="0"/>
              <a:ea typeface="Roboto" pitchFamily="2" charset="0"/>
            </a:endParaRPr>
          </a:p>
          <a:p>
            <a:pPr marL="285750" indent="-285750">
              <a:buFont typeface="Wingdings" panose="05000000000000000000" pitchFamily="2" charset="2"/>
              <a:buChar char="v"/>
            </a:pPr>
            <a:r>
              <a:rPr lang="en-US" sz="2400" b="0" dirty="0" smtClean="0">
                <a:solidFill>
                  <a:schemeClr val="tx1"/>
                </a:solidFill>
                <a:latin typeface="Roboto" pitchFamily="2" charset="0"/>
                <a:ea typeface="Roboto" pitchFamily="2" charset="0"/>
              </a:rPr>
              <a:t> Các nhà phần </a:t>
            </a:r>
            <a:r>
              <a:rPr lang="en-US" sz="2400" b="0" dirty="0" err="1" smtClean="0">
                <a:solidFill>
                  <a:schemeClr val="tx1"/>
                </a:solidFill>
                <a:latin typeface="Roboto" pitchFamily="2" charset="0"/>
                <a:ea typeface="Roboto" pitchFamily="2" charset="0"/>
              </a:rPr>
              <a:t>tích</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lựa</a:t>
            </a:r>
            <a:r>
              <a:rPr lang="en-US" sz="2400" b="0" dirty="0" smtClean="0">
                <a:solidFill>
                  <a:schemeClr val="tx1"/>
                </a:solidFill>
                <a:latin typeface="Roboto" pitchFamily="2" charset="0"/>
                <a:ea typeface="Roboto" pitchFamily="2" charset="0"/>
              </a:rPr>
              <a:t> chọn </a:t>
            </a:r>
            <a:r>
              <a:rPr lang="en-US" sz="2400" b="0" dirty="0" err="1" smtClean="0">
                <a:solidFill>
                  <a:schemeClr val="tx1"/>
                </a:solidFill>
                <a:latin typeface="Roboto" pitchFamily="2" charset="0"/>
                <a:ea typeface="Roboto" pitchFamily="2" charset="0"/>
              </a:rPr>
              <a:t>ra</a:t>
            </a:r>
            <a:r>
              <a:rPr lang="en-US" sz="2400" b="0" dirty="0" smtClean="0">
                <a:solidFill>
                  <a:schemeClr val="tx1"/>
                </a:solidFill>
                <a:latin typeface="Roboto" pitchFamily="2" charset="0"/>
                <a:ea typeface="Roboto" pitchFamily="2" charset="0"/>
              </a:rPr>
              <a:t>  các mô-</a:t>
            </a:r>
            <a:r>
              <a:rPr lang="en-US" sz="2400" b="0" dirty="0" err="1" smtClean="0">
                <a:solidFill>
                  <a:schemeClr val="tx1"/>
                </a:solidFill>
                <a:latin typeface="Roboto" pitchFamily="2" charset="0"/>
                <a:ea typeface="Roboto" pitchFamily="2" charset="0"/>
              </a:rPr>
              <a:t>đun</a:t>
            </a:r>
            <a:r>
              <a:rPr lang="en-US" sz="2400" b="0" dirty="0" smtClean="0">
                <a:solidFill>
                  <a:schemeClr val="tx1"/>
                </a:solidFill>
                <a:latin typeface="Roboto" pitchFamily="2" charset="0"/>
                <a:ea typeface="Roboto" pitchFamily="2" charset="0"/>
              </a:rPr>
              <a:t> được </a:t>
            </a:r>
            <a:r>
              <a:rPr lang="en-US" sz="2400" b="0" dirty="0" err="1" smtClean="0">
                <a:solidFill>
                  <a:schemeClr val="tx1"/>
                </a:solidFill>
                <a:latin typeface="Roboto" pitchFamily="2" charset="0"/>
                <a:ea typeface="Roboto" pitchFamily="2" charset="0"/>
              </a:rPr>
              <a:t>thiết</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kế</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dựa</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trên</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phản</a:t>
            </a:r>
            <a:r>
              <a:rPr lang="en-US" sz="2400" b="0" dirty="0" smtClean="0">
                <a:solidFill>
                  <a:schemeClr val="tx1"/>
                </a:solidFill>
                <a:latin typeface="Roboto" pitchFamily="2" charset="0"/>
                <a:ea typeface="Roboto" pitchFamily="2" charset="0"/>
              </a:rPr>
              <a:t> </a:t>
            </a:r>
            <a:r>
              <a:rPr lang="en-US" sz="2400" b="0" dirty="0" err="1" smtClean="0">
                <a:solidFill>
                  <a:schemeClr val="tx1"/>
                </a:solidFill>
                <a:latin typeface="Roboto" pitchFamily="2" charset="0"/>
                <a:ea typeface="Roboto" pitchFamily="2" charset="0"/>
              </a:rPr>
              <a:t>hồi</a:t>
            </a:r>
            <a:r>
              <a:rPr lang="en-US" sz="2400" b="0" dirty="0" smtClean="0">
                <a:solidFill>
                  <a:schemeClr val="tx1"/>
                </a:solidFill>
                <a:latin typeface="Roboto" pitchFamily="2" charset="0"/>
                <a:ea typeface="Roboto" pitchFamily="2" charset="0"/>
              </a:rPr>
              <a:t> của người dùng.</a:t>
            </a:r>
            <a:endParaRPr lang="en-US" sz="2400" b="0" dirty="0">
              <a:solidFill>
                <a:schemeClr val="tx1"/>
              </a:solidFill>
              <a:latin typeface="Roboto" pitchFamily="2" charset="0"/>
              <a:ea typeface="Roboto" pitchFamily="2" charset="0"/>
            </a:endParaRPr>
          </a:p>
          <a:p>
            <a:endParaRPr lang="vi-VN" sz="2400" b="0" dirty="0">
              <a:solidFill>
                <a:schemeClr val="tx1"/>
              </a:solidFill>
              <a:latin typeface="Roboto" pitchFamily="2" charset="0"/>
              <a:ea typeface="Roboto" pitchFamily="2" charset="0"/>
            </a:endParaRPr>
          </a:p>
        </p:txBody>
      </p:sp>
    </p:spTree>
    <p:extLst>
      <p:ext uri="{BB962C8B-B14F-4D97-AF65-F5344CB8AC3E}">
        <p14:creationId xmlns:p14="http://schemas.microsoft.com/office/powerpoint/2010/main" val="407452662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err="1">
                <a:latin typeface="Roboto" pitchFamily="2" charset="0"/>
                <a:ea typeface="Roboto" pitchFamily="2" charset="0"/>
              </a:rPr>
              <a:t>Giai</a:t>
            </a:r>
            <a:r>
              <a:rPr lang="en-US" dirty="0">
                <a:latin typeface="Roboto" pitchFamily="2" charset="0"/>
                <a:ea typeface="Roboto" pitchFamily="2" charset="0"/>
              </a:rPr>
              <a:t> </a:t>
            </a:r>
            <a:r>
              <a:rPr lang="en-US" dirty="0" err="1">
                <a:latin typeface="Roboto" pitchFamily="2" charset="0"/>
                <a:ea typeface="Roboto" pitchFamily="2" charset="0"/>
              </a:rPr>
              <a:t>Đoạn</a:t>
            </a:r>
            <a:r>
              <a:rPr lang="en-US" dirty="0">
                <a:latin typeface="Roboto" pitchFamily="2" charset="0"/>
                <a:ea typeface="Roboto" pitchFamily="2" charset="0"/>
              </a:rPr>
              <a:t> </a:t>
            </a:r>
            <a:r>
              <a:rPr lang="en-US" dirty="0" err="1">
                <a:latin typeface="Roboto" pitchFamily="2" charset="0"/>
                <a:ea typeface="Roboto" pitchFamily="2" charset="0"/>
              </a:rPr>
              <a:t>Hiện</a:t>
            </a:r>
            <a:r>
              <a:rPr lang="en-US" dirty="0">
                <a:latin typeface="Roboto" pitchFamily="2" charset="0"/>
                <a:ea typeface="Roboto" pitchFamily="2" charset="0"/>
              </a:rPr>
              <a:t> Thực</a:t>
            </a:r>
            <a:endParaRPr lang="vi-VN" dirty="0">
              <a:latin typeface="Roboto" pitchFamily="2" charset="0"/>
              <a:ea typeface="Roboto" pitchFamily="2" charset="0"/>
            </a:endParaRPr>
          </a:p>
        </p:txBody>
      </p:sp>
      <p:sp>
        <p:nvSpPr>
          <p:cNvPr id="8" name="Subtitle 7"/>
          <p:cNvSpPr>
            <a:spLocks noGrp="1"/>
          </p:cNvSpPr>
          <p:nvPr>
            <p:ph type="subTitle" idx="1"/>
          </p:nvPr>
        </p:nvSpPr>
        <p:spPr>
          <a:xfrm>
            <a:off x="795772" y="1877051"/>
            <a:ext cx="6843278" cy="2758449"/>
          </a:xfrm>
        </p:spPr>
        <p:txBody>
          <a:bodyPr>
            <a:noAutofit/>
          </a:bodyPr>
          <a:lstStyle/>
          <a:p>
            <a:pPr marL="342900" indent="-342900">
              <a:buFont typeface="Wingdings" panose="05000000000000000000" pitchFamily="2" charset="2"/>
              <a:buChar char="v"/>
            </a:pPr>
            <a:r>
              <a:rPr lang="vi-VN" sz="2400" b="0" dirty="0" smtClean="0">
                <a:solidFill>
                  <a:schemeClr val="tx1"/>
                </a:solidFill>
                <a:latin typeface="Roboto" pitchFamily="2" charset="0"/>
                <a:ea typeface="Roboto" pitchFamily="2" charset="0"/>
              </a:rPr>
              <a:t>Khi </a:t>
            </a:r>
            <a:r>
              <a:rPr lang="vi-VN" sz="2400" b="0" dirty="0">
                <a:solidFill>
                  <a:schemeClr val="tx1"/>
                </a:solidFill>
                <a:latin typeface="Roboto" pitchFamily="2" charset="0"/>
                <a:ea typeface="Roboto" pitchFamily="2" charset="0"/>
              </a:rPr>
              <a:t>hệ thống được xây dựng và chọn lọc, những </a:t>
            </a:r>
            <a:r>
              <a:rPr lang="vi-VN" sz="2400" b="0" dirty="0" smtClean="0">
                <a:solidFill>
                  <a:schemeClr val="tx1"/>
                </a:solidFill>
                <a:latin typeface="Roboto" pitchFamily="2" charset="0"/>
                <a:ea typeface="Roboto" pitchFamily="2" charset="0"/>
              </a:rPr>
              <a:t>hệ</a:t>
            </a:r>
            <a:r>
              <a:rPr lang="en-US" sz="2400" b="0" dirty="0" smtClean="0">
                <a:solidFill>
                  <a:schemeClr val="tx1"/>
                </a:solidFill>
                <a:latin typeface="Roboto" pitchFamily="2" charset="0"/>
                <a:ea typeface="Roboto" pitchFamily="2" charset="0"/>
              </a:rPr>
              <a:t> </a:t>
            </a:r>
            <a:r>
              <a:rPr lang="vi-VN" sz="2400" b="0" dirty="0" smtClean="0">
                <a:solidFill>
                  <a:schemeClr val="tx1"/>
                </a:solidFill>
                <a:latin typeface="Roboto" pitchFamily="2" charset="0"/>
                <a:ea typeface="Roboto" pitchFamily="2" charset="0"/>
              </a:rPr>
              <a:t>thống </a:t>
            </a:r>
            <a:r>
              <a:rPr lang="vi-VN" sz="2400" b="0" dirty="0">
                <a:solidFill>
                  <a:schemeClr val="tx1"/>
                </a:solidFill>
                <a:latin typeface="Roboto" pitchFamily="2" charset="0"/>
                <a:ea typeface="Roboto" pitchFamily="2" charset="0"/>
              </a:rPr>
              <a:t>mới hoặc một phần của hệ thống được </a:t>
            </a:r>
            <a:r>
              <a:rPr lang="vi-VN" sz="2400" b="0" dirty="0" smtClean="0">
                <a:solidFill>
                  <a:schemeClr val="tx1"/>
                </a:solidFill>
                <a:latin typeface="Roboto" pitchFamily="2" charset="0"/>
                <a:ea typeface="Roboto" pitchFamily="2" charset="0"/>
              </a:rPr>
              <a:t>thử</a:t>
            </a:r>
            <a:r>
              <a:rPr lang="en-US" sz="2400" b="0" dirty="0" smtClean="0">
                <a:solidFill>
                  <a:schemeClr val="tx1"/>
                </a:solidFill>
                <a:latin typeface="Roboto" pitchFamily="2" charset="0"/>
                <a:ea typeface="Roboto" pitchFamily="2" charset="0"/>
              </a:rPr>
              <a:t> </a:t>
            </a:r>
            <a:r>
              <a:rPr lang="vi-VN" sz="2400" b="0" dirty="0" smtClean="0">
                <a:solidFill>
                  <a:schemeClr val="tx1"/>
                </a:solidFill>
                <a:latin typeface="Roboto" pitchFamily="2" charset="0"/>
                <a:ea typeface="Roboto" pitchFamily="2" charset="0"/>
              </a:rPr>
              <a:t>nghiệm </a:t>
            </a:r>
            <a:r>
              <a:rPr lang="vi-VN" sz="2400" b="0" dirty="0">
                <a:solidFill>
                  <a:schemeClr val="tx1"/>
                </a:solidFill>
                <a:latin typeface="Roboto" pitchFamily="2" charset="0"/>
                <a:ea typeface="Roboto" pitchFamily="2" charset="0"/>
              </a:rPr>
              <a:t>và sau đó giới thiệu</a:t>
            </a:r>
            <a:r>
              <a:rPr lang="vi-VN" sz="2400" b="0" dirty="0" smtClean="0">
                <a:solidFill>
                  <a:schemeClr val="tx1"/>
                </a:solidFill>
                <a:latin typeface="Roboto" pitchFamily="2" charset="0"/>
                <a:ea typeface="Roboto" pitchFamily="2" charset="0"/>
              </a:rPr>
              <a:t>.</a:t>
            </a:r>
            <a:endParaRPr lang="en-US" sz="2400" b="0" dirty="0" smtClean="0">
              <a:solidFill>
                <a:schemeClr val="tx1"/>
              </a:solidFill>
              <a:latin typeface="Roboto" pitchFamily="2" charset="0"/>
              <a:ea typeface="Roboto" pitchFamily="2" charset="0"/>
            </a:endParaRPr>
          </a:p>
          <a:p>
            <a:endParaRPr lang="vi-VN" sz="2400" b="0" dirty="0">
              <a:solidFill>
                <a:schemeClr val="tx1"/>
              </a:solidFill>
              <a:latin typeface="Roboto" pitchFamily="2" charset="0"/>
              <a:ea typeface="Roboto" pitchFamily="2" charset="0"/>
            </a:endParaRPr>
          </a:p>
          <a:p>
            <a:pPr marL="342900" indent="-342900">
              <a:buFont typeface="Wingdings" panose="05000000000000000000" pitchFamily="2" charset="2"/>
              <a:buChar char="v"/>
            </a:pPr>
            <a:r>
              <a:rPr lang="vi-VN" sz="2400" b="0" dirty="0" smtClean="0">
                <a:solidFill>
                  <a:schemeClr val="tx1"/>
                </a:solidFill>
                <a:latin typeface="Roboto" pitchFamily="2" charset="0"/>
                <a:ea typeface="Roboto" pitchFamily="2" charset="0"/>
              </a:rPr>
              <a:t>Khi </a:t>
            </a:r>
            <a:r>
              <a:rPr lang="vi-VN" sz="2400" b="0" dirty="0">
                <a:solidFill>
                  <a:schemeClr val="tx1"/>
                </a:solidFill>
                <a:latin typeface="Roboto" pitchFamily="2" charset="0"/>
                <a:ea typeface="Roboto" pitchFamily="2" charset="0"/>
              </a:rPr>
              <a:t>tạo ra hệ thống mới không cần chạy hệ thống </a:t>
            </a:r>
            <a:r>
              <a:rPr lang="vi-VN" sz="2400" b="0" dirty="0" smtClean="0">
                <a:solidFill>
                  <a:schemeClr val="tx1"/>
                </a:solidFill>
                <a:latin typeface="Roboto" pitchFamily="2" charset="0"/>
                <a:ea typeface="Roboto" pitchFamily="2" charset="0"/>
              </a:rPr>
              <a:t>cũ</a:t>
            </a:r>
            <a:r>
              <a:rPr lang="en-US" sz="2400" b="0" dirty="0" smtClean="0">
                <a:solidFill>
                  <a:schemeClr val="tx1"/>
                </a:solidFill>
                <a:latin typeface="Roboto" pitchFamily="2" charset="0"/>
                <a:ea typeface="Roboto" pitchFamily="2" charset="0"/>
              </a:rPr>
              <a:t> </a:t>
            </a:r>
            <a:r>
              <a:rPr lang="vi-VN" sz="2400" b="0" dirty="0" smtClean="0">
                <a:solidFill>
                  <a:schemeClr val="tx1"/>
                </a:solidFill>
                <a:latin typeface="Roboto" pitchFamily="2" charset="0"/>
                <a:ea typeface="Roboto" pitchFamily="2" charset="0"/>
              </a:rPr>
              <a:t>song </a:t>
            </a:r>
            <a:r>
              <a:rPr lang="vi-VN" sz="2400" b="0" dirty="0">
                <a:solidFill>
                  <a:schemeClr val="tx1"/>
                </a:solidFill>
                <a:latin typeface="Roboto" pitchFamily="2" charset="0"/>
                <a:ea typeface="Roboto" pitchFamily="2" charset="0"/>
              </a:rPr>
              <a:t>song.</a:t>
            </a:r>
          </a:p>
        </p:txBody>
      </p:sp>
      <p:sp>
        <p:nvSpPr>
          <p:cNvPr id="4" name="Slide Number Placeholder 3"/>
          <p:cNvSpPr>
            <a:spLocks noGrp="1"/>
          </p:cNvSpPr>
          <p:nvPr>
            <p:ph type="sldNum" sz="quarter" idx="12"/>
          </p:nvPr>
        </p:nvSpPr>
        <p:spPr/>
        <p:txBody>
          <a:bodyPr/>
          <a:lstStyle/>
          <a:p>
            <a:fld id="{D495E168-DA5E-4888-8D8A-92B118324C14}" type="slidenum">
              <a:rPr lang="ru-RU" smtClean="0"/>
              <a:t>28</a:t>
            </a:fld>
            <a:endParaRPr lang="ru-RU" dirty="0"/>
          </a:p>
        </p:txBody>
      </p:sp>
    </p:spTree>
    <p:extLst>
      <p:ext uri="{BB962C8B-B14F-4D97-AF65-F5344CB8AC3E}">
        <p14:creationId xmlns:p14="http://schemas.microsoft.com/office/powerpoint/2010/main" val="119443117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95E168-DA5E-4888-8D8A-92B118324C14}" type="slidenum">
              <a:rPr lang="ru-RU" smtClean="0"/>
              <a:pPr/>
              <a:t>29</a:t>
            </a:fld>
            <a:endParaRPr lang="ru-RU" dirty="0"/>
          </a:p>
        </p:txBody>
      </p:sp>
      <p:sp>
        <p:nvSpPr>
          <p:cNvPr id="7" name="Content Placeholder 6"/>
          <p:cNvSpPr>
            <a:spLocks noGrp="1"/>
          </p:cNvSpPr>
          <p:nvPr>
            <p:ph idx="1"/>
          </p:nvPr>
        </p:nvSpPr>
        <p:spPr/>
        <p:txBody>
          <a:bodyPr>
            <a:normAutofit/>
          </a:bodyPr>
          <a:lstStyle/>
          <a:p>
            <a:pPr>
              <a:buFont typeface="Wingdings" panose="05000000000000000000" pitchFamily="2" charset="2"/>
              <a:buChar char="v"/>
            </a:pPr>
            <a:r>
              <a:rPr lang="vi-VN" sz="2400" dirty="0" smtClean="0">
                <a:latin typeface="Roboto" pitchFamily="2" charset="0"/>
                <a:ea typeface="Roboto" pitchFamily="2" charset="0"/>
              </a:rPr>
              <a:t>Requirements </a:t>
            </a:r>
            <a:r>
              <a:rPr lang="vi-VN" sz="2400" dirty="0">
                <a:latin typeface="Roboto" pitchFamily="2" charset="0"/>
                <a:ea typeface="Roboto" pitchFamily="2" charset="0"/>
              </a:rPr>
              <a:t>planning</a:t>
            </a:r>
          </a:p>
          <a:p>
            <a:pPr>
              <a:buFont typeface="Wingdings" panose="05000000000000000000" pitchFamily="2" charset="2"/>
              <a:buChar char="v"/>
            </a:pPr>
            <a:r>
              <a:rPr lang="vi-VN" sz="2400" dirty="0" smtClean="0">
                <a:latin typeface="Roboto" pitchFamily="2" charset="0"/>
                <a:ea typeface="Roboto" pitchFamily="2" charset="0"/>
              </a:rPr>
              <a:t>User </a:t>
            </a:r>
            <a:r>
              <a:rPr lang="vi-VN" sz="2400" dirty="0">
                <a:latin typeface="Roboto" pitchFamily="2" charset="0"/>
                <a:ea typeface="Roboto" pitchFamily="2" charset="0"/>
              </a:rPr>
              <a:t>design</a:t>
            </a:r>
          </a:p>
          <a:p>
            <a:pPr>
              <a:buFont typeface="Wingdings" panose="05000000000000000000" pitchFamily="2" charset="2"/>
              <a:buChar char="v"/>
            </a:pPr>
            <a:r>
              <a:rPr lang="vi-VN" sz="2400" dirty="0" smtClean="0">
                <a:latin typeface="Roboto" pitchFamily="2" charset="0"/>
                <a:ea typeface="Roboto" pitchFamily="2" charset="0"/>
              </a:rPr>
              <a:t>Construction</a:t>
            </a:r>
            <a:endParaRPr lang="vi-VN" sz="2400" dirty="0">
              <a:latin typeface="Roboto" pitchFamily="2" charset="0"/>
              <a:ea typeface="Roboto" pitchFamily="2" charset="0"/>
            </a:endParaRPr>
          </a:p>
          <a:p>
            <a:pPr>
              <a:buFont typeface="Wingdings" panose="05000000000000000000" pitchFamily="2" charset="2"/>
              <a:buChar char="v"/>
            </a:pPr>
            <a:r>
              <a:rPr lang="vi-VN" sz="2400" dirty="0" smtClean="0">
                <a:latin typeface="Roboto" pitchFamily="2" charset="0"/>
                <a:ea typeface="Roboto" pitchFamily="2" charset="0"/>
              </a:rPr>
              <a:t>Cutover</a:t>
            </a:r>
            <a:endParaRPr lang="vi-VN" sz="2400" dirty="0">
              <a:latin typeface="Roboto" pitchFamily="2" charset="0"/>
              <a:ea typeface="Roboto" pitchFamily="2" charset="0"/>
            </a:endParaRPr>
          </a:p>
        </p:txBody>
      </p:sp>
      <p:sp>
        <p:nvSpPr>
          <p:cNvPr id="6" name="Title 5"/>
          <p:cNvSpPr>
            <a:spLocks noGrp="1"/>
          </p:cNvSpPr>
          <p:nvPr>
            <p:ph type="title"/>
          </p:nvPr>
        </p:nvSpPr>
        <p:spPr/>
        <p:txBody>
          <a:bodyPr>
            <a:normAutofit fontScale="90000"/>
          </a:bodyPr>
          <a:lstStyle/>
          <a:p>
            <a:r>
              <a:rPr lang="en-US" dirty="0"/>
              <a:t>Martin’s Pioneering Approaches to RAD</a:t>
            </a:r>
            <a:endParaRPr lang="vi-VN" dirty="0"/>
          </a:p>
        </p:txBody>
      </p:sp>
      <p:pic>
        <p:nvPicPr>
          <p:cNvPr id="8" name="Picture 7"/>
          <p:cNvPicPr>
            <a:picLocks noChangeAspect="1"/>
          </p:cNvPicPr>
          <p:nvPr/>
        </p:nvPicPr>
        <p:blipFill>
          <a:blip r:embed="rId2"/>
          <a:stretch>
            <a:fillRect/>
          </a:stretch>
        </p:blipFill>
        <p:spPr>
          <a:xfrm>
            <a:off x="1570037" y="3724743"/>
            <a:ext cx="8780463" cy="1815525"/>
          </a:xfrm>
          <a:prstGeom prst="rect">
            <a:avLst/>
          </a:prstGeom>
        </p:spPr>
      </p:pic>
    </p:spTree>
    <p:extLst>
      <p:ext uri="{BB962C8B-B14F-4D97-AF65-F5344CB8AC3E}">
        <p14:creationId xmlns:p14="http://schemas.microsoft.com/office/powerpoint/2010/main" val="3367690985"/>
      </p:ext>
    </p:extLst>
  </p:cSld>
  <p:clrMapOvr>
    <a:masterClrMapping/>
  </p:clrMapOvr>
  <p:transition spd="slow">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1987" y="287384"/>
            <a:ext cx="9144000" cy="1161410"/>
          </a:xfrm>
        </p:spPr>
        <p:txBody>
          <a:bodyPr>
            <a:normAutofit fontScale="90000"/>
          </a:bodyPr>
          <a:lstStyle/>
          <a:p>
            <a:r>
              <a:rPr lang="vi-VN" noProof="1"/>
              <a:t>SDLC (Software Development</a:t>
            </a:r>
            <a:br>
              <a:rPr lang="vi-VN" noProof="1"/>
            </a:br>
            <a:r>
              <a:rPr lang="vi-VN" noProof="1"/>
              <a:t>Life-cycle)</a:t>
            </a:r>
          </a:p>
        </p:txBody>
      </p:sp>
      <p:sp>
        <p:nvSpPr>
          <p:cNvPr id="4" name="Subtitle 3"/>
          <p:cNvSpPr>
            <a:spLocks noGrp="1"/>
          </p:cNvSpPr>
          <p:nvPr>
            <p:ph type="subTitle" idx="1"/>
          </p:nvPr>
        </p:nvSpPr>
        <p:spPr>
          <a:xfrm>
            <a:off x="795772" y="1737360"/>
            <a:ext cx="6843278" cy="2965269"/>
          </a:xfrm>
        </p:spPr>
        <p:txBody>
          <a:bodyPr>
            <a:normAutofit fontScale="92500"/>
          </a:bodyPr>
          <a:lstStyle/>
          <a:p>
            <a:endParaRPr lang="en-US" sz="3000" b="0" dirty="0">
              <a:latin typeface="Roboto" pitchFamily="2" charset="0"/>
              <a:ea typeface="Roboto" pitchFamily="2" charset="0"/>
            </a:endParaRPr>
          </a:p>
          <a:p>
            <a:r>
              <a:rPr lang="en-US" sz="3000" b="0" dirty="0">
                <a:latin typeface="Roboto" pitchFamily="2" charset="0"/>
                <a:ea typeface="Roboto" pitchFamily="2" charset="0"/>
              </a:rPr>
              <a:t>Khái niệm</a:t>
            </a:r>
            <a:endParaRPr lang="en-US" b="0" dirty="0">
              <a:latin typeface="Roboto" pitchFamily="2" charset="0"/>
              <a:ea typeface="Roboto" pitchFamily="2" charset="0"/>
            </a:endParaRPr>
          </a:p>
          <a:p>
            <a:pPr>
              <a:lnSpc>
                <a:spcPct val="150000"/>
              </a:lnSpc>
            </a:pPr>
            <a:r>
              <a:rPr lang="en-US" sz="2600" b="0" dirty="0">
                <a:solidFill>
                  <a:schemeClr val="tx1"/>
                </a:solidFill>
                <a:latin typeface="Roboto" pitchFamily="2" charset="0"/>
                <a:ea typeface="Roboto" pitchFamily="2" charset="0"/>
              </a:rPr>
              <a:t>SDLC là cách tiếp cận theo từng giai đoạn để phần tích và thiết kế một hệ thống thông tin tốt nhất thông qua hoạt  động của người dùng</a:t>
            </a:r>
          </a:p>
          <a:p>
            <a:endParaRPr lang="vi-VN" b="0" dirty="0">
              <a:latin typeface="Roboto" pitchFamily="2" charset="0"/>
              <a:ea typeface="Roboto" pitchFamily="2" charset="0"/>
            </a:endParaRPr>
          </a:p>
        </p:txBody>
      </p:sp>
      <p:sp>
        <p:nvSpPr>
          <p:cNvPr id="6" name="Slide Number Placeholder 5"/>
          <p:cNvSpPr>
            <a:spLocks noGrp="1"/>
          </p:cNvSpPr>
          <p:nvPr>
            <p:ph type="sldNum" sz="quarter" idx="12"/>
          </p:nvPr>
        </p:nvSpPr>
        <p:spPr/>
        <p:txBody>
          <a:bodyPr/>
          <a:lstStyle/>
          <a:p>
            <a:fld id="{D495E168-DA5E-4888-8D8A-92B118324C14}" type="slidenum">
              <a:rPr lang="ru-RU" smtClean="0"/>
              <a:t>3</a:t>
            </a:fld>
            <a:endParaRPr lang="ru-RU" dirty="0"/>
          </a:p>
        </p:txBody>
      </p:sp>
    </p:spTree>
    <p:extLst>
      <p:ext uri="{BB962C8B-B14F-4D97-AF65-F5344CB8AC3E}">
        <p14:creationId xmlns:p14="http://schemas.microsoft.com/office/powerpoint/2010/main" val="33697838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30</a:t>
            </a:fld>
            <a:endParaRPr lang="ru-RU" dirty="0"/>
          </a:p>
        </p:txBody>
      </p:sp>
      <p:sp>
        <p:nvSpPr>
          <p:cNvPr id="4" name="Content Placeholder 3"/>
          <p:cNvSpPr>
            <a:spLocks noGrp="1"/>
          </p:cNvSpPr>
          <p:nvPr>
            <p:ph idx="1"/>
          </p:nvPr>
        </p:nvSpPr>
        <p:spPr>
          <a:xfrm>
            <a:off x="838200" y="1825624"/>
            <a:ext cx="11353800" cy="4854575"/>
          </a:xfrm>
        </p:spPr>
        <p:txBody>
          <a:bodyPr>
            <a:normAutofit/>
          </a:bodyPr>
          <a:lstStyle/>
          <a:p>
            <a:r>
              <a:rPr lang="vi-VN" sz="2400" dirty="0" smtClean="0">
                <a:latin typeface="Roboto" pitchFamily="2" charset="0"/>
                <a:ea typeface="Roboto" pitchFamily="2" charset="0"/>
              </a:rPr>
              <a:t>Microsoft Access,Microsoft </a:t>
            </a:r>
            <a:r>
              <a:rPr lang="vi-VN" sz="2400" dirty="0">
                <a:latin typeface="Roboto" pitchFamily="2" charset="0"/>
                <a:ea typeface="Roboto" pitchFamily="2" charset="0"/>
              </a:rPr>
              <a:t>Visual Basic, </a:t>
            </a:r>
            <a:endParaRPr lang="en-US" sz="2400" dirty="0">
              <a:latin typeface="Roboto" pitchFamily="2" charset="0"/>
              <a:ea typeface="Roboto" pitchFamily="2" charset="0"/>
            </a:endParaRPr>
          </a:p>
          <a:p>
            <a:pPr marL="0" indent="0">
              <a:buNone/>
            </a:pPr>
            <a:r>
              <a:rPr lang="en-US" sz="2400" dirty="0" smtClean="0">
                <a:latin typeface="Roboto" pitchFamily="2" charset="0"/>
                <a:ea typeface="Roboto" pitchFamily="2" charset="0"/>
              </a:rPr>
              <a:t>    </a:t>
            </a:r>
            <a:r>
              <a:rPr lang="vi-VN" sz="2400" dirty="0" smtClean="0">
                <a:latin typeface="Roboto" pitchFamily="2" charset="0"/>
                <a:ea typeface="Roboto" pitchFamily="2" charset="0"/>
              </a:rPr>
              <a:t>Visual </a:t>
            </a:r>
            <a:r>
              <a:rPr lang="vi-VN" sz="2400" dirty="0">
                <a:latin typeface="Roboto" pitchFamily="2" charset="0"/>
                <a:ea typeface="Roboto" pitchFamily="2" charset="0"/>
              </a:rPr>
              <a:t>C</a:t>
            </a:r>
            <a:r>
              <a:rPr lang="vi-VN" sz="2400" dirty="0" smtClean="0">
                <a:latin typeface="Roboto" pitchFamily="2" charset="0"/>
                <a:ea typeface="Roboto" pitchFamily="2" charset="0"/>
              </a:rPr>
              <a:t>++,</a:t>
            </a:r>
            <a:r>
              <a:rPr lang="en-US" sz="2400" dirty="0" smtClean="0">
                <a:latin typeface="Roboto" pitchFamily="2" charset="0"/>
                <a:ea typeface="Roboto" pitchFamily="2" charset="0"/>
              </a:rPr>
              <a:t> </a:t>
            </a:r>
            <a:r>
              <a:rPr lang="vi-VN" sz="2400" dirty="0" smtClean="0">
                <a:latin typeface="Roboto" pitchFamily="2" charset="0"/>
                <a:ea typeface="Roboto" pitchFamily="2" charset="0"/>
              </a:rPr>
              <a:t>and </a:t>
            </a:r>
            <a:r>
              <a:rPr lang="vi-VN" sz="2400" dirty="0">
                <a:latin typeface="Roboto" pitchFamily="2" charset="0"/>
                <a:ea typeface="Roboto" pitchFamily="2" charset="0"/>
              </a:rPr>
              <a:t>Microsoft .NET</a:t>
            </a:r>
            <a:r>
              <a:rPr lang="vi-VN" sz="2400" dirty="0" smtClean="0">
                <a:latin typeface="Roboto" pitchFamily="2" charset="0"/>
                <a:ea typeface="Roboto" pitchFamily="2" charset="0"/>
              </a:rPr>
              <a:t>.</a:t>
            </a:r>
            <a:endParaRPr lang="en-US" sz="2400" dirty="0" smtClean="0">
              <a:latin typeface="Roboto" pitchFamily="2" charset="0"/>
              <a:ea typeface="Roboto" pitchFamily="2" charset="0"/>
            </a:endParaRPr>
          </a:p>
          <a:p>
            <a:endParaRPr lang="vi-VN" sz="2400" dirty="0">
              <a:latin typeface="Roboto" pitchFamily="2" charset="0"/>
              <a:ea typeface="Roboto" pitchFamily="2" charset="0"/>
            </a:endParaRPr>
          </a:p>
          <a:p>
            <a:endParaRPr lang="en-US" sz="2400" dirty="0" smtClean="0">
              <a:latin typeface="Roboto" pitchFamily="2" charset="0"/>
              <a:ea typeface="Roboto" pitchFamily="2" charset="0"/>
            </a:endParaRPr>
          </a:p>
          <a:p>
            <a:pPr marL="0" indent="0">
              <a:buNone/>
            </a:pPr>
            <a:endParaRPr lang="en-US" sz="2400" dirty="0" smtClean="0">
              <a:latin typeface="Roboto" pitchFamily="2" charset="0"/>
              <a:ea typeface="Roboto" pitchFamily="2" charset="0"/>
            </a:endParaRPr>
          </a:p>
          <a:p>
            <a:pPr marL="0" indent="0">
              <a:buNone/>
            </a:pPr>
            <a:endParaRPr lang="en-US" sz="2400" dirty="0">
              <a:latin typeface="Roboto" pitchFamily="2" charset="0"/>
              <a:ea typeface="Roboto" pitchFamily="2" charset="0"/>
            </a:endParaRPr>
          </a:p>
          <a:p>
            <a:r>
              <a:rPr lang="vi-VN" sz="2400" dirty="0" smtClean="0">
                <a:latin typeface="Roboto" pitchFamily="2" charset="0"/>
                <a:ea typeface="Roboto" pitchFamily="2" charset="0"/>
              </a:rPr>
              <a:t>Khác </a:t>
            </a:r>
            <a:r>
              <a:rPr lang="vi-VN" sz="2400" dirty="0">
                <a:latin typeface="Roboto" pitchFamily="2" charset="0"/>
                <a:ea typeface="Roboto" pitchFamily="2" charset="0"/>
              </a:rPr>
              <a:t>biệt nhau </a:t>
            </a:r>
            <a:r>
              <a:rPr lang="vi-VN" sz="2400" dirty="0" smtClean="0">
                <a:latin typeface="Roboto" pitchFamily="2" charset="0"/>
                <a:ea typeface="Roboto" pitchFamily="2" charset="0"/>
              </a:rPr>
              <a:t>trong:</a:t>
            </a:r>
            <a:endParaRPr lang="en-US" sz="2400" dirty="0" smtClean="0">
              <a:latin typeface="Roboto" pitchFamily="2" charset="0"/>
              <a:ea typeface="Roboto" pitchFamily="2" charset="0"/>
            </a:endParaRPr>
          </a:p>
          <a:p>
            <a:pPr marL="0" indent="0">
              <a:buNone/>
            </a:pPr>
            <a:r>
              <a:rPr lang="en-US" sz="2400" dirty="0" smtClean="0">
                <a:latin typeface="Roboto" pitchFamily="2" charset="0"/>
                <a:ea typeface="Roboto" pitchFamily="2" charset="0"/>
              </a:rPr>
              <a:t>     </a:t>
            </a:r>
            <a:r>
              <a:rPr lang="vi-VN" sz="2400" dirty="0" smtClean="0">
                <a:latin typeface="Roboto" pitchFamily="2" charset="0"/>
                <a:ea typeface="Roboto" pitchFamily="2" charset="0"/>
              </a:rPr>
              <a:t>Khả </a:t>
            </a:r>
            <a:r>
              <a:rPr lang="vi-VN" sz="2400" dirty="0">
                <a:latin typeface="Roboto" pitchFamily="2" charset="0"/>
                <a:ea typeface="Roboto" pitchFamily="2" charset="0"/>
              </a:rPr>
              <a:t>năng hỗ trợ các ứng dụng client/server.</a:t>
            </a:r>
          </a:p>
          <a:p>
            <a:pPr marL="0" indent="0">
              <a:buNone/>
            </a:pPr>
            <a:r>
              <a:rPr lang="en-US" sz="2400" dirty="0" smtClean="0">
                <a:latin typeface="Roboto" pitchFamily="2" charset="0"/>
                <a:ea typeface="Roboto" pitchFamily="2" charset="0"/>
              </a:rPr>
              <a:t>     </a:t>
            </a:r>
            <a:r>
              <a:rPr lang="vi-VN" sz="2400" dirty="0" smtClean="0">
                <a:latin typeface="Roboto" pitchFamily="2" charset="0"/>
                <a:ea typeface="Roboto" pitchFamily="2" charset="0"/>
              </a:rPr>
              <a:t>Dễ </a:t>
            </a:r>
            <a:r>
              <a:rPr lang="vi-VN" sz="2400" dirty="0">
                <a:latin typeface="Roboto" pitchFamily="2" charset="0"/>
                <a:ea typeface="Roboto" pitchFamily="2" charset="0"/>
              </a:rPr>
              <a:t>sử dụng và kỹ năng lập trình được yêu cầu</a:t>
            </a:r>
          </a:p>
        </p:txBody>
      </p:sp>
      <p:sp>
        <p:nvSpPr>
          <p:cNvPr id="5" name="Title 4"/>
          <p:cNvSpPr>
            <a:spLocks noGrp="1"/>
          </p:cNvSpPr>
          <p:nvPr>
            <p:ph type="title"/>
          </p:nvPr>
        </p:nvSpPr>
        <p:spPr>
          <a:xfrm>
            <a:off x="838200" y="301626"/>
            <a:ext cx="9050518" cy="945498"/>
          </a:xfrm>
        </p:spPr>
        <p:txBody>
          <a:bodyPr/>
          <a:lstStyle/>
          <a:p>
            <a:r>
              <a:rPr lang="en-US" dirty="0"/>
              <a:t>Software Tools for RAD</a:t>
            </a:r>
            <a:endParaRPr lang="vi-VN" dirty="0"/>
          </a:p>
        </p:txBody>
      </p:sp>
      <p:pic>
        <p:nvPicPr>
          <p:cNvPr id="3078" name="Picture 6" descr="Image result for microsoft acces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983" y="2073957"/>
            <a:ext cx="2829881" cy="15890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microsoft .ne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289" y="2201861"/>
            <a:ext cx="2146300" cy="21463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123741571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31</a:t>
            </a:fld>
            <a:endParaRPr lang="ru-RU"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Công </a:t>
            </a:r>
            <a:r>
              <a:rPr lang="vi-VN" sz="2400" dirty="0">
                <a:latin typeface="Roboto" pitchFamily="2" charset="0"/>
                <a:ea typeface="Roboto" pitchFamily="2" charset="0"/>
              </a:rPr>
              <a:t>cụ phần mềm RAD được sử dụng để tạo ra </a:t>
            </a:r>
            <a:r>
              <a:rPr lang="vi-VN" sz="2400" dirty="0" smtClean="0">
                <a:latin typeface="Roboto" pitchFamily="2" charset="0"/>
                <a:ea typeface="Roboto" pitchFamily="2" charset="0"/>
              </a:rPr>
              <a:t>cácmàn </a:t>
            </a:r>
            <a:r>
              <a:rPr lang="vi-VN" sz="2400" dirty="0">
                <a:latin typeface="Roboto" pitchFamily="2" charset="0"/>
                <a:ea typeface="Roboto" pitchFamily="2" charset="0"/>
              </a:rPr>
              <a:t>hình, môi trường và luồng hoạt động của </a:t>
            </a:r>
            <a:r>
              <a:rPr lang="vi-VN" sz="2400" dirty="0" smtClean="0">
                <a:latin typeface="Roboto" pitchFamily="2" charset="0"/>
                <a:ea typeface="Roboto" pitchFamily="2" charset="0"/>
              </a:rPr>
              <a:t>ứngdụng.</a:t>
            </a:r>
            <a:endParaRPr lang="en-US" sz="2400" dirty="0" smtClean="0">
              <a:latin typeface="Roboto" pitchFamily="2" charset="0"/>
              <a:ea typeface="Roboto" pitchFamily="2" charset="0"/>
            </a:endParaRPr>
          </a:p>
          <a:p>
            <a:pPr>
              <a:buFont typeface="Wingdings" panose="05000000000000000000" pitchFamily="2" charset="2"/>
              <a:buChar char="v"/>
            </a:pPr>
            <a:endParaRPr lang="vi-VN" sz="2400" dirty="0">
              <a:latin typeface="Roboto" pitchFamily="2" charset="0"/>
              <a:ea typeface="Roboto" pitchFamily="2" charset="0"/>
            </a:endParaRPr>
          </a:p>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Sử </a:t>
            </a:r>
            <a:r>
              <a:rPr lang="vi-VN" sz="2400" dirty="0">
                <a:latin typeface="Roboto" pitchFamily="2" charset="0"/>
                <a:ea typeface="Roboto" pitchFamily="2" charset="0"/>
              </a:rPr>
              <a:t>dụng chữ kí tắt vào một mô hình đại diện</a:t>
            </a:r>
            <a:r>
              <a:rPr lang="vi-VN" sz="2400" dirty="0" smtClean="0">
                <a:latin typeface="Roboto" pitchFamily="2" charset="0"/>
                <a:ea typeface="Roboto" pitchFamily="2" charset="0"/>
              </a:rPr>
              <a:t>.</a:t>
            </a:r>
            <a:endParaRPr lang="en-US" sz="2400" dirty="0" smtClean="0">
              <a:latin typeface="Roboto" pitchFamily="2" charset="0"/>
              <a:ea typeface="Roboto" pitchFamily="2" charset="0"/>
            </a:endParaRPr>
          </a:p>
          <a:p>
            <a:pPr marL="0" indent="0">
              <a:buNone/>
            </a:pPr>
            <a:endParaRPr lang="vi-VN" sz="2400" dirty="0">
              <a:latin typeface="Roboto" pitchFamily="2" charset="0"/>
              <a:ea typeface="Roboto" pitchFamily="2" charset="0"/>
            </a:endParaRPr>
          </a:p>
          <a:p>
            <a:pPr>
              <a:buFont typeface="Wingdings" panose="05000000000000000000" pitchFamily="2" charset="2"/>
              <a:buChar char="v"/>
            </a:pPr>
            <a:r>
              <a:rPr lang="en-US" sz="2400" dirty="0" smtClean="0">
                <a:latin typeface="Roboto" pitchFamily="2" charset="0"/>
                <a:ea typeface="Roboto" pitchFamily="2" charset="0"/>
              </a:rPr>
              <a:t> </a:t>
            </a:r>
            <a:r>
              <a:rPr lang="vi-VN" sz="2400" dirty="0" smtClean="0">
                <a:latin typeface="Roboto" pitchFamily="2" charset="0"/>
                <a:ea typeface="Roboto" pitchFamily="2" charset="0"/>
              </a:rPr>
              <a:t>Hiện </a:t>
            </a:r>
            <a:r>
              <a:rPr lang="vi-VN" sz="2400" dirty="0">
                <a:latin typeface="Roboto" pitchFamily="2" charset="0"/>
                <a:ea typeface="Roboto" pitchFamily="2" charset="0"/>
              </a:rPr>
              <a:t>thực RAD là ít căng thẳng bởi vì người dùng </a:t>
            </a:r>
            <a:r>
              <a:rPr lang="vi-VN" sz="2400" dirty="0" smtClean="0">
                <a:latin typeface="Roboto" pitchFamily="2" charset="0"/>
                <a:ea typeface="Roboto" pitchFamily="2" charset="0"/>
              </a:rPr>
              <a:t>đã</a:t>
            </a:r>
            <a:r>
              <a:rPr lang="en-US" sz="2400" dirty="0" smtClean="0">
                <a:latin typeface="Roboto" pitchFamily="2" charset="0"/>
                <a:ea typeface="Roboto" pitchFamily="2" charset="0"/>
              </a:rPr>
              <a:t> </a:t>
            </a:r>
            <a:r>
              <a:rPr lang="vi-VN" sz="2400" dirty="0" smtClean="0">
                <a:latin typeface="Roboto" pitchFamily="2" charset="0"/>
                <a:ea typeface="Roboto" pitchFamily="2" charset="0"/>
              </a:rPr>
              <a:t>giúp </a:t>
            </a:r>
            <a:r>
              <a:rPr lang="vi-VN" sz="2400" dirty="0">
                <a:latin typeface="Roboto" pitchFamily="2" charset="0"/>
                <a:ea typeface="Roboto" pitchFamily="2" charset="0"/>
              </a:rPr>
              <a:t>để thiết kế các khía cạnh kinh doanh của hệ thống.</a:t>
            </a:r>
          </a:p>
        </p:txBody>
      </p:sp>
      <p:sp>
        <p:nvSpPr>
          <p:cNvPr id="5" name="Title 4"/>
          <p:cNvSpPr>
            <a:spLocks noGrp="1"/>
          </p:cNvSpPr>
          <p:nvPr>
            <p:ph type="title"/>
          </p:nvPr>
        </p:nvSpPr>
        <p:spPr/>
        <p:txBody>
          <a:bodyPr/>
          <a:lstStyle/>
          <a:p>
            <a:r>
              <a:rPr lang="nn-NO" dirty="0">
                <a:latin typeface="Roboto" pitchFamily="2" charset="0"/>
                <a:ea typeface="Roboto" pitchFamily="2" charset="0"/>
              </a:rPr>
              <a:t>So Sánh RAD Với SDLC</a:t>
            </a:r>
            <a:endParaRPr lang="vi-VN" dirty="0">
              <a:latin typeface="Roboto" pitchFamily="2" charset="0"/>
              <a:ea typeface="Roboto" pitchFamily="2" charset="0"/>
            </a:endParaRPr>
          </a:p>
        </p:txBody>
      </p:sp>
    </p:spTree>
    <p:extLst>
      <p:ext uri="{BB962C8B-B14F-4D97-AF65-F5344CB8AC3E}">
        <p14:creationId xmlns:p14="http://schemas.microsoft.com/office/powerpoint/2010/main" val="838052719"/>
      </p:ext>
    </p:extLst>
  </p:cSld>
  <p:clrMapOvr>
    <a:masterClrMapping/>
  </p:clrMapOvr>
  <p:transition spd="slow">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32</a:t>
            </a:fld>
            <a:endParaRPr lang="ru-RU" dirty="0"/>
          </a:p>
        </p:txBody>
      </p:sp>
      <p:sp>
        <p:nvSpPr>
          <p:cNvPr id="6" name="Title 5"/>
          <p:cNvSpPr>
            <a:spLocks noGrp="1"/>
          </p:cNvSpPr>
          <p:nvPr>
            <p:ph type="title"/>
          </p:nvPr>
        </p:nvSpPr>
        <p:spPr>
          <a:xfrm>
            <a:off x="177800" y="32402"/>
            <a:ext cx="9050518" cy="666098"/>
          </a:xfrm>
        </p:spPr>
        <p:txBody>
          <a:bodyPr/>
          <a:lstStyle/>
          <a:p>
            <a:r>
              <a:rPr lang="nn-NO" dirty="0"/>
              <a:t>So Sánh RAD Với SDLC</a:t>
            </a:r>
            <a:endParaRPr lang="vi-VN" dirty="0"/>
          </a:p>
        </p:txBody>
      </p:sp>
      <p:pic>
        <p:nvPicPr>
          <p:cNvPr id="12" name="Picture 11"/>
          <p:cNvPicPr>
            <a:picLocks noChangeAspect="1"/>
          </p:cNvPicPr>
          <p:nvPr/>
        </p:nvPicPr>
        <p:blipFill>
          <a:blip r:embed="rId2"/>
          <a:stretch>
            <a:fillRect/>
          </a:stretch>
        </p:blipFill>
        <p:spPr>
          <a:xfrm>
            <a:off x="266700" y="711200"/>
            <a:ext cx="9829800" cy="6070600"/>
          </a:xfrm>
          <a:prstGeom prst="rect">
            <a:avLst/>
          </a:prstGeom>
        </p:spPr>
      </p:pic>
    </p:spTree>
    <p:extLst>
      <p:ext uri="{BB962C8B-B14F-4D97-AF65-F5344CB8AC3E}">
        <p14:creationId xmlns:p14="http://schemas.microsoft.com/office/powerpoint/2010/main" val="218596273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Roboto" pitchFamily="2" charset="0"/>
                <a:ea typeface="Roboto" pitchFamily="2" charset="0"/>
              </a:rPr>
              <a:t>Khi Nào </a:t>
            </a:r>
            <a:r>
              <a:rPr lang="en-US" dirty="0" err="1">
                <a:latin typeface="Roboto" pitchFamily="2" charset="0"/>
                <a:ea typeface="Roboto" pitchFamily="2" charset="0"/>
              </a:rPr>
              <a:t>Sử</a:t>
            </a:r>
            <a:r>
              <a:rPr lang="en-US" dirty="0">
                <a:latin typeface="Roboto" pitchFamily="2" charset="0"/>
                <a:ea typeface="Roboto" pitchFamily="2" charset="0"/>
              </a:rPr>
              <a:t> </a:t>
            </a:r>
            <a:r>
              <a:rPr lang="en-US" dirty="0" err="1">
                <a:latin typeface="Roboto" pitchFamily="2" charset="0"/>
                <a:ea typeface="Roboto" pitchFamily="2" charset="0"/>
              </a:rPr>
              <a:t>Dụng</a:t>
            </a:r>
            <a:r>
              <a:rPr lang="en-US" dirty="0">
                <a:latin typeface="Roboto" pitchFamily="2" charset="0"/>
                <a:ea typeface="Roboto" pitchFamily="2" charset="0"/>
              </a:rPr>
              <a:t> RAD</a:t>
            </a:r>
            <a:endParaRPr lang="vi-VN" dirty="0">
              <a:latin typeface="Roboto" pitchFamily="2" charset="0"/>
              <a:ea typeface="Roboto" pitchFamily="2" charset="0"/>
            </a:endParaRPr>
          </a:p>
        </p:txBody>
      </p:sp>
      <p:sp>
        <p:nvSpPr>
          <p:cNvPr id="10" name="Subtitle 9"/>
          <p:cNvSpPr>
            <a:spLocks noGrp="1"/>
          </p:cNvSpPr>
          <p:nvPr>
            <p:ph type="body" idx="1"/>
          </p:nvPr>
        </p:nvSpPr>
        <p:spPr>
          <a:xfrm>
            <a:off x="1652343" y="2362693"/>
            <a:ext cx="8874614" cy="3454126"/>
          </a:xfrm>
        </p:spPr>
        <p:txBody>
          <a:bodyPr>
            <a:noAutofit/>
          </a:bodyPr>
          <a:lstStyle/>
          <a:p>
            <a:pPr marL="342900" indent="-342900">
              <a:buFont typeface="Wingdings" panose="05000000000000000000" pitchFamily="2" charset="2"/>
              <a:buChar char="v"/>
            </a:pPr>
            <a:r>
              <a:rPr lang="vi-VN" sz="2400" b="0" dirty="0">
                <a:solidFill>
                  <a:schemeClr val="tx1"/>
                </a:solidFill>
                <a:latin typeface="Roboto" pitchFamily="2" charset="0"/>
                <a:ea typeface="Roboto" pitchFamily="2" charset="0"/>
              </a:rPr>
              <a:t>Nhóm bao gồm những lập trình viên và nhà phân </a:t>
            </a:r>
            <a:r>
              <a:rPr lang="vi-VN" sz="2400" b="0" dirty="0" smtClean="0">
                <a:solidFill>
                  <a:schemeClr val="tx1"/>
                </a:solidFill>
                <a:latin typeface="Roboto" pitchFamily="2" charset="0"/>
                <a:ea typeface="Roboto" pitchFamily="2" charset="0"/>
              </a:rPr>
              <a:t>tích</a:t>
            </a:r>
            <a:r>
              <a:rPr lang="en-US" sz="2400" b="0" dirty="0" smtClean="0">
                <a:solidFill>
                  <a:schemeClr val="tx1"/>
                </a:solidFill>
                <a:latin typeface="Roboto" pitchFamily="2" charset="0"/>
                <a:ea typeface="Roboto" pitchFamily="2" charset="0"/>
              </a:rPr>
              <a:t> </a:t>
            </a:r>
            <a:r>
              <a:rPr lang="vi-VN" sz="2400" b="0" dirty="0" smtClean="0">
                <a:solidFill>
                  <a:schemeClr val="tx1"/>
                </a:solidFill>
                <a:latin typeface="Roboto" pitchFamily="2" charset="0"/>
                <a:ea typeface="Roboto" pitchFamily="2" charset="0"/>
              </a:rPr>
              <a:t>có </a:t>
            </a:r>
            <a:r>
              <a:rPr lang="vi-VN" sz="2400" b="0" dirty="0">
                <a:solidFill>
                  <a:schemeClr val="tx1"/>
                </a:solidFill>
                <a:latin typeface="Roboto" pitchFamily="2" charset="0"/>
                <a:ea typeface="Roboto" pitchFamily="2" charset="0"/>
              </a:rPr>
              <a:t>kinh nghiệm với RAD</a:t>
            </a:r>
            <a:r>
              <a:rPr lang="vi-VN" sz="2400" b="0" dirty="0" smtClean="0">
                <a:solidFill>
                  <a:schemeClr val="tx1"/>
                </a:solidFill>
                <a:latin typeface="Roboto" pitchFamily="2" charset="0"/>
                <a:ea typeface="Roboto" pitchFamily="2" charset="0"/>
              </a:rPr>
              <a:t>.</a:t>
            </a:r>
            <a:endParaRPr lang="en-US" sz="2400" b="0" dirty="0" smtClean="0">
              <a:solidFill>
                <a:schemeClr val="tx1"/>
              </a:solidFill>
              <a:latin typeface="Roboto" pitchFamily="2" charset="0"/>
              <a:ea typeface="Roboto" pitchFamily="2" charset="0"/>
            </a:endParaRPr>
          </a:p>
          <a:p>
            <a:pPr marL="342900" indent="-342900">
              <a:buFont typeface="Wingdings" panose="05000000000000000000" pitchFamily="2" charset="2"/>
              <a:buChar char="v"/>
            </a:pPr>
            <a:endParaRPr lang="vi-VN" sz="2400" b="0" dirty="0">
              <a:solidFill>
                <a:schemeClr val="tx1"/>
              </a:solidFill>
              <a:latin typeface="Roboto" pitchFamily="2" charset="0"/>
              <a:ea typeface="Roboto" pitchFamily="2" charset="0"/>
            </a:endParaRPr>
          </a:p>
          <a:p>
            <a:pPr marL="342900" indent="-342900">
              <a:buFont typeface="Wingdings" panose="05000000000000000000" pitchFamily="2" charset="2"/>
              <a:buChar char="v"/>
            </a:pPr>
            <a:r>
              <a:rPr lang="vi-VN" sz="2400" b="0" dirty="0" smtClean="0">
                <a:solidFill>
                  <a:schemeClr val="tx1"/>
                </a:solidFill>
                <a:latin typeface="Roboto" pitchFamily="2" charset="0"/>
                <a:ea typeface="Roboto" pitchFamily="2" charset="0"/>
              </a:rPr>
              <a:t>Khi </a:t>
            </a:r>
            <a:r>
              <a:rPr lang="vi-VN" sz="2400" b="0" dirty="0">
                <a:solidFill>
                  <a:schemeClr val="tx1"/>
                </a:solidFill>
                <a:latin typeface="Roboto" pitchFamily="2" charset="0"/>
                <a:ea typeface="Roboto" pitchFamily="2" charset="0"/>
              </a:rPr>
              <a:t>cần phải phát triển phần mềm cấp bách</a:t>
            </a:r>
            <a:r>
              <a:rPr lang="vi-VN" sz="2400" b="0" dirty="0" smtClean="0">
                <a:solidFill>
                  <a:schemeClr val="tx1"/>
                </a:solidFill>
                <a:latin typeface="Roboto" pitchFamily="2" charset="0"/>
                <a:ea typeface="Roboto" pitchFamily="2" charset="0"/>
              </a:rPr>
              <a:t>.</a:t>
            </a:r>
            <a:endParaRPr lang="en-US" sz="2400" b="0" dirty="0" smtClean="0">
              <a:solidFill>
                <a:schemeClr val="tx1"/>
              </a:solidFill>
              <a:latin typeface="Roboto" pitchFamily="2" charset="0"/>
              <a:ea typeface="Roboto" pitchFamily="2" charset="0"/>
            </a:endParaRPr>
          </a:p>
          <a:p>
            <a:pPr marL="342900" indent="-342900">
              <a:buFont typeface="Wingdings" panose="05000000000000000000" pitchFamily="2" charset="2"/>
              <a:buChar char="v"/>
            </a:pPr>
            <a:endParaRPr lang="vi-VN" sz="2400" b="0" dirty="0">
              <a:solidFill>
                <a:schemeClr val="tx1"/>
              </a:solidFill>
              <a:latin typeface="Roboto" pitchFamily="2" charset="0"/>
              <a:ea typeface="Roboto" pitchFamily="2" charset="0"/>
            </a:endParaRPr>
          </a:p>
          <a:p>
            <a:pPr marL="342900" indent="-342900">
              <a:buFont typeface="Wingdings" panose="05000000000000000000" pitchFamily="2" charset="2"/>
              <a:buChar char="v"/>
            </a:pPr>
            <a:r>
              <a:rPr lang="vi-VN" sz="2400" b="0" dirty="0" smtClean="0">
                <a:solidFill>
                  <a:schemeClr val="tx1"/>
                </a:solidFill>
                <a:latin typeface="Roboto" pitchFamily="2" charset="0"/>
                <a:ea typeface="Roboto" pitchFamily="2" charset="0"/>
              </a:rPr>
              <a:t>Dự </a:t>
            </a:r>
            <a:r>
              <a:rPr lang="vi-VN" sz="2400" b="0" dirty="0">
                <a:solidFill>
                  <a:schemeClr val="tx1"/>
                </a:solidFill>
                <a:latin typeface="Roboto" pitchFamily="2" charset="0"/>
                <a:ea typeface="Roboto" pitchFamily="2" charset="0"/>
              </a:rPr>
              <a:t>án cần một ứng dụng thương mại điện tử mới lạ </a:t>
            </a:r>
            <a:r>
              <a:rPr lang="vi-VN" sz="2400" b="0" dirty="0" smtClean="0">
                <a:solidFill>
                  <a:schemeClr val="tx1"/>
                </a:solidFill>
                <a:latin typeface="Roboto" pitchFamily="2" charset="0"/>
                <a:ea typeface="Roboto" pitchFamily="2" charset="0"/>
              </a:rPr>
              <a:t>và</a:t>
            </a:r>
            <a:r>
              <a:rPr lang="en-US" sz="2400" b="0" dirty="0" smtClean="0">
                <a:solidFill>
                  <a:schemeClr val="tx1"/>
                </a:solidFill>
                <a:latin typeface="Roboto" pitchFamily="2" charset="0"/>
                <a:ea typeface="Roboto" pitchFamily="2" charset="0"/>
              </a:rPr>
              <a:t> </a:t>
            </a:r>
            <a:r>
              <a:rPr lang="vi-VN" sz="2400" b="0" dirty="0" smtClean="0">
                <a:solidFill>
                  <a:schemeClr val="tx1"/>
                </a:solidFill>
                <a:latin typeface="Roboto" pitchFamily="2" charset="0"/>
                <a:ea typeface="Roboto" pitchFamily="2" charset="0"/>
              </a:rPr>
              <a:t>cần </a:t>
            </a:r>
            <a:r>
              <a:rPr lang="vi-VN" sz="2400" b="0" dirty="0">
                <a:solidFill>
                  <a:schemeClr val="tx1"/>
                </a:solidFill>
                <a:latin typeface="Roboto" pitchFamily="2" charset="0"/>
                <a:ea typeface="Roboto" pitchFamily="2" charset="0"/>
              </a:rPr>
              <a:t>kết quả nhanh chóng</a:t>
            </a:r>
          </a:p>
        </p:txBody>
      </p:sp>
      <p:sp>
        <p:nvSpPr>
          <p:cNvPr id="3" name="Slide Number Placeholder 2"/>
          <p:cNvSpPr>
            <a:spLocks noGrp="1"/>
          </p:cNvSpPr>
          <p:nvPr>
            <p:ph type="sldNum" sz="quarter" idx="12"/>
          </p:nvPr>
        </p:nvSpPr>
        <p:spPr/>
        <p:txBody>
          <a:bodyPr/>
          <a:lstStyle/>
          <a:p>
            <a:fld id="{D495E168-DA5E-4888-8D8A-92B118324C14}" type="slidenum">
              <a:rPr lang="ru-RU" smtClean="0"/>
              <a:t>33</a:t>
            </a:fld>
            <a:endParaRPr lang="ru-RU" dirty="0"/>
          </a:p>
        </p:txBody>
      </p:sp>
    </p:spTree>
    <p:extLst>
      <p:ext uri="{BB962C8B-B14F-4D97-AF65-F5344CB8AC3E}">
        <p14:creationId xmlns:p14="http://schemas.microsoft.com/office/powerpoint/2010/main" val="3142045309"/>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vi-VN" dirty="0">
                <a:latin typeface="Roboto" pitchFamily="2" charset="0"/>
                <a:ea typeface="Roboto" pitchFamily="2" charset="0"/>
              </a:rPr>
              <a:t>Ưu Điểm Của RAD</a:t>
            </a:r>
          </a:p>
        </p:txBody>
      </p:sp>
      <p:sp>
        <p:nvSpPr>
          <p:cNvPr id="5" name="Slide Number Placeholder 4"/>
          <p:cNvSpPr>
            <a:spLocks noGrp="1"/>
          </p:cNvSpPr>
          <p:nvPr>
            <p:ph type="sldNum" sz="quarter" idx="12"/>
          </p:nvPr>
        </p:nvSpPr>
        <p:spPr/>
        <p:txBody>
          <a:bodyPr/>
          <a:lstStyle/>
          <a:p>
            <a:fld id="{D495E168-DA5E-4888-8D8A-92B118324C14}" type="slidenum">
              <a:rPr lang="ru-RU" smtClean="0"/>
              <a:t>34</a:t>
            </a:fld>
            <a:endParaRPr lang="ru-RU" dirty="0"/>
          </a:p>
        </p:txBody>
      </p:sp>
      <p:sp>
        <p:nvSpPr>
          <p:cNvPr id="16" name="Text Placeholder 15"/>
          <p:cNvSpPr>
            <a:spLocks noGrp="1"/>
          </p:cNvSpPr>
          <p:nvPr>
            <p:ph type="body" sz="quarter" idx="20"/>
          </p:nvPr>
        </p:nvSpPr>
        <p:spPr>
          <a:xfrm>
            <a:off x="1904255" y="2108200"/>
            <a:ext cx="8370789" cy="4292599"/>
          </a:xfrm>
        </p:spPr>
        <p:txBody>
          <a:bodyPr>
            <a:normAutofit lnSpcReduction="10000"/>
          </a:bodyPr>
          <a:lstStyle/>
          <a:p>
            <a:pPr>
              <a:buFont typeface="Wingdings" panose="05000000000000000000" pitchFamily="2" charset="2"/>
              <a:buChar char="v"/>
            </a:pPr>
            <a:r>
              <a:rPr lang="vi-VN" sz="2400" dirty="0" smtClean="0">
                <a:solidFill>
                  <a:schemeClr val="tx1"/>
                </a:solidFill>
                <a:latin typeface="Roboto" pitchFamily="2" charset="0"/>
                <a:ea typeface="Roboto" pitchFamily="2" charset="0"/>
              </a:rPr>
              <a:t>Thời </a:t>
            </a:r>
            <a:r>
              <a:rPr lang="vi-VN" sz="2400" dirty="0">
                <a:solidFill>
                  <a:schemeClr val="tx1"/>
                </a:solidFill>
                <a:latin typeface="Roboto" pitchFamily="2" charset="0"/>
                <a:ea typeface="Roboto" pitchFamily="2" charset="0"/>
              </a:rPr>
              <a:t>gian phát triển giảm nhờ dùng công </a:t>
            </a:r>
            <a:r>
              <a:rPr lang="vi-VN" sz="2400" dirty="0" smtClean="0">
                <a:solidFill>
                  <a:schemeClr val="tx1"/>
                </a:solidFill>
                <a:latin typeface="Roboto" pitchFamily="2" charset="0"/>
                <a:ea typeface="Roboto" pitchFamily="2" charset="0"/>
              </a:rPr>
              <a:t>cụ</a:t>
            </a:r>
            <a:endParaRPr lang="en-US" sz="2400" dirty="0" smtClean="0">
              <a:solidFill>
                <a:schemeClr val="tx1"/>
              </a:solidFill>
              <a:latin typeface="Roboto" pitchFamily="2" charset="0"/>
              <a:ea typeface="Roboto" pitchFamily="2" charset="0"/>
            </a:endParaRPr>
          </a:p>
          <a:p>
            <a:pPr>
              <a:buFont typeface="Wingdings" panose="05000000000000000000" pitchFamily="2" charset="2"/>
              <a:buChar char="v"/>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vi-VN" sz="2400" dirty="0" smtClean="0">
                <a:solidFill>
                  <a:schemeClr val="tx1"/>
                </a:solidFill>
                <a:latin typeface="Roboto" pitchFamily="2" charset="0"/>
                <a:ea typeface="Roboto" pitchFamily="2" charset="0"/>
              </a:rPr>
              <a:t>Chỉ </a:t>
            </a:r>
            <a:r>
              <a:rPr lang="vi-VN" sz="2400" dirty="0">
                <a:solidFill>
                  <a:schemeClr val="tx1"/>
                </a:solidFill>
                <a:latin typeface="Roboto" pitchFamily="2" charset="0"/>
                <a:ea typeface="Roboto" pitchFamily="2" charset="0"/>
              </a:rPr>
              <a:t>cần ít người phát triển hơn, do họ thân thiện </a:t>
            </a:r>
            <a:r>
              <a:rPr lang="vi-VN" sz="2400" dirty="0" smtClean="0">
                <a:solidFill>
                  <a:schemeClr val="tx1"/>
                </a:solidFill>
                <a:latin typeface="Roboto" pitchFamily="2" charset="0"/>
                <a:ea typeface="Roboto" pitchFamily="2" charset="0"/>
              </a:rPr>
              <a:t>với</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vấn đề</a:t>
            </a:r>
            <a:r>
              <a:rPr lang="en-US" sz="2400" dirty="0" smtClean="0">
                <a:solidFill>
                  <a:schemeClr val="tx1"/>
                </a:solidFill>
                <a:latin typeface="Roboto" pitchFamily="2" charset="0"/>
                <a:ea typeface="Roboto" pitchFamily="2" charset="0"/>
              </a:rPr>
              <a:t>.</a:t>
            </a:r>
          </a:p>
          <a:p>
            <a:pPr>
              <a:buFont typeface="Wingdings" panose="05000000000000000000" pitchFamily="2" charset="2"/>
              <a:buChar char="v"/>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vi-VN" sz="2400" dirty="0" smtClean="0">
                <a:solidFill>
                  <a:schemeClr val="tx1"/>
                </a:solidFill>
                <a:latin typeface="Roboto" pitchFamily="2" charset="0"/>
                <a:ea typeface="Roboto" pitchFamily="2" charset="0"/>
              </a:rPr>
              <a:t>Nhanh </a:t>
            </a:r>
            <a:r>
              <a:rPr lang="vi-VN" sz="2400" dirty="0">
                <a:solidFill>
                  <a:schemeClr val="tx1"/>
                </a:solidFill>
                <a:latin typeface="Roboto" pitchFamily="2" charset="0"/>
                <a:ea typeface="Roboto" pitchFamily="2" charset="0"/>
              </a:rPr>
              <a:t>chóng cho phép hình dung ra sản </a:t>
            </a:r>
            <a:r>
              <a:rPr lang="vi-VN" sz="2400" dirty="0" smtClean="0">
                <a:solidFill>
                  <a:schemeClr val="tx1"/>
                </a:solidFill>
                <a:latin typeface="Roboto" pitchFamily="2" charset="0"/>
                <a:ea typeface="Roboto" pitchFamily="2" charset="0"/>
              </a:rPr>
              <a:t>phẩm</a:t>
            </a:r>
            <a:r>
              <a:rPr lang="en-US" sz="2400" dirty="0" smtClean="0">
                <a:solidFill>
                  <a:schemeClr val="tx1"/>
                </a:solidFill>
                <a:latin typeface="Roboto" pitchFamily="2" charset="0"/>
                <a:ea typeface="Roboto" pitchFamily="2" charset="0"/>
              </a:rPr>
              <a:t>.</a:t>
            </a:r>
          </a:p>
          <a:p>
            <a:pPr>
              <a:buFont typeface="Wingdings" panose="05000000000000000000" pitchFamily="2" charset="2"/>
              <a:buChar char="v"/>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vi-VN" sz="2400" dirty="0" smtClean="0">
                <a:solidFill>
                  <a:schemeClr val="tx1"/>
                </a:solidFill>
                <a:latin typeface="Roboto" pitchFamily="2" charset="0"/>
                <a:ea typeface="Roboto" pitchFamily="2" charset="0"/>
              </a:rPr>
              <a:t>Dùng </a:t>
            </a:r>
            <a:r>
              <a:rPr lang="vi-VN" sz="2400" dirty="0">
                <a:solidFill>
                  <a:schemeClr val="tx1"/>
                </a:solidFill>
                <a:latin typeface="Roboto" pitchFamily="2" charset="0"/>
                <a:ea typeface="Roboto" pitchFamily="2" charset="0"/>
              </a:rPr>
              <a:t>hiệu quả các framework và công cụ đóng </a:t>
            </a:r>
            <a:r>
              <a:rPr lang="vi-VN" sz="2400" dirty="0" smtClean="0">
                <a:solidFill>
                  <a:schemeClr val="tx1"/>
                </a:solidFill>
                <a:latin typeface="Roboto" pitchFamily="2" charset="0"/>
                <a:ea typeface="Roboto" pitchFamily="2" charset="0"/>
              </a:rPr>
              <a:t>gói</a:t>
            </a:r>
            <a:r>
              <a:rPr lang="en-US" sz="2400" dirty="0" smtClean="0">
                <a:solidFill>
                  <a:schemeClr val="tx1"/>
                </a:solidFill>
                <a:latin typeface="Roboto" pitchFamily="2" charset="0"/>
                <a:ea typeface="Roboto" pitchFamily="2" charset="0"/>
              </a:rPr>
              <a:t> </a:t>
            </a:r>
            <a:r>
              <a:rPr lang="vi-VN" sz="2400" dirty="0" smtClean="0">
                <a:solidFill>
                  <a:schemeClr val="tx1"/>
                </a:solidFill>
                <a:latin typeface="Roboto" pitchFamily="2" charset="0"/>
                <a:ea typeface="Roboto" pitchFamily="2" charset="0"/>
              </a:rPr>
              <a:t>(off-the-shelf </a:t>
            </a:r>
            <a:r>
              <a:rPr lang="vi-VN" sz="2400" dirty="0">
                <a:solidFill>
                  <a:schemeClr val="tx1"/>
                </a:solidFill>
                <a:latin typeface="Roboto" pitchFamily="2" charset="0"/>
                <a:ea typeface="Roboto" pitchFamily="2" charset="0"/>
              </a:rPr>
              <a:t>tools and frameworks</a:t>
            </a:r>
            <a:r>
              <a:rPr lang="vi-VN" sz="2400" dirty="0" smtClean="0">
                <a:solidFill>
                  <a:schemeClr val="tx1"/>
                </a:solidFill>
                <a:latin typeface="Roboto" pitchFamily="2" charset="0"/>
                <a:ea typeface="Roboto" pitchFamily="2" charset="0"/>
              </a:rPr>
              <a:t>).</a:t>
            </a:r>
            <a:endParaRPr lang="en-US" sz="2400" dirty="0" smtClean="0">
              <a:solidFill>
                <a:schemeClr val="tx1"/>
              </a:solidFill>
              <a:latin typeface="Roboto" pitchFamily="2" charset="0"/>
              <a:ea typeface="Roboto" pitchFamily="2" charset="0"/>
            </a:endParaRPr>
          </a:p>
          <a:p>
            <a:pPr>
              <a:buFont typeface="Wingdings" panose="05000000000000000000" pitchFamily="2" charset="2"/>
              <a:buChar char="v"/>
            </a:pPr>
            <a:endParaRPr lang="vi-VN" sz="2400" dirty="0">
              <a:solidFill>
                <a:schemeClr val="tx1"/>
              </a:solidFill>
              <a:latin typeface="Roboto" pitchFamily="2" charset="0"/>
              <a:ea typeface="Roboto" pitchFamily="2" charset="0"/>
            </a:endParaRPr>
          </a:p>
          <a:p>
            <a:pPr>
              <a:buFont typeface="Wingdings" panose="05000000000000000000" pitchFamily="2" charset="2"/>
              <a:buChar char="v"/>
            </a:pPr>
            <a:r>
              <a:rPr lang="vi-VN" sz="2400" dirty="0" smtClean="0">
                <a:solidFill>
                  <a:schemeClr val="tx1"/>
                </a:solidFill>
                <a:latin typeface="Roboto" pitchFamily="2" charset="0"/>
                <a:ea typeface="Roboto" pitchFamily="2" charset="0"/>
              </a:rPr>
              <a:t>Giảm </a:t>
            </a:r>
            <a:r>
              <a:rPr lang="vi-VN" sz="2400" dirty="0">
                <a:solidFill>
                  <a:schemeClr val="tx1"/>
                </a:solidFill>
                <a:latin typeface="Roboto" pitchFamily="2" charset="0"/>
                <a:ea typeface="Roboto" pitchFamily="2" charset="0"/>
              </a:rPr>
              <a:t>rủi ro nhờ có sự tham gia của khách hàng</a:t>
            </a:r>
          </a:p>
        </p:txBody>
      </p:sp>
    </p:spTree>
    <p:extLst>
      <p:ext uri="{BB962C8B-B14F-4D97-AF65-F5344CB8AC3E}">
        <p14:creationId xmlns:p14="http://schemas.microsoft.com/office/powerpoint/2010/main" val="3688231954"/>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latin typeface="Roboto" pitchFamily="2" charset="0"/>
                <a:ea typeface="Roboto" pitchFamily="2" charset="0"/>
              </a:rPr>
              <a:t>Nhược Điểm Của RAD </a:t>
            </a:r>
          </a:p>
        </p:txBody>
      </p:sp>
      <p:sp>
        <p:nvSpPr>
          <p:cNvPr id="12" name="Rectangle 11"/>
          <p:cNvSpPr/>
          <p:nvPr/>
        </p:nvSpPr>
        <p:spPr>
          <a:xfrm>
            <a:off x="698500" y="1765301"/>
            <a:ext cx="11404600" cy="4545475"/>
          </a:xfrm>
          <a:prstGeom prst="rect">
            <a:avLst/>
          </a:prstGeom>
        </p:spPr>
        <p:txBody>
          <a:bodyPr wrap="square">
            <a:spAutoFit/>
          </a:bodyPr>
          <a:lstStyle/>
          <a:p>
            <a:pPr marL="285750" indent="-285750">
              <a:lnSpc>
                <a:spcPts val="3500"/>
              </a:lnSpc>
              <a:buFont typeface="Wingdings" panose="05000000000000000000" pitchFamily="2" charset="2"/>
              <a:buChar char="v"/>
            </a:pPr>
            <a:r>
              <a:rPr lang="vi-VN" sz="2400" dirty="0">
                <a:latin typeface="Roboto" pitchFamily="2" charset="0"/>
                <a:ea typeface="Roboto" pitchFamily="2" charset="0"/>
              </a:rPr>
              <a:t>Cố gắng đẩy nhanh dự án quá </a:t>
            </a:r>
            <a:r>
              <a:rPr lang="vi-VN" sz="2400" dirty="0" smtClean="0">
                <a:latin typeface="Roboto" pitchFamily="2" charset="0"/>
                <a:ea typeface="Roboto" pitchFamily="2" charset="0"/>
              </a:rPr>
              <a:t>nhiều</a:t>
            </a:r>
            <a:r>
              <a:rPr lang="en-US" sz="2400" dirty="0" smtClean="0">
                <a:latin typeface="Roboto" pitchFamily="2" charset="0"/>
                <a:ea typeface="Roboto" pitchFamily="2" charset="0"/>
              </a:rPr>
              <a:t>.</a:t>
            </a:r>
            <a:endParaRPr lang="vi-VN" sz="2400" dirty="0">
              <a:latin typeface="Roboto" pitchFamily="2" charset="0"/>
              <a:ea typeface="Roboto" pitchFamily="2" charset="0"/>
            </a:endParaRP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Thiếu </a:t>
            </a:r>
            <a:r>
              <a:rPr lang="vi-VN" sz="2400" dirty="0">
                <a:latin typeface="Roboto" pitchFamily="2" charset="0"/>
                <a:ea typeface="Roboto" pitchFamily="2" charset="0"/>
              </a:rPr>
              <a:t>tài liệu.</a:t>
            </a: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Thiếu </a:t>
            </a:r>
            <a:r>
              <a:rPr lang="vi-VN" sz="2400" dirty="0">
                <a:latin typeface="Roboto" pitchFamily="2" charset="0"/>
                <a:ea typeface="Roboto" pitchFamily="2" charset="0"/>
              </a:rPr>
              <a:t>sự tham gia tốt của người dùng trong chu </a:t>
            </a:r>
            <a:r>
              <a:rPr lang="vi-VN" sz="2400" dirty="0" smtClean="0">
                <a:latin typeface="Roboto" pitchFamily="2" charset="0"/>
                <a:ea typeface="Roboto" pitchFamily="2" charset="0"/>
              </a:rPr>
              <a:t>kỳ</a:t>
            </a:r>
            <a:r>
              <a:rPr lang="en-US" sz="2400" dirty="0" smtClean="0">
                <a:latin typeface="Roboto" pitchFamily="2" charset="0"/>
                <a:ea typeface="Roboto" pitchFamily="2" charset="0"/>
              </a:rPr>
              <a:t> </a:t>
            </a:r>
            <a:r>
              <a:rPr lang="vi-VN" sz="2400" dirty="0" smtClean="0">
                <a:latin typeface="Roboto" pitchFamily="2" charset="0"/>
                <a:ea typeface="Roboto" pitchFamily="2" charset="0"/>
              </a:rPr>
              <a:t>sống </a:t>
            </a:r>
            <a:r>
              <a:rPr lang="vi-VN" sz="2400" dirty="0">
                <a:latin typeface="Roboto" pitchFamily="2" charset="0"/>
                <a:ea typeface="Roboto" pitchFamily="2" charset="0"/>
              </a:rPr>
              <a:t>của phần mềm.</a:t>
            </a: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Người </a:t>
            </a:r>
            <a:r>
              <a:rPr lang="vi-VN" sz="2400" dirty="0">
                <a:latin typeface="Roboto" pitchFamily="2" charset="0"/>
                <a:ea typeface="Roboto" pitchFamily="2" charset="0"/>
              </a:rPr>
              <a:t>phát triển phải có kỹ năng và được huấn </a:t>
            </a:r>
            <a:r>
              <a:rPr lang="vi-VN" sz="2400" dirty="0" smtClean="0">
                <a:latin typeface="Roboto" pitchFamily="2" charset="0"/>
                <a:ea typeface="Roboto" pitchFamily="2" charset="0"/>
              </a:rPr>
              <a:t>luyện</a:t>
            </a:r>
            <a:r>
              <a:rPr lang="en-US" sz="2400" dirty="0" smtClean="0">
                <a:latin typeface="Roboto" pitchFamily="2" charset="0"/>
                <a:ea typeface="Roboto" pitchFamily="2" charset="0"/>
              </a:rPr>
              <a:t> </a:t>
            </a:r>
            <a:r>
              <a:rPr lang="vi-VN" sz="2400" dirty="0" smtClean="0">
                <a:latin typeface="Roboto" pitchFamily="2" charset="0"/>
                <a:ea typeface="Roboto" pitchFamily="2" charset="0"/>
              </a:rPr>
              <a:t>tốt </a:t>
            </a:r>
            <a:r>
              <a:rPr lang="vi-VN" sz="2400" dirty="0">
                <a:latin typeface="Roboto" pitchFamily="2" charset="0"/>
                <a:ea typeface="Roboto" pitchFamily="2" charset="0"/>
              </a:rPr>
              <a:t>cho việc sử dụng công cụ và thời gian phát </a:t>
            </a:r>
            <a:r>
              <a:rPr lang="vi-VN" sz="2400" dirty="0" smtClean="0">
                <a:latin typeface="Roboto" pitchFamily="2" charset="0"/>
                <a:ea typeface="Roboto" pitchFamily="2" charset="0"/>
              </a:rPr>
              <a:t>triển</a:t>
            </a:r>
            <a:r>
              <a:rPr lang="en-US" sz="2400" dirty="0" smtClean="0">
                <a:latin typeface="Roboto" pitchFamily="2" charset="0"/>
                <a:ea typeface="Roboto" pitchFamily="2" charset="0"/>
              </a:rPr>
              <a:t> </a:t>
            </a:r>
            <a:r>
              <a:rPr lang="vi-VN" sz="2400" dirty="0" smtClean="0">
                <a:latin typeface="Roboto" pitchFamily="2" charset="0"/>
                <a:ea typeface="Roboto" pitchFamily="2" charset="0"/>
              </a:rPr>
              <a:t>nhanh</a:t>
            </a:r>
            <a:r>
              <a:rPr lang="vi-VN" sz="2400" dirty="0">
                <a:latin typeface="Roboto" pitchFamily="2" charset="0"/>
                <a:ea typeface="Roboto" pitchFamily="2" charset="0"/>
              </a:rPr>
              <a:t>.</a:t>
            </a: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Hệ </a:t>
            </a:r>
            <a:r>
              <a:rPr lang="vi-VN" sz="2400" dirty="0">
                <a:latin typeface="Roboto" pitchFamily="2" charset="0"/>
                <a:ea typeface="Roboto" pitchFamily="2" charset="0"/>
              </a:rPr>
              <a:t>thống có khả năng phân tách module</a:t>
            </a:r>
            <a:r>
              <a:rPr lang="vi-VN" sz="2400" dirty="0" smtClean="0">
                <a:latin typeface="Roboto" pitchFamily="2" charset="0"/>
                <a:ea typeface="Roboto" pitchFamily="2" charset="0"/>
              </a:rPr>
              <a:t>.</a:t>
            </a:r>
            <a:endParaRPr lang="vi-VN" sz="2400" dirty="0">
              <a:latin typeface="Roboto" pitchFamily="2" charset="0"/>
              <a:ea typeface="Roboto" pitchFamily="2" charset="0"/>
            </a:endParaRP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Cần </a:t>
            </a:r>
            <a:r>
              <a:rPr lang="vi-VN" sz="2400" dirty="0">
                <a:latin typeface="Roboto" pitchFamily="2" charset="0"/>
                <a:ea typeface="Roboto" pitchFamily="2" charset="0"/>
              </a:rPr>
              <a:t>có đáp ứng về thành phần sử dụng lại</a:t>
            </a:r>
            <a:r>
              <a:rPr lang="vi-VN" sz="2400" dirty="0" smtClean="0">
                <a:latin typeface="Roboto" pitchFamily="2" charset="0"/>
                <a:ea typeface="Roboto" pitchFamily="2" charset="0"/>
              </a:rPr>
              <a:t>.</a:t>
            </a:r>
            <a:endParaRPr lang="vi-VN" sz="2400" dirty="0">
              <a:latin typeface="Roboto" pitchFamily="2" charset="0"/>
              <a:ea typeface="Roboto" pitchFamily="2" charset="0"/>
            </a:endParaRP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Người </a:t>
            </a:r>
            <a:r>
              <a:rPr lang="vi-VN" sz="2400" dirty="0">
                <a:latin typeface="Roboto" pitchFamily="2" charset="0"/>
                <a:ea typeface="Roboto" pitchFamily="2" charset="0"/>
              </a:rPr>
              <a:t>phát triển và khách hàng phải nỗ lực</a:t>
            </a:r>
            <a:r>
              <a:rPr lang="vi-VN" sz="2400" dirty="0" smtClean="0">
                <a:latin typeface="Roboto" pitchFamily="2" charset="0"/>
                <a:ea typeface="Roboto" pitchFamily="2" charset="0"/>
              </a:rPr>
              <a:t>.</a:t>
            </a:r>
            <a:endParaRPr lang="vi-VN" sz="2400" dirty="0">
              <a:latin typeface="Roboto" pitchFamily="2" charset="0"/>
              <a:ea typeface="Roboto" pitchFamily="2" charset="0"/>
            </a:endParaRPr>
          </a:p>
          <a:p>
            <a:pPr marL="285750" indent="-285750">
              <a:lnSpc>
                <a:spcPts val="3500"/>
              </a:lnSpc>
              <a:buFont typeface="Wingdings" panose="05000000000000000000" pitchFamily="2" charset="2"/>
              <a:buChar char="v"/>
            </a:pPr>
            <a:r>
              <a:rPr lang="vi-VN" sz="2400" dirty="0" smtClean="0">
                <a:latin typeface="Roboto" pitchFamily="2" charset="0"/>
                <a:ea typeface="Roboto" pitchFamily="2" charset="0"/>
              </a:rPr>
              <a:t>Người </a:t>
            </a:r>
            <a:r>
              <a:rPr lang="vi-VN" sz="2400" dirty="0">
                <a:latin typeface="Roboto" pitchFamily="2" charset="0"/>
                <a:ea typeface="Roboto" pitchFamily="2" charset="0"/>
              </a:rPr>
              <a:t>quản lý phải làm việc tận tụy với nhóm </a:t>
            </a:r>
            <a:r>
              <a:rPr lang="vi-VN" sz="2400" dirty="0" smtClean="0">
                <a:latin typeface="Roboto" pitchFamily="2" charset="0"/>
                <a:ea typeface="Roboto" pitchFamily="2" charset="0"/>
              </a:rPr>
              <a:t>phát</a:t>
            </a:r>
            <a:r>
              <a:rPr lang="en-US" sz="2400" dirty="0" smtClean="0">
                <a:latin typeface="Roboto" pitchFamily="2" charset="0"/>
                <a:ea typeface="Roboto" pitchFamily="2" charset="0"/>
              </a:rPr>
              <a:t> </a:t>
            </a:r>
            <a:r>
              <a:rPr lang="vi-VN" sz="2400" dirty="0" smtClean="0">
                <a:latin typeface="Roboto" pitchFamily="2" charset="0"/>
                <a:ea typeface="Roboto" pitchFamily="2" charset="0"/>
              </a:rPr>
              <a:t>triển </a:t>
            </a:r>
            <a:r>
              <a:rPr lang="vi-VN" sz="2400" dirty="0">
                <a:latin typeface="Roboto" pitchFamily="2" charset="0"/>
                <a:ea typeface="Roboto" pitchFamily="2" charset="0"/>
              </a:rPr>
              <a:t>và khách hàng để nhanh chóng đạt được các </a:t>
            </a:r>
            <a:r>
              <a:rPr lang="vi-VN" sz="2400" dirty="0" smtClean="0">
                <a:latin typeface="Roboto" pitchFamily="2" charset="0"/>
                <a:ea typeface="Roboto" pitchFamily="2" charset="0"/>
              </a:rPr>
              <a:t>thỏa</a:t>
            </a:r>
            <a:r>
              <a:rPr lang="en-US" sz="2400" dirty="0" smtClean="0">
                <a:latin typeface="Roboto" pitchFamily="2" charset="0"/>
                <a:ea typeface="Roboto" pitchFamily="2" charset="0"/>
              </a:rPr>
              <a:t> </a:t>
            </a:r>
            <a:r>
              <a:rPr lang="vi-VN" sz="2400" dirty="0" smtClean="0">
                <a:latin typeface="Roboto" pitchFamily="2" charset="0"/>
                <a:ea typeface="Roboto" pitchFamily="2" charset="0"/>
              </a:rPr>
              <a:t>thuận</a:t>
            </a:r>
            <a:r>
              <a:rPr lang="vi-VN" sz="2400" dirty="0">
                <a:latin typeface="Roboto" pitchFamily="2" charset="0"/>
                <a:ea typeface="Roboto" pitchFamily="2" charset="0"/>
              </a:rPr>
              <a:t>.</a:t>
            </a:r>
          </a:p>
        </p:txBody>
      </p:sp>
    </p:spTree>
    <p:extLst>
      <p:ext uri="{BB962C8B-B14F-4D97-AF65-F5344CB8AC3E}">
        <p14:creationId xmlns:p14="http://schemas.microsoft.com/office/powerpoint/2010/main" val="156885619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latin typeface="Roboto"/>
              </a:rPr>
              <a:t>Agile Modeling</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vi-VN" sz="2400" dirty="0"/>
              <a:t>Phát triển phần mềm linh hoạt (agile software development – gọi tắt là Agile) là sự tập hợp của sự cải tiến, lấy phương pháp tiếp cận người dùng làm trung tâm phát triển hệ thống.</a:t>
            </a:r>
            <a:endParaRPr lang="en-US" sz="2400" dirty="0"/>
          </a:p>
          <a:p>
            <a:endParaRPr lang="en-US" sz="2400" dirty="0"/>
          </a:p>
          <a:p>
            <a:r>
              <a:rPr lang="en-US" sz="2400" dirty="0" err="1">
                <a:latin typeface="Roboto"/>
              </a:rPr>
              <a:t>Cố</a:t>
            </a:r>
            <a:r>
              <a:rPr lang="en-US" sz="2400" dirty="0">
                <a:latin typeface="Roboto"/>
              </a:rPr>
              <a:t> </a:t>
            </a:r>
            <a:r>
              <a:rPr lang="en-US" sz="2400" dirty="0" err="1">
                <a:latin typeface="Roboto"/>
              </a:rPr>
              <a:t>gắng</a:t>
            </a:r>
            <a:r>
              <a:rPr lang="en-US" sz="2400" dirty="0">
                <a:latin typeface="Roboto"/>
              </a:rPr>
              <a:t> </a:t>
            </a:r>
            <a:r>
              <a:rPr lang="en-US" sz="2400" dirty="0" err="1">
                <a:latin typeface="Roboto"/>
              </a:rPr>
              <a:t>để</a:t>
            </a:r>
            <a:r>
              <a:rPr lang="en-US" sz="2400" dirty="0">
                <a:latin typeface="Roboto"/>
              </a:rPr>
              <a:t> </a:t>
            </a:r>
            <a:r>
              <a:rPr lang="en-US" sz="2400" dirty="0" err="1">
                <a:latin typeface="Roboto"/>
              </a:rPr>
              <a:t>xác</a:t>
            </a:r>
            <a:r>
              <a:rPr lang="en-US" sz="2400" dirty="0">
                <a:latin typeface="Roboto"/>
              </a:rPr>
              <a:t> </a:t>
            </a:r>
            <a:r>
              <a:rPr lang="en-US" sz="2400" dirty="0" err="1">
                <a:latin typeface="Roboto"/>
              </a:rPr>
              <a:t>định</a:t>
            </a:r>
            <a:r>
              <a:rPr lang="en-US" sz="2400" dirty="0">
                <a:latin typeface="Roboto"/>
              </a:rPr>
              <a:t> </a:t>
            </a:r>
            <a:r>
              <a:rPr lang="en-US" sz="2400" dirty="0" err="1">
                <a:latin typeface="Roboto"/>
              </a:rPr>
              <a:t>tổng</a:t>
            </a:r>
            <a:r>
              <a:rPr lang="en-US" sz="2400" dirty="0">
                <a:latin typeface="Roboto"/>
              </a:rPr>
              <a:t> </a:t>
            </a:r>
            <a:r>
              <a:rPr lang="en-US" sz="2400" dirty="0" err="1">
                <a:latin typeface="Roboto"/>
              </a:rPr>
              <a:t>thể</a:t>
            </a:r>
            <a:r>
              <a:rPr lang="en-US" sz="2400" dirty="0">
                <a:latin typeface="Roboto"/>
              </a:rPr>
              <a:t> </a:t>
            </a:r>
            <a:r>
              <a:rPr lang="en-US" sz="2400" dirty="0" err="1">
                <a:latin typeface="Roboto"/>
              </a:rPr>
              <a:t>hệ</a:t>
            </a:r>
            <a:r>
              <a:rPr lang="en-US" sz="2400" dirty="0">
                <a:latin typeface="Roboto"/>
              </a:rPr>
              <a:t> </a:t>
            </a:r>
            <a:r>
              <a:rPr lang="en-US" sz="2400" dirty="0" err="1">
                <a:latin typeface="Roboto"/>
              </a:rPr>
              <a:t>thống</a:t>
            </a:r>
            <a:r>
              <a:rPr lang="en-US" sz="2400" dirty="0">
                <a:latin typeface="Roboto"/>
              </a:rPr>
              <a:t> </a:t>
            </a:r>
            <a:r>
              <a:rPr lang="en-US" sz="2400" dirty="0" err="1">
                <a:latin typeface="Roboto"/>
              </a:rPr>
              <a:t>một</a:t>
            </a:r>
            <a:r>
              <a:rPr lang="en-US" sz="2400" dirty="0">
                <a:latin typeface="Roboto"/>
              </a:rPr>
              <a:t> </a:t>
            </a:r>
            <a:r>
              <a:rPr lang="en-US" sz="2400" dirty="0" err="1">
                <a:latin typeface="Roboto"/>
              </a:rPr>
              <a:t>cách</a:t>
            </a:r>
            <a:r>
              <a:rPr lang="en-US" sz="2400" dirty="0">
                <a:latin typeface="Roboto"/>
              </a:rPr>
              <a:t> </a:t>
            </a:r>
            <a:r>
              <a:rPr lang="en-US" sz="2400" dirty="0" err="1">
                <a:latin typeface="Roboto"/>
              </a:rPr>
              <a:t>nhanh</a:t>
            </a:r>
            <a:r>
              <a:rPr lang="en-US" sz="2400" dirty="0">
                <a:latin typeface="Roboto"/>
              </a:rPr>
              <a:t> </a:t>
            </a:r>
            <a:r>
              <a:rPr lang="en-US" sz="2400" dirty="0" err="1">
                <a:latin typeface="Roboto"/>
              </a:rPr>
              <a:t>chóng</a:t>
            </a:r>
            <a:r>
              <a:rPr lang="en-US" sz="2400" dirty="0">
                <a:latin typeface="Roboto"/>
              </a:rPr>
              <a:t>, </a:t>
            </a:r>
            <a:r>
              <a:rPr lang="en-US" sz="2400" dirty="0" err="1">
                <a:latin typeface="Roboto"/>
              </a:rPr>
              <a:t>phát</a:t>
            </a:r>
            <a:r>
              <a:rPr lang="en-US" sz="2400" dirty="0">
                <a:latin typeface="Roboto"/>
              </a:rPr>
              <a:t> </a:t>
            </a:r>
            <a:r>
              <a:rPr lang="en-US" sz="2400" dirty="0" err="1">
                <a:latin typeface="Roboto"/>
              </a:rPr>
              <a:t>triển</a:t>
            </a:r>
            <a:r>
              <a:rPr lang="en-US" sz="2400" dirty="0">
                <a:latin typeface="Roboto"/>
              </a:rPr>
              <a:t> </a:t>
            </a:r>
            <a:r>
              <a:rPr lang="en-US" sz="2400" dirty="0" err="1">
                <a:latin typeface="Roboto"/>
              </a:rPr>
              <a:t>và</a:t>
            </a:r>
            <a:r>
              <a:rPr lang="en-US" sz="2400" dirty="0">
                <a:latin typeface="Roboto"/>
              </a:rPr>
              <a:t> </a:t>
            </a:r>
            <a:r>
              <a:rPr lang="en-US" sz="2400" dirty="0" err="1">
                <a:latin typeface="Roboto"/>
              </a:rPr>
              <a:t>phát</a:t>
            </a:r>
            <a:r>
              <a:rPr lang="en-US" sz="2400" dirty="0">
                <a:latin typeface="Roboto"/>
              </a:rPr>
              <a:t> </a:t>
            </a:r>
            <a:r>
              <a:rPr lang="en-US" sz="2400" dirty="0" err="1">
                <a:latin typeface="Roboto"/>
              </a:rPr>
              <a:t>hành</a:t>
            </a:r>
            <a:r>
              <a:rPr lang="en-US" sz="2400" dirty="0">
                <a:latin typeface="Roboto"/>
              </a:rPr>
              <a:t> </a:t>
            </a:r>
            <a:r>
              <a:rPr lang="en-US" sz="2400" dirty="0" err="1">
                <a:latin typeface="Roboto"/>
              </a:rPr>
              <a:t>phần</a:t>
            </a:r>
            <a:r>
              <a:rPr lang="en-US" sz="2400" dirty="0">
                <a:latin typeface="Roboto"/>
              </a:rPr>
              <a:t> </a:t>
            </a:r>
            <a:r>
              <a:rPr lang="en-US" sz="2400" dirty="0" err="1">
                <a:latin typeface="Roboto"/>
              </a:rPr>
              <a:t>mềm</a:t>
            </a:r>
            <a:r>
              <a:rPr lang="en-US" sz="2400" dirty="0">
                <a:latin typeface="Roboto"/>
              </a:rPr>
              <a:t> </a:t>
            </a:r>
            <a:r>
              <a:rPr lang="en-US" sz="2400" dirty="0" err="1">
                <a:latin typeface="Roboto"/>
              </a:rPr>
              <a:t>một</a:t>
            </a:r>
            <a:r>
              <a:rPr lang="en-US" sz="2400" dirty="0">
                <a:latin typeface="Roboto"/>
              </a:rPr>
              <a:t> </a:t>
            </a:r>
            <a:r>
              <a:rPr lang="en-US" sz="2400" dirty="0" err="1">
                <a:latin typeface="Roboto"/>
              </a:rPr>
              <a:t>cách</a:t>
            </a:r>
            <a:r>
              <a:rPr lang="en-US" sz="2400" dirty="0">
                <a:latin typeface="Roboto"/>
              </a:rPr>
              <a:t> </a:t>
            </a:r>
            <a:r>
              <a:rPr lang="en-US" sz="2400" dirty="0" err="1">
                <a:latin typeface="Roboto"/>
              </a:rPr>
              <a:t>nhanh</a:t>
            </a:r>
            <a:r>
              <a:rPr lang="en-US" sz="2400" dirty="0">
                <a:latin typeface="Roboto"/>
              </a:rPr>
              <a:t> </a:t>
            </a:r>
            <a:r>
              <a:rPr lang="en-US" sz="2400" dirty="0" err="1">
                <a:latin typeface="Roboto"/>
              </a:rPr>
              <a:t>chóng</a:t>
            </a:r>
            <a:r>
              <a:rPr lang="en-US" sz="2400" dirty="0">
                <a:latin typeface="Roboto"/>
              </a:rPr>
              <a:t>, </a:t>
            </a:r>
            <a:r>
              <a:rPr lang="en-US" sz="2400" dirty="0" err="1">
                <a:latin typeface="Roboto"/>
              </a:rPr>
              <a:t>và</a:t>
            </a:r>
            <a:r>
              <a:rPr lang="en-US" sz="2400" dirty="0">
                <a:latin typeface="Roboto"/>
              </a:rPr>
              <a:t> </a:t>
            </a:r>
            <a:r>
              <a:rPr lang="en-US" sz="2400" dirty="0" err="1">
                <a:latin typeface="Roboto"/>
              </a:rPr>
              <a:t>sau</a:t>
            </a:r>
            <a:r>
              <a:rPr lang="en-US" sz="2400" dirty="0">
                <a:latin typeface="Roboto"/>
              </a:rPr>
              <a:t> </a:t>
            </a:r>
            <a:r>
              <a:rPr lang="en-US" sz="2400" dirty="0" err="1">
                <a:latin typeface="Roboto"/>
              </a:rPr>
              <a:t>đó</a:t>
            </a:r>
            <a:r>
              <a:rPr lang="en-US" sz="2400" dirty="0">
                <a:latin typeface="Roboto"/>
              </a:rPr>
              <a:t> </a:t>
            </a:r>
            <a:r>
              <a:rPr lang="en-US" sz="2400" dirty="0" err="1">
                <a:latin typeface="Roboto"/>
              </a:rPr>
              <a:t>liên</a:t>
            </a:r>
            <a:r>
              <a:rPr lang="en-US" sz="2400" dirty="0">
                <a:latin typeface="Roboto"/>
              </a:rPr>
              <a:t> </a:t>
            </a:r>
            <a:r>
              <a:rPr lang="en-US" sz="2400" dirty="0" err="1">
                <a:latin typeface="Roboto"/>
              </a:rPr>
              <a:t>tục</a:t>
            </a:r>
            <a:r>
              <a:rPr lang="en-US" sz="2400" dirty="0">
                <a:latin typeface="Roboto"/>
              </a:rPr>
              <a:t> </a:t>
            </a:r>
            <a:r>
              <a:rPr lang="en-US" sz="2400" dirty="0" err="1">
                <a:latin typeface="Roboto"/>
              </a:rPr>
              <a:t>sửa</a:t>
            </a:r>
            <a:r>
              <a:rPr lang="en-US" sz="2400" dirty="0">
                <a:latin typeface="Roboto"/>
              </a:rPr>
              <a:t> </a:t>
            </a:r>
            <a:r>
              <a:rPr lang="en-US" sz="2400" dirty="0" err="1">
                <a:latin typeface="Roboto"/>
              </a:rPr>
              <a:t>đổi</a:t>
            </a:r>
            <a:r>
              <a:rPr lang="en-US" sz="2400" dirty="0">
                <a:latin typeface="Roboto"/>
              </a:rPr>
              <a:t> </a:t>
            </a:r>
            <a:r>
              <a:rPr lang="en-US" sz="2400" dirty="0" err="1">
                <a:latin typeface="Roboto"/>
              </a:rPr>
              <a:t>phần</a:t>
            </a:r>
            <a:r>
              <a:rPr lang="en-US" sz="2400" dirty="0">
                <a:latin typeface="Roboto"/>
              </a:rPr>
              <a:t> </a:t>
            </a:r>
            <a:r>
              <a:rPr lang="en-US" sz="2400" dirty="0" err="1">
                <a:latin typeface="Roboto"/>
              </a:rPr>
              <a:t>mềm</a:t>
            </a:r>
            <a:r>
              <a:rPr lang="en-US" sz="2400" dirty="0">
                <a:latin typeface="Roboto"/>
              </a:rPr>
              <a:t> </a:t>
            </a:r>
            <a:r>
              <a:rPr lang="en-US" sz="2400" dirty="0" err="1">
                <a:latin typeface="Roboto"/>
              </a:rPr>
              <a:t>để</a:t>
            </a:r>
            <a:r>
              <a:rPr lang="en-US" sz="2400" dirty="0">
                <a:latin typeface="Roboto"/>
              </a:rPr>
              <a:t> </a:t>
            </a:r>
            <a:r>
              <a:rPr lang="en-US" sz="2400" dirty="0" err="1">
                <a:latin typeface="Roboto"/>
              </a:rPr>
              <a:t>thêm</a:t>
            </a:r>
            <a:r>
              <a:rPr lang="en-US" sz="2400" dirty="0">
                <a:latin typeface="Roboto"/>
              </a:rPr>
              <a:t> </a:t>
            </a:r>
            <a:r>
              <a:rPr lang="en-US" sz="2400" dirty="0" err="1">
                <a:latin typeface="Roboto"/>
              </a:rPr>
              <a:t>tính</a:t>
            </a:r>
            <a:r>
              <a:rPr lang="en-US" sz="2400" dirty="0">
                <a:latin typeface="Roboto"/>
              </a:rPr>
              <a:t> </a:t>
            </a:r>
            <a:r>
              <a:rPr lang="en-US" sz="2400" dirty="0" err="1">
                <a:latin typeface="Roboto"/>
              </a:rPr>
              <a:t>năng</a:t>
            </a:r>
            <a:r>
              <a:rPr lang="en-US" sz="2400" dirty="0">
                <a:latin typeface="Roboto"/>
              </a:rPr>
              <a:t> </a:t>
            </a:r>
            <a:r>
              <a:rPr lang="en-US" sz="2400" dirty="0" err="1">
                <a:latin typeface="Roboto"/>
              </a:rPr>
              <a:t>bổ</a:t>
            </a:r>
            <a:r>
              <a:rPr lang="en-US" sz="2400" dirty="0">
                <a:latin typeface="Roboto"/>
              </a:rPr>
              <a:t> sung.</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36</a:t>
            </a:fld>
            <a:endParaRPr lang="ru-RU" dirty="0"/>
          </a:p>
        </p:txBody>
      </p:sp>
    </p:spTree>
    <p:extLst>
      <p:ext uri="{BB962C8B-B14F-4D97-AF65-F5344CB8AC3E}">
        <p14:creationId xmlns:p14="http://schemas.microsoft.com/office/powerpoint/2010/main" val="27832783"/>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a:rPr>
              <a:t>Quy</a:t>
            </a:r>
            <a:r>
              <a:rPr lang="en-US" sz="3200" dirty="0">
                <a:latin typeface="Roboto"/>
              </a:rPr>
              <a:t> </a:t>
            </a:r>
            <a:r>
              <a:rPr lang="en-US" sz="3200" dirty="0" err="1">
                <a:latin typeface="Roboto"/>
              </a:rPr>
              <a:t>trình</a:t>
            </a:r>
            <a:r>
              <a:rPr lang="en-US" sz="3200" dirty="0">
                <a:latin typeface="Roboto"/>
              </a:rPr>
              <a:t> </a:t>
            </a:r>
            <a:r>
              <a:rPr lang="en-US" sz="3200" dirty="0" err="1">
                <a:latin typeface="Roboto"/>
              </a:rPr>
              <a:t>phát</a:t>
            </a:r>
            <a:r>
              <a:rPr lang="en-US" sz="3200" dirty="0">
                <a:latin typeface="Roboto"/>
              </a:rPr>
              <a:t> </a:t>
            </a:r>
            <a:r>
              <a:rPr lang="en-US" sz="3200" dirty="0" err="1">
                <a:latin typeface="Roboto"/>
              </a:rPr>
              <a:t>triển</a:t>
            </a:r>
            <a:r>
              <a:rPr lang="en-US" sz="3200" dirty="0">
                <a:latin typeface="Roboto"/>
              </a:rPr>
              <a:t> </a:t>
            </a: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37</a:t>
            </a:fld>
            <a:endParaRPr lang="ru-RU" dirty="0"/>
          </a:p>
        </p:txBody>
      </p:sp>
      <p:sp>
        <p:nvSpPr>
          <p:cNvPr id="6" name="TextBox 5">
            <a:hlinkClick r:id="rId2"/>
            <a:extLst>
              <a:ext uri="{FF2B5EF4-FFF2-40B4-BE49-F238E27FC236}">
                <a16:creationId xmlns:a16="http://schemas.microsoft.com/office/drawing/2014/main" id="{E651D5B8-0F32-442C-95A7-EBB382F1EDC7}"/>
              </a:ext>
            </a:extLst>
          </p:cNvPr>
          <p:cNvSpPr txBox="1"/>
          <p:nvPr/>
        </p:nvSpPr>
        <p:spPr>
          <a:xfrm>
            <a:off x="910467" y="2689236"/>
            <a:ext cx="13154146" cy="648912"/>
          </a:xfrm>
          <a:prstGeom prst="rect">
            <a:avLst/>
          </a:prstGeom>
          <a:noFill/>
        </p:spPr>
        <p:txBody>
          <a:bodyPr wrap="square" rtlCol="0">
            <a:spAutoFit/>
          </a:bodyPr>
          <a:lstStyle/>
          <a:p>
            <a:endParaRPr lang="en-US" sz="2400" u="sng" dirty="0">
              <a:solidFill>
                <a:srgbClr val="0070C0"/>
              </a:solidFill>
              <a:latin typeface="Roboto"/>
            </a:endParaRPr>
          </a:p>
        </p:txBody>
      </p:sp>
      <p:pic>
        <p:nvPicPr>
          <p:cNvPr id="7" name="Picture 2" descr="Image result for agile software development cycle">
            <a:extLst>
              <a:ext uri="{FF2B5EF4-FFF2-40B4-BE49-F238E27FC236}">
                <a16:creationId xmlns:a16="http://schemas.microsoft.com/office/drawing/2014/main" id="{D3F56E56-7EEB-4B76-859C-4E4B976B5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903" y="2325231"/>
            <a:ext cx="4132193" cy="385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0179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38</a:t>
            </a:fld>
            <a:endParaRPr lang="ru-RU"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latin typeface="Roboto"/>
              </a:rPr>
              <a:t>Agile &amp; Waterfall</a:t>
            </a:r>
          </a:p>
        </p:txBody>
      </p:sp>
      <p:pic>
        <p:nvPicPr>
          <p:cNvPr id="2050" name="Picture 2" descr="Image result for agile &amp; waterfall">
            <a:extLst>
              <a:ext uri="{FF2B5EF4-FFF2-40B4-BE49-F238E27FC236}">
                <a16:creationId xmlns:a16="http://schemas.microsoft.com/office/drawing/2014/main" id="{8F0CB4B5-0BD3-454E-880B-44478BDEC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70" y="2552053"/>
            <a:ext cx="6819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41698"/>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latin typeface="Roboto"/>
              </a:rPr>
              <a:t>Agile &amp; Waterfall</a:t>
            </a: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39</a:t>
            </a:fld>
            <a:endParaRPr lang="ru-RU" dirty="0"/>
          </a:p>
        </p:txBody>
      </p:sp>
      <p:pic>
        <p:nvPicPr>
          <p:cNvPr id="3074" name="Picture 2" descr="Image result for agile &amp; waterfall iteration">
            <a:extLst>
              <a:ext uri="{FF2B5EF4-FFF2-40B4-BE49-F238E27FC236}">
                <a16:creationId xmlns:a16="http://schemas.microsoft.com/office/drawing/2014/main" id="{A0A14D10-BEBC-4259-A783-AF602B339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302" y="1907503"/>
            <a:ext cx="6201396" cy="458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10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95E168-DA5E-4888-8D8A-92B118324C14}" type="slidenum">
              <a:rPr lang="ru-RU" smtClean="0"/>
              <a:t>4</a:t>
            </a:fld>
            <a:endParaRPr lang="ru-RU" dirty="0"/>
          </a:p>
        </p:txBody>
      </p:sp>
      <p:sp>
        <p:nvSpPr>
          <p:cNvPr id="7" name="Title 6"/>
          <p:cNvSpPr>
            <a:spLocks noGrp="1"/>
          </p:cNvSpPr>
          <p:nvPr>
            <p:ph type="title"/>
          </p:nvPr>
        </p:nvSpPr>
        <p:spPr>
          <a:xfrm>
            <a:off x="291147" y="457200"/>
            <a:ext cx="5077687" cy="1442729"/>
          </a:xfrm>
        </p:spPr>
        <p:txBody>
          <a:bodyPr/>
          <a:lstStyle/>
          <a:p>
            <a:r>
              <a:rPr lang="en-US" dirty="0">
                <a:latin typeface="Roboto" pitchFamily="2" charset="0"/>
                <a:ea typeface="Roboto" pitchFamily="2" charset="0"/>
              </a:rPr>
              <a:t>Các giai đoạn của </a:t>
            </a:r>
            <a:r>
              <a:rPr lang="en-US" dirty="0" err="1">
                <a:latin typeface="Roboto" pitchFamily="2" charset="0"/>
                <a:ea typeface="Roboto" pitchFamily="2" charset="0"/>
              </a:rPr>
              <a:t>chu</a:t>
            </a:r>
            <a:r>
              <a:rPr lang="en-US" dirty="0">
                <a:latin typeface="Roboto" pitchFamily="2" charset="0"/>
                <a:ea typeface="Roboto" pitchFamily="2" charset="0"/>
              </a:rPr>
              <a:t> trình </a:t>
            </a:r>
            <a:r>
              <a:rPr lang="en-US" dirty="0" err="1">
                <a:latin typeface="Roboto" pitchFamily="2" charset="0"/>
                <a:ea typeface="Roboto" pitchFamily="2" charset="0"/>
              </a:rPr>
              <a:t>phát</a:t>
            </a:r>
            <a:r>
              <a:rPr lang="en-US" dirty="0">
                <a:latin typeface="Roboto" pitchFamily="2" charset="0"/>
                <a:ea typeface="Roboto" pitchFamily="2" charset="0"/>
              </a:rPr>
              <a:t> </a:t>
            </a:r>
            <a:r>
              <a:rPr lang="en-US" dirty="0" err="1">
                <a:latin typeface="Roboto" pitchFamily="2" charset="0"/>
                <a:ea typeface="Roboto" pitchFamily="2" charset="0"/>
              </a:rPr>
              <a:t>triển</a:t>
            </a:r>
            <a:r>
              <a:rPr lang="en-US" dirty="0">
                <a:latin typeface="Roboto" pitchFamily="2" charset="0"/>
                <a:ea typeface="Roboto" pitchFamily="2" charset="0"/>
              </a:rPr>
              <a:t> hệ thống</a:t>
            </a:r>
            <a:endParaRPr lang="vi-VN" dirty="0"/>
          </a:p>
        </p:txBody>
      </p:sp>
      <p:sp>
        <p:nvSpPr>
          <p:cNvPr id="10" name="Text Placeholder 23"/>
          <p:cNvSpPr>
            <a:spLocks noGrp="1"/>
          </p:cNvSpPr>
          <p:nvPr>
            <p:ph type="body" sz="half" idx="2"/>
          </p:nvPr>
        </p:nvSpPr>
        <p:spPr>
          <a:xfrm>
            <a:off x="317273" y="2356699"/>
            <a:ext cx="5077686" cy="4324603"/>
          </a:xfrm>
        </p:spPr>
        <p:txBody>
          <a:bodyPr>
            <a:normAutofit/>
          </a:bodyPr>
          <a:lstStyle/>
          <a:p>
            <a:pPr marL="342900" indent="-342900">
              <a:buAutoNum type="arabicPeriod"/>
            </a:pPr>
            <a:r>
              <a:rPr lang="en-US" sz="2400" dirty="0" err="1">
                <a:solidFill>
                  <a:schemeClr val="tx1"/>
                </a:solidFill>
                <a:latin typeface="Roboto" pitchFamily="2" charset="0"/>
                <a:ea typeface="Roboto" pitchFamily="2" charset="0"/>
              </a:rPr>
              <a:t>Xác</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định</a:t>
            </a:r>
            <a:r>
              <a:rPr lang="en-US" sz="2400" dirty="0">
                <a:solidFill>
                  <a:schemeClr val="tx1"/>
                </a:solidFill>
                <a:latin typeface="Roboto" pitchFamily="2" charset="0"/>
                <a:ea typeface="Roboto" pitchFamily="2" charset="0"/>
              </a:rPr>
              <a:t> các </a:t>
            </a:r>
            <a:r>
              <a:rPr lang="en-US" sz="2400" dirty="0" err="1">
                <a:solidFill>
                  <a:schemeClr val="tx1"/>
                </a:solidFill>
                <a:latin typeface="Roboto" pitchFamily="2" charset="0"/>
                <a:ea typeface="Roboto" pitchFamily="2" charset="0"/>
              </a:rPr>
              <a:t>vấn</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đề,cơ</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hội</a:t>
            </a:r>
            <a:r>
              <a:rPr lang="en-US" sz="2400" dirty="0">
                <a:solidFill>
                  <a:schemeClr val="tx1"/>
                </a:solidFill>
                <a:latin typeface="Roboto" pitchFamily="2" charset="0"/>
                <a:ea typeface="Roboto" pitchFamily="2" charset="0"/>
              </a:rPr>
              <a:t> và mục </a:t>
            </a:r>
            <a:r>
              <a:rPr lang="en-US" sz="2400" dirty="0" err="1">
                <a:solidFill>
                  <a:schemeClr val="tx1"/>
                </a:solidFill>
                <a:latin typeface="Roboto" pitchFamily="2" charset="0"/>
                <a:ea typeface="Roboto" pitchFamily="2" charset="0"/>
              </a:rPr>
              <a:t>tiêu</a:t>
            </a:r>
            <a:endParaRPr lang="en-US" sz="2400" dirty="0">
              <a:solidFill>
                <a:schemeClr val="tx1"/>
              </a:solidFill>
              <a:latin typeface="Roboto" pitchFamily="2" charset="0"/>
              <a:ea typeface="Roboto" pitchFamily="2" charset="0"/>
            </a:endParaRPr>
          </a:p>
          <a:p>
            <a:pPr marL="342900" indent="-342900">
              <a:buAutoNum type="arabicPeriod"/>
            </a:pPr>
            <a:r>
              <a:rPr lang="en-US" sz="2400" dirty="0" err="1">
                <a:solidFill>
                  <a:schemeClr val="tx1"/>
                </a:solidFill>
                <a:latin typeface="Roboto" pitchFamily="2" charset="0"/>
                <a:ea typeface="Roboto" pitchFamily="2" charset="0"/>
              </a:rPr>
              <a:t>Xác</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định</a:t>
            </a:r>
            <a:r>
              <a:rPr lang="en-US" sz="2400" dirty="0">
                <a:solidFill>
                  <a:schemeClr val="tx1"/>
                </a:solidFill>
                <a:latin typeface="Roboto" pitchFamily="2" charset="0"/>
                <a:ea typeface="Roboto" pitchFamily="2" charset="0"/>
              </a:rPr>
              <a:t> yêu </a:t>
            </a:r>
            <a:r>
              <a:rPr lang="en-US" sz="2400" dirty="0" err="1">
                <a:solidFill>
                  <a:schemeClr val="tx1"/>
                </a:solidFill>
                <a:latin typeface="Roboto" pitchFamily="2" charset="0"/>
                <a:ea typeface="Roboto" pitchFamily="2" charset="0"/>
              </a:rPr>
              <a:t>cầu</a:t>
            </a:r>
            <a:r>
              <a:rPr lang="en-US" sz="2400" dirty="0">
                <a:solidFill>
                  <a:schemeClr val="tx1"/>
                </a:solidFill>
                <a:latin typeface="Roboto" pitchFamily="2" charset="0"/>
                <a:ea typeface="Roboto" pitchFamily="2" charset="0"/>
              </a:rPr>
              <a:t> thông tin của con người</a:t>
            </a:r>
          </a:p>
          <a:p>
            <a:pPr marL="342900" indent="-342900">
              <a:buAutoNum type="arabicPeriod"/>
            </a:pPr>
            <a:r>
              <a:rPr lang="en-US" sz="2400" dirty="0" err="1">
                <a:solidFill>
                  <a:schemeClr val="tx1"/>
                </a:solidFill>
                <a:latin typeface="Roboto" pitchFamily="2" charset="0"/>
                <a:ea typeface="Roboto" pitchFamily="2" charset="0"/>
              </a:rPr>
              <a:t>Phân</a:t>
            </a:r>
            <a:r>
              <a:rPr lang="en-US" sz="2400" dirty="0">
                <a:solidFill>
                  <a:schemeClr val="tx1"/>
                </a:solidFill>
                <a:latin typeface="Roboto" pitchFamily="2" charset="0"/>
                <a:ea typeface="Roboto" pitchFamily="2" charset="0"/>
              </a:rPr>
              <a:t> tích </a:t>
            </a:r>
            <a:r>
              <a:rPr lang="en-US" sz="2400" dirty="0" err="1">
                <a:solidFill>
                  <a:schemeClr val="tx1"/>
                </a:solidFill>
                <a:latin typeface="Roboto" pitchFamily="2" charset="0"/>
                <a:ea typeface="Roboto" pitchFamily="2" charset="0"/>
              </a:rPr>
              <a:t>nhu</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cầu</a:t>
            </a:r>
            <a:r>
              <a:rPr lang="en-US" sz="2400" dirty="0">
                <a:solidFill>
                  <a:schemeClr val="tx1"/>
                </a:solidFill>
                <a:latin typeface="Roboto" pitchFamily="2" charset="0"/>
                <a:ea typeface="Roboto" pitchFamily="2" charset="0"/>
              </a:rPr>
              <a:t> của hệ thống</a:t>
            </a:r>
          </a:p>
          <a:p>
            <a:pPr marL="342900" indent="-342900">
              <a:buAutoNum type="arabicPeriod"/>
            </a:pPr>
            <a:r>
              <a:rPr lang="en-US" sz="2400" dirty="0">
                <a:solidFill>
                  <a:schemeClr val="tx1"/>
                </a:solidFill>
                <a:latin typeface="Roboto" pitchFamily="2" charset="0"/>
                <a:ea typeface="Roboto" pitchFamily="2" charset="0"/>
              </a:rPr>
              <a:t>Thiết kế hệ thống được </a:t>
            </a:r>
            <a:r>
              <a:rPr lang="en-US" sz="2400" dirty="0" err="1">
                <a:solidFill>
                  <a:schemeClr val="tx1"/>
                </a:solidFill>
                <a:latin typeface="Roboto" pitchFamily="2" charset="0"/>
                <a:ea typeface="Roboto" pitchFamily="2" charset="0"/>
              </a:rPr>
              <a:t>đề</a:t>
            </a:r>
            <a:r>
              <a:rPr lang="en-US" sz="2400" dirty="0">
                <a:solidFill>
                  <a:schemeClr val="tx1"/>
                </a:solidFill>
                <a:latin typeface="Roboto" pitchFamily="2" charset="0"/>
                <a:ea typeface="Roboto" pitchFamily="2" charset="0"/>
              </a:rPr>
              <a:t> xuất</a:t>
            </a:r>
          </a:p>
          <a:p>
            <a:pPr marL="342900" indent="-342900">
              <a:buAutoNum type="arabicPeriod"/>
            </a:pPr>
            <a:r>
              <a:rPr lang="en-US" sz="2400" dirty="0" err="1">
                <a:solidFill>
                  <a:schemeClr val="tx1"/>
                </a:solidFill>
                <a:latin typeface="Roboto" pitchFamily="2" charset="0"/>
                <a:ea typeface="Roboto" pitchFamily="2" charset="0"/>
              </a:rPr>
              <a:t>Phát</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triển</a:t>
            </a:r>
            <a:r>
              <a:rPr lang="en-US" sz="2400" dirty="0">
                <a:solidFill>
                  <a:schemeClr val="tx1"/>
                </a:solidFill>
                <a:latin typeface="Roboto" pitchFamily="2" charset="0"/>
                <a:ea typeface="Roboto" pitchFamily="2" charset="0"/>
              </a:rPr>
              <a:t> và </a:t>
            </a:r>
            <a:r>
              <a:rPr lang="en-US" sz="2400" dirty="0" err="1">
                <a:solidFill>
                  <a:schemeClr val="tx1"/>
                </a:solidFill>
                <a:latin typeface="Roboto" pitchFamily="2" charset="0"/>
                <a:ea typeface="Roboto" pitchFamily="2" charset="0"/>
              </a:rPr>
              <a:t>lập</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tài</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liệu</a:t>
            </a:r>
            <a:r>
              <a:rPr lang="en-US" sz="2400" dirty="0">
                <a:solidFill>
                  <a:schemeClr val="tx1"/>
                </a:solidFill>
                <a:latin typeface="Roboto" pitchFamily="2" charset="0"/>
                <a:ea typeface="Roboto" pitchFamily="2" charset="0"/>
              </a:rPr>
              <a:t> về phần mềm</a:t>
            </a:r>
          </a:p>
          <a:p>
            <a:pPr marL="342900" indent="-342900">
              <a:buAutoNum type="arabicPeriod"/>
            </a:pPr>
            <a:r>
              <a:rPr lang="en-US" sz="2400" dirty="0">
                <a:solidFill>
                  <a:schemeClr val="tx1"/>
                </a:solidFill>
                <a:latin typeface="Roboto" pitchFamily="2" charset="0"/>
                <a:ea typeface="Roboto" pitchFamily="2" charset="0"/>
              </a:rPr>
              <a:t>Kiểm tra và </a:t>
            </a:r>
            <a:r>
              <a:rPr lang="en-US" sz="2400" dirty="0" err="1">
                <a:solidFill>
                  <a:schemeClr val="tx1"/>
                </a:solidFill>
                <a:latin typeface="Roboto" pitchFamily="2" charset="0"/>
                <a:ea typeface="Roboto" pitchFamily="2" charset="0"/>
              </a:rPr>
              <a:t>bảo</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trì</a:t>
            </a:r>
            <a:r>
              <a:rPr lang="en-US" sz="2400" dirty="0">
                <a:solidFill>
                  <a:schemeClr val="tx1"/>
                </a:solidFill>
                <a:latin typeface="Roboto" pitchFamily="2" charset="0"/>
                <a:ea typeface="Roboto" pitchFamily="2" charset="0"/>
              </a:rPr>
              <a:t> hệ thống</a:t>
            </a:r>
          </a:p>
          <a:p>
            <a:pPr marL="342900" indent="-342900">
              <a:buAutoNum type="arabicPeriod"/>
            </a:pPr>
            <a:r>
              <a:rPr lang="en-US" sz="2400" dirty="0" err="1">
                <a:solidFill>
                  <a:schemeClr val="tx1"/>
                </a:solidFill>
                <a:latin typeface="Roboto" pitchFamily="2" charset="0"/>
                <a:ea typeface="Roboto" pitchFamily="2" charset="0"/>
              </a:rPr>
              <a:t>Hiện</a:t>
            </a:r>
            <a:r>
              <a:rPr lang="en-US" sz="2400" dirty="0">
                <a:solidFill>
                  <a:schemeClr val="tx1"/>
                </a:solidFill>
                <a:latin typeface="Roboto" pitchFamily="2" charset="0"/>
                <a:ea typeface="Roboto" pitchFamily="2" charset="0"/>
              </a:rPr>
              <a:t> thực và </a:t>
            </a:r>
            <a:r>
              <a:rPr lang="en-US" sz="2400" dirty="0" err="1">
                <a:solidFill>
                  <a:schemeClr val="tx1"/>
                </a:solidFill>
                <a:latin typeface="Roboto" pitchFamily="2" charset="0"/>
                <a:ea typeface="Roboto" pitchFamily="2" charset="0"/>
              </a:rPr>
              <a:t>đánh</a:t>
            </a:r>
            <a:r>
              <a:rPr lang="en-US" sz="2400" dirty="0">
                <a:solidFill>
                  <a:schemeClr val="tx1"/>
                </a:solidFill>
                <a:latin typeface="Roboto" pitchFamily="2" charset="0"/>
                <a:ea typeface="Roboto" pitchFamily="2" charset="0"/>
              </a:rPr>
              <a:t> </a:t>
            </a:r>
            <a:r>
              <a:rPr lang="en-US" sz="2400" dirty="0" err="1">
                <a:solidFill>
                  <a:schemeClr val="tx1"/>
                </a:solidFill>
                <a:latin typeface="Roboto" pitchFamily="2" charset="0"/>
                <a:ea typeface="Roboto" pitchFamily="2" charset="0"/>
              </a:rPr>
              <a:t>giá</a:t>
            </a:r>
            <a:r>
              <a:rPr lang="en-US" sz="2400" dirty="0">
                <a:solidFill>
                  <a:schemeClr val="tx1"/>
                </a:solidFill>
                <a:latin typeface="Roboto" pitchFamily="2" charset="0"/>
                <a:ea typeface="Roboto" pitchFamily="2" charset="0"/>
              </a:rPr>
              <a:t> hệ thống</a:t>
            </a:r>
            <a:endParaRPr lang="vi-VN" sz="2400" dirty="0">
              <a:solidFill>
                <a:schemeClr val="tx1"/>
              </a:solidFill>
              <a:latin typeface="Roboto" pitchFamily="2" charset="0"/>
              <a:ea typeface="Roboto"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895082"/>
            <a:ext cx="5631467" cy="5348339"/>
          </a:xfrm>
          <a:prstGeom prst="rect">
            <a:avLst/>
          </a:prstGeom>
        </p:spPr>
      </p:pic>
    </p:spTree>
    <p:extLst>
      <p:ext uri="{BB962C8B-B14F-4D97-AF65-F5344CB8AC3E}">
        <p14:creationId xmlns:p14="http://schemas.microsoft.com/office/powerpoint/2010/main" val="426925759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a:rPr>
              <a:t>Giá</a:t>
            </a:r>
            <a:r>
              <a:rPr lang="en-US" sz="3200" dirty="0">
                <a:latin typeface="Roboto"/>
              </a:rPr>
              <a:t> </a:t>
            </a:r>
            <a:r>
              <a:rPr lang="en-US" sz="3200" dirty="0" err="1">
                <a:latin typeface="Roboto"/>
              </a:rPr>
              <a:t>trị</a:t>
            </a:r>
            <a:r>
              <a:rPr lang="en-US" sz="3200" dirty="0">
                <a:latin typeface="Roboto"/>
              </a:rPr>
              <a:t> </a:t>
            </a:r>
            <a:r>
              <a:rPr lang="en-US" sz="3200" dirty="0" err="1">
                <a:latin typeface="Roboto"/>
              </a:rPr>
              <a:t>và</a:t>
            </a:r>
            <a:r>
              <a:rPr lang="en-US" sz="3200" dirty="0">
                <a:latin typeface="Roboto"/>
              </a:rPr>
              <a:t> </a:t>
            </a:r>
            <a:r>
              <a:rPr lang="en-US" sz="3200" dirty="0" err="1">
                <a:latin typeface="Roboto"/>
              </a:rPr>
              <a:t>nguyên</a:t>
            </a:r>
            <a:r>
              <a:rPr lang="en-US" sz="3200" dirty="0">
                <a:latin typeface="Roboto"/>
              </a:rPr>
              <a:t> </a:t>
            </a:r>
            <a:r>
              <a:rPr lang="en-US" sz="3200" dirty="0" err="1">
                <a:latin typeface="Roboto"/>
              </a:rPr>
              <a:t>tắc</a:t>
            </a:r>
            <a:r>
              <a:rPr lang="en-US" sz="3200" dirty="0">
                <a:latin typeface="Roboto"/>
              </a:rPr>
              <a:t> </a:t>
            </a:r>
            <a:r>
              <a:rPr lang="en-US" sz="3200" dirty="0" err="1">
                <a:latin typeface="Roboto"/>
              </a:rPr>
              <a:t>của</a:t>
            </a:r>
            <a:r>
              <a:rPr lang="en-US" sz="3200" dirty="0">
                <a:latin typeface="Roboto"/>
              </a:rPr>
              <a:t> </a:t>
            </a:r>
            <a:r>
              <a:rPr lang="en-US" sz="3200" dirty="0" err="1">
                <a:latin typeface="Roboto"/>
              </a:rPr>
              <a:t>mô</a:t>
            </a:r>
            <a:r>
              <a:rPr lang="en-US" sz="3200" dirty="0">
                <a:latin typeface="Roboto"/>
              </a:rPr>
              <a:t> </a:t>
            </a:r>
            <a:r>
              <a:rPr lang="en-US" sz="3200" dirty="0" err="1">
                <a:latin typeface="Roboto"/>
              </a:rPr>
              <a:t>hình</a:t>
            </a:r>
            <a:r>
              <a:rPr lang="en-US" sz="3200" dirty="0">
                <a:latin typeface="Roboto"/>
              </a:rPr>
              <a:t> Agile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vi-VN" sz="2400" dirty="0">
                <a:latin typeface="Roboto" pitchFamily="2" charset="0"/>
                <a:ea typeface="Roboto" pitchFamily="2" charset="0"/>
              </a:rPr>
              <a:t>Cá nhân và sự tương tác</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en-US" sz="2400" dirty="0" err="1">
                <a:latin typeface="Roboto" pitchFamily="2" charset="0"/>
                <a:ea typeface="Roboto" pitchFamily="2" charset="0"/>
              </a:rPr>
              <a:t>Phần</a:t>
            </a:r>
            <a:r>
              <a:rPr lang="en-US" sz="2400" dirty="0">
                <a:latin typeface="Roboto" pitchFamily="2" charset="0"/>
                <a:ea typeface="Roboto" pitchFamily="2" charset="0"/>
              </a:rPr>
              <a:t> </a:t>
            </a:r>
            <a:r>
              <a:rPr lang="en-US" sz="2400" dirty="0" err="1">
                <a:latin typeface="Roboto" pitchFamily="2" charset="0"/>
                <a:ea typeface="Roboto" pitchFamily="2" charset="0"/>
              </a:rPr>
              <a:t>mềm</a:t>
            </a:r>
            <a:r>
              <a:rPr lang="en-US" sz="2400" dirty="0">
                <a:latin typeface="Roboto" pitchFamily="2" charset="0"/>
                <a:ea typeface="Roboto" pitchFamily="2" charset="0"/>
              </a:rPr>
              <a:t> </a:t>
            </a:r>
            <a:r>
              <a:rPr lang="en-US" sz="2400" dirty="0" err="1">
                <a:latin typeface="Roboto" pitchFamily="2" charset="0"/>
                <a:ea typeface="Roboto" pitchFamily="2" charset="0"/>
              </a:rPr>
              <a:t>chạy</a:t>
            </a:r>
            <a:r>
              <a:rPr lang="en-US" sz="2400" dirty="0">
                <a:latin typeface="Roboto" pitchFamily="2" charset="0"/>
                <a:ea typeface="Roboto" pitchFamily="2" charset="0"/>
              </a:rPr>
              <a:t> </a:t>
            </a:r>
            <a:r>
              <a:rPr lang="en-US" sz="2400" dirty="0" err="1">
                <a:latin typeface="Roboto" pitchFamily="2" charset="0"/>
                <a:ea typeface="Roboto" pitchFamily="2" charset="0"/>
              </a:rPr>
              <a:t>tốt</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en-US" sz="2400" dirty="0" err="1">
                <a:latin typeface="Roboto" pitchFamily="2" charset="0"/>
                <a:ea typeface="Roboto" pitchFamily="2" charset="0"/>
              </a:rPr>
              <a:t>Cộng</a:t>
            </a:r>
            <a:r>
              <a:rPr lang="en-US" sz="2400" dirty="0">
                <a:latin typeface="Roboto" pitchFamily="2" charset="0"/>
                <a:ea typeface="Roboto" pitchFamily="2" charset="0"/>
              </a:rPr>
              <a:t> </a:t>
            </a:r>
            <a:r>
              <a:rPr lang="en-US" sz="2400" dirty="0" err="1">
                <a:latin typeface="Roboto" pitchFamily="2" charset="0"/>
                <a:ea typeface="Roboto" pitchFamily="2" charset="0"/>
              </a:rPr>
              <a:t>tác</a:t>
            </a:r>
            <a:r>
              <a:rPr lang="en-US" sz="2400" dirty="0">
                <a:latin typeface="Roboto" pitchFamily="2" charset="0"/>
                <a:ea typeface="Roboto" pitchFamily="2" charset="0"/>
              </a:rPr>
              <a:t> </a:t>
            </a:r>
            <a:r>
              <a:rPr lang="en-US" sz="2400" dirty="0" err="1">
                <a:latin typeface="Roboto" pitchFamily="2" charset="0"/>
                <a:ea typeface="Roboto" pitchFamily="2" charset="0"/>
              </a:rPr>
              <a:t>với</a:t>
            </a:r>
            <a:r>
              <a:rPr lang="en-US" sz="2400" dirty="0">
                <a:latin typeface="Roboto" pitchFamily="2" charset="0"/>
                <a:ea typeface="Roboto" pitchFamily="2" charset="0"/>
              </a:rPr>
              <a:t> </a:t>
            </a:r>
            <a:r>
              <a:rPr lang="en-US" sz="2400" dirty="0" err="1">
                <a:latin typeface="Roboto" pitchFamily="2" charset="0"/>
                <a:ea typeface="Roboto" pitchFamily="2" charset="0"/>
              </a:rPr>
              <a:t>khách</a:t>
            </a:r>
            <a:r>
              <a:rPr lang="en-US" sz="2400" dirty="0">
                <a:latin typeface="Roboto" pitchFamily="2" charset="0"/>
                <a:ea typeface="Roboto" pitchFamily="2" charset="0"/>
              </a:rPr>
              <a:t> </a:t>
            </a:r>
            <a:r>
              <a:rPr lang="en-US" sz="2400" dirty="0" err="1">
                <a:latin typeface="Roboto" pitchFamily="2" charset="0"/>
                <a:ea typeface="Roboto" pitchFamily="2" charset="0"/>
              </a:rPr>
              <a:t>hàng</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en-US" sz="2400" dirty="0" err="1">
                <a:latin typeface="Roboto" pitchFamily="2" charset="0"/>
                <a:ea typeface="Roboto" pitchFamily="2" charset="0"/>
              </a:rPr>
              <a:t>Phản</a:t>
            </a:r>
            <a:r>
              <a:rPr lang="en-US" sz="2400" dirty="0">
                <a:latin typeface="Roboto" pitchFamily="2" charset="0"/>
                <a:ea typeface="Roboto" pitchFamily="2" charset="0"/>
              </a:rPr>
              <a:t> </a:t>
            </a:r>
            <a:r>
              <a:rPr lang="en-US" sz="2400" dirty="0" err="1">
                <a:latin typeface="Roboto" pitchFamily="2" charset="0"/>
                <a:ea typeface="Roboto" pitchFamily="2" charset="0"/>
              </a:rPr>
              <a:t>hồi</a:t>
            </a:r>
            <a:r>
              <a:rPr lang="en-US" sz="2400" dirty="0">
                <a:latin typeface="Roboto" pitchFamily="2" charset="0"/>
                <a:ea typeface="Roboto" pitchFamily="2" charset="0"/>
              </a:rPr>
              <a:t> </a:t>
            </a:r>
            <a:r>
              <a:rPr lang="en-US" sz="2400" dirty="0" err="1">
                <a:latin typeface="Roboto" pitchFamily="2" charset="0"/>
                <a:ea typeface="Roboto" pitchFamily="2" charset="0"/>
              </a:rPr>
              <a:t>với</a:t>
            </a:r>
            <a:r>
              <a:rPr lang="en-US" sz="2400" dirty="0">
                <a:latin typeface="Roboto" pitchFamily="2" charset="0"/>
                <a:ea typeface="Roboto" pitchFamily="2" charset="0"/>
              </a:rPr>
              <a:t> </a:t>
            </a:r>
            <a:r>
              <a:rPr lang="en-US" sz="2400" dirty="0" err="1">
                <a:latin typeface="Roboto" pitchFamily="2" charset="0"/>
                <a:ea typeface="Roboto" pitchFamily="2" charset="0"/>
              </a:rPr>
              <a:t>các</a:t>
            </a:r>
            <a:r>
              <a:rPr lang="en-US" sz="2400" dirty="0">
                <a:latin typeface="Roboto" pitchFamily="2" charset="0"/>
                <a:ea typeface="Roboto" pitchFamily="2" charset="0"/>
              </a:rPr>
              <a:t> </a:t>
            </a:r>
            <a:r>
              <a:rPr lang="en-US" sz="2400" dirty="0" err="1">
                <a:latin typeface="Roboto" pitchFamily="2" charset="0"/>
                <a:ea typeface="Roboto" pitchFamily="2" charset="0"/>
              </a:rPr>
              <a:t>thay</a:t>
            </a:r>
            <a:r>
              <a:rPr lang="en-US" sz="2400" dirty="0">
                <a:latin typeface="Roboto" pitchFamily="2" charset="0"/>
                <a:ea typeface="Roboto" pitchFamily="2" charset="0"/>
              </a:rPr>
              <a:t> </a:t>
            </a:r>
            <a:r>
              <a:rPr lang="en-US" sz="2400" dirty="0" err="1">
                <a:latin typeface="Roboto" pitchFamily="2" charset="0"/>
                <a:ea typeface="Roboto" pitchFamily="2" charset="0"/>
              </a:rPr>
              <a:t>đổi</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40</a:t>
            </a:fld>
            <a:endParaRPr lang="ru-RU" dirty="0"/>
          </a:p>
        </p:txBody>
      </p:sp>
    </p:spTree>
    <p:extLst>
      <p:ext uri="{BB962C8B-B14F-4D97-AF65-F5344CB8AC3E}">
        <p14:creationId xmlns:p14="http://schemas.microsoft.com/office/powerpoint/2010/main" val="27254676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a:rPr>
              <a:t>Tuyên</a:t>
            </a:r>
            <a:r>
              <a:rPr lang="en-US" sz="3200" dirty="0">
                <a:latin typeface="Roboto"/>
              </a:rPr>
              <a:t> </a:t>
            </a:r>
            <a:r>
              <a:rPr lang="en-US" sz="3200" dirty="0" err="1">
                <a:latin typeface="Roboto"/>
              </a:rPr>
              <a:t>Ngôn</a:t>
            </a:r>
            <a:r>
              <a:rPr lang="en-US" sz="3200" dirty="0">
                <a:latin typeface="Roboto"/>
              </a:rPr>
              <a:t> </a:t>
            </a:r>
            <a:r>
              <a:rPr lang="en-US" sz="3200" dirty="0" err="1">
                <a:latin typeface="Roboto"/>
              </a:rPr>
              <a:t>của</a:t>
            </a:r>
            <a:r>
              <a:rPr lang="en-US" sz="3200" dirty="0">
                <a:latin typeface="Roboto"/>
              </a:rPr>
              <a:t> Agile </a:t>
            </a: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4294967295"/>
          </p:nvPr>
        </p:nvSpPr>
        <p:spPr>
          <a:xfrm>
            <a:off x="11642725" y="5816600"/>
            <a:ext cx="549275" cy="365125"/>
          </a:xfrm>
        </p:spPr>
        <p:txBody>
          <a:bodyPr/>
          <a:lstStyle/>
          <a:p>
            <a:fld id="{D495E168-DA5E-4888-8D8A-92B118324C14}" type="slidenum">
              <a:rPr lang="ru-RU" smtClean="0"/>
              <a:t>41</a:t>
            </a:fld>
            <a:endParaRPr lang="ru-RU" dirty="0"/>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vi-VN" sz="2400" dirty="0"/>
              <a:t>Cá nhân và sự tương tác hơn là quy trình và công cụ. </a:t>
            </a:r>
            <a:endParaRPr lang="en-US" sz="2400" dirty="0">
              <a:latin typeface="Roboto"/>
            </a:endParaRPr>
          </a:p>
          <a:p>
            <a:endParaRPr lang="en-US" sz="2400" dirty="0">
              <a:latin typeface="Roboto"/>
            </a:endParaRPr>
          </a:p>
          <a:p>
            <a:r>
              <a:rPr lang="vi-VN" sz="2400" dirty="0"/>
              <a:t>Phần mềm chạy tốt hơn là tài liệu đầy đủ.  </a:t>
            </a:r>
            <a:endParaRPr lang="en-US" sz="2400" dirty="0">
              <a:latin typeface="Roboto"/>
            </a:endParaRPr>
          </a:p>
          <a:p>
            <a:endParaRPr lang="en-US" sz="2400" dirty="0">
              <a:latin typeface="Roboto"/>
            </a:endParaRPr>
          </a:p>
          <a:p>
            <a:r>
              <a:rPr lang="vi-VN" sz="2400" dirty="0"/>
              <a:t>Cộng tác với khách hàng hơn là đàm phán hợp đồng. </a:t>
            </a:r>
            <a:endParaRPr lang="en-US" sz="2400" dirty="0">
              <a:latin typeface="Roboto"/>
            </a:endParaRPr>
          </a:p>
          <a:p>
            <a:endParaRPr lang="en-US" sz="2400" dirty="0">
              <a:latin typeface="Roboto"/>
            </a:endParaRPr>
          </a:p>
          <a:p>
            <a:r>
              <a:rPr lang="vi-VN" sz="2400" dirty="0"/>
              <a:t>Phản hồi với các thay đổi hơn là bám sát kế hoạch. </a:t>
            </a:r>
            <a:endParaRPr lang="en-US" sz="2400" u="sng" dirty="0">
              <a:solidFill>
                <a:srgbClr val="0070C0"/>
              </a:solidFill>
              <a:latin typeface="Roboto"/>
            </a:endParaRPr>
          </a:p>
        </p:txBody>
      </p:sp>
    </p:spTree>
    <p:extLst>
      <p:ext uri="{BB962C8B-B14F-4D97-AF65-F5344CB8AC3E}">
        <p14:creationId xmlns:p14="http://schemas.microsoft.com/office/powerpoint/2010/main" val="911467423"/>
      </p:ext>
    </p:extLst>
  </p:cSld>
  <p:clrMapOvr>
    <a:masterClrMapping/>
  </p:clrMapOvr>
  <p:transition spd="slow">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vi-VN" sz="3200" dirty="0">
                <a:latin typeface="Roboto" pitchFamily="2" charset="0"/>
                <a:ea typeface="Roboto" pitchFamily="2" charset="0"/>
              </a:rPr>
              <a:t>Cá nhân và sự tương tác </a:t>
            </a:r>
            <a:endParaRPr lang="en-US" sz="3200" dirty="0">
              <a:latin typeface="Roboto" pitchFamily="2" charset="0"/>
              <a:ea typeface="Roboto" pitchFamily="2"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3785652"/>
          </a:xfrm>
          <a:prstGeom prst="rect">
            <a:avLst/>
          </a:prstGeom>
          <a:noFill/>
        </p:spPr>
        <p:txBody>
          <a:bodyPr wrap="square" rtlCol="0">
            <a:spAutoFit/>
          </a:bodyPr>
          <a:lstStyle/>
          <a:p>
            <a:r>
              <a:rPr lang="vi-VN" sz="2400" dirty="0">
                <a:latin typeface="Roboto" pitchFamily="2" charset="0"/>
                <a:ea typeface="Roboto" pitchFamily="2" charset="0"/>
              </a:rPr>
              <a:t>Khi không có vấn đề trong tương tác, nhóm có thể thực hiện công việc tốt hơn 50 lần so với mức trung bình trong lĩnh vực của mình.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Khi bắt đầu dự án có nhiều vấn đề: dự án phải cập nhật liên tục, lỗi hệ thống, deadline. . . đòi hỏi phải có sự tương tác tốt.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Để tạo điều kiện cho sự tương tác, một số phương pháp thường được sử dụng : lập trình cặp (pair-programming), tích hợp liên tục (continuos integration), standup metting (họp đứng). . .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42</a:t>
            </a:fld>
            <a:endParaRPr lang="ru-RU" dirty="0"/>
          </a:p>
        </p:txBody>
      </p:sp>
    </p:spTree>
    <p:extLst>
      <p:ext uri="{BB962C8B-B14F-4D97-AF65-F5344CB8AC3E}">
        <p14:creationId xmlns:p14="http://schemas.microsoft.com/office/powerpoint/2010/main" val="1261724188"/>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vi-VN" sz="3200" dirty="0"/>
              <a:t>Cá nhân và sự tương tác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3785652"/>
          </a:xfrm>
          <a:prstGeom prst="rect">
            <a:avLst/>
          </a:prstGeom>
          <a:noFill/>
        </p:spPr>
        <p:txBody>
          <a:bodyPr wrap="square" rtlCol="0">
            <a:spAutoFit/>
          </a:bodyPr>
          <a:lstStyle/>
          <a:p>
            <a:r>
              <a:rPr lang="vi-VN" sz="2400" dirty="0"/>
              <a:t>Tuy nhiên, chỉ tăng tần suất phản hồi và giao tiếp là không đủ để loại bỏ các vấn đề về truyền thông.</a:t>
            </a:r>
            <a:endParaRPr lang="en-US" sz="2400" dirty="0"/>
          </a:p>
          <a:p>
            <a:endParaRPr lang="en-US" sz="2400" dirty="0"/>
          </a:p>
          <a:p>
            <a:r>
              <a:rPr lang="vi-VN" sz="2400" dirty="0"/>
              <a:t>Các thành viên trong nhóm thể hiện những hành vi quan trọng sau: </a:t>
            </a:r>
            <a:endParaRPr lang="en-US" sz="2400" dirty="0"/>
          </a:p>
          <a:p>
            <a:r>
              <a:rPr lang="en-US" sz="2400" dirty="0"/>
              <a:t>	</a:t>
            </a:r>
            <a:r>
              <a:rPr lang="vi-VN" sz="2400" dirty="0"/>
              <a:t>Tôn trọng giá trị của mỗi cá nhân. </a:t>
            </a:r>
            <a:endParaRPr lang="en-US" sz="2400" dirty="0"/>
          </a:p>
          <a:p>
            <a:r>
              <a:rPr lang="en-US" sz="2400" dirty="0"/>
              <a:t>	</a:t>
            </a:r>
            <a:r>
              <a:rPr lang="vi-VN" sz="2400" dirty="0"/>
              <a:t>Trung thực. </a:t>
            </a:r>
            <a:endParaRPr lang="en-US" sz="2400" dirty="0"/>
          </a:p>
          <a:p>
            <a:r>
              <a:rPr lang="en-US" sz="2400" dirty="0"/>
              <a:t>	</a:t>
            </a:r>
            <a:r>
              <a:rPr lang="vi-VN" sz="2400" dirty="0"/>
              <a:t>Minh bạch về dữ liệu, hoạt động, và quyết định. </a:t>
            </a:r>
            <a:endParaRPr lang="en-US" sz="2400" dirty="0"/>
          </a:p>
          <a:p>
            <a:r>
              <a:rPr lang="en-US" sz="2400" dirty="0"/>
              <a:t>	</a:t>
            </a:r>
            <a:r>
              <a:rPr lang="vi-VN" sz="2400" dirty="0"/>
              <a:t>Tin tưởng vào sự hỗ trợ của mỗi cá nhân với nhóm. </a:t>
            </a:r>
            <a:endParaRPr lang="en-US" sz="2400" dirty="0"/>
          </a:p>
          <a:p>
            <a:r>
              <a:rPr lang="en-US" sz="2400" dirty="0"/>
              <a:t>	</a:t>
            </a:r>
            <a:r>
              <a:rPr lang="vi-VN" sz="2400" dirty="0"/>
              <a:t>Cam kết với nhóm và các mục tiêu của nhóm. </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43</a:t>
            </a:fld>
            <a:endParaRPr lang="ru-RU" dirty="0"/>
          </a:p>
        </p:txBody>
      </p:sp>
    </p:spTree>
    <p:extLst>
      <p:ext uri="{BB962C8B-B14F-4D97-AF65-F5344CB8AC3E}">
        <p14:creationId xmlns:p14="http://schemas.microsoft.com/office/powerpoint/2010/main" val="3883505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Phần</a:t>
            </a:r>
            <a:r>
              <a:rPr lang="en-US" sz="3200" dirty="0">
                <a:latin typeface="Roboto" pitchFamily="2" charset="0"/>
                <a:ea typeface="Roboto" pitchFamily="2" charset="0"/>
              </a:rPr>
              <a:t> </a:t>
            </a:r>
            <a:r>
              <a:rPr lang="en-US" sz="3200" dirty="0" err="1">
                <a:latin typeface="Roboto" pitchFamily="2" charset="0"/>
                <a:ea typeface="Roboto" pitchFamily="2" charset="0"/>
              </a:rPr>
              <a:t>mềm</a:t>
            </a:r>
            <a:r>
              <a:rPr lang="en-US" sz="3200" dirty="0">
                <a:latin typeface="Roboto" pitchFamily="2" charset="0"/>
                <a:ea typeface="Roboto" pitchFamily="2" charset="0"/>
              </a:rPr>
              <a:t> </a:t>
            </a:r>
            <a:r>
              <a:rPr lang="en-US" sz="3200" dirty="0" err="1">
                <a:latin typeface="Roboto" pitchFamily="2" charset="0"/>
                <a:ea typeface="Roboto" pitchFamily="2" charset="0"/>
              </a:rPr>
              <a:t>chạy</a:t>
            </a:r>
            <a:r>
              <a:rPr lang="en-US" sz="3200" dirty="0">
                <a:latin typeface="Roboto" pitchFamily="2" charset="0"/>
                <a:ea typeface="Roboto" pitchFamily="2" charset="0"/>
              </a:rPr>
              <a:t> </a:t>
            </a:r>
            <a:r>
              <a:rPr lang="en-US" sz="3200" dirty="0" err="1">
                <a:latin typeface="Roboto" pitchFamily="2" charset="0"/>
                <a:ea typeface="Roboto" pitchFamily="2" charset="0"/>
              </a:rPr>
              <a:t>tốt</a:t>
            </a:r>
            <a:r>
              <a:rPr lang="en-US" sz="3200" dirty="0">
                <a:latin typeface="Roboto" pitchFamily="2" charset="0"/>
                <a:ea typeface="Roboto" pitchFamily="2" charset="0"/>
              </a:rPr>
              <a:t>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3785652"/>
          </a:xfrm>
          <a:prstGeom prst="rect">
            <a:avLst/>
          </a:prstGeom>
          <a:noFill/>
        </p:spPr>
        <p:txBody>
          <a:bodyPr wrap="square" rtlCol="0">
            <a:spAutoFit/>
          </a:bodyPr>
          <a:lstStyle/>
          <a:p>
            <a:r>
              <a:rPr lang="vi-VN" sz="2400" dirty="0">
                <a:latin typeface="Roboto" pitchFamily="2" charset="0"/>
                <a:ea typeface="Roboto" pitchFamily="2" charset="0"/>
              </a:rPr>
              <a:t>Cung cấp một phần nhỏ của phần mềm chạy tốt tới khách hàng sau một khoảng thời gian nhất định.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Ở mức độ cao, các tính năng phải vượt qua tất cả các kiểm thử và được vận hành bởi người dùng cuối. Ở mức thấp, các nhóm vượt qua được kiểm thử đơn vị (unit test) và kiểm thử hệ thống.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Một công ty CMMI Cấp độ 5, chạy các kiểm thử với mỗi tính năng, và sửa bất cứ một lỗi nào có độ ưu tiên cao nhất sẽ tăng gấp đôi tốc độ sản xuất và giảm các sai sót đến 40%.</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44</a:t>
            </a:fld>
            <a:endParaRPr lang="ru-RU" dirty="0"/>
          </a:p>
        </p:txBody>
      </p:sp>
    </p:spTree>
    <p:extLst>
      <p:ext uri="{BB962C8B-B14F-4D97-AF65-F5344CB8AC3E}">
        <p14:creationId xmlns:p14="http://schemas.microsoft.com/office/powerpoint/2010/main" val="306686705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Cộng</a:t>
            </a:r>
            <a:r>
              <a:rPr lang="en-US" sz="3200" dirty="0">
                <a:latin typeface="Roboto" pitchFamily="2" charset="0"/>
                <a:ea typeface="Roboto" pitchFamily="2" charset="0"/>
              </a:rPr>
              <a:t> </a:t>
            </a:r>
            <a:r>
              <a:rPr lang="en-US" sz="3200" dirty="0" err="1">
                <a:latin typeface="Roboto" pitchFamily="2" charset="0"/>
                <a:ea typeface="Roboto" pitchFamily="2" charset="0"/>
              </a:rPr>
              <a:t>tác</a:t>
            </a:r>
            <a:r>
              <a:rPr lang="en-US" sz="3200" dirty="0">
                <a:latin typeface="Roboto" pitchFamily="2" charset="0"/>
                <a:ea typeface="Roboto" pitchFamily="2" charset="0"/>
              </a:rPr>
              <a:t> </a:t>
            </a:r>
            <a:r>
              <a:rPr lang="en-US" sz="3200" dirty="0" err="1">
                <a:latin typeface="Roboto" pitchFamily="2" charset="0"/>
                <a:ea typeface="Roboto" pitchFamily="2" charset="0"/>
              </a:rPr>
              <a:t>với</a:t>
            </a:r>
            <a:r>
              <a:rPr lang="en-US" sz="3200" dirty="0">
                <a:latin typeface="Roboto" pitchFamily="2" charset="0"/>
                <a:ea typeface="Roboto" pitchFamily="2" charset="0"/>
              </a:rPr>
              <a:t> </a:t>
            </a:r>
            <a:r>
              <a:rPr lang="en-US" sz="3200" dirty="0" err="1">
                <a:latin typeface="Roboto" pitchFamily="2" charset="0"/>
                <a:ea typeface="Roboto" pitchFamily="2" charset="0"/>
              </a:rPr>
              <a:t>khách</a:t>
            </a:r>
            <a:r>
              <a:rPr lang="en-US" sz="3200" dirty="0">
                <a:latin typeface="Roboto" pitchFamily="2" charset="0"/>
                <a:ea typeface="Roboto" pitchFamily="2" charset="0"/>
              </a:rPr>
              <a:t> </a:t>
            </a:r>
            <a:r>
              <a:rPr lang="en-US" sz="3200" dirty="0" err="1">
                <a:latin typeface="Roboto" pitchFamily="2" charset="0"/>
                <a:ea typeface="Roboto" pitchFamily="2" charset="0"/>
              </a:rPr>
              <a:t>hàng</a:t>
            </a:r>
            <a:r>
              <a:rPr lang="en-US" sz="3200" dirty="0">
                <a:latin typeface="Roboto" pitchFamily="2" charset="0"/>
                <a:ea typeface="Roboto" pitchFamily="2" charset="0"/>
              </a:rPr>
              <a:t>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308324"/>
          </a:xfrm>
          <a:prstGeom prst="rect">
            <a:avLst/>
          </a:prstGeom>
          <a:noFill/>
        </p:spPr>
        <p:txBody>
          <a:bodyPr wrap="square" rtlCol="0">
            <a:spAutoFit/>
          </a:bodyPr>
          <a:lstStyle/>
          <a:p>
            <a:r>
              <a:rPr lang="vi-VN" sz="2400" dirty="0">
                <a:latin typeface="Roboto" pitchFamily="2" charset="0"/>
                <a:ea typeface="Roboto" pitchFamily="2" charset="0"/>
              </a:rPr>
              <a:t>Mức độ chuyển giao thường xuyên đã cho phép khách hàng cung cấp các thông tin phản hồi về phần mềm hoạt động một cách đều đặn hơn.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Điều này cho phép khách hàng có thể giúp định hình sản phẩm phần mềm đang được tạo ra.</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45</a:t>
            </a:fld>
            <a:endParaRPr lang="ru-RU" dirty="0"/>
          </a:p>
        </p:txBody>
      </p:sp>
    </p:spTree>
    <p:extLst>
      <p:ext uri="{BB962C8B-B14F-4D97-AF65-F5344CB8AC3E}">
        <p14:creationId xmlns:p14="http://schemas.microsoft.com/office/powerpoint/2010/main" val="10389510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t>Phản</a:t>
            </a:r>
            <a:r>
              <a:rPr lang="en-US" sz="3200" dirty="0"/>
              <a:t> </a:t>
            </a:r>
            <a:r>
              <a:rPr lang="en-US" sz="3200" dirty="0" err="1"/>
              <a:t>hồi</a:t>
            </a:r>
            <a:r>
              <a:rPr lang="en-US" sz="3200" dirty="0"/>
              <a:t> </a:t>
            </a:r>
            <a:r>
              <a:rPr lang="en-US" sz="3200" dirty="0" err="1"/>
              <a:t>với</a:t>
            </a:r>
            <a:r>
              <a:rPr lang="en-US" sz="3200" dirty="0"/>
              <a:t> </a:t>
            </a:r>
            <a:r>
              <a:rPr lang="en-US" sz="3200" dirty="0" err="1"/>
              <a:t>thay</a:t>
            </a:r>
            <a:r>
              <a:rPr lang="en-US" sz="3200" dirty="0"/>
              <a:t> </a:t>
            </a:r>
            <a:r>
              <a:rPr lang="en-US" sz="3200" dirty="0" err="1"/>
              <a:t>đổi</a:t>
            </a:r>
            <a:r>
              <a:rPr lang="en-US" sz="3200" dirty="0"/>
              <a:t>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4154984"/>
          </a:xfrm>
          <a:prstGeom prst="rect">
            <a:avLst/>
          </a:prstGeom>
          <a:noFill/>
        </p:spPr>
        <p:txBody>
          <a:bodyPr wrap="square" rtlCol="0">
            <a:spAutoFit/>
          </a:bodyPr>
          <a:lstStyle/>
          <a:p>
            <a:r>
              <a:rPr lang="vi-VN" sz="2400" dirty="0"/>
              <a:t>Dữ liệu ngành công nghiệp cho thấy hơn 60% các yêu cầu về sản phẩm hay dự án bị thay đổi suốt quá trình phát triển phần mềm. </a:t>
            </a:r>
            <a:endParaRPr lang="en-US" sz="2400" dirty="0"/>
          </a:p>
          <a:p>
            <a:endParaRPr lang="en-US" sz="2400" dirty="0"/>
          </a:p>
          <a:p>
            <a:r>
              <a:rPr lang="vi-VN" sz="2400" dirty="0"/>
              <a:t>Ngay cả khi các dự án truyền thống kết thúc đúng thời gian, đúng kinh phí, với các tính năng theo kế hoạch, nhưng khách hàng thường không hài lòng. </a:t>
            </a:r>
            <a:endParaRPr lang="en-US" sz="2400" dirty="0"/>
          </a:p>
          <a:p>
            <a:endParaRPr lang="en-US" sz="2400" dirty="0"/>
          </a:p>
          <a:p>
            <a:r>
              <a:rPr lang="vi-VN" sz="2400" dirty="0"/>
              <a:t>Nếu khách hàng không nhìn thấy phần mềm hoạt động cho đến khi kết thúc dự án, sẽ là quá muộn cho việc kết hợp các thông tin phản hồi của họ ở thời điểm này.</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46</a:t>
            </a:fld>
            <a:endParaRPr lang="ru-RU" dirty="0"/>
          </a:p>
        </p:txBody>
      </p:sp>
    </p:spTree>
    <p:extLst>
      <p:ext uri="{BB962C8B-B14F-4D97-AF65-F5344CB8AC3E}">
        <p14:creationId xmlns:p14="http://schemas.microsoft.com/office/powerpoint/2010/main" val="268699342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12 </a:t>
            </a:r>
            <a:r>
              <a:rPr lang="en-US" sz="3200" dirty="0" err="1"/>
              <a:t>Nguyên</a:t>
            </a:r>
            <a:r>
              <a:rPr lang="en-US" sz="3200" dirty="0"/>
              <a:t> </a:t>
            </a:r>
            <a:r>
              <a:rPr lang="en-US" sz="3200" dirty="0" err="1"/>
              <a:t>tắc</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3046988"/>
          </a:xfrm>
          <a:prstGeom prst="rect">
            <a:avLst/>
          </a:prstGeom>
          <a:noFill/>
        </p:spPr>
        <p:txBody>
          <a:bodyPr wrap="square" rtlCol="0">
            <a:spAutoFit/>
          </a:bodyPr>
          <a:lstStyle/>
          <a:p>
            <a:pPr marL="457200" indent="-457200">
              <a:buAutoNum type="arabicPeriod"/>
            </a:pPr>
            <a:r>
              <a:rPr lang="vi-VN" sz="2400" dirty="0"/>
              <a:t>Thỏa mãn yêu cầu của khách hàng thông qua việc giao hàng sớm và liên tục phần mềm có giá trị. </a:t>
            </a:r>
            <a:endParaRPr lang="en-US" sz="2400" dirty="0"/>
          </a:p>
          <a:p>
            <a:pPr marL="457200" indent="-457200">
              <a:buAutoNum type="arabicPeriod"/>
            </a:pPr>
            <a:r>
              <a:rPr lang="vi-VN" sz="2400" dirty="0"/>
              <a:t>Chào đón việc thay đổi yêu cầu, thậm chí rất muộn trong quá trình phát triển. </a:t>
            </a:r>
            <a:endParaRPr lang="en-US" sz="2400" dirty="0"/>
          </a:p>
          <a:p>
            <a:pPr marL="457200" indent="-457200">
              <a:buAutoNum type="arabicPeriod"/>
            </a:pPr>
            <a:r>
              <a:rPr lang="vi-VN" sz="2400" dirty="0"/>
              <a:t>Thường xuyên chuyển giao phần mềm chạy tốt tới khách hàng, từ vài tuần đến vài tháng.</a:t>
            </a:r>
            <a:endParaRPr lang="en-US" sz="2400" dirty="0"/>
          </a:p>
          <a:p>
            <a:pPr marL="457200" indent="-457200">
              <a:buAutoNum type="arabicPeriod"/>
            </a:pPr>
            <a:r>
              <a:rPr lang="vi-VN" sz="2400" dirty="0"/>
              <a:t>Nhà kinh doanh và nhà phát triển phải làm việc cùng nhau hàng ngày trong suốt dự án. </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47</a:t>
            </a:fld>
            <a:endParaRPr lang="ru-RU" dirty="0"/>
          </a:p>
        </p:txBody>
      </p:sp>
    </p:spTree>
    <p:extLst>
      <p:ext uri="{BB962C8B-B14F-4D97-AF65-F5344CB8AC3E}">
        <p14:creationId xmlns:p14="http://schemas.microsoft.com/office/powerpoint/2010/main" val="163982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12 </a:t>
            </a:r>
            <a:r>
              <a:rPr lang="en-US" sz="3200" dirty="0" err="1"/>
              <a:t>Nguyên</a:t>
            </a:r>
            <a:r>
              <a:rPr lang="en-US" sz="3200" dirty="0"/>
              <a:t> </a:t>
            </a:r>
            <a:r>
              <a:rPr lang="en-US" sz="3200" dirty="0" err="1"/>
              <a:t>tắc</a:t>
            </a:r>
            <a:r>
              <a:rPr lang="en-US" sz="3200" dirty="0"/>
              <a:t>(</a:t>
            </a:r>
            <a:r>
              <a:rPr lang="en-US" sz="3200" dirty="0" err="1"/>
              <a:t>tt</a:t>
            </a:r>
            <a:r>
              <a:rPr lang="en-US" sz="3200" dirty="0"/>
              <a:t>)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vi-VN" sz="2400" dirty="0"/>
              <a:t>5. Xây dựng các dự án xung quanh những cá nhân có động lực. Cung cấp cho họ môi trường và sự hỗ trợ cần thiết, và tin tưởng họ để hoàn thành công việc. </a:t>
            </a:r>
            <a:endParaRPr lang="en-US" sz="2400" dirty="0"/>
          </a:p>
          <a:p>
            <a:r>
              <a:rPr lang="vi-VN" sz="2400" dirty="0"/>
              <a:t>6. Phần mềm chạy tốt là thước đo chính của tiến độ. </a:t>
            </a:r>
            <a:endParaRPr lang="en-US" sz="2400" dirty="0"/>
          </a:p>
          <a:p>
            <a:r>
              <a:rPr lang="vi-VN" sz="2400" dirty="0"/>
              <a:t>7. Phương pháp hiệu quả nhất để truyền đạt thông tin tới nhóm phát triển và trong nội bộ nhóm phát triển là hội thoại trực tiếp. </a:t>
            </a:r>
            <a:endParaRPr lang="en-US" sz="2400" dirty="0"/>
          </a:p>
          <a:p>
            <a:r>
              <a:rPr lang="vi-VN" sz="2400" dirty="0"/>
              <a:t>8. Phát triển bền vững và duy trì được nhịp độ phát triển liên tục. </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48</a:t>
            </a:fld>
            <a:endParaRPr lang="ru-RU" dirty="0"/>
          </a:p>
        </p:txBody>
      </p:sp>
    </p:spTree>
    <p:extLst>
      <p:ext uri="{BB962C8B-B14F-4D97-AF65-F5344CB8AC3E}">
        <p14:creationId xmlns:p14="http://schemas.microsoft.com/office/powerpoint/2010/main" val="3662270325"/>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12 </a:t>
            </a:r>
            <a:r>
              <a:rPr lang="en-US" sz="3200" dirty="0" err="1"/>
              <a:t>Nguyên</a:t>
            </a:r>
            <a:r>
              <a:rPr lang="en-US" sz="3200" dirty="0"/>
              <a:t> </a:t>
            </a:r>
            <a:r>
              <a:rPr lang="en-US" sz="3200" dirty="0" err="1"/>
              <a:t>tắc</a:t>
            </a:r>
            <a:r>
              <a:rPr lang="en-US" sz="3200" dirty="0"/>
              <a:t>(</a:t>
            </a:r>
            <a:r>
              <a:rPr lang="en-US" sz="3200" dirty="0" err="1"/>
              <a:t>tt</a:t>
            </a:r>
            <a:r>
              <a:rPr lang="en-US" sz="3200" dirty="0"/>
              <a:t>)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vi-VN" sz="2400" dirty="0"/>
              <a:t>9. Liên tục quan tâm đến các kĩ thuật và thiết kế tốt để gia tăng sự linh hoạt. </a:t>
            </a:r>
            <a:endParaRPr lang="en-US" sz="2400" dirty="0"/>
          </a:p>
          <a:p>
            <a:r>
              <a:rPr lang="vi-VN" sz="2400" dirty="0"/>
              <a:t>10. Sự đơn giản là cần thiết - nghệ thuật tối đa hóa lượng công việc chưa hoàn thành. </a:t>
            </a:r>
            <a:endParaRPr lang="en-US" sz="2400" dirty="0"/>
          </a:p>
          <a:p>
            <a:r>
              <a:rPr lang="vi-VN" sz="2400" dirty="0"/>
              <a:t>11. Các kiến trúc tốt nhất, yêu cầu tốt nhất, và thiết kế tốt nhất sẽ được làm ra bởi các nhóm tự tổ chức. </a:t>
            </a:r>
            <a:endParaRPr lang="en-US" sz="2400" dirty="0"/>
          </a:p>
          <a:p>
            <a:r>
              <a:rPr lang="vi-VN" sz="2400" dirty="0"/>
              <a:t>12. Thích ứng thường xuyên với sự thay đổi. </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49</a:t>
            </a:fld>
            <a:endParaRPr lang="ru-RU" dirty="0"/>
          </a:p>
        </p:txBody>
      </p:sp>
    </p:spTree>
    <p:extLst>
      <p:ext uri="{BB962C8B-B14F-4D97-AF65-F5344CB8AC3E}">
        <p14:creationId xmlns:p14="http://schemas.microsoft.com/office/powerpoint/2010/main" val="13309527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8587" y="1750430"/>
            <a:ext cx="5690680" cy="1517356"/>
          </a:xfrm>
        </p:spPr>
        <p:txBody>
          <a:bodyPr/>
          <a:lstStyle/>
          <a:p>
            <a:r>
              <a:rPr lang="en-US" sz="3600" dirty="0">
                <a:latin typeface="Roboto" pitchFamily="2" charset="0"/>
                <a:ea typeface="Roboto" pitchFamily="2" charset="0"/>
              </a:rPr>
              <a:t>1. </a:t>
            </a:r>
            <a:r>
              <a:rPr lang="en-US" sz="3600" dirty="0" err="1">
                <a:latin typeface="Roboto" pitchFamily="2" charset="0"/>
                <a:ea typeface="Roboto" pitchFamily="2" charset="0"/>
              </a:rPr>
              <a:t>Xác</a:t>
            </a:r>
            <a:r>
              <a:rPr lang="en-US" sz="3600" dirty="0">
                <a:latin typeface="Roboto" pitchFamily="2" charset="0"/>
                <a:ea typeface="Roboto" pitchFamily="2" charset="0"/>
              </a:rPr>
              <a:t> </a:t>
            </a:r>
            <a:r>
              <a:rPr lang="en-US" sz="3600" dirty="0" err="1">
                <a:latin typeface="Roboto" pitchFamily="2" charset="0"/>
                <a:ea typeface="Roboto" pitchFamily="2" charset="0"/>
              </a:rPr>
              <a:t>định</a:t>
            </a:r>
            <a:r>
              <a:rPr lang="en-US" sz="3600" dirty="0">
                <a:latin typeface="Roboto" pitchFamily="2" charset="0"/>
                <a:ea typeface="Roboto" pitchFamily="2" charset="0"/>
              </a:rPr>
              <a:t> </a:t>
            </a:r>
            <a:r>
              <a:rPr lang="en-US" sz="3600" dirty="0" err="1">
                <a:latin typeface="Roboto" pitchFamily="2" charset="0"/>
                <a:ea typeface="Roboto" pitchFamily="2" charset="0"/>
              </a:rPr>
              <a:t>vấn</a:t>
            </a:r>
            <a:r>
              <a:rPr lang="en-US" sz="3600" dirty="0">
                <a:latin typeface="Roboto" pitchFamily="2" charset="0"/>
                <a:ea typeface="Roboto" pitchFamily="2" charset="0"/>
              </a:rPr>
              <a:t> </a:t>
            </a:r>
            <a:r>
              <a:rPr lang="en-US" sz="3600" dirty="0" err="1">
                <a:latin typeface="Roboto" pitchFamily="2" charset="0"/>
                <a:ea typeface="Roboto" pitchFamily="2" charset="0"/>
              </a:rPr>
              <a:t>đề</a:t>
            </a:r>
            <a:r>
              <a:rPr lang="en-US" sz="3600" dirty="0">
                <a:latin typeface="Roboto" pitchFamily="2" charset="0"/>
                <a:ea typeface="Roboto" pitchFamily="2" charset="0"/>
              </a:rPr>
              <a:t>, </a:t>
            </a:r>
            <a:r>
              <a:rPr lang="en-US" sz="3600" dirty="0" err="1">
                <a:latin typeface="Roboto" pitchFamily="2" charset="0"/>
                <a:ea typeface="Roboto" pitchFamily="2" charset="0"/>
              </a:rPr>
              <a:t>cơ</a:t>
            </a:r>
            <a:r>
              <a:rPr lang="en-US" sz="3600" dirty="0">
                <a:latin typeface="Roboto" pitchFamily="2" charset="0"/>
                <a:ea typeface="Roboto" pitchFamily="2" charset="0"/>
              </a:rPr>
              <a:t> </a:t>
            </a:r>
            <a:r>
              <a:rPr lang="en-US" sz="3600" dirty="0" err="1">
                <a:latin typeface="Roboto" pitchFamily="2" charset="0"/>
                <a:ea typeface="Roboto" pitchFamily="2" charset="0"/>
              </a:rPr>
              <a:t>hội</a:t>
            </a:r>
            <a:r>
              <a:rPr lang="en-US" sz="3600" dirty="0">
                <a:latin typeface="Roboto" pitchFamily="2" charset="0"/>
                <a:ea typeface="Roboto" pitchFamily="2" charset="0"/>
              </a:rPr>
              <a:t> và mục </a:t>
            </a:r>
            <a:r>
              <a:rPr lang="en-US" sz="3600" dirty="0" err="1">
                <a:latin typeface="Roboto" pitchFamily="2" charset="0"/>
                <a:ea typeface="Roboto" pitchFamily="2" charset="0"/>
              </a:rPr>
              <a:t>tiêu</a:t>
            </a:r>
            <a:endParaRPr lang="vi-VN" sz="3600" dirty="0">
              <a:latin typeface="Roboto" pitchFamily="2" charset="0"/>
              <a:ea typeface="Roboto" pitchFamily="2" charset="0"/>
            </a:endParaRPr>
          </a:p>
        </p:txBody>
      </p:sp>
      <p:sp>
        <p:nvSpPr>
          <p:cNvPr id="8" name="Subtitle 7"/>
          <p:cNvSpPr>
            <a:spLocks noGrp="1"/>
          </p:cNvSpPr>
          <p:nvPr>
            <p:ph type="subTitle" idx="1"/>
          </p:nvPr>
        </p:nvSpPr>
        <p:spPr>
          <a:xfrm>
            <a:off x="758587" y="3428999"/>
            <a:ext cx="5537709" cy="2752725"/>
          </a:xfrm>
        </p:spPr>
        <p:txBody>
          <a:bodyPr>
            <a:noAutofit/>
          </a:bodyPr>
          <a:lstStyle/>
          <a:p>
            <a:pPr marL="457200" indent="-457200">
              <a:buFont typeface="Wingdings" panose="05000000000000000000" pitchFamily="2" charset="2"/>
              <a:buChar char="v"/>
            </a:pPr>
            <a:r>
              <a:rPr lang="en-US" sz="2400" b="0" dirty="0">
                <a:solidFill>
                  <a:schemeClr val="tx1"/>
                </a:solidFill>
                <a:latin typeface="Roboto" pitchFamily="2" charset="0"/>
                <a:ea typeface="Roboto" pitchFamily="2" charset="0"/>
              </a:rPr>
              <a:t>Các nhà phần tích cần phải quan </a:t>
            </a:r>
            <a:r>
              <a:rPr lang="en-US" sz="2400" b="0" dirty="0" err="1">
                <a:solidFill>
                  <a:schemeClr val="tx1"/>
                </a:solidFill>
                <a:latin typeface="Roboto" pitchFamily="2" charset="0"/>
                <a:ea typeface="Roboto" pitchFamily="2" charset="0"/>
              </a:rPr>
              <a:t>sát</a:t>
            </a:r>
            <a:r>
              <a:rPr lang="en-US" sz="2400" b="0" dirty="0">
                <a:solidFill>
                  <a:schemeClr val="tx1"/>
                </a:solidFill>
                <a:latin typeface="Roboto" pitchFamily="2" charset="0"/>
                <a:ea typeface="Roboto" pitchFamily="2" charset="0"/>
              </a:rPr>
              <a:t> </a:t>
            </a:r>
            <a:r>
              <a:rPr lang="en-US" sz="2400" b="0" dirty="0" err="1">
                <a:solidFill>
                  <a:schemeClr val="tx1"/>
                </a:solidFill>
                <a:latin typeface="Roboto" pitchFamily="2" charset="0"/>
                <a:ea typeface="Roboto" pitchFamily="2" charset="0"/>
              </a:rPr>
              <a:t>nhìn</a:t>
            </a:r>
            <a:r>
              <a:rPr lang="en-US" sz="2400" b="0" dirty="0">
                <a:solidFill>
                  <a:schemeClr val="tx1"/>
                </a:solidFill>
                <a:latin typeface="Roboto" pitchFamily="2" charset="0"/>
                <a:ea typeface="Roboto" pitchFamily="2" charset="0"/>
              </a:rPr>
              <a:t> nhận một cách </a:t>
            </a:r>
            <a:r>
              <a:rPr lang="en-US" sz="2400" b="0" dirty="0" err="1">
                <a:solidFill>
                  <a:schemeClr val="tx1"/>
                </a:solidFill>
                <a:latin typeface="Roboto" pitchFamily="2" charset="0"/>
                <a:ea typeface="Roboto" pitchFamily="2" charset="0"/>
              </a:rPr>
              <a:t>chân</a:t>
            </a:r>
            <a:r>
              <a:rPr lang="en-US" sz="2400" b="0" dirty="0">
                <a:solidFill>
                  <a:schemeClr val="tx1"/>
                </a:solidFill>
                <a:latin typeface="Roboto" pitchFamily="2" charset="0"/>
                <a:ea typeface="Roboto" pitchFamily="2" charset="0"/>
              </a:rPr>
              <a:t> thực những gì đang </a:t>
            </a:r>
            <a:r>
              <a:rPr lang="en-US" sz="2400" b="0" dirty="0" err="1">
                <a:solidFill>
                  <a:schemeClr val="tx1"/>
                </a:solidFill>
                <a:latin typeface="Roboto" pitchFamily="2" charset="0"/>
                <a:ea typeface="Roboto" pitchFamily="2" charset="0"/>
              </a:rPr>
              <a:t>xảy</a:t>
            </a:r>
            <a:r>
              <a:rPr lang="en-US" sz="2400" b="0" dirty="0">
                <a:solidFill>
                  <a:schemeClr val="tx1"/>
                </a:solidFill>
                <a:latin typeface="Roboto" pitchFamily="2" charset="0"/>
                <a:ea typeface="Roboto" pitchFamily="2" charset="0"/>
              </a:rPr>
              <a:t> </a:t>
            </a:r>
            <a:r>
              <a:rPr lang="en-US" sz="2400" b="0" dirty="0" err="1">
                <a:solidFill>
                  <a:schemeClr val="tx1"/>
                </a:solidFill>
                <a:latin typeface="Roboto" pitchFamily="2" charset="0"/>
                <a:ea typeface="Roboto" pitchFamily="2" charset="0"/>
              </a:rPr>
              <a:t>ra</a:t>
            </a:r>
            <a:r>
              <a:rPr lang="en-US" sz="2400" b="0" dirty="0">
                <a:solidFill>
                  <a:schemeClr val="tx1"/>
                </a:solidFill>
                <a:latin typeface="Roboto" pitchFamily="2" charset="0"/>
                <a:ea typeface="Roboto" pitchFamily="2" charset="0"/>
              </a:rPr>
              <a:t> </a:t>
            </a:r>
            <a:r>
              <a:rPr lang="en-US" sz="2400" b="0" dirty="0" err="1">
                <a:solidFill>
                  <a:schemeClr val="tx1"/>
                </a:solidFill>
                <a:latin typeface="Roboto" pitchFamily="2" charset="0"/>
                <a:ea typeface="Roboto" pitchFamily="2" charset="0"/>
              </a:rPr>
              <a:t>tại</a:t>
            </a:r>
            <a:r>
              <a:rPr lang="en-US" sz="2400" b="0" dirty="0">
                <a:solidFill>
                  <a:schemeClr val="tx1"/>
                </a:solidFill>
                <a:latin typeface="Roboto" pitchFamily="2" charset="0"/>
                <a:ea typeface="Roboto" pitchFamily="2" charset="0"/>
              </a:rPr>
              <a:t> một </a:t>
            </a:r>
            <a:r>
              <a:rPr lang="en-US" sz="2400" b="0" dirty="0" err="1">
                <a:solidFill>
                  <a:schemeClr val="tx1"/>
                </a:solidFill>
                <a:latin typeface="Roboto" pitchFamily="2" charset="0"/>
                <a:ea typeface="Roboto" pitchFamily="2" charset="0"/>
              </a:rPr>
              <a:t>công</a:t>
            </a:r>
            <a:r>
              <a:rPr lang="en-US" sz="2400" b="0" dirty="0">
                <a:solidFill>
                  <a:schemeClr val="tx1"/>
                </a:solidFill>
                <a:latin typeface="Roboto" pitchFamily="2" charset="0"/>
                <a:ea typeface="Roboto" pitchFamily="2" charset="0"/>
              </a:rPr>
              <a:t> </a:t>
            </a:r>
            <a:r>
              <a:rPr lang="en-US" sz="2400" b="0" dirty="0" err="1">
                <a:solidFill>
                  <a:schemeClr val="tx1"/>
                </a:solidFill>
                <a:latin typeface="Roboto" pitchFamily="2" charset="0"/>
                <a:ea typeface="Roboto" pitchFamily="2" charset="0"/>
              </a:rPr>
              <a:t>ty,doanh</a:t>
            </a:r>
            <a:r>
              <a:rPr lang="en-US" sz="2400" b="0" dirty="0">
                <a:solidFill>
                  <a:schemeClr val="tx1"/>
                </a:solidFill>
                <a:latin typeface="Roboto" pitchFamily="2" charset="0"/>
                <a:ea typeface="Roboto" pitchFamily="2" charset="0"/>
              </a:rPr>
              <a:t> </a:t>
            </a:r>
            <a:r>
              <a:rPr lang="en-US" sz="2400" b="0" dirty="0" err="1">
                <a:solidFill>
                  <a:schemeClr val="tx1"/>
                </a:solidFill>
                <a:latin typeface="Roboto" pitchFamily="2" charset="0"/>
                <a:ea typeface="Roboto" pitchFamily="2" charset="0"/>
              </a:rPr>
              <a:t>nghiệp</a:t>
            </a:r>
            <a:r>
              <a:rPr lang="en-US" sz="2400" dirty="0">
                <a:solidFill>
                  <a:schemeClr val="tx1"/>
                </a:solidFill>
              </a:rPr>
              <a:t>.</a:t>
            </a:r>
          </a:p>
          <a:p>
            <a:pPr marL="457200" indent="-457200">
              <a:buFont typeface="Wingdings" panose="05000000000000000000" pitchFamily="2" charset="2"/>
              <a:buChar char="v"/>
            </a:pPr>
            <a:r>
              <a:rPr lang="en-US" sz="2400" b="0" dirty="0" err="1">
                <a:solidFill>
                  <a:schemeClr val="tx1"/>
                </a:solidFill>
              </a:rPr>
              <a:t>Sau</a:t>
            </a:r>
            <a:r>
              <a:rPr lang="en-US" sz="2400" b="0" dirty="0">
                <a:solidFill>
                  <a:schemeClr val="tx1"/>
                </a:solidFill>
              </a:rPr>
              <a:t> </a:t>
            </a:r>
            <a:r>
              <a:rPr lang="en-US" sz="2400" b="0" dirty="0" err="1">
                <a:solidFill>
                  <a:schemeClr val="tx1"/>
                </a:solidFill>
              </a:rPr>
              <a:t>đó</a:t>
            </a:r>
            <a:r>
              <a:rPr lang="en-US" sz="2400" b="0" dirty="0">
                <a:solidFill>
                  <a:schemeClr val="tx1"/>
                </a:solidFill>
              </a:rPr>
              <a:t> </a:t>
            </a:r>
            <a:r>
              <a:rPr lang="en-US" sz="2400" b="0" dirty="0" err="1">
                <a:solidFill>
                  <a:schemeClr val="tx1"/>
                </a:solidFill>
              </a:rPr>
              <a:t>cùng</a:t>
            </a:r>
            <a:r>
              <a:rPr lang="en-US" sz="2400" b="0" dirty="0">
                <a:solidFill>
                  <a:schemeClr val="tx1"/>
                </a:solidFill>
              </a:rPr>
              <a:t> với các thành </a:t>
            </a:r>
            <a:r>
              <a:rPr lang="en-US" sz="2400" b="0" dirty="0" err="1">
                <a:solidFill>
                  <a:schemeClr val="tx1"/>
                </a:solidFill>
              </a:rPr>
              <a:t>viên</a:t>
            </a:r>
            <a:r>
              <a:rPr lang="en-US" sz="2400" b="0" dirty="0">
                <a:solidFill>
                  <a:schemeClr val="tx1"/>
                </a:solidFill>
              </a:rPr>
              <a:t> trong </a:t>
            </a:r>
            <a:r>
              <a:rPr lang="en-US" sz="2400" b="0" dirty="0" err="1">
                <a:solidFill>
                  <a:schemeClr val="tx1"/>
                </a:solidFill>
              </a:rPr>
              <a:t>tổ</a:t>
            </a:r>
            <a:r>
              <a:rPr lang="en-US" sz="2400" b="0" dirty="0">
                <a:solidFill>
                  <a:schemeClr val="tx1"/>
                </a:solidFill>
              </a:rPr>
              <a:t> </a:t>
            </a:r>
            <a:r>
              <a:rPr lang="en-US" sz="2400" b="0" dirty="0" err="1">
                <a:solidFill>
                  <a:schemeClr val="tx1"/>
                </a:solidFill>
              </a:rPr>
              <a:t>chức</a:t>
            </a:r>
            <a:r>
              <a:rPr lang="en-US" sz="2400" b="0" dirty="0">
                <a:solidFill>
                  <a:schemeClr val="tx1"/>
                </a:solidFill>
              </a:rPr>
              <a:t> </a:t>
            </a:r>
            <a:r>
              <a:rPr lang="en-US" sz="2400" b="0" dirty="0" err="1">
                <a:solidFill>
                  <a:schemeClr val="tx1"/>
                </a:solidFill>
              </a:rPr>
              <a:t>doanh</a:t>
            </a:r>
            <a:r>
              <a:rPr lang="en-US" sz="2400" b="0" dirty="0">
                <a:solidFill>
                  <a:schemeClr val="tx1"/>
                </a:solidFill>
              </a:rPr>
              <a:t> </a:t>
            </a:r>
            <a:r>
              <a:rPr lang="en-US" sz="2400" b="0" dirty="0" err="1">
                <a:solidFill>
                  <a:schemeClr val="tx1"/>
                </a:solidFill>
              </a:rPr>
              <a:t>nghiệp</a:t>
            </a:r>
            <a:r>
              <a:rPr lang="en-US" sz="2400" b="0" dirty="0">
                <a:solidFill>
                  <a:schemeClr val="tx1"/>
                </a:solidFill>
              </a:rPr>
              <a:t>, các nhà </a:t>
            </a:r>
            <a:r>
              <a:rPr lang="en-US" sz="2400" b="0" dirty="0" err="1">
                <a:solidFill>
                  <a:schemeClr val="tx1"/>
                </a:solidFill>
              </a:rPr>
              <a:t>phân</a:t>
            </a:r>
            <a:r>
              <a:rPr lang="en-US" sz="2400" b="0" dirty="0">
                <a:solidFill>
                  <a:schemeClr val="tx1"/>
                </a:solidFill>
              </a:rPr>
              <a:t> tích </a:t>
            </a:r>
            <a:r>
              <a:rPr lang="en-US" sz="2400" b="0" dirty="0" err="1">
                <a:solidFill>
                  <a:schemeClr val="tx1"/>
                </a:solidFill>
              </a:rPr>
              <a:t>xác</a:t>
            </a:r>
            <a:r>
              <a:rPr lang="en-US" sz="2400" b="0" dirty="0">
                <a:solidFill>
                  <a:schemeClr val="tx1"/>
                </a:solidFill>
              </a:rPr>
              <a:t> </a:t>
            </a:r>
            <a:r>
              <a:rPr lang="en-US" sz="2400" b="0" dirty="0" err="1">
                <a:solidFill>
                  <a:schemeClr val="tx1"/>
                </a:solidFill>
              </a:rPr>
              <a:t>định</a:t>
            </a:r>
            <a:r>
              <a:rPr lang="en-US" sz="2400" b="0" dirty="0">
                <a:solidFill>
                  <a:schemeClr val="tx1"/>
                </a:solidFill>
              </a:rPr>
              <a:t> </a:t>
            </a:r>
            <a:r>
              <a:rPr lang="en-US" sz="2400" b="0" dirty="0" err="1">
                <a:solidFill>
                  <a:schemeClr val="tx1"/>
                </a:solidFill>
              </a:rPr>
              <a:t>chính</a:t>
            </a:r>
            <a:r>
              <a:rPr lang="en-US" sz="2400" b="0" dirty="0">
                <a:solidFill>
                  <a:schemeClr val="tx1"/>
                </a:solidFill>
              </a:rPr>
              <a:t> </a:t>
            </a:r>
            <a:r>
              <a:rPr lang="en-US" sz="2400" b="0" dirty="0" err="1">
                <a:solidFill>
                  <a:schemeClr val="tx1"/>
                </a:solidFill>
              </a:rPr>
              <a:t>xác</a:t>
            </a:r>
            <a:r>
              <a:rPr lang="en-US" sz="2400" b="0" dirty="0">
                <a:solidFill>
                  <a:schemeClr val="tx1"/>
                </a:solidFill>
              </a:rPr>
              <a:t> </a:t>
            </a:r>
            <a:r>
              <a:rPr lang="en-US" sz="2400" b="0" dirty="0" err="1">
                <a:solidFill>
                  <a:schemeClr val="tx1"/>
                </a:solidFill>
              </a:rPr>
              <a:t>vấn</a:t>
            </a:r>
            <a:r>
              <a:rPr lang="en-US" sz="2400" b="0" dirty="0">
                <a:solidFill>
                  <a:schemeClr val="tx1"/>
                </a:solidFill>
              </a:rPr>
              <a:t> </a:t>
            </a:r>
            <a:r>
              <a:rPr lang="en-US" sz="2400" b="0" dirty="0" err="1">
                <a:solidFill>
                  <a:schemeClr val="tx1"/>
                </a:solidFill>
              </a:rPr>
              <a:t>đề</a:t>
            </a:r>
            <a:endParaRPr lang="en-US" sz="2400" b="0" dirty="0"/>
          </a:p>
        </p:txBody>
      </p:sp>
      <p:sp>
        <p:nvSpPr>
          <p:cNvPr id="4" name="Slide Number Placeholder 3"/>
          <p:cNvSpPr>
            <a:spLocks noGrp="1"/>
          </p:cNvSpPr>
          <p:nvPr>
            <p:ph type="sldNum" sz="quarter" idx="4294967295"/>
          </p:nvPr>
        </p:nvSpPr>
        <p:spPr>
          <a:xfrm>
            <a:off x="11642725" y="5816600"/>
            <a:ext cx="549275" cy="365125"/>
          </a:xfrm>
        </p:spPr>
        <p:txBody>
          <a:bodyPr/>
          <a:lstStyle/>
          <a:p>
            <a:fld id="{D495E168-DA5E-4888-8D8A-92B118324C14}" type="slidenum">
              <a:rPr lang="ru-RU" smtClean="0"/>
              <a:t>5</a:t>
            </a:fld>
            <a:endParaRPr lang="ru-RU" dirty="0"/>
          </a:p>
        </p:txBody>
      </p:sp>
    </p:spTree>
    <p:extLst>
      <p:ext uri="{BB962C8B-B14F-4D97-AF65-F5344CB8AC3E}">
        <p14:creationId xmlns:p14="http://schemas.microsoft.com/office/powerpoint/2010/main" val="2438775841"/>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Quy</a:t>
            </a:r>
            <a:r>
              <a:rPr lang="en-US" sz="3200" dirty="0">
                <a:latin typeface="Roboto" pitchFamily="2" charset="0"/>
                <a:ea typeface="Roboto" pitchFamily="2" charset="0"/>
              </a:rPr>
              <a:t> </a:t>
            </a:r>
            <a:r>
              <a:rPr lang="en-US" sz="3200" dirty="0" err="1">
                <a:latin typeface="Roboto" pitchFamily="2" charset="0"/>
                <a:ea typeface="Roboto" pitchFamily="2" charset="0"/>
              </a:rPr>
              <a:t>Trình</a:t>
            </a:r>
            <a:r>
              <a:rPr lang="en-US" sz="3200" dirty="0">
                <a:latin typeface="Roboto" pitchFamily="2" charset="0"/>
                <a:ea typeface="Roboto" pitchFamily="2" charset="0"/>
              </a:rPr>
              <a:t> </a:t>
            </a:r>
            <a:r>
              <a:rPr lang="en-US" sz="3200" dirty="0" err="1">
                <a:latin typeface="Roboto" pitchFamily="2" charset="0"/>
                <a:ea typeface="Roboto" pitchFamily="2" charset="0"/>
              </a:rPr>
              <a:t>Phát</a:t>
            </a:r>
            <a:r>
              <a:rPr lang="en-US" sz="3200" dirty="0">
                <a:latin typeface="Roboto" pitchFamily="2" charset="0"/>
                <a:ea typeface="Roboto" pitchFamily="2" charset="0"/>
              </a:rPr>
              <a:t> </a:t>
            </a:r>
            <a:r>
              <a:rPr lang="en-US" sz="3200" dirty="0" err="1">
                <a:latin typeface="Roboto" pitchFamily="2" charset="0"/>
                <a:ea typeface="Roboto" pitchFamily="2" charset="0"/>
              </a:rPr>
              <a:t>Triển</a:t>
            </a:r>
            <a:r>
              <a:rPr lang="en-US" sz="3200" dirty="0">
                <a:latin typeface="Roboto" pitchFamily="2" charset="0"/>
                <a:ea typeface="Roboto" pitchFamily="2" charset="0"/>
              </a:rPr>
              <a:t> </a:t>
            </a:r>
            <a:r>
              <a:rPr lang="en-US" sz="3200" dirty="0" err="1">
                <a:latin typeface="Roboto" pitchFamily="2" charset="0"/>
                <a:ea typeface="Roboto" pitchFamily="2" charset="0"/>
              </a:rPr>
              <a:t>Trong</a:t>
            </a:r>
            <a:r>
              <a:rPr lang="en-US" sz="3200" dirty="0">
                <a:latin typeface="Roboto" pitchFamily="2" charset="0"/>
                <a:ea typeface="Roboto" pitchFamily="2" charset="0"/>
              </a:rPr>
              <a:t> Agile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554545"/>
          </a:xfrm>
          <a:prstGeom prst="rect">
            <a:avLst/>
          </a:prstGeom>
          <a:noFill/>
        </p:spPr>
        <p:txBody>
          <a:bodyPr wrap="square" rtlCol="0">
            <a:spAutoFit/>
          </a:bodyPr>
          <a:lstStyle/>
          <a:p>
            <a:pPr marL="457200" indent="-457200">
              <a:buAutoNum type="arabicPeriod"/>
            </a:pPr>
            <a:r>
              <a:rPr lang="en-US" sz="2400" dirty="0" err="1">
                <a:latin typeface="Roboto" pitchFamily="2" charset="0"/>
                <a:ea typeface="Roboto" pitchFamily="2" charset="0"/>
              </a:rPr>
              <a:t>Thăm</a:t>
            </a:r>
            <a:r>
              <a:rPr lang="en-US" sz="2400" dirty="0">
                <a:latin typeface="Roboto" pitchFamily="2" charset="0"/>
                <a:ea typeface="Roboto" pitchFamily="2" charset="0"/>
              </a:rPr>
              <a:t> </a:t>
            </a:r>
            <a:r>
              <a:rPr lang="en-US" sz="2400" dirty="0" err="1">
                <a:latin typeface="Roboto" pitchFamily="2" charset="0"/>
                <a:ea typeface="Roboto" pitchFamily="2" charset="0"/>
              </a:rPr>
              <a:t>dò</a:t>
            </a:r>
            <a:r>
              <a:rPr lang="en-US" sz="2400" dirty="0">
                <a:latin typeface="Roboto" pitchFamily="2" charset="0"/>
                <a:ea typeface="Roboto" pitchFamily="2" charset="0"/>
              </a:rPr>
              <a:t>. </a:t>
            </a:r>
          </a:p>
          <a:p>
            <a:pPr marL="457200" indent="-457200">
              <a:buAutoNum type="arabicPeriod"/>
            </a:pPr>
            <a:r>
              <a:rPr lang="en-US" sz="2400" dirty="0" err="1">
                <a:latin typeface="Roboto" pitchFamily="2" charset="0"/>
                <a:ea typeface="Roboto" pitchFamily="2" charset="0"/>
              </a:rPr>
              <a:t>Lên</a:t>
            </a:r>
            <a:r>
              <a:rPr lang="en-US" sz="2400" dirty="0">
                <a:latin typeface="Roboto" pitchFamily="2" charset="0"/>
                <a:ea typeface="Roboto" pitchFamily="2" charset="0"/>
              </a:rPr>
              <a:t> </a:t>
            </a:r>
            <a:r>
              <a:rPr lang="en-US" sz="2400" dirty="0" err="1">
                <a:latin typeface="Roboto" pitchFamily="2" charset="0"/>
                <a:ea typeface="Roboto" pitchFamily="2" charset="0"/>
              </a:rPr>
              <a:t>Kế</a:t>
            </a:r>
            <a:r>
              <a:rPr lang="en-US" sz="2400" dirty="0">
                <a:latin typeface="Roboto" pitchFamily="2" charset="0"/>
                <a:ea typeface="Roboto" pitchFamily="2" charset="0"/>
              </a:rPr>
              <a:t> </a:t>
            </a:r>
            <a:r>
              <a:rPr lang="en-US" sz="2400" dirty="0" err="1">
                <a:latin typeface="Roboto" pitchFamily="2" charset="0"/>
                <a:ea typeface="Roboto" pitchFamily="2" charset="0"/>
              </a:rPr>
              <a:t>hoạch</a:t>
            </a:r>
            <a:r>
              <a:rPr lang="en-US" sz="2400" dirty="0">
                <a:latin typeface="Roboto" pitchFamily="2" charset="0"/>
                <a:ea typeface="Roboto" pitchFamily="2" charset="0"/>
              </a:rPr>
              <a:t>. </a:t>
            </a:r>
          </a:p>
          <a:p>
            <a:pPr marL="457200" indent="-457200">
              <a:buAutoNum type="arabicPeriod"/>
            </a:pPr>
            <a:r>
              <a:rPr lang="en-US" sz="2400" dirty="0" err="1">
                <a:latin typeface="Roboto" pitchFamily="2" charset="0"/>
                <a:ea typeface="Roboto" pitchFamily="2" charset="0"/>
              </a:rPr>
              <a:t>Lặp</a:t>
            </a:r>
            <a:r>
              <a:rPr lang="en-US" sz="2400" dirty="0">
                <a:latin typeface="Roboto" pitchFamily="2" charset="0"/>
                <a:ea typeface="Roboto" pitchFamily="2" charset="0"/>
              </a:rPr>
              <a:t> </a:t>
            </a:r>
            <a:r>
              <a:rPr lang="en-US" sz="2400" dirty="0" err="1">
                <a:latin typeface="Roboto" pitchFamily="2" charset="0"/>
                <a:ea typeface="Roboto" pitchFamily="2" charset="0"/>
              </a:rPr>
              <a:t>đi</a:t>
            </a:r>
            <a:r>
              <a:rPr lang="en-US" sz="2400" dirty="0">
                <a:latin typeface="Roboto" pitchFamily="2" charset="0"/>
                <a:ea typeface="Roboto" pitchFamily="2" charset="0"/>
              </a:rPr>
              <a:t> </a:t>
            </a:r>
            <a:r>
              <a:rPr lang="en-US" sz="2400" dirty="0" err="1">
                <a:latin typeface="Roboto" pitchFamily="2" charset="0"/>
                <a:ea typeface="Roboto" pitchFamily="2" charset="0"/>
              </a:rPr>
              <a:t>lặp</a:t>
            </a:r>
            <a:r>
              <a:rPr lang="en-US" sz="2400" dirty="0">
                <a:latin typeface="Roboto" pitchFamily="2" charset="0"/>
                <a:ea typeface="Roboto" pitchFamily="2" charset="0"/>
              </a:rPr>
              <a:t> </a:t>
            </a:r>
            <a:r>
              <a:rPr lang="en-US" sz="2400" dirty="0" err="1">
                <a:latin typeface="Roboto" pitchFamily="2" charset="0"/>
                <a:ea typeface="Roboto" pitchFamily="2" charset="0"/>
              </a:rPr>
              <a:t>lại</a:t>
            </a:r>
            <a:r>
              <a:rPr lang="en-US" sz="2400" dirty="0">
                <a:latin typeface="Roboto" pitchFamily="2" charset="0"/>
                <a:ea typeface="Roboto" pitchFamily="2" charset="0"/>
              </a:rPr>
              <a:t> </a:t>
            </a:r>
            <a:r>
              <a:rPr lang="en-US" sz="2400" dirty="0" err="1">
                <a:latin typeface="Roboto" pitchFamily="2" charset="0"/>
                <a:ea typeface="Roboto" pitchFamily="2" charset="0"/>
              </a:rPr>
              <a:t>để</a:t>
            </a:r>
            <a:r>
              <a:rPr lang="en-US" sz="2400" dirty="0">
                <a:latin typeface="Roboto" pitchFamily="2" charset="0"/>
                <a:ea typeface="Roboto" pitchFamily="2" charset="0"/>
              </a:rPr>
              <a:t> </a:t>
            </a:r>
            <a:r>
              <a:rPr lang="en-US" sz="2400" dirty="0" err="1">
                <a:latin typeface="Roboto" pitchFamily="2" charset="0"/>
                <a:ea typeface="Roboto" pitchFamily="2" charset="0"/>
              </a:rPr>
              <a:t>cho</a:t>
            </a:r>
            <a:r>
              <a:rPr lang="en-US" sz="2400" dirty="0">
                <a:latin typeface="Roboto" pitchFamily="2" charset="0"/>
                <a:ea typeface="Roboto" pitchFamily="2" charset="0"/>
              </a:rPr>
              <a:t> </a:t>
            </a:r>
          </a:p>
          <a:p>
            <a:r>
              <a:rPr lang="en-US" sz="2400" dirty="0">
                <a:latin typeface="Roboto" pitchFamily="2" charset="0"/>
                <a:ea typeface="Roboto" pitchFamily="2" charset="0"/>
              </a:rPr>
              <a:t>ra </a:t>
            </a:r>
            <a:r>
              <a:rPr lang="en-US" sz="2400" dirty="0" err="1">
                <a:latin typeface="Roboto" pitchFamily="2" charset="0"/>
                <a:ea typeface="Roboto" pitchFamily="2" charset="0"/>
              </a:rPr>
              <a:t>bản</a:t>
            </a:r>
            <a:r>
              <a:rPr lang="en-US" sz="2400" dirty="0">
                <a:latin typeface="Roboto" pitchFamily="2" charset="0"/>
                <a:ea typeface="Roboto" pitchFamily="2" charset="0"/>
              </a:rPr>
              <a:t> </a:t>
            </a:r>
            <a:r>
              <a:rPr lang="en-US" sz="2400" dirty="0" err="1">
                <a:latin typeface="Roboto" pitchFamily="2" charset="0"/>
                <a:ea typeface="Roboto" pitchFamily="2" charset="0"/>
              </a:rPr>
              <a:t>phát</a:t>
            </a:r>
            <a:r>
              <a:rPr lang="en-US" sz="2400" dirty="0">
                <a:latin typeface="Roboto" pitchFamily="2" charset="0"/>
                <a:ea typeface="Roboto" pitchFamily="2" charset="0"/>
              </a:rPr>
              <a:t> </a:t>
            </a:r>
            <a:r>
              <a:rPr lang="en-US" sz="2400" dirty="0" err="1">
                <a:latin typeface="Roboto" pitchFamily="2" charset="0"/>
                <a:ea typeface="Roboto" pitchFamily="2" charset="0"/>
              </a:rPr>
              <a:t>hành</a:t>
            </a:r>
            <a:r>
              <a:rPr lang="en-US" sz="2400" dirty="0">
                <a:latin typeface="Roboto" pitchFamily="2" charset="0"/>
                <a:ea typeface="Roboto" pitchFamily="2" charset="0"/>
              </a:rPr>
              <a:t> </a:t>
            </a:r>
            <a:r>
              <a:rPr lang="en-US" sz="2400" dirty="0" err="1">
                <a:latin typeface="Roboto" pitchFamily="2" charset="0"/>
                <a:ea typeface="Roboto" pitchFamily="2" charset="0"/>
              </a:rPr>
              <a:t>đầu</a:t>
            </a:r>
            <a:r>
              <a:rPr lang="en-US" sz="2400" dirty="0">
                <a:latin typeface="Roboto" pitchFamily="2" charset="0"/>
                <a:ea typeface="Roboto" pitchFamily="2" charset="0"/>
              </a:rPr>
              <a:t> </a:t>
            </a:r>
            <a:r>
              <a:rPr lang="en-US" sz="2400" dirty="0" err="1">
                <a:latin typeface="Roboto" pitchFamily="2" charset="0"/>
                <a:ea typeface="Roboto" pitchFamily="2" charset="0"/>
              </a:rPr>
              <a:t>tiên</a:t>
            </a:r>
            <a:r>
              <a:rPr lang="en-US" sz="2400" dirty="0">
                <a:latin typeface="Roboto" pitchFamily="2" charset="0"/>
                <a:ea typeface="Roboto" pitchFamily="2" charset="0"/>
              </a:rPr>
              <a:t>. </a:t>
            </a:r>
          </a:p>
          <a:p>
            <a:pPr marL="457200" indent="-457200">
              <a:buAutoNum type="arabicPeriod"/>
            </a:pPr>
            <a:r>
              <a:rPr lang="en-US" sz="2400" dirty="0" err="1">
                <a:latin typeface="Roboto" pitchFamily="2" charset="0"/>
                <a:ea typeface="Roboto" pitchFamily="2" charset="0"/>
              </a:rPr>
              <a:t>Hoàn</a:t>
            </a:r>
            <a:r>
              <a:rPr lang="en-US" sz="2400" dirty="0">
                <a:latin typeface="Roboto" pitchFamily="2" charset="0"/>
                <a:ea typeface="Roboto" pitchFamily="2" charset="0"/>
              </a:rPr>
              <a:t> </a:t>
            </a:r>
            <a:r>
              <a:rPr lang="en-US" sz="2400" dirty="0" err="1">
                <a:latin typeface="Roboto" pitchFamily="2" charset="0"/>
                <a:ea typeface="Roboto" pitchFamily="2" charset="0"/>
              </a:rPr>
              <a:t>thiện</a:t>
            </a:r>
            <a:r>
              <a:rPr lang="en-US" sz="2400" dirty="0">
                <a:latin typeface="Roboto" pitchFamily="2" charset="0"/>
                <a:ea typeface="Roboto" pitchFamily="2" charset="0"/>
              </a:rPr>
              <a:t> </a:t>
            </a:r>
            <a:r>
              <a:rPr lang="en-US" sz="2400" dirty="0" err="1">
                <a:latin typeface="Roboto" pitchFamily="2" charset="0"/>
                <a:ea typeface="Roboto" pitchFamily="2" charset="0"/>
              </a:rPr>
              <a:t>sản</a:t>
            </a:r>
            <a:r>
              <a:rPr lang="en-US" sz="2400" dirty="0">
                <a:latin typeface="Roboto" pitchFamily="2" charset="0"/>
                <a:ea typeface="Roboto" pitchFamily="2" charset="0"/>
              </a:rPr>
              <a:t> </a:t>
            </a:r>
            <a:r>
              <a:rPr lang="en-US" sz="2400" dirty="0" err="1">
                <a:latin typeface="Roboto" pitchFamily="2" charset="0"/>
                <a:ea typeface="Roboto" pitchFamily="2" charset="0"/>
              </a:rPr>
              <a:t>phẩm</a:t>
            </a:r>
            <a:r>
              <a:rPr lang="en-US" sz="2400" dirty="0">
                <a:latin typeface="Roboto" pitchFamily="2" charset="0"/>
                <a:ea typeface="Roboto" pitchFamily="2" charset="0"/>
              </a:rPr>
              <a:t>. </a:t>
            </a:r>
          </a:p>
          <a:p>
            <a:pPr marL="457200" indent="-457200">
              <a:buAutoNum type="arabicPeriod"/>
            </a:pPr>
            <a:r>
              <a:rPr lang="en-US" sz="2400" dirty="0" err="1">
                <a:latin typeface="Roboto" pitchFamily="2" charset="0"/>
                <a:ea typeface="Roboto" pitchFamily="2" charset="0"/>
              </a:rPr>
              <a:t>Bảo</a:t>
            </a:r>
            <a:r>
              <a:rPr lang="en-US" sz="2400" dirty="0">
                <a:latin typeface="Roboto" pitchFamily="2" charset="0"/>
                <a:ea typeface="Roboto" pitchFamily="2" charset="0"/>
              </a:rPr>
              <a:t> </a:t>
            </a:r>
            <a:r>
              <a:rPr lang="en-US" sz="2400" dirty="0" err="1">
                <a:latin typeface="Roboto" pitchFamily="2" charset="0"/>
                <a:ea typeface="Roboto" pitchFamily="2" charset="0"/>
              </a:rPr>
              <a:t>trì</a:t>
            </a:r>
            <a:r>
              <a:rPr lang="en-US" sz="2400" dirty="0">
                <a:latin typeface="Roboto" pitchFamily="2" charset="0"/>
                <a:ea typeface="Roboto" pitchFamily="2" charset="0"/>
              </a:rPr>
              <a:t>. </a:t>
            </a:r>
          </a:p>
          <a:p>
            <a:endParaRPr lang="en-US" sz="16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50</a:t>
            </a:fld>
            <a:endParaRPr lang="ru-RU" dirty="0"/>
          </a:p>
        </p:txBody>
      </p:sp>
      <p:pic>
        <p:nvPicPr>
          <p:cNvPr id="5" name="Picture 4">
            <a:extLst>
              <a:ext uri="{FF2B5EF4-FFF2-40B4-BE49-F238E27FC236}">
                <a16:creationId xmlns:a16="http://schemas.microsoft.com/office/drawing/2014/main" id="{56FFDF2D-B848-461B-A384-5BFE65B4CCC0}"/>
              </a:ext>
            </a:extLst>
          </p:cNvPr>
          <p:cNvPicPr>
            <a:picLocks noChangeAspect="1"/>
          </p:cNvPicPr>
          <p:nvPr/>
        </p:nvPicPr>
        <p:blipFill>
          <a:blip r:embed="rId3"/>
          <a:stretch>
            <a:fillRect/>
          </a:stretch>
        </p:blipFill>
        <p:spPr>
          <a:xfrm>
            <a:off x="5844208" y="1963801"/>
            <a:ext cx="5509592" cy="3853018"/>
          </a:xfrm>
          <a:prstGeom prst="rect">
            <a:avLst/>
          </a:prstGeom>
        </p:spPr>
      </p:pic>
    </p:spTree>
    <p:extLst>
      <p:ext uri="{BB962C8B-B14F-4D97-AF65-F5344CB8AC3E}">
        <p14:creationId xmlns:p14="http://schemas.microsoft.com/office/powerpoint/2010/main" val="393810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vi-VN" sz="3200" dirty="0">
                <a:latin typeface="Roboto" pitchFamily="2" charset="0"/>
                <a:ea typeface="Roboto" pitchFamily="2" charset="0"/>
              </a:rPr>
              <a:t>Hoạt động cơ bản của Agile</a:t>
            </a:r>
            <a:endParaRPr lang="en-US" sz="3200" dirty="0">
              <a:latin typeface="Roboto" pitchFamily="2" charset="0"/>
              <a:ea typeface="Roboto" pitchFamily="2"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204993"/>
            <a:ext cx="2514736" cy="2677656"/>
          </a:xfrm>
          <a:prstGeom prst="rect">
            <a:avLst/>
          </a:prstGeom>
          <a:noFill/>
        </p:spPr>
        <p:txBody>
          <a:bodyPr wrap="square" rtlCol="0">
            <a:spAutoFit/>
          </a:bodyPr>
          <a:lstStyle/>
          <a:p>
            <a:r>
              <a:rPr lang="en-US" sz="2400" dirty="0">
                <a:latin typeface="Roboto" pitchFamily="2" charset="0"/>
                <a:ea typeface="Roboto" pitchFamily="2" charset="0"/>
              </a:rPr>
              <a:t>Coding </a:t>
            </a:r>
          </a:p>
          <a:p>
            <a:endParaRPr lang="en-US" sz="2400" dirty="0">
              <a:latin typeface="Roboto" pitchFamily="2" charset="0"/>
              <a:ea typeface="Roboto" pitchFamily="2" charset="0"/>
            </a:endParaRPr>
          </a:p>
          <a:p>
            <a:r>
              <a:rPr lang="en-US" sz="2400" dirty="0">
                <a:latin typeface="Roboto" pitchFamily="2" charset="0"/>
                <a:ea typeface="Roboto" pitchFamily="2" charset="0"/>
              </a:rPr>
              <a:t>Testing  </a:t>
            </a:r>
          </a:p>
          <a:p>
            <a:endParaRPr lang="en-US" sz="2400" dirty="0">
              <a:latin typeface="Roboto" pitchFamily="2" charset="0"/>
              <a:ea typeface="Roboto" pitchFamily="2" charset="0"/>
            </a:endParaRPr>
          </a:p>
          <a:p>
            <a:r>
              <a:rPr lang="en-US" sz="2400" dirty="0">
                <a:latin typeface="Roboto" pitchFamily="2" charset="0"/>
                <a:ea typeface="Roboto" pitchFamily="2" charset="0"/>
              </a:rPr>
              <a:t>Listening </a:t>
            </a:r>
          </a:p>
          <a:p>
            <a:endParaRPr lang="en-US" sz="2400" dirty="0">
              <a:latin typeface="Roboto" pitchFamily="2" charset="0"/>
              <a:ea typeface="Roboto" pitchFamily="2" charset="0"/>
            </a:endParaRPr>
          </a:p>
          <a:p>
            <a:r>
              <a:rPr lang="en-US" sz="2400" dirty="0">
                <a:latin typeface="Roboto" pitchFamily="2" charset="0"/>
                <a:ea typeface="Roboto" pitchFamily="2" charset="0"/>
              </a:rPr>
              <a:t>Designing</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51</a:t>
            </a:fld>
            <a:endParaRPr lang="ru-RU" dirty="0"/>
          </a:p>
        </p:txBody>
      </p:sp>
      <p:pic>
        <p:nvPicPr>
          <p:cNvPr id="1026" name="Picture 2" descr="Image result for c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09" y="1885064"/>
            <a:ext cx="3747463" cy="1873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4101" y="1959269"/>
            <a:ext cx="3862604" cy="1883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st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941" y="4333236"/>
            <a:ext cx="3719666" cy="1857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esig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2130" y="4324841"/>
            <a:ext cx="3852228" cy="21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2003"/>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Biến</a:t>
            </a:r>
            <a:r>
              <a:rPr lang="en-US" sz="3200" dirty="0">
                <a:latin typeface="Roboto" pitchFamily="2" charset="0"/>
                <a:ea typeface="Roboto" pitchFamily="2" charset="0"/>
              </a:rPr>
              <a:t> </a:t>
            </a:r>
            <a:r>
              <a:rPr lang="en-US" sz="3200" dirty="0" err="1">
                <a:latin typeface="Roboto" pitchFamily="2" charset="0"/>
                <a:ea typeface="Roboto" pitchFamily="2" charset="0"/>
              </a:rPr>
              <a:t>điều</a:t>
            </a:r>
            <a:r>
              <a:rPr lang="en-US" sz="3200" dirty="0">
                <a:latin typeface="Roboto" pitchFamily="2" charset="0"/>
                <a:ea typeface="Roboto" pitchFamily="2" charset="0"/>
              </a:rPr>
              <a:t> </a:t>
            </a:r>
            <a:r>
              <a:rPr lang="en-US" sz="3200" dirty="0" err="1">
                <a:latin typeface="Roboto" pitchFamily="2" charset="0"/>
                <a:ea typeface="Roboto" pitchFamily="2" charset="0"/>
              </a:rPr>
              <a:t>khiển</a:t>
            </a:r>
            <a:r>
              <a:rPr lang="en-US" sz="3200" dirty="0">
                <a:latin typeface="Roboto" pitchFamily="2" charset="0"/>
                <a:ea typeface="Roboto" pitchFamily="2" charset="0"/>
              </a:rPr>
              <a:t> </a:t>
            </a:r>
            <a:r>
              <a:rPr lang="en-US" sz="3200" dirty="0" err="1">
                <a:latin typeface="Roboto" pitchFamily="2" charset="0"/>
                <a:ea typeface="Roboto" pitchFamily="2" charset="0"/>
              </a:rPr>
              <a:t>tài</a:t>
            </a:r>
            <a:r>
              <a:rPr lang="en-US" sz="3200" dirty="0">
                <a:latin typeface="Roboto" pitchFamily="2" charset="0"/>
                <a:ea typeface="Roboto" pitchFamily="2" charset="0"/>
              </a:rPr>
              <a:t> </a:t>
            </a:r>
            <a:r>
              <a:rPr lang="en-US" sz="3200" dirty="0" err="1">
                <a:latin typeface="Roboto" pitchFamily="2" charset="0"/>
                <a:ea typeface="Roboto" pitchFamily="2" charset="0"/>
              </a:rPr>
              <a:t>nguyên</a:t>
            </a:r>
            <a:endParaRPr lang="en-US" sz="3200" dirty="0">
              <a:latin typeface="Roboto" pitchFamily="2" charset="0"/>
              <a:ea typeface="Roboto" pitchFamily="2"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145995"/>
            <a:ext cx="1561147" cy="2677656"/>
          </a:xfrm>
          <a:prstGeom prst="rect">
            <a:avLst/>
          </a:prstGeom>
          <a:noFill/>
        </p:spPr>
        <p:txBody>
          <a:bodyPr wrap="square" rtlCol="0">
            <a:spAutoFit/>
          </a:bodyPr>
          <a:lstStyle/>
          <a:p>
            <a:r>
              <a:rPr lang="en-US" sz="2400" dirty="0">
                <a:latin typeface="Roboto" pitchFamily="2" charset="0"/>
                <a:ea typeface="Roboto" pitchFamily="2" charset="0"/>
              </a:rPr>
              <a:t>Time </a:t>
            </a:r>
          </a:p>
          <a:p>
            <a:endParaRPr lang="en-US" sz="2400" dirty="0">
              <a:latin typeface="Roboto" pitchFamily="2" charset="0"/>
              <a:ea typeface="Roboto" pitchFamily="2" charset="0"/>
            </a:endParaRPr>
          </a:p>
          <a:p>
            <a:r>
              <a:rPr lang="en-US" sz="2400" dirty="0">
                <a:latin typeface="Roboto" pitchFamily="2" charset="0"/>
                <a:ea typeface="Roboto" pitchFamily="2" charset="0"/>
              </a:rPr>
              <a:t>Cost </a:t>
            </a:r>
          </a:p>
          <a:p>
            <a:endParaRPr lang="en-US" sz="2400" dirty="0">
              <a:latin typeface="Roboto" pitchFamily="2" charset="0"/>
              <a:ea typeface="Roboto" pitchFamily="2" charset="0"/>
            </a:endParaRPr>
          </a:p>
          <a:p>
            <a:r>
              <a:rPr lang="en-US" sz="2400" dirty="0">
                <a:latin typeface="Roboto" pitchFamily="2" charset="0"/>
                <a:ea typeface="Roboto" pitchFamily="2" charset="0"/>
              </a:rPr>
              <a:t>Quality </a:t>
            </a:r>
          </a:p>
          <a:p>
            <a:endParaRPr lang="en-US" sz="2400" dirty="0">
              <a:latin typeface="Roboto" pitchFamily="2" charset="0"/>
              <a:ea typeface="Roboto" pitchFamily="2" charset="0"/>
            </a:endParaRPr>
          </a:p>
          <a:p>
            <a:r>
              <a:rPr lang="en-US" sz="2400" dirty="0">
                <a:latin typeface="Roboto" pitchFamily="2" charset="0"/>
                <a:ea typeface="Roboto" pitchFamily="2" charset="0"/>
              </a:rPr>
              <a:t>Scope</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52</a:t>
            </a:fld>
            <a:endParaRPr lang="ru-RU" dirty="0"/>
          </a:p>
        </p:txBody>
      </p:sp>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470" y="1937007"/>
            <a:ext cx="3487815" cy="24227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9408" y="1937007"/>
            <a:ext cx="4404392" cy="23998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qualit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334" y="452301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17526"/>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latin typeface="Roboto" pitchFamily="2" charset="0"/>
                <a:ea typeface="Roboto" pitchFamily="2" charset="0"/>
              </a:rPr>
              <a:t>4 </a:t>
            </a:r>
            <a:r>
              <a:rPr lang="en-US" sz="3200" dirty="0" err="1">
                <a:latin typeface="Roboto" pitchFamily="2" charset="0"/>
                <a:ea typeface="Roboto" pitchFamily="2" charset="0"/>
              </a:rPr>
              <a:t>điểm</a:t>
            </a:r>
            <a:r>
              <a:rPr lang="en-US" sz="3200" dirty="0">
                <a:latin typeface="Roboto" pitchFamily="2" charset="0"/>
                <a:ea typeface="Roboto" pitchFamily="2" charset="0"/>
              </a:rPr>
              <a:t> </a:t>
            </a:r>
            <a:r>
              <a:rPr lang="en-US" sz="3200" dirty="0" err="1">
                <a:latin typeface="Roboto" pitchFamily="2" charset="0"/>
                <a:ea typeface="Roboto" pitchFamily="2" charset="0"/>
              </a:rPr>
              <a:t>cốt</a:t>
            </a:r>
            <a:r>
              <a:rPr lang="en-US" sz="3200" dirty="0">
                <a:latin typeface="Roboto" pitchFamily="2" charset="0"/>
                <a:ea typeface="Roboto" pitchFamily="2" charset="0"/>
              </a:rPr>
              <a:t> </a:t>
            </a:r>
            <a:r>
              <a:rPr lang="en-US" sz="3200" dirty="0" err="1">
                <a:latin typeface="Roboto" pitchFamily="2" charset="0"/>
                <a:ea typeface="Roboto" pitchFamily="2" charset="0"/>
              </a:rPr>
              <a:t>lõi</a:t>
            </a:r>
            <a:r>
              <a:rPr lang="en-US" sz="3200" dirty="0">
                <a:latin typeface="Roboto" pitchFamily="2" charset="0"/>
                <a:ea typeface="Roboto" pitchFamily="2" charset="0"/>
              </a:rPr>
              <a:t> </a:t>
            </a:r>
            <a:r>
              <a:rPr lang="en-US" sz="3200" dirty="0" err="1">
                <a:latin typeface="Roboto" pitchFamily="2" charset="0"/>
                <a:ea typeface="Roboto" pitchFamily="2" charset="0"/>
              </a:rPr>
              <a:t>trong</a:t>
            </a:r>
            <a:r>
              <a:rPr lang="en-US" sz="3200" dirty="0">
                <a:latin typeface="Roboto" pitchFamily="2" charset="0"/>
                <a:ea typeface="Roboto" pitchFamily="2" charset="0"/>
              </a:rPr>
              <a:t> Agile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en-US" sz="2400" dirty="0">
                <a:latin typeface="Roboto" pitchFamily="2" charset="0"/>
                <a:ea typeface="Roboto" pitchFamily="2" charset="0"/>
              </a:rPr>
              <a:t>Short releases </a:t>
            </a:r>
          </a:p>
          <a:p>
            <a:endParaRPr lang="en-US" sz="2400" dirty="0">
              <a:latin typeface="Roboto" pitchFamily="2" charset="0"/>
              <a:ea typeface="Roboto" pitchFamily="2" charset="0"/>
            </a:endParaRPr>
          </a:p>
          <a:p>
            <a:r>
              <a:rPr lang="en-US" sz="2400" dirty="0">
                <a:latin typeface="Roboto" pitchFamily="2" charset="0"/>
                <a:ea typeface="Roboto" pitchFamily="2" charset="0"/>
              </a:rPr>
              <a:t>40-hour work week </a:t>
            </a:r>
          </a:p>
          <a:p>
            <a:endParaRPr lang="en-US" sz="2400" dirty="0">
              <a:latin typeface="Roboto" pitchFamily="2" charset="0"/>
              <a:ea typeface="Roboto" pitchFamily="2" charset="0"/>
            </a:endParaRPr>
          </a:p>
          <a:p>
            <a:r>
              <a:rPr lang="en-US" sz="2400" dirty="0">
                <a:latin typeface="Roboto" pitchFamily="2" charset="0"/>
                <a:ea typeface="Roboto" pitchFamily="2" charset="0"/>
              </a:rPr>
              <a:t>Onsite customer </a:t>
            </a:r>
          </a:p>
          <a:p>
            <a:endParaRPr lang="en-US" sz="2400" dirty="0">
              <a:latin typeface="Roboto" pitchFamily="2" charset="0"/>
              <a:ea typeface="Roboto" pitchFamily="2" charset="0"/>
            </a:endParaRPr>
          </a:p>
          <a:p>
            <a:r>
              <a:rPr lang="en-US" sz="2400" dirty="0">
                <a:latin typeface="Roboto" pitchFamily="2" charset="0"/>
                <a:ea typeface="Roboto" pitchFamily="2" charset="0"/>
              </a:rPr>
              <a:t>Pair programming</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53</a:t>
            </a:fld>
            <a:endParaRPr lang="ru-RU" dirty="0"/>
          </a:p>
        </p:txBody>
      </p:sp>
    </p:spTree>
    <p:extLst>
      <p:ext uri="{BB962C8B-B14F-4D97-AF65-F5344CB8AC3E}">
        <p14:creationId xmlns:p14="http://schemas.microsoft.com/office/powerpoint/2010/main" val="309452503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vi-VN" sz="3200" dirty="0">
                <a:latin typeface="Roboto" pitchFamily="2" charset="0"/>
                <a:ea typeface="Roboto" pitchFamily="2" charset="0"/>
              </a:rPr>
              <a:t>Đặc Trưng Của Agile</a:t>
            </a:r>
            <a:endParaRPr lang="en-US" sz="3200" dirty="0">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54</a:t>
            </a:fld>
            <a:endParaRPr lang="ru-RU" dirty="0"/>
          </a:p>
        </p:txBody>
      </p:sp>
      <p:pic>
        <p:nvPicPr>
          <p:cNvPr id="4098" name="Picture 2" descr="Image result for Äáº·c trÆ°ng cá»§a agile">
            <a:extLst>
              <a:ext uri="{FF2B5EF4-FFF2-40B4-BE49-F238E27FC236}">
                <a16:creationId xmlns:a16="http://schemas.microsoft.com/office/drawing/2014/main" id="{0010BCA8-BC2B-4CC5-A8D9-D30EC8BC4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44318"/>
            <a:ext cx="7871791" cy="44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290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Writing User Stories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677656"/>
          </a:xfrm>
          <a:prstGeom prst="rect">
            <a:avLst/>
          </a:prstGeom>
          <a:noFill/>
        </p:spPr>
        <p:txBody>
          <a:bodyPr wrap="square" rtlCol="0">
            <a:spAutoFit/>
          </a:bodyPr>
          <a:lstStyle/>
          <a:p>
            <a:r>
              <a:rPr lang="vi-VN" sz="2400" dirty="0">
                <a:latin typeface="Roboto" pitchFamily="2" charset="0"/>
                <a:ea typeface="Roboto" pitchFamily="2" charset="0"/>
              </a:rPr>
              <a:t>Sự tương tác giữa các nhà phát triển và người sử dụng.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Tìm kiếm cái cần làm đầu tiên và quan trọng nhất tạo nên giá trị dự án từ yêu cầu của khách hàng.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Mục đích là ngăn ngừa sự hiểu lầm hoặc hiểu nhầm với yêu cầu của người dùng.</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55</a:t>
            </a:fld>
            <a:endParaRPr lang="ru-RU" dirty="0"/>
          </a:p>
        </p:txBody>
      </p:sp>
    </p:spTree>
    <p:extLst>
      <p:ext uri="{BB962C8B-B14F-4D97-AF65-F5344CB8AC3E}">
        <p14:creationId xmlns:p14="http://schemas.microsoft.com/office/powerpoint/2010/main" val="1015560960"/>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Writing User Stories</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461665"/>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56</a:t>
            </a:fld>
            <a:endParaRPr lang="ru-RU" dirty="0"/>
          </a:p>
        </p:txBody>
      </p:sp>
      <p:pic>
        <p:nvPicPr>
          <p:cNvPr id="5" name="Picture 4">
            <a:extLst>
              <a:ext uri="{FF2B5EF4-FFF2-40B4-BE49-F238E27FC236}">
                <a16:creationId xmlns:a16="http://schemas.microsoft.com/office/drawing/2014/main" id="{BFCF0F4D-C9EB-457E-8ABC-7AAF4B01E4D4}"/>
              </a:ext>
            </a:extLst>
          </p:cNvPr>
          <p:cNvPicPr>
            <a:picLocks noChangeAspect="1"/>
          </p:cNvPicPr>
          <p:nvPr/>
        </p:nvPicPr>
        <p:blipFill>
          <a:blip r:embed="rId3"/>
          <a:stretch>
            <a:fillRect/>
          </a:stretch>
        </p:blipFill>
        <p:spPr>
          <a:xfrm>
            <a:off x="1048284" y="1874905"/>
            <a:ext cx="8840434" cy="4334480"/>
          </a:xfrm>
          <a:prstGeom prst="rect">
            <a:avLst/>
          </a:prstGeom>
        </p:spPr>
      </p:pic>
    </p:spTree>
    <p:extLst>
      <p:ext uri="{BB962C8B-B14F-4D97-AF65-F5344CB8AC3E}">
        <p14:creationId xmlns:p14="http://schemas.microsoft.com/office/powerpoint/2010/main" val="363196597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Công</a:t>
            </a:r>
            <a:r>
              <a:rPr lang="en-US" sz="3200" dirty="0">
                <a:latin typeface="Roboto" pitchFamily="2" charset="0"/>
                <a:ea typeface="Roboto" pitchFamily="2" charset="0"/>
              </a:rPr>
              <a:t> </a:t>
            </a:r>
            <a:r>
              <a:rPr lang="en-US" sz="3200" dirty="0" err="1">
                <a:latin typeface="Roboto" pitchFamily="2" charset="0"/>
                <a:ea typeface="Roboto" pitchFamily="2" charset="0"/>
              </a:rPr>
              <a:t>cụ</a:t>
            </a:r>
            <a:r>
              <a:rPr lang="en-US" sz="3200" dirty="0">
                <a:latin typeface="Roboto" pitchFamily="2" charset="0"/>
                <a:ea typeface="Roboto" pitchFamily="2" charset="0"/>
              </a:rPr>
              <a:t> </a:t>
            </a:r>
            <a:r>
              <a:rPr lang="en-US" sz="3200" dirty="0" err="1">
                <a:latin typeface="Roboto" pitchFamily="2" charset="0"/>
                <a:ea typeface="Roboto" pitchFamily="2" charset="0"/>
              </a:rPr>
              <a:t>phát</a:t>
            </a:r>
            <a:r>
              <a:rPr lang="en-US" sz="3200" dirty="0">
                <a:latin typeface="Roboto" pitchFamily="2" charset="0"/>
                <a:ea typeface="Roboto" pitchFamily="2" charset="0"/>
              </a:rPr>
              <a:t> </a:t>
            </a:r>
            <a:r>
              <a:rPr lang="en-US" sz="3200" dirty="0" err="1">
                <a:latin typeface="Roboto" pitchFamily="2" charset="0"/>
                <a:ea typeface="Roboto" pitchFamily="2" charset="0"/>
              </a:rPr>
              <a:t>triển</a:t>
            </a:r>
            <a:r>
              <a:rPr lang="en-US" sz="3200" dirty="0">
                <a:latin typeface="Roboto" pitchFamily="2" charset="0"/>
                <a:ea typeface="Roboto" pitchFamily="2" charset="0"/>
              </a:rPr>
              <a:t> </a:t>
            </a:r>
            <a:r>
              <a:rPr lang="en-US" sz="3200" dirty="0" err="1">
                <a:latin typeface="Roboto" pitchFamily="2" charset="0"/>
                <a:ea typeface="Roboto" pitchFamily="2" charset="0"/>
              </a:rPr>
              <a:t>cho</a:t>
            </a:r>
            <a:r>
              <a:rPr lang="en-US" sz="3200" dirty="0">
                <a:latin typeface="Roboto" pitchFamily="2" charset="0"/>
                <a:ea typeface="Roboto" pitchFamily="2" charset="0"/>
              </a:rPr>
              <a:t> </a:t>
            </a:r>
            <a:r>
              <a:rPr lang="en-US" sz="3200" dirty="0" err="1">
                <a:latin typeface="Roboto" pitchFamily="2" charset="0"/>
                <a:ea typeface="Roboto" pitchFamily="2" charset="0"/>
              </a:rPr>
              <a:t>mô</a:t>
            </a:r>
            <a:r>
              <a:rPr lang="en-US" sz="3200" dirty="0">
                <a:latin typeface="Roboto" pitchFamily="2" charset="0"/>
                <a:ea typeface="Roboto" pitchFamily="2" charset="0"/>
              </a:rPr>
              <a:t> </a:t>
            </a:r>
            <a:r>
              <a:rPr lang="en-US" sz="3200" dirty="0" err="1">
                <a:latin typeface="Roboto" pitchFamily="2" charset="0"/>
                <a:ea typeface="Roboto" pitchFamily="2" charset="0"/>
              </a:rPr>
              <a:t>hình</a:t>
            </a:r>
            <a:r>
              <a:rPr lang="en-US" sz="3200" dirty="0">
                <a:latin typeface="Roboto" pitchFamily="2" charset="0"/>
                <a:ea typeface="Roboto" pitchFamily="2" charset="0"/>
              </a:rPr>
              <a:t> Agile</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3046988"/>
          </a:xfrm>
          <a:prstGeom prst="rect">
            <a:avLst/>
          </a:prstGeom>
          <a:noFill/>
        </p:spPr>
        <p:txBody>
          <a:bodyPr wrap="square" rtlCol="0">
            <a:spAutoFit/>
          </a:bodyPr>
          <a:lstStyle/>
          <a:p>
            <a:r>
              <a:rPr lang="vi-VN" sz="2400" dirty="0">
                <a:latin typeface="Roboto" pitchFamily="2" charset="0"/>
                <a:ea typeface="Roboto" pitchFamily="2" charset="0"/>
              </a:rPr>
              <a:t>Công cụ tạo thuận lợi cho hợp tác </a:t>
            </a:r>
            <a:endParaRPr lang="en-US" sz="2400" dirty="0">
              <a:latin typeface="Roboto" pitchFamily="2" charset="0"/>
              <a:ea typeface="Roboto" pitchFamily="2" charset="0"/>
            </a:endParaRPr>
          </a:p>
          <a:p>
            <a:r>
              <a:rPr lang="vi-VN" sz="2400" dirty="0">
                <a:latin typeface="Roboto" pitchFamily="2" charset="0"/>
                <a:ea typeface="Roboto" pitchFamily="2" charset="0"/>
              </a:rPr>
              <a:t>Công cụ hỗ trợ quản lý lỗi </a:t>
            </a:r>
            <a:endParaRPr lang="en-US" sz="2400" dirty="0">
              <a:latin typeface="Roboto" pitchFamily="2" charset="0"/>
              <a:ea typeface="Roboto" pitchFamily="2" charset="0"/>
            </a:endParaRPr>
          </a:p>
          <a:p>
            <a:r>
              <a:rPr lang="vi-VN" sz="2400" dirty="0">
                <a:latin typeface="Roboto" pitchFamily="2" charset="0"/>
                <a:ea typeface="Roboto" pitchFamily="2" charset="0"/>
              </a:rPr>
              <a:t>Người kiểm tra đơn vị tự động, người kiểm tra chấp nhận và người kiểm tra GUI </a:t>
            </a:r>
            <a:endParaRPr lang="en-US" sz="2400" dirty="0">
              <a:latin typeface="Roboto" pitchFamily="2" charset="0"/>
              <a:ea typeface="Roboto" pitchFamily="2" charset="0"/>
            </a:endParaRPr>
          </a:p>
          <a:p>
            <a:r>
              <a:rPr lang="vi-VN" sz="2400" dirty="0">
                <a:latin typeface="Roboto" pitchFamily="2" charset="0"/>
                <a:ea typeface="Roboto" pitchFamily="2" charset="0"/>
              </a:rPr>
              <a:t>Công cụ để đảm bảo chất lượng </a:t>
            </a:r>
            <a:endParaRPr lang="en-US" sz="2400" dirty="0">
              <a:latin typeface="Roboto" pitchFamily="2" charset="0"/>
              <a:ea typeface="Roboto" pitchFamily="2" charset="0"/>
            </a:endParaRPr>
          </a:p>
          <a:p>
            <a:r>
              <a:rPr lang="vi-VN" sz="2400" dirty="0">
                <a:latin typeface="Roboto" pitchFamily="2" charset="0"/>
                <a:ea typeface="Roboto" pitchFamily="2" charset="0"/>
              </a:rPr>
              <a:t>Hệ thống đo lường và hiệu suất của bộ phận </a:t>
            </a:r>
            <a:endParaRPr lang="en-US" sz="2400" dirty="0">
              <a:latin typeface="Roboto" pitchFamily="2" charset="0"/>
              <a:ea typeface="Roboto" pitchFamily="2" charset="0"/>
            </a:endParaRPr>
          </a:p>
          <a:p>
            <a:r>
              <a:rPr lang="vi-VN" sz="2400" dirty="0">
                <a:latin typeface="Roboto" pitchFamily="2" charset="0"/>
                <a:ea typeface="Roboto" pitchFamily="2" charset="0"/>
              </a:rPr>
              <a:t>Quản lý cấu hình mã nguồn</a:t>
            </a:r>
            <a:endParaRPr lang="en-US" sz="2400" dirty="0">
              <a:latin typeface="Roboto" pitchFamily="2" charset="0"/>
              <a:ea typeface="Roboto" pitchFamily="2" charset="0"/>
            </a:endParaRPr>
          </a:p>
          <a:p>
            <a:r>
              <a:rPr lang="vi-VN" sz="2400" dirty="0">
                <a:latin typeface="Roboto" pitchFamily="2" charset="0"/>
                <a:ea typeface="Roboto" pitchFamily="2" charset="0"/>
              </a:rPr>
              <a:t>Môi trường phát triển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57</a:t>
            </a:fld>
            <a:endParaRPr lang="ru-RU" dirty="0"/>
          </a:p>
        </p:txBody>
      </p:sp>
    </p:spTree>
    <p:extLst>
      <p:ext uri="{BB962C8B-B14F-4D97-AF65-F5344CB8AC3E}">
        <p14:creationId xmlns:p14="http://schemas.microsoft.com/office/powerpoint/2010/main" val="3419505593"/>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Bài</a:t>
            </a:r>
            <a:r>
              <a:rPr lang="en-US" sz="3200" dirty="0">
                <a:latin typeface="Roboto" pitchFamily="2" charset="0"/>
                <a:ea typeface="Roboto" pitchFamily="2" charset="0"/>
              </a:rPr>
              <a:t> </a:t>
            </a:r>
            <a:r>
              <a:rPr lang="en-US" sz="3200" dirty="0" err="1">
                <a:latin typeface="Roboto" pitchFamily="2" charset="0"/>
                <a:ea typeface="Roboto" pitchFamily="2" charset="0"/>
              </a:rPr>
              <a:t>học</a:t>
            </a:r>
            <a:r>
              <a:rPr lang="en-US" sz="3200" dirty="0">
                <a:latin typeface="Roboto" pitchFamily="2" charset="0"/>
                <a:ea typeface="Roboto" pitchFamily="2" charset="0"/>
              </a:rPr>
              <a:t> </a:t>
            </a:r>
            <a:r>
              <a:rPr lang="en-US" sz="3200" dirty="0" err="1">
                <a:latin typeface="Roboto" pitchFamily="2" charset="0"/>
                <a:ea typeface="Roboto" pitchFamily="2" charset="0"/>
              </a:rPr>
              <a:t>rút</a:t>
            </a:r>
            <a:r>
              <a:rPr lang="en-US" sz="3200" dirty="0">
                <a:latin typeface="Roboto" pitchFamily="2" charset="0"/>
                <a:ea typeface="Roboto" pitchFamily="2" charset="0"/>
              </a:rPr>
              <a:t> ra </a:t>
            </a:r>
            <a:r>
              <a:rPr lang="en-US" sz="3200" dirty="0" err="1">
                <a:latin typeface="Roboto" pitchFamily="2" charset="0"/>
                <a:ea typeface="Roboto" pitchFamily="2" charset="0"/>
              </a:rPr>
              <a:t>từ</a:t>
            </a:r>
            <a:r>
              <a:rPr lang="en-US" sz="3200" dirty="0">
                <a:latin typeface="Roboto" pitchFamily="2" charset="0"/>
                <a:ea typeface="Roboto" pitchFamily="2" charset="0"/>
              </a:rPr>
              <a:t> </a:t>
            </a:r>
            <a:r>
              <a:rPr lang="en-US" sz="3200" dirty="0" err="1">
                <a:latin typeface="Roboto" pitchFamily="2" charset="0"/>
                <a:ea typeface="Roboto" pitchFamily="2" charset="0"/>
              </a:rPr>
              <a:t>mô</a:t>
            </a:r>
            <a:r>
              <a:rPr lang="en-US" sz="3200" dirty="0">
                <a:latin typeface="Roboto" pitchFamily="2" charset="0"/>
                <a:ea typeface="Roboto" pitchFamily="2" charset="0"/>
              </a:rPr>
              <a:t> </a:t>
            </a:r>
            <a:r>
              <a:rPr lang="en-US" sz="3200" dirty="0" err="1">
                <a:latin typeface="Roboto" pitchFamily="2" charset="0"/>
                <a:ea typeface="Roboto" pitchFamily="2" charset="0"/>
              </a:rPr>
              <a:t>hình</a:t>
            </a:r>
            <a:r>
              <a:rPr lang="en-US" sz="3200" dirty="0">
                <a:latin typeface="Roboto" pitchFamily="2" charset="0"/>
                <a:ea typeface="Roboto" pitchFamily="2" charset="0"/>
              </a:rPr>
              <a:t> Agile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3046988"/>
          </a:xfrm>
          <a:prstGeom prst="rect">
            <a:avLst/>
          </a:prstGeom>
          <a:noFill/>
        </p:spPr>
        <p:txBody>
          <a:bodyPr wrap="square" rtlCol="0">
            <a:spAutoFit/>
          </a:bodyPr>
          <a:lstStyle/>
          <a:p>
            <a:r>
              <a:rPr lang="vi-VN" sz="2400" dirty="0">
                <a:latin typeface="Roboto" pitchFamily="2" charset="0"/>
                <a:ea typeface="Roboto" pitchFamily="2" charset="0"/>
              </a:rPr>
              <a:t>Bảng phát hành ngắn cho phép hệ thống dễ dàng tiến triển. </a:t>
            </a:r>
            <a:endParaRPr lang="en-US" sz="2400" dirty="0">
              <a:latin typeface="Roboto" pitchFamily="2" charset="0"/>
              <a:ea typeface="Roboto" pitchFamily="2" charset="0"/>
            </a:endParaRPr>
          </a:p>
          <a:p>
            <a:r>
              <a:rPr lang="vi-VN" sz="2400" dirty="0">
                <a:latin typeface="Roboto" pitchFamily="2" charset="0"/>
                <a:ea typeface="Roboto" pitchFamily="2" charset="0"/>
              </a:rPr>
              <a:t>Pair Programming nâng cao chất lượng tổng thể. </a:t>
            </a:r>
            <a:endParaRPr lang="en-US" sz="2400" dirty="0">
              <a:latin typeface="Roboto" pitchFamily="2" charset="0"/>
              <a:ea typeface="Roboto" pitchFamily="2" charset="0"/>
            </a:endParaRPr>
          </a:p>
          <a:p>
            <a:r>
              <a:rPr lang="vi-VN" sz="2400" dirty="0">
                <a:latin typeface="Roboto" pitchFamily="2" charset="0"/>
                <a:ea typeface="Roboto" pitchFamily="2" charset="0"/>
              </a:rPr>
              <a:t>Onside customer có cùng lợi ích cho doanh nghiệp và nhóm phát triển Agile. </a:t>
            </a:r>
            <a:endParaRPr lang="en-US" sz="2400" dirty="0">
              <a:latin typeface="Roboto" pitchFamily="2" charset="0"/>
              <a:ea typeface="Roboto" pitchFamily="2" charset="0"/>
            </a:endParaRPr>
          </a:p>
          <a:p>
            <a:r>
              <a:rPr lang="vi-VN" sz="2400" dirty="0">
                <a:latin typeface="Roboto" pitchFamily="2" charset="0"/>
                <a:ea typeface="Roboto" pitchFamily="2" charset="0"/>
              </a:rPr>
              <a:t>Tuần làm việc 40 giờ cải thiện hiệu quả làm việc của nhân viên. Cân bằng giữa tài nguyên và các hoạt động hỗ trợ mục tiêu dự án. </a:t>
            </a:r>
            <a:endParaRPr lang="en-US" sz="2400" dirty="0">
              <a:latin typeface="Roboto" pitchFamily="2" charset="0"/>
              <a:ea typeface="Roboto" pitchFamily="2" charset="0"/>
            </a:endParaRPr>
          </a:p>
          <a:p>
            <a:r>
              <a:rPr lang="vi-VN" sz="2400" dirty="0">
                <a:latin typeface="Roboto" pitchFamily="2" charset="0"/>
                <a:ea typeface="Roboto" pitchFamily="2" charset="0"/>
              </a:rPr>
              <a:t>Các giá trị Agile rất quan trọng đối với sự thành công dự án.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58</a:t>
            </a:fld>
            <a:endParaRPr lang="ru-RU" dirty="0"/>
          </a:p>
        </p:txBody>
      </p:sp>
    </p:spTree>
    <p:extLst>
      <p:ext uri="{BB962C8B-B14F-4D97-AF65-F5344CB8AC3E}">
        <p14:creationId xmlns:p14="http://schemas.microsoft.com/office/powerpoint/2010/main" val="37706968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t>Bài</a:t>
            </a:r>
            <a:r>
              <a:rPr lang="en-US" sz="3200" dirty="0"/>
              <a:t> </a:t>
            </a:r>
            <a:r>
              <a:rPr lang="en-US" sz="3200" dirty="0" err="1"/>
              <a:t>học</a:t>
            </a:r>
            <a:r>
              <a:rPr lang="en-US" sz="3200" dirty="0"/>
              <a:t> </a:t>
            </a:r>
            <a:r>
              <a:rPr lang="en-US" sz="3200" dirty="0" err="1"/>
              <a:t>rút</a:t>
            </a:r>
            <a:r>
              <a:rPr lang="en-US" sz="3200" dirty="0"/>
              <a:t> ra </a:t>
            </a:r>
            <a:r>
              <a:rPr lang="en-US" sz="3200" dirty="0" err="1"/>
              <a:t>từ</a:t>
            </a:r>
            <a:r>
              <a:rPr lang="en-US" sz="3200" dirty="0"/>
              <a:t> </a:t>
            </a:r>
            <a:r>
              <a:rPr lang="en-US" sz="3200" dirty="0" err="1"/>
              <a:t>mô</a:t>
            </a:r>
            <a:r>
              <a:rPr lang="en-US" sz="3200" dirty="0"/>
              <a:t> </a:t>
            </a:r>
            <a:r>
              <a:rPr lang="en-US" sz="3200" dirty="0" err="1"/>
              <a:t>hình</a:t>
            </a:r>
            <a:r>
              <a:rPr lang="en-US" sz="3200" dirty="0"/>
              <a:t> Agile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715539"/>
            <a:ext cx="6459744" cy="205630"/>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59</a:t>
            </a:fld>
            <a:endParaRPr lang="ru-RU" dirty="0"/>
          </a:p>
        </p:txBody>
      </p:sp>
      <p:pic>
        <p:nvPicPr>
          <p:cNvPr id="5122" name="Picture 2" descr="Image result for lessons gained from adopting agile methods">
            <a:extLst>
              <a:ext uri="{FF2B5EF4-FFF2-40B4-BE49-F238E27FC236}">
                <a16:creationId xmlns:a16="http://schemas.microsoft.com/office/drawing/2014/main" id="{C770373F-6F6B-48BC-8A0F-ED4FB74C0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266" y="1980509"/>
            <a:ext cx="6016487" cy="451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61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95E168-DA5E-4888-8D8A-92B118324C14}" type="slidenum">
              <a:rPr lang="ru-RU" smtClean="0"/>
              <a:t>6</a:t>
            </a:fld>
            <a:endParaRPr lang="ru-RU" dirty="0"/>
          </a:p>
        </p:txBody>
      </p:sp>
      <p:sp>
        <p:nvSpPr>
          <p:cNvPr id="8" name="Subtitle 7"/>
          <p:cNvSpPr>
            <a:spLocks noGrp="1"/>
          </p:cNvSpPr>
          <p:nvPr>
            <p:ph idx="1"/>
          </p:nvPr>
        </p:nvSpPr>
        <p:spPr/>
        <p:txBody>
          <a:bodyPr>
            <a:noAutofit/>
          </a:bodyPr>
          <a:lstStyle/>
          <a:p>
            <a:pPr marL="0" indent="0">
              <a:buNone/>
            </a:pPr>
            <a:r>
              <a:rPr lang="vi-VN" sz="2200" b="0" dirty="0">
                <a:solidFill>
                  <a:schemeClr val="tx1"/>
                </a:solidFill>
                <a:latin typeface="Roboto" pitchFamily="2" charset="0"/>
                <a:ea typeface="Roboto" pitchFamily="2" charset="0"/>
              </a:rPr>
              <a:t>Các nhà phân tích sử dụng các phương pháp giao tiếp như: phỏng vấn, lấy mẫu, điều tra dữ liệu cứng, bảng câu hỏi, phương pháp không phô trương → Trả lời các câu hỏi liên quan đến tương tác giữa con người và máy tính (HCI):</a:t>
            </a:r>
            <a:endParaRPr lang="en-US" sz="2200" b="0" dirty="0">
              <a:solidFill>
                <a:schemeClr val="tx1"/>
              </a:solidFill>
              <a:latin typeface="Roboto" pitchFamily="2" charset="0"/>
              <a:ea typeface="Roboto" pitchFamily="2" charset="0"/>
            </a:endParaRPr>
          </a:p>
          <a:p>
            <a:pPr marL="342900" indent="-342900">
              <a:buFontTx/>
              <a:buChar char="-"/>
            </a:pPr>
            <a:endParaRPr lang="vi-VN" sz="2200" b="0" dirty="0">
              <a:solidFill>
                <a:schemeClr val="tx1"/>
              </a:solidFill>
              <a:latin typeface="Roboto" pitchFamily="2" charset="0"/>
              <a:ea typeface="Roboto" pitchFamily="2" charset="0"/>
            </a:endParaRPr>
          </a:p>
        </p:txBody>
      </p:sp>
      <p:sp>
        <p:nvSpPr>
          <p:cNvPr id="7" name="Title 6"/>
          <p:cNvSpPr>
            <a:spLocks noGrp="1"/>
          </p:cNvSpPr>
          <p:nvPr>
            <p:ph type="title"/>
          </p:nvPr>
        </p:nvSpPr>
        <p:spPr/>
        <p:txBody>
          <a:bodyPr>
            <a:normAutofit fontScale="90000"/>
          </a:bodyPr>
          <a:lstStyle/>
          <a:p>
            <a:r>
              <a:rPr lang="vi-VN" dirty="0">
                <a:latin typeface="Roboto" pitchFamily="2" charset="0"/>
                <a:ea typeface="Roboto" pitchFamily="2" charset="0"/>
              </a:rPr>
              <a:t>2. Xác Định Yêu Cầu Thông Tin Con Người</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27" y="3772015"/>
            <a:ext cx="7260518" cy="172968"/>
          </a:xfrm>
          <a:prstGeom prst="rect">
            <a:avLst/>
          </a:prstGeom>
        </p:spPr>
      </p:pic>
      <p:sp>
        <p:nvSpPr>
          <p:cNvPr id="14" name="Title 6"/>
          <p:cNvSpPr txBox="1">
            <a:spLocks/>
          </p:cNvSpPr>
          <p:nvPr/>
        </p:nvSpPr>
        <p:spPr>
          <a:xfrm>
            <a:off x="838200" y="2907920"/>
            <a:ext cx="9050518" cy="9454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Roboto" pitchFamily="2" charset="0"/>
                <a:ea typeface="Roboto" pitchFamily="2" charset="0"/>
              </a:rPr>
              <a:t>3. </a:t>
            </a:r>
            <a:r>
              <a:rPr lang="en-US" sz="3600" dirty="0" err="1">
                <a:latin typeface="Roboto" pitchFamily="2" charset="0"/>
                <a:ea typeface="Roboto" pitchFamily="2" charset="0"/>
              </a:rPr>
              <a:t>Phân</a:t>
            </a:r>
            <a:r>
              <a:rPr lang="en-US" sz="3600" dirty="0">
                <a:latin typeface="Roboto" pitchFamily="2" charset="0"/>
                <a:ea typeface="Roboto" pitchFamily="2" charset="0"/>
              </a:rPr>
              <a:t> Tích Yêu </a:t>
            </a:r>
            <a:r>
              <a:rPr lang="en-US" sz="3600" dirty="0" err="1">
                <a:latin typeface="Roboto" pitchFamily="2" charset="0"/>
                <a:ea typeface="Roboto" pitchFamily="2" charset="0"/>
              </a:rPr>
              <a:t>Cầu</a:t>
            </a:r>
            <a:r>
              <a:rPr lang="en-US" sz="3600" dirty="0">
                <a:latin typeface="Roboto" pitchFamily="2" charset="0"/>
                <a:ea typeface="Roboto" pitchFamily="2" charset="0"/>
              </a:rPr>
              <a:t> Hệ Thống</a:t>
            </a:r>
            <a:endParaRPr lang="vi-VN" sz="3600" dirty="0">
              <a:latin typeface="Roboto" pitchFamily="2" charset="0"/>
              <a:ea typeface="Roboto" pitchFamily="2" charset="0"/>
            </a:endParaRPr>
          </a:p>
        </p:txBody>
      </p:sp>
      <p:sp>
        <p:nvSpPr>
          <p:cNvPr id="16" name="TextBox 15"/>
          <p:cNvSpPr txBox="1"/>
          <p:nvPr/>
        </p:nvSpPr>
        <p:spPr>
          <a:xfrm>
            <a:off x="838200" y="4091476"/>
            <a:ext cx="8885766" cy="1107996"/>
          </a:xfrm>
          <a:prstGeom prst="rect">
            <a:avLst/>
          </a:prstGeom>
          <a:noFill/>
        </p:spPr>
        <p:txBody>
          <a:bodyPr wrap="none" rtlCol="0">
            <a:spAutoFit/>
          </a:bodyPr>
          <a:lstStyle/>
          <a:p>
            <a:r>
              <a:rPr lang="en-US" sz="2200" dirty="0">
                <a:latin typeface="Roboto" pitchFamily="2" charset="0"/>
                <a:ea typeface="Roboto" pitchFamily="2" charset="0"/>
              </a:rPr>
              <a:t> </a:t>
            </a:r>
            <a:r>
              <a:rPr lang="en-US" sz="2200" dirty="0" err="1">
                <a:latin typeface="Roboto" pitchFamily="2" charset="0"/>
                <a:ea typeface="Roboto" pitchFamily="2" charset="0"/>
              </a:rPr>
              <a:t>Công</a:t>
            </a:r>
            <a:r>
              <a:rPr lang="en-US" sz="2200" dirty="0">
                <a:latin typeface="Roboto" pitchFamily="2" charset="0"/>
                <a:ea typeface="Roboto" pitchFamily="2" charset="0"/>
              </a:rPr>
              <a:t> </a:t>
            </a:r>
            <a:r>
              <a:rPr lang="en-US" sz="2200" dirty="0" err="1">
                <a:latin typeface="Roboto" pitchFamily="2" charset="0"/>
                <a:ea typeface="Roboto" pitchFamily="2" charset="0"/>
              </a:rPr>
              <a:t>cụ</a:t>
            </a:r>
            <a:r>
              <a:rPr lang="en-US" sz="2200" dirty="0">
                <a:latin typeface="Roboto" pitchFamily="2" charset="0"/>
                <a:ea typeface="Roboto" pitchFamily="2" charset="0"/>
              </a:rPr>
              <a:t> </a:t>
            </a:r>
            <a:r>
              <a:rPr lang="en-US" sz="2200" dirty="0" err="1">
                <a:latin typeface="Roboto" pitchFamily="2" charset="0"/>
                <a:ea typeface="Roboto" pitchFamily="2" charset="0"/>
              </a:rPr>
              <a:t>kỹ</a:t>
            </a:r>
            <a:r>
              <a:rPr lang="en-US" sz="2200" dirty="0">
                <a:latin typeface="Roboto" pitchFamily="2" charset="0"/>
                <a:ea typeface="Roboto" pitchFamily="2" charset="0"/>
              </a:rPr>
              <a:t> </a:t>
            </a:r>
            <a:r>
              <a:rPr lang="en-US" sz="2200" dirty="0" err="1">
                <a:latin typeface="Roboto" pitchFamily="2" charset="0"/>
                <a:ea typeface="Roboto" pitchFamily="2" charset="0"/>
              </a:rPr>
              <a:t>thuật</a:t>
            </a:r>
            <a:r>
              <a:rPr lang="en-US" sz="2200" dirty="0">
                <a:latin typeface="Roboto" pitchFamily="2" charset="0"/>
                <a:ea typeface="Roboto" pitchFamily="2" charset="0"/>
              </a:rPr>
              <a:t> dùng để </a:t>
            </a:r>
            <a:r>
              <a:rPr lang="en-US" sz="2200" dirty="0" err="1">
                <a:latin typeface="Roboto" pitchFamily="2" charset="0"/>
                <a:ea typeface="Roboto" pitchFamily="2" charset="0"/>
              </a:rPr>
              <a:t>phân</a:t>
            </a:r>
            <a:r>
              <a:rPr lang="en-US" sz="2200" dirty="0">
                <a:latin typeface="Roboto" pitchFamily="2" charset="0"/>
                <a:ea typeface="Roboto" pitchFamily="2" charset="0"/>
              </a:rPr>
              <a:t> tích: </a:t>
            </a:r>
          </a:p>
          <a:p>
            <a:r>
              <a:rPr lang="en-US" sz="2200" dirty="0">
                <a:latin typeface="Roboto" pitchFamily="2" charset="0"/>
                <a:ea typeface="Roboto" pitchFamily="2" charset="0"/>
              </a:rPr>
              <a:t> Một trong những </a:t>
            </a:r>
            <a:r>
              <a:rPr lang="en-US" sz="2200" dirty="0" err="1">
                <a:latin typeface="Roboto" pitchFamily="2" charset="0"/>
                <a:ea typeface="Roboto" pitchFamily="2" charset="0"/>
              </a:rPr>
              <a:t>công</a:t>
            </a:r>
            <a:r>
              <a:rPr lang="en-US" sz="2200" dirty="0">
                <a:latin typeface="Roboto" pitchFamily="2" charset="0"/>
                <a:ea typeface="Roboto" pitchFamily="2" charset="0"/>
              </a:rPr>
              <a:t> </a:t>
            </a:r>
            <a:r>
              <a:rPr lang="en-US" sz="2200" dirty="0" err="1">
                <a:latin typeface="Roboto" pitchFamily="2" charset="0"/>
                <a:ea typeface="Roboto" pitchFamily="2" charset="0"/>
              </a:rPr>
              <a:t>cụ</a:t>
            </a:r>
            <a:r>
              <a:rPr lang="en-US" sz="2200" dirty="0">
                <a:latin typeface="Roboto" pitchFamily="2" charset="0"/>
                <a:ea typeface="Roboto" pitchFamily="2" charset="0"/>
              </a:rPr>
              <a:t> </a:t>
            </a:r>
            <a:r>
              <a:rPr lang="en-US" sz="2200" dirty="0" err="1">
                <a:latin typeface="Roboto" pitchFamily="2" charset="0"/>
                <a:ea typeface="Roboto" pitchFamily="2" charset="0"/>
              </a:rPr>
              <a:t>kỹ</a:t>
            </a:r>
            <a:r>
              <a:rPr lang="en-US" sz="2200" dirty="0">
                <a:latin typeface="Roboto" pitchFamily="2" charset="0"/>
                <a:ea typeface="Roboto" pitchFamily="2" charset="0"/>
              </a:rPr>
              <a:t> </a:t>
            </a:r>
            <a:r>
              <a:rPr lang="en-US" sz="2200" dirty="0" err="1">
                <a:latin typeface="Roboto" pitchFamily="2" charset="0"/>
                <a:ea typeface="Roboto" pitchFamily="2" charset="0"/>
              </a:rPr>
              <a:t>thuật</a:t>
            </a:r>
            <a:r>
              <a:rPr lang="en-US" sz="2200" dirty="0">
                <a:latin typeface="Roboto" pitchFamily="2" charset="0"/>
                <a:ea typeface="Roboto" pitchFamily="2" charset="0"/>
              </a:rPr>
              <a:t> </a:t>
            </a:r>
            <a:r>
              <a:rPr lang="en-US" sz="2200" dirty="0" err="1">
                <a:latin typeface="Roboto" pitchFamily="2" charset="0"/>
                <a:ea typeface="Roboto" pitchFamily="2" charset="0"/>
              </a:rPr>
              <a:t>giúp</a:t>
            </a:r>
            <a:r>
              <a:rPr lang="en-US" sz="2200" dirty="0">
                <a:latin typeface="Roboto" pitchFamily="2" charset="0"/>
                <a:ea typeface="Roboto" pitchFamily="2" charset="0"/>
              </a:rPr>
              <a:t> các nhà </a:t>
            </a:r>
            <a:r>
              <a:rPr lang="en-US" sz="2200" dirty="0" err="1">
                <a:latin typeface="Roboto" pitchFamily="2" charset="0"/>
                <a:ea typeface="Roboto" pitchFamily="2" charset="0"/>
              </a:rPr>
              <a:t>phân</a:t>
            </a:r>
            <a:r>
              <a:rPr lang="en-US" sz="2200" dirty="0">
                <a:latin typeface="Roboto" pitchFamily="2" charset="0"/>
                <a:ea typeface="Roboto" pitchFamily="2" charset="0"/>
              </a:rPr>
              <a:t> tích </a:t>
            </a:r>
            <a:r>
              <a:rPr lang="en-US" sz="2200" dirty="0" err="1">
                <a:latin typeface="Roboto" pitchFamily="2" charset="0"/>
                <a:ea typeface="Roboto" pitchFamily="2" charset="0"/>
              </a:rPr>
              <a:t>phân</a:t>
            </a:r>
            <a:r>
              <a:rPr lang="en-US" sz="2200" dirty="0">
                <a:latin typeface="Roboto" pitchFamily="2" charset="0"/>
                <a:ea typeface="Roboto" pitchFamily="2" charset="0"/>
              </a:rPr>
              <a:t> tích</a:t>
            </a:r>
          </a:p>
          <a:p>
            <a:r>
              <a:rPr lang="en-US" sz="2200" dirty="0">
                <a:latin typeface="Roboto" pitchFamily="2" charset="0"/>
                <a:ea typeface="Roboto" pitchFamily="2" charset="0"/>
              </a:rPr>
              <a:t> yêu </a:t>
            </a:r>
            <a:r>
              <a:rPr lang="en-US" sz="2200" dirty="0" err="1">
                <a:latin typeface="Roboto" pitchFamily="2" charset="0"/>
                <a:ea typeface="Roboto" pitchFamily="2" charset="0"/>
              </a:rPr>
              <a:t>cầu</a:t>
            </a:r>
            <a:r>
              <a:rPr lang="en-US" sz="2200" dirty="0">
                <a:latin typeface="Roboto" pitchFamily="2" charset="0"/>
                <a:ea typeface="Roboto" pitchFamily="2" charset="0"/>
              </a:rPr>
              <a:t> của hệ thống là: Data Flow Diagram (DFD). </a:t>
            </a:r>
            <a:endParaRPr lang="vi-VN" sz="2200" dirty="0">
              <a:latin typeface="Roboto" pitchFamily="2" charset="0"/>
              <a:ea typeface="Roboto" pitchFamily="2" charset="0"/>
            </a:endParaRPr>
          </a:p>
        </p:txBody>
      </p:sp>
    </p:spTree>
    <p:extLst>
      <p:ext uri="{BB962C8B-B14F-4D97-AF65-F5344CB8AC3E}">
        <p14:creationId xmlns:p14="http://schemas.microsoft.com/office/powerpoint/2010/main" val="109283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Bài</a:t>
            </a:r>
            <a:r>
              <a:rPr lang="en-US" sz="3200" dirty="0">
                <a:latin typeface="Roboto" pitchFamily="2" charset="0"/>
                <a:ea typeface="Roboto" pitchFamily="2" charset="0"/>
              </a:rPr>
              <a:t> </a:t>
            </a:r>
            <a:r>
              <a:rPr lang="en-US" sz="3200" dirty="0" err="1">
                <a:latin typeface="Roboto" pitchFamily="2" charset="0"/>
                <a:ea typeface="Roboto" pitchFamily="2" charset="0"/>
              </a:rPr>
              <a:t>học</a:t>
            </a:r>
            <a:r>
              <a:rPr lang="en-US" sz="3200" dirty="0">
                <a:latin typeface="Roboto" pitchFamily="2" charset="0"/>
                <a:ea typeface="Roboto" pitchFamily="2" charset="0"/>
              </a:rPr>
              <a:t> </a:t>
            </a:r>
            <a:r>
              <a:rPr lang="en-US" sz="3200" dirty="0" err="1">
                <a:latin typeface="Roboto" pitchFamily="2" charset="0"/>
                <a:ea typeface="Roboto" pitchFamily="2" charset="0"/>
              </a:rPr>
              <a:t>rút</a:t>
            </a:r>
            <a:r>
              <a:rPr lang="en-US" sz="3200" dirty="0">
                <a:latin typeface="Roboto" pitchFamily="2" charset="0"/>
                <a:ea typeface="Roboto" pitchFamily="2" charset="0"/>
              </a:rPr>
              <a:t> ra </a:t>
            </a:r>
            <a:r>
              <a:rPr lang="en-US" sz="3200" dirty="0" err="1">
                <a:latin typeface="Roboto" pitchFamily="2" charset="0"/>
                <a:ea typeface="Roboto" pitchFamily="2" charset="0"/>
              </a:rPr>
              <a:t>từ</a:t>
            </a:r>
            <a:r>
              <a:rPr lang="en-US" sz="3200" dirty="0">
                <a:latin typeface="Roboto" pitchFamily="2" charset="0"/>
                <a:ea typeface="Roboto" pitchFamily="2" charset="0"/>
              </a:rPr>
              <a:t> </a:t>
            </a:r>
            <a:r>
              <a:rPr lang="en-US" sz="3200" dirty="0" err="1">
                <a:latin typeface="Roboto" pitchFamily="2" charset="0"/>
                <a:ea typeface="Roboto" pitchFamily="2" charset="0"/>
              </a:rPr>
              <a:t>mô</a:t>
            </a:r>
            <a:r>
              <a:rPr lang="en-US" sz="3200" dirty="0">
                <a:latin typeface="Roboto" pitchFamily="2" charset="0"/>
                <a:ea typeface="Roboto" pitchFamily="2" charset="0"/>
              </a:rPr>
              <a:t> </a:t>
            </a:r>
            <a:r>
              <a:rPr lang="en-US" sz="3200" dirty="0" err="1">
                <a:latin typeface="Roboto" pitchFamily="2" charset="0"/>
                <a:ea typeface="Roboto" pitchFamily="2" charset="0"/>
              </a:rPr>
              <a:t>hình</a:t>
            </a:r>
            <a:r>
              <a:rPr lang="en-US" sz="3200" dirty="0">
                <a:latin typeface="Roboto" pitchFamily="2" charset="0"/>
                <a:ea typeface="Roboto" pitchFamily="2" charset="0"/>
              </a:rPr>
              <a:t> Agile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715539"/>
            <a:ext cx="6459744" cy="205630"/>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60</a:t>
            </a:fld>
            <a:endParaRPr lang="ru-RU" dirty="0"/>
          </a:p>
        </p:txBody>
      </p:sp>
      <p:pic>
        <p:nvPicPr>
          <p:cNvPr id="5" name="Picture 4">
            <a:extLst>
              <a:ext uri="{FF2B5EF4-FFF2-40B4-BE49-F238E27FC236}">
                <a16:creationId xmlns:a16="http://schemas.microsoft.com/office/drawing/2014/main" id="{3EA6FCB0-3AA5-4981-A880-9819328FC4E4}"/>
              </a:ext>
            </a:extLst>
          </p:cNvPr>
          <p:cNvPicPr>
            <a:picLocks noChangeAspect="1"/>
          </p:cNvPicPr>
          <p:nvPr/>
        </p:nvPicPr>
        <p:blipFill>
          <a:blip r:embed="rId3"/>
          <a:stretch>
            <a:fillRect/>
          </a:stretch>
        </p:blipFill>
        <p:spPr>
          <a:xfrm>
            <a:off x="1317910" y="2189688"/>
            <a:ext cx="9326277" cy="3353268"/>
          </a:xfrm>
          <a:prstGeom prst="rect">
            <a:avLst/>
          </a:prstGeom>
        </p:spPr>
      </p:pic>
    </p:spTree>
    <p:extLst>
      <p:ext uri="{BB962C8B-B14F-4D97-AF65-F5344CB8AC3E}">
        <p14:creationId xmlns:p14="http://schemas.microsoft.com/office/powerpoint/2010/main" val="4173611395"/>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latin typeface="Roboto"/>
              </a:rPr>
              <a:t>Agile processes come in different </a:t>
            </a:r>
            <a:r>
              <a:rPr lang="en-US" sz="3200" dirty="0" err="1">
                <a:latin typeface="Roboto"/>
              </a:rPr>
              <a:t>flavours</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715539"/>
            <a:ext cx="6459744" cy="205630"/>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61</a:t>
            </a:fld>
            <a:endParaRPr lang="ru-RU" dirty="0"/>
          </a:p>
        </p:txBody>
      </p:sp>
      <p:pic>
        <p:nvPicPr>
          <p:cNvPr id="6" name="Picture 5">
            <a:extLst>
              <a:ext uri="{FF2B5EF4-FFF2-40B4-BE49-F238E27FC236}">
                <a16:creationId xmlns:a16="http://schemas.microsoft.com/office/drawing/2014/main" id="{25A4FF1C-F7FA-4C92-A011-D5EFDDE6CDFB}"/>
              </a:ext>
            </a:extLst>
          </p:cNvPr>
          <p:cNvPicPr>
            <a:picLocks noChangeAspect="1"/>
          </p:cNvPicPr>
          <p:nvPr/>
        </p:nvPicPr>
        <p:blipFill>
          <a:blip r:embed="rId3"/>
          <a:stretch>
            <a:fillRect/>
          </a:stretch>
        </p:blipFill>
        <p:spPr>
          <a:xfrm>
            <a:off x="2254243" y="2141218"/>
            <a:ext cx="7020905" cy="3858163"/>
          </a:xfrm>
          <a:prstGeom prst="rect">
            <a:avLst/>
          </a:prstGeom>
        </p:spPr>
      </p:pic>
    </p:spTree>
    <p:extLst>
      <p:ext uri="{BB962C8B-B14F-4D97-AF65-F5344CB8AC3E}">
        <p14:creationId xmlns:p14="http://schemas.microsoft.com/office/powerpoint/2010/main" val="1052578496"/>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Scrum </a:t>
            </a:r>
            <a:r>
              <a:rPr lang="en-US" sz="3200" dirty="0" err="1"/>
              <a:t>là</a:t>
            </a:r>
            <a:r>
              <a:rPr lang="en-US" sz="3200" dirty="0"/>
              <a:t> </a:t>
            </a:r>
            <a:r>
              <a:rPr lang="en-US" sz="3200" dirty="0" err="1"/>
              <a:t>gì</a:t>
            </a:r>
            <a:r>
              <a:rPr lang="en-US" sz="3200" dirty="0"/>
              <a:t>?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569660"/>
          </a:xfrm>
          <a:prstGeom prst="rect">
            <a:avLst/>
          </a:prstGeom>
          <a:noFill/>
        </p:spPr>
        <p:txBody>
          <a:bodyPr wrap="square" rtlCol="0">
            <a:spAutoFit/>
          </a:bodyPr>
          <a:lstStyle/>
          <a:p>
            <a:r>
              <a:rPr lang="en-US" sz="2400" dirty="0">
                <a:latin typeface="Roboto" pitchFamily="2" charset="0"/>
                <a:ea typeface="Roboto" pitchFamily="2" charset="0"/>
              </a:rPr>
              <a:t>Scrum </a:t>
            </a:r>
            <a:r>
              <a:rPr lang="en-US" sz="2400" dirty="0" err="1">
                <a:latin typeface="Roboto" pitchFamily="2" charset="0"/>
                <a:ea typeface="Roboto" pitchFamily="2" charset="0"/>
              </a:rPr>
              <a:t>là</a:t>
            </a:r>
            <a:r>
              <a:rPr lang="en-US" sz="2400" dirty="0">
                <a:latin typeface="Roboto" pitchFamily="2" charset="0"/>
                <a:ea typeface="Roboto" pitchFamily="2" charset="0"/>
              </a:rPr>
              <a:t> </a:t>
            </a:r>
            <a:r>
              <a:rPr lang="en-US" sz="2400" dirty="0" err="1">
                <a:latin typeface="Roboto" pitchFamily="2" charset="0"/>
                <a:ea typeface="Roboto" pitchFamily="2" charset="0"/>
              </a:rPr>
              <a:t>một</a:t>
            </a:r>
            <a:r>
              <a:rPr lang="en-US" sz="2400" dirty="0">
                <a:latin typeface="Roboto" pitchFamily="2" charset="0"/>
                <a:ea typeface="Roboto" pitchFamily="2" charset="0"/>
              </a:rPr>
              <a:t> framework.</a:t>
            </a:r>
          </a:p>
          <a:p>
            <a:endParaRPr lang="en-US" sz="2400" dirty="0">
              <a:latin typeface="Roboto" pitchFamily="2" charset="0"/>
              <a:ea typeface="Roboto" pitchFamily="2" charset="0"/>
            </a:endParaRPr>
          </a:p>
          <a:p>
            <a:r>
              <a:rPr lang="en-US" sz="2400" dirty="0">
                <a:latin typeface="Roboto" pitchFamily="2" charset="0"/>
                <a:ea typeface="Roboto" pitchFamily="2" charset="0"/>
              </a:rPr>
              <a:t>Scrum </a:t>
            </a:r>
            <a:r>
              <a:rPr lang="en-US" sz="2400" dirty="0" err="1">
                <a:latin typeface="Roboto" pitchFamily="2" charset="0"/>
                <a:ea typeface="Roboto" pitchFamily="2" charset="0"/>
              </a:rPr>
              <a:t>có</a:t>
            </a:r>
            <a:r>
              <a:rPr lang="en-US" sz="2400" dirty="0">
                <a:latin typeface="Roboto" pitchFamily="2" charset="0"/>
                <a:ea typeface="Roboto" pitchFamily="2" charset="0"/>
              </a:rPr>
              <a:t> </a:t>
            </a:r>
            <a:r>
              <a:rPr lang="en-US" sz="2400" dirty="0" err="1">
                <a:latin typeface="Roboto" pitchFamily="2" charset="0"/>
                <a:ea typeface="Roboto" pitchFamily="2" charset="0"/>
              </a:rPr>
              <a:t>các</a:t>
            </a:r>
            <a:r>
              <a:rPr lang="en-US" sz="2400" dirty="0">
                <a:latin typeface="Roboto" pitchFamily="2" charset="0"/>
                <a:ea typeface="Roboto" pitchFamily="2" charset="0"/>
              </a:rPr>
              <a:t> </a:t>
            </a:r>
            <a:r>
              <a:rPr lang="en-US" sz="2400" dirty="0" err="1">
                <a:latin typeface="Roboto" pitchFamily="2" charset="0"/>
                <a:ea typeface="Roboto" pitchFamily="2" charset="0"/>
              </a:rPr>
              <a:t>công</a:t>
            </a:r>
            <a:r>
              <a:rPr lang="en-US" sz="2400" dirty="0">
                <a:latin typeface="Roboto" pitchFamily="2" charset="0"/>
                <a:ea typeface="Roboto" pitchFamily="2" charset="0"/>
              </a:rPr>
              <a:t> </a:t>
            </a:r>
            <a:r>
              <a:rPr lang="en-US" sz="2400" dirty="0" err="1">
                <a:latin typeface="Roboto" pitchFamily="2" charset="0"/>
                <a:ea typeface="Roboto" pitchFamily="2" charset="0"/>
              </a:rPr>
              <a:t>cụ</a:t>
            </a:r>
            <a:r>
              <a:rPr lang="en-US" sz="2400" dirty="0">
                <a:latin typeface="Roboto" pitchFamily="2" charset="0"/>
                <a:ea typeface="Roboto" pitchFamily="2" charset="0"/>
              </a:rPr>
              <a:t>, </a:t>
            </a:r>
            <a:r>
              <a:rPr lang="en-US" sz="2400" dirty="0" err="1">
                <a:latin typeface="Roboto" pitchFamily="2" charset="0"/>
                <a:ea typeface="Roboto" pitchFamily="2" charset="0"/>
              </a:rPr>
              <a:t>vai</a:t>
            </a:r>
            <a:r>
              <a:rPr lang="en-US" sz="2400" dirty="0">
                <a:latin typeface="Roboto" pitchFamily="2" charset="0"/>
                <a:ea typeface="Roboto" pitchFamily="2" charset="0"/>
              </a:rPr>
              <a:t> </a:t>
            </a:r>
            <a:r>
              <a:rPr lang="en-US" sz="2400" dirty="0" err="1">
                <a:latin typeface="Roboto" pitchFamily="2" charset="0"/>
                <a:ea typeface="Roboto" pitchFamily="2" charset="0"/>
              </a:rPr>
              <a:t>trò</a:t>
            </a:r>
            <a:r>
              <a:rPr lang="en-US" sz="2400" dirty="0">
                <a:latin typeface="Roboto" pitchFamily="2" charset="0"/>
                <a:ea typeface="Roboto" pitchFamily="2" charset="0"/>
              </a:rPr>
              <a:t> </a:t>
            </a:r>
            <a:r>
              <a:rPr lang="en-US" sz="2400" dirty="0" err="1">
                <a:latin typeface="Roboto" pitchFamily="2" charset="0"/>
                <a:ea typeface="Roboto" pitchFamily="2" charset="0"/>
              </a:rPr>
              <a:t>và</a:t>
            </a:r>
            <a:r>
              <a:rPr lang="en-US" sz="2400" dirty="0">
                <a:latin typeface="Roboto" pitchFamily="2" charset="0"/>
                <a:ea typeface="Roboto" pitchFamily="2" charset="0"/>
              </a:rPr>
              <a:t> qui </a:t>
            </a:r>
            <a:r>
              <a:rPr lang="en-US" sz="2400" dirty="0" err="1">
                <a:latin typeface="Roboto" pitchFamily="2" charset="0"/>
                <a:ea typeface="Roboto" pitchFamily="2" charset="0"/>
              </a:rPr>
              <a:t>trình</a:t>
            </a:r>
            <a:r>
              <a:rPr lang="en-US" sz="2400" dirty="0">
                <a:latin typeface="Roboto" pitchFamily="2" charset="0"/>
                <a:ea typeface="Roboto" pitchFamily="2" charset="0"/>
              </a:rPr>
              <a:t> </a:t>
            </a:r>
            <a:r>
              <a:rPr lang="en-US" sz="2400" dirty="0" err="1">
                <a:latin typeface="Roboto" pitchFamily="2" charset="0"/>
                <a:ea typeface="Roboto" pitchFamily="2" charset="0"/>
              </a:rPr>
              <a:t>rõ</a:t>
            </a:r>
            <a:r>
              <a:rPr lang="en-US" sz="2400" dirty="0">
                <a:latin typeface="Roboto" pitchFamily="2" charset="0"/>
                <a:ea typeface="Roboto" pitchFamily="2" charset="0"/>
              </a:rPr>
              <a:t> </a:t>
            </a:r>
            <a:r>
              <a:rPr lang="en-US" sz="2400" dirty="0" err="1">
                <a:latin typeface="Roboto" pitchFamily="2" charset="0"/>
                <a:ea typeface="Roboto" pitchFamily="2" charset="0"/>
              </a:rPr>
              <a:t>ràng</a:t>
            </a:r>
            <a:r>
              <a:rPr lang="en-US" sz="2400" dirty="0">
                <a:latin typeface="Roboto" pitchFamily="2" charset="0"/>
                <a:ea typeface="Roboto" pitchFamily="2" charset="0"/>
              </a:rPr>
              <a:t> </a:t>
            </a:r>
            <a:r>
              <a:rPr lang="en-US" sz="2400" dirty="0" err="1">
                <a:latin typeface="Roboto" pitchFamily="2" charset="0"/>
                <a:ea typeface="Roboto" pitchFamily="2" charset="0"/>
              </a:rPr>
              <a:t>dựa</a:t>
            </a:r>
            <a:r>
              <a:rPr lang="en-US" sz="2400" dirty="0">
                <a:latin typeface="Roboto" pitchFamily="2" charset="0"/>
                <a:ea typeface="Roboto" pitchFamily="2" charset="0"/>
              </a:rPr>
              <a:t> </a:t>
            </a:r>
            <a:r>
              <a:rPr lang="en-US" sz="2400" dirty="0" err="1">
                <a:latin typeface="Roboto" pitchFamily="2" charset="0"/>
                <a:ea typeface="Roboto" pitchFamily="2" charset="0"/>
              </a:rPr>
              <a:t>trên</a:t>
            </a:r>
            <a:r>
              <a:rPr lang="en-US" sz="2400" dirty="0">
                <a:latin typeface="Roboto" pitchFamily="2" charset="0"/>
                <a:ea typeface="Roboto" pitchFamily="2" charset="0"/>
              </a:rPr>
              <a:t> </a:t>
            </a:r>
            <a:r>
              <a:rPr lang="en-US" sz="2400" dirty="0" err="1">
                <a:latin typeface="Roboto" pitchFamily="2" charset="0"/>
                <a:ea typeface="Roboto" pitchFamily="2" charset="0"/>
              </a:rPr>
              <a:t>các</a:t>
            </a:r>
            <a:r>
              <a:rPr lang="en-US" sz="2400" dirty="0">
                <a:latin typeface="Roboto" pitchFamily="2" charset="0"/>
                <a:ea typeface="Roboto" pitchFamily="2" charset="0"/>
              </a:rPr>
              <a:t> </a:t>
            </a:r>
            <a:r>
              <a:rPr lang="en-US" sz="2400" dirty="0" err="1">
                <a:latin typeface="Roboto" pitchFamily="2" charset="0"/>
                <a:ea typeface="Roboto" pitchFamily="2" charset="0"/>
              </a:rPr>
              <a:t>nguyên</a:t>
            </a:r>
            <a:r>
              <a:rPr lang="en-US" sz="2400" dirty="0">
                <a:latin typeface="Roboto" pitchFamily="2" charset="0"/>
                <a:ea typeface="Roboto" pitchFamily="2" charset="0"/>
              </a:rPr>
              <a:t> </a:t>
            </a:r>
            <a:r>
              <a:rPr lang="en-US" sz="2400" dirty="0" err="1">
                <a:latin typeface="Roboto" pitchFamily="2" charset="0"/>
                <a:ea typeface="Roboto" pitchFamily="2" charset="0"/>
              </a:rPr>
              <a:t>lí</a:t>
            </a:r>
            <a:r>
              <a:rPr lang="en-US" sz="2400" dirty="0">
                <a:latin typeface="Roboto" pitchFamily="2" charset="0"/>
                <a:ea typeface="Roboto" pitchFamily="2" charset="0"/>
              </a:rPr>
              <a:t> </a:t>
            </a:r>
            <a:r>
              <a:rPr lang="en-US" sz="2400" dirty="0" err="1">
                <a:latin typeface="Roboto" pitchFamily="2" charset="0"/>
                <a:ea typeface="Roboto" pitchFamily="2" charset="0"/>
              </a:rPr>
              <a:t>của</a:t>
            </a:r>
            <a:r>
              <a:rPr lang="en-US" sz="2400" dirty="0">
                <a:latin typeface="Roboto" pitchFamily="2" charset="0"/>
                <a:ea typeface="Roboto" pitchFamily="2" charset="0"/>
              </a:rPr>
              <a:t> Agile.</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62</a:t>
            </a:fld>
            <a:endParaRPr lang="ru-RU" dirty="0"/>
          </a:p>
        </p:txBody>
      </p:sp>
    </p:spTree>
    <p:extLst>
      <p:ext uri="{BB962C8B-B14F-4D97-AF65-F5344CB8AC3E}">
        <p14:creationId xmlns:p14="http://schemas.microsoft.com/office/powerpoint/2010/main" val="591018576"/>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Lợi</a:t>
            </a:r>
            <a:r>
              <a:rPr lang="en-US" sz="3200" dirty="0">
                <a:latin typeface="Roboto" pitchFamily="2" charset="0"/>
                <a:ea typeface="Roboto" pitchFamily="2" charset="0"/>
              </a:rPr>
              <a:t> </a:t>
            </a:r>
            <a:r>
              <a:rPr lang="en-US" sz="3200" dirty="0" err="1">
                <a:latin typeface="Roboto" pitchFamily="2" charset="0"/>
                <a:ea typeface="Roboto" pitchFamily="2" charset="0"/>
              </a:rPr>
              <a:t>ích</a:t>
            </a:r>
            <a:r>
              <a:rPr lang="en-US" sz="3200" dirty="0">
                <a:latin typeface="Roboto" pitchFamily="2" charset="0"/>
                <a:ea typeface="Roboto" pitchFamily="2" charset="0"/>
              </a:rPr>
              <a:t> </a:t>
            </a:r>
            <a:r>
              <a:rPr lang="en-US" sz="3200" dirty="0" err="1">
                <a:latin typeface="Roboto" pitchFamily="2" charset="0"/>
                <a:ea typeface="Roboto" pitchFamily="2" charset="0"/>
              </a:rPr>
              <a:t>khi</a:t>
            </a:r>
            <a:r>
              <a:rPr lang="en-US" sz="3200" dirty="0">
                <a:latin typeface="Roboto" pitchFamily="2" charset="0"/>
                <a:ea typeface="Roboto" pitchFamily="2" charset="0"/>
              </a:rPr>
              <a:t> </a:t>
            </a:r>
            <a:r>
              <a:rPr lang="en-US" sz="3200" dirty="0" err="1">
                <a:latin typeface="Roboto" pitchFamily="2" charset="0"/>
                <a:ea typeface="Roboto" pitchFamily="2" charset="0"/>
              </a:rPr>
              <a:t>dùng</a:t>
            </a:r>
            <a:r>
              <a:rPr lang="en-US" sz="3200" dirty="0">
                <a:latin typeface="Roboto" pitchFamily="2" charset="0"/>
                <a:ea typeface="Roboto" pitchFamily="2" charset="0"/>
              </a:rPr>
              <a:t> Scrum</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2308324"/>
          </a:xfrm>
          <a:prstGeom prst="rect">
            <a:avLst/>
          </a:prstGeom>
          <a:noFill/>
        </p:spPr>
        <p:txBody>
          <a:bodyPr wrap="square" rtlCol="0">
            <a:spAutoFit/>
          </a:bodyPr>
          <a:lstStyle/>
          <a:p>
            <a:pPr marL="457200" indent="-457200">
              <a:buAutoNum type="arabicPeriod"/>
            </a:pPr>
            <a:r>
              <a:rPr lang="vi-VN" sz="2400" dirty="0">
                <a:latin typeface="Roboto" pitchFamily="2" charset="0"/>
                <a:ea typeface="Roboto" pitchFamily="2" charset="0"/>
              </a:rPr>
              <a:t>Cải thiển chất lượng phần mềm.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Rút ngắn thời gian phát triển phần mềm.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Nâng cao tinh thần đồng đội.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Tăng mức độ hài lòng của khách hàng.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Kiểm soát dự án tốt.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Giảm thiểu rủi ro.</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63</a:t>
            </a:fld>
            <a:endParaRPr lang="ru-RU" dirty="0"/>
          </a:p>
        </p:txBody>
      </p:sp>
    </p:spTree>
    <p:extLst>
      <p:ext uri="{BB962C8B-B14F-4D97-AF65-F5344CB8AC3E}">
        <p14:creationId xmlns:p14="http://schemas.microsoft.com/office/powerpoint/2010/main" val="556786888"/>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latin typeface="Roboto" pitchFamily="2" charset="0"/>
                <a:ea typeface="Roboto" pitchFamily="2" charset="0"/>
              </a:rPr>
              <a:t>Ba </a:t>
            </a:r>
            <a:r>
              <a:rPr lang="en-US" sz="3200" dirty="0" err="1">
                <a:latin typeface="Roboto" pitchFamily="2" charset="0"/>
                <a:ea typeface="Roboto" pitchFamily="2" charset="0"/>
              </a:rPr>
              <a:t>trụ</a:t>
            </a:r>
            <a:r>
              <a:rPr lang="en-US" sz="3200" dirty="0">
                <a:latin typeface="Roboto" pitchFamily="2" charset="0"/>
                <a:ea typeface="Roboto" pitchFamily="2" charset="0"/>
              </a:rPr>
              <a:t> </a:t>
            </a:r>
            <a:r>
              <a:rPr lang="en-US" sz="3200" dirty="0" err="1">
                <a:latin typeface="Roboto" pitchFamily="2" charset="0"/>
                <a:ea typeface="Roboto" pitchFamily="2" charset="0"/>
              </a:rPr>
              <a:t>cột</a:t>
            </a:r>
            <a:r>
              <a:rPr lang="en-US" sz="3200" dirty="0">
                <a:latin typeface="Roboto" pitchFamily="2" charset="0"/>
                <a:ea typeface="Roboto" pitchFamily="2" charset="0"/>
              </a:rPr>
              <a:t> </a:t>
            </a:r>
            <a:r>
              <a:rPr lang="en-US" sz="3200" dirty="0" err="1">
                <a:latin typeface="Roboto" pitchFamily="2" charset="0"/>
                <a:ea typeface="Roboto" pitchFamily="2" charset="0"/>
              </a:rPr>
              <a:t>cốt</a:t>
            </a:r>
            <a:r>
              <a:rPr lang="en-US" sz="3200" dirty="0">
                <a:latin typeface="Roboto" pitchFamily="2" charset="0"/>
                <a:ea typeface="Roboto" pitchFamily="2" charset="0"/>
              </a:rPr>
              <a:t> </a:t>
            </a:r>
            <a:r>
              <a:rPr lang="en-US" sz="3200" dirty="0" err="1">
                <a:latin typeface="Roboto" pitchFamily="2" charset="0"/>
                <a:ea typeface="Roboto" pitchFamily="2" charset="0"/>
              </a:rPr>
              <a:t>lõi</a:t>
            </a:r>
            <a:r>
              <a:rPr lang="en-US" sz="3200" dirty="0">
                <a:latin typeface="Roboto" pitchFamily="2" charset="0"/>
                <a:ea typeface="Roboto" pitchFamily="2" charset="0"/>
              </a:rPr>
              <a:t> </a:t>
            </a:r>
            <a:r>
              <a:rPr lang="en-US" sz="3200" dirty="0" err="1">
                <a:latin typeface="Roboto" pitchFamily="2" charset="0"/>
                <a:ea typeface="Roboto" pitchFamily="2" charset="0"/>
              </a:rPr>
              <a:t>của</a:t>
            </a:r>
            <a:r>
              <a:rPr lang="en-US" sz="3200" dirty="0">
                <a:latin typeface="Roboto" pitchFamily="2" charset="0"/>
                <a:ea typeface="Roboto" pitchFamily="2" charset="0"/>
              </a:rPr>
              <a:t> Scrum</a:t>
            </a: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64</a:t>
            </a:fld>
            <a:endParaRPr lang="ru-RU" dirty="0"/>
          </a:p>
        </p:txBody>
      </p:sp>
      <p:pic>
        <p:nvPicPr>
          <p:cNvPr id="6146" name="Picture 2" descr="Image result for three pillar of scrum">
            <a:extLst>
              <a:ext uri="{FF2B5EF4-FFF2-40B4-BE49-F238E27FC236}">
                <a16:creationId xmlns:a16="http://schemas.microsoft.com/office/drawing/2014/main" id="{02190AE6-5FC6-4753-9438-C5646F19A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44110"/>
            <a:ext cx="6076950" cy="456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7EC4D8-23DB-414C-84DF-D1112A83C6B3}"/>
              </a:ext>
            </a:extLst>
          </p:cNvPr>
          <p:cNvSpPr txBox="1"/>
          <p:nvPr/>
        </p:nvSpPr>
        <p:spPr>
          <a:xfrm>
            <a:off x="7368209" y="2888974"/>
            <a:ext cx="3061252" cy="1569660"/>
          </a:xfrm>
          <a:prstGeom prst="rect">
            <a:avLst/>
          </a:prstGeom>
          <a:noFill/>
        </p:spPr>
        <p:txBody>
          <a:bodyPr wrap="square" rtlCol="0">
            <a:spAutoFit/>
          </a:bodyPr>
          <a:lstStyle/>
          <a:p>
            <a:pPr marL="342900" indent="-342900">
              <a:buAutoNum type="arabicPeriod"/>
            </a:pPr>
            <a:r>
              <a:rPr lang="en-US" sz="2400" dirty="0">
                <a:latin typeface="Roboto" pitchFamily="2" charset="0"/>
                <a:ea typeface="Roboto" pitchFamily="2" charset="0"/>
              </a:rPr>
              <a:t>Minh </a:t>
            </a:r>
            <a:r>
              <a:rPr lang="en-US" sz="2400" dirty="0" err="1">
                <a:latin typeface="Roboto" pitchFamily="2" charset="0"/>
                <a:ea typeface="Roboto" pitchFamily="2" charset="0"/>
              </a:rPr>
              <a:t>bạch</a:t>
            </a:r>
            <a:r>
              <a:rPr lang="en-US" sz="2400" dirty="0">
                <a:latin typeface="Roboto" pitchFamily="2" charset="0"/>
                <a:ea typeface="Roboto" pitchFamily="2" charset="0"/>
              </a:rPr>
              <a:t>. </a:t>
            </a:r>
          </a:p>
          <a:p>
            <a:pPr marL="342900" indent="-342900">
              <a:buAutoNum type="arabicPeriod"/>
            </a:pPr>
            <a:r>
              <a:rPr lang="en-US" sz="2400" dirty="0" err="1">
                <a:latin typeface="Roboto" pitchFamily="2" charset="0"/>
                <a:ea typeface="Roboto" pitchFamily="2" charset="0"/>
              </a:rPr>
              <a:t>Giám</a:t>
            </a:r>
            <a:r>
              <a:rPr lang="en-US" sz="2400" dirty="0">
                <a:latin typeface="Roboto" pitchFamily="2" charset="0"/>
                <a:ea typeface="Roboto" pitchFamily="2" charset="0"/>
              </a:rPr>
              <a:t> </a:t>
            </a:r>
            <a:r>
              <a:rPr lang="en-US" sz="2400" dirty="0" err="1">
                <a:latin typeface="Roboto" pitchFamily="2" charset="0"/>
                <a:ea typeface="Roboto" pitchFamily="2" charset="0"/>
              </a:rPr>
              <a:t>sát</a:t>
            </a:r>
            <a:r>
              <a:rPr lang="en-US" sz="2400" dirty="0">
                <a:latin typeface="Roboto" pitchFamily="2" charset="0"/>
                <a:ea typeface="Roboto" pitchFamily="2" charset="0"/>
              </a:rPr>
              <a:t>, </a:t>
            </a:r>
            <a:r>
              <a:rPr lang="en-US" sz="2400" dirty="0" err="1">
                <a:latin typeface="Roboto" pitchFamily="2" charset="0"/>
                <a:ea typeface="Roboto" pitchFamily="2" charset="0"/>
              </a:rPr>
              <a:t>kiểm</a:t>
            </a:r>
            <a:r>
              <a:rPr lang="en-US" sz="2400" dirty="0">
                <a:latin typeface="Roboto" pitchFamily="2" charset="0"/>
                <a:ea typeface="Roboto" pitchFamily="2" charset="0"/>
              </a:rPr>
              <a:t> </a:t>
            </a:r>
            <a:r>
              <a:rPr lang="en-US" sz="2400" dirty="0" err="1">
                <a:latin typeface="Roboto" pitchFamily="2" charset="0"/>
                <a:ea typeface="Roboto" pitchFamily="2" charset="0"/>
              </a:rPr>
              <a:t>tra</a:t>
            </a:r>
            <a:r>
              <a:rPr lang="en-US" sz="2400" dirty="0">
                <a:latin typeface="Roboto" pitchFamily="2" charset="0"/>
                <a:ea typeface="Roboto" pitchFamily="2" charset="0"/>
              </a:rPr>
              <a:t>.</a:t>
            </a:r>
          </a:p>
          <a:p>
            <a:pPr marL="342900" indent="-342900">
              <a:buAutoNum type="arabicPeriod"/>
            </a:pPr>
            <a:r>
              <a:rPr lang="en-US" sz="2400" dirty="0" err="1">
                <a:latin typeface="Roboto" pitchFamily="2" charset="0"/>
                <a:ea typeface="Roboto" pitchFamily="2" charset="0"/>
              </a:rPr>
              <a:t>Thích</a:t>
            </a:r>
            <a:r>
              <a:rPr lang="en-US" sz="2400" dirty="0">
                <a:latin typeface="Roboto" pitchFamily="2" charset="0"/>
                <a:ea typeface="Roboto" pitchFamily="2" charset="0"/>
              </a:rPr>
              <a:t> </a:t>
            </a:r>
            <a:r>
              <a:rPr lang="en-US" sz="2400" dirty="0" err="1">
                <a:latin typeface="Roboto" pitchFamily="2" charset="0"/>
                <a:ea typeface="Roboto" pitchFamily="2" charset="0"/>
              </a:rPr>
              <a:t>nghi</a:t>
            </a:r>
            <a:r>
              <a:rPr lang="en-US" sz="2400" dirty="0">
                <a:latin typeface="Roboto" pitchFamily="2" charset="0"/>
                <a:ea typeface="Roboto" pitchFamily="2" charset="0"/>
              </a:rPr>
              <a:t>.</a:t>
            </a:r>
          </a:p>
        </p:txBody>
      </p:sp>
    </p:spTree>
    <p:extLst>
      <p:ext uri="{BB962C8B-B14F-4D97-AF65-F5344CB8AC3E}">
        <p14:creationId xmlns:p14="http://schemas.microsoft.com/office/powerpoint/2010/main" val="3318344798"/>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Năm</a:t>
            </a:r>
            <a:r>
              <a:rPr lang="en-US" sz="3200" dirty="0">
                <a:latin typeface="Roboto" pitchFamily="2" charset="0"/>
                <a:ea typeface="Roboto" pitchFamily="2" charset="0"/>
              </a:rPr>
              <a:t> </a:t>
            </a:r>
            <a:r>
              <a:rPr lang="en-US" sz="3200" dirty="0" err="1">
                <a:latin typeface="Roboto" pitchFamily="2" charset="0"/>
                <a:ea typeface="Roboto" pitchFamily="2" charset="0"/>
              </a:rPr>
              <a:t>giá</a:t>
            </a:r>
            <a:r>
              <a:rPr lang="en-US" sz="3200" dirty="0">
                <a:latin typeface="Roboto" pitchFamily="2" charset="0"/>
                <a:ea typeface="Roboto" pitchFamily="2" charset="0"/>
              </a:rPr>
              <a:t> </a:t>
            </a:r>
            <a:r>
              <a:rPr lang="en-US" sz="3200" dirty="0" err="1">
                <a:latin typeface="Roboto" pitchFamily="2" charset="0"/>
                <a:ea typeface="Roboto" pitchFamily="2" charset="0"/>
              </a:rPr>
              <a:t>trị</a:t>
            </a:r>
            <a:r>
              <a:rPr lang="en-US" sz="3200" dirty="0">
                <a:latin typeface="Roboto" pitchFamily="2" charset="0"/>
                <a:ea typeface="Roboto" pitchFamily="2" charset="0"/>
              </a:rPr>
              <a:t> </a:t>
            </a:r>
            <a:r>
              <a:rPr lang="en-US" sz="3200" dirty="0" err="1">
                <a:latin typeface="Roboto" pitchFamily="2" charset="0"/>
                <a:ea typeface="Roboto" pitchFamily="2" charset="0"/>
              </a:rPr>
              <a:t>của</a:t>
            </a:r>
            <a:r>
              <a:rPr lang="en-US" sz="3200" dirty="0">
                <a:latin typeface="Roboto" pitchFamily="2" charset="0"/>
                <a:ea typeface="Roboto" pitchFamily="2" charset="0"/>
              </a:rPr>
              <a:t> Scrum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2449615" y="2486009"/>
            <a:ext cx="16062276" cy="774393"/>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65</a:t>
            </a:fld>
            <a:endParaRPr lang="ru-RU" dirty="0"/>
          </a:p>
        </p:txBody>
      </p:sp>
      <p:pic>
        <p:nvPicPr>
          <p:cNvPr id="9218" name="Picture 2" descr="Image result for five values of scrum">
            <a:extLst>
              <a:ext uri="{FF2B5EF4-FFF2-40B4-BE49-F238E27FC236}">
                <a16:creationId xmlns:a16="http://schemas.microsoft.com/office/drawing/2014/main" id="{C906C69F-8847-46FD-9E08-90F58090B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909" y="2364490"/>
            <a:ext cx="5726182" cy="381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32301"/>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Năm</a:t>
            </a:r>
            <a:r>
              <a:rPr lang="en-US" sz="3200" dirty="0">
                <a:latin typeface="Roboto" pitchFamily="2" charset="0"/>
                <a:ea typeface="Roboto" pitchFamily="2" charset="0"/>
              </a:rPr>
              <a:t> </a:t>
            </a:r>
            <a:r>
              <a:rPr lang="en-US" sz="3200" dirty="0" err="1">
                <a:latin typeface="Roboto" pitchFamily="2" charset="0"/>
                <a:ea typeface="Roboto" pitchFamily="2" charset="0"/>
              </a:rPr>
              <a:t>giá</a:t>
            </a:r>
            <a:r>
              <a:rPr lang="en-US" sz="3200" dirty="0">
                <a:latin typeface="Roboto" pitchFamily="2" charset="0"/>
                <a:ea typeface="Roboto" pitchFamily="2" charset="0"/>
              </a:rPr>
              <a:t> </a:t>
            </a:r>
            <a:r>
              <a:rPr lang="en-US" sz="3200" dirty="0" err="1">
                <a:latin typeface="Roboto" pitchFamily="2" charset="0"/>
                <a:ea typeface="Roboto" pitchFamily="2" charset="0"/>
              </a:rPr>
              <a:t>trị</a:t>
            </a:r>
            <a:r>
              <a:rPr lang="en-US" sz="3200" dirty="0">
                <a:latin typeface="Roboto" pitchFamily="2" charset="0"/>
                <a:ea typeface="Roboto" pitchFamily="2" charset="0"/>
              </a:rPr>
              <a:t> </a:t>
            </a:r>
            <a:r>
              <a:rPr lang="en-US" sz="3200" dirty="0" err="1">
                <a:latin typeface="Roboto" pitchFamily="2" charset="0"/>
                <a:ea typeface="Roboto" pitchFamily="2" charset="0"/>
              </a:rPr>
              <a:t>của</a:t>
            </a:r>
            <a:r>
              <a:rPr lang="en-US" sz="3200" dirty="0">
                <a:latin typeface="Roboto" pitchFamily="2" charset="0"/>
                <a:ea typeface="Roboto" pitchFamily="2" charset="0"/>
              </a:rPr>
              <a:t> Scrum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4524315"/>
          </a:xfrm>
          <a:prstGeom prst="rect">
            <a:avLst/>
          </a:prstGeom>
          <a:noFill/>
        </p:spPr>
        <p:txBody>
          <a:bodyPr wrap="square" rtlCol="0">
            <a:spAutoFit/>
          </a:bodyPr>
          <a:lstStyle/>
          <a:p>
            <a:pPr marL="457200" indent="-457200">
              <a:buAutoNum type="arabicPeriod"/>
            </a:pPr>
            <a:r>
              <a:rPr lang="vi-VN" sz="2400" dirty="0">
                <a:latin typeface="Roboto" pitchFamily="2" charset="0"/>
                <a:ea typeface="Roboto" pitchFamily="2" charset="0"/>
              </a:rPr>
              <a:t>Dũng cảm: Để một người dám nói vấn đề của mình và chấp nhận rất nhiều loại rủi ro của thay đổi, cam kết, họ cần là người dũng cảm.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Tập trung: Mọi người tập trung vào công việc của Sprint &amp; Sprint Goal của Nhóm.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Cam kết: Mỗi thành viên cam kết với các thành viên khác về những điều mình làm &amp; công việc đã được chọn ở buổi lập kế hoạch Sprint.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Cởi mở: Mọi thứ cần phải rõ ràng, minh bạch để mọi người có thể làm việc hiệu quả.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Tôn trọng: Khi thiếu tôn trọng, mọi người khó thành thật trong chia sẻ.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66</a:t>
            </a:fld>
            <a:endParaRPr lang="ru-RU" dirty="0"/>
          </a:p>
        </p:txBody>
      </p:sp>
    </p:spTree>
    <p:extLst>
      <p:ext uri="{BB962C8B-B14F-4D97-AF65-F5344CB8AC3E}">
        <p14:creationId xmlns:p14="http://schemas.microsoft.com/office/powerpoint/2010/main" val="625850830"/>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Scrum</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3416320"/>
          </a:xfrm>
          <a:prstGeom prst="rect">
            <a:avLst/>
          </a:prstGeom>
          <a:noFill/>
        </p:spPr>
        <p:txBody>
          <a:bodyPr wrap="square" rtlCol="0">
            <a:spAutoFit/>
          </a:bodyPr>
          <a:lstStyle/>
          <a:p>
            <a:r>
              <a:rPr lang="sv-SE" sz="2400" dirty="0"/>
              <a:t>Product Backlog </a:t>
            </a:r>
          </a:p>
          <a:p>
            <a:endParaRPr lang="sv-SE" sz="2400" dirty="0"/>
          </a:p>
          <a:p>
            <a:r>
              <a:rPr lang="sv-SE" sz="2400" dirty="0"/>
              <a:t>Sprint Backlog</a:t>
            </a:r>
          </a:p>
          <a:p>
            <a:endParaRPr lang="sv-SE" sz="2400" dirty="0"/>
          </a:p>
          <a:p>
            <a:r>
              <a:rPr lang="sv-SE" sz="2400" dirty="0"/>
              <a:t>Sprint </a:t>
            </a:r>
          </a:p>
          <a:p>
            <a:endParaRPr lang="sv-SE" sz="2400" dirty="0"/>
          </a:p>
          <a:p>
            <a:r>
              <a:rPr lang="sv-SE" sz="2400" dirty="0"/>
              <a:t>Daily Scrum </a:t>
            </a:r>
          </a:p>
          <a:p>
            <a:endParaRPr lang="sv-SE" sz="2400" dirty="0"/>
          </a:p>
          <a:p>
            <a:r>
              <a:rPr lang="sv-SE" sz="2400" dirty="0"/>
              <a:t>Demo</a:t>
            </a:r>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67</a:t>
            </a:fld>
            <a:endParaRPr lang="ru-RU" dirty="0"/>
          </a:p>
        </p:txBody>
      </p:sp>
    </p:spTree>
    <p:extLst>
      <p:ext uri="{BB962C8B-B14F-4D97-AF65-F5344CB8AC3E}">
        <p14:creationId xmlns:p14="http://schemas.microsoft.com/office/powerpoint/2010/main" val="305276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Các</a:t>
            </a:r>
            <a:r>
              <a:rPr lang="en-US" sz="3200" dirty="0">
                <a:latin typeface="Roboto" pitchFamily="2" charset="0"/>
                <a:ea typeface="Roboto" pitchFamily="2" charset="0"/>
              </a:rPr>
              <a:t> </a:t>
            </a:r>
            <a:r>
              <a:rPr lang="en-US" sz="3200" dirty="0" err="1">
                <a:latin typeface="Roboto" pitchFamily="2" charset="0"/>
                <a:ea typeface="Roboto" pitchFamily="2" charset="0"/>
              </a:rPr>
              <a:t>cuộc</a:t>
            </a:r>
            <a:r>
              <a:rPr lang="en-US" sz="3200" dirty="0">
                <a:latin typeface="Roboto" pitchFamily="2" charset="0"/>
                <a:ea typeface="Roboto" pitchFamily="2" charset="0"/>
              </a:rPr>
              <a:t> </a:t>
            </a:r>
            <a:r>
              <a:rPr lang="en-US" sz="3200" dirty="0" err="1">
                <a:latin typeface="Roboto" pitchFamily="2" charset="0"/>
                <a:ea typeface="Roboto" pitchFamily="2" charset="0"/>
              </a:rPr>
              <a:t>họp</a:t>
            </a:r>
            <a:r>
              <a:rPr lang="en-US" sz="3200" dirty="0">
                <a:latin typeface="Roboto" pitchFamily="2" charset="0"/>
                <a:ea typeface="Roboto" pitchFamily="2" charset="0"/>
              </a:rPr>
              <a:t> </a:t>
            </a:r>
            <a:r>
              <a:rPr lang="en-US" sz="3200" dirty="0" err="1">
                <a:latin typeface="Roboto" pitchFamily="2" charset="0"/>
                <a:ea typeface="Roboto" pitchFamily="2" charset="0"/>
              </a:rPr>
              <a:t>của</a:t>
            </a:r>
            <a:r>
              <a:rPr lang="en-US" sz="3200" dirty="0">
                <a:latin typeface="Roboto" pitchFamily="2" charset="0"/>
                <a:ea typeface="Roboto" pitchFamily="2" charset="0"/>
              </a:rPr>
              <a:t> Scrum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3046988"/>
          </a:xfrm>
          <a:prstGeom prst="rect">
            <a:avLst/>
          </a:prstGeom>
          <a:noFill/>
        </p:spPr>
        <p:txBody>
          <a:bodyPr wrap="square" rtlCol="0">
            <a:spAutoFit/>
          </a:bodyPr>
          <a:lstStyle/>
          <a:p>
            <a:pPr marL="457200" indent="-457200">
              <a:buAutoNum type="arabicPeriod"/>
            </a:pPr>
            <a:r>
              <a:rPr lang="vi-VN" sz="2400" dirty="0">
                <a:latin typeface="Roboto" pitchFamily="2" charset="0"/>
                <a:ea typeface="Roboto" pitchFamily="2" charset="0"/>
              </a:rPr>
              <a:t>Sprint Planning Meeting (khoảng 4h):Xác dịnh mục tiêu cần đạt được trong Sprint.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Daily Scrum Meeting (15 phút): Giúp các thành viên nắm bắt tình hình dự án. </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Sprint Review (khoảng 2h):xem xét công việc hoàn thành, chưa hoàn thành,demo,và cập nhật lại Product Backlog.</a:t>
            </a:r>
            <a:endParaRPr lang="en-US" sz="2400" dirty="0">
              <a:latin typeface="Roboto" pitchFamily="2" charset="0"/>
              <a:ea typeface="Roboto" pitchFamily="2" charset="0"/>
            </a:endParaRPr>
          </a:p>
          <a:p>
            <a:pPr marL="457200" indent="-457200">
              <a:buAutoNum type="arabicPeriod"/>
            </a:pPr>
            <a:r>
              <a:rPr lang="vi-VN" sz="2400" dirty="0">
                <a:latin typeface="Roboto" pitchFamily="2" charset="0"/>
                <a:ea typeface="Roboto" pitchFamily="2" charset="0"/>
              </a:rPr>
              <a:t>Sprint Retrospective(khoảng 1.5h): đánh giá nhược điểm trong Sprint vừa rồi và tìm cách khắc phục.</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68</a:t>
            </a:fld>
            <a:endParaRPr lang="ru-RU" dirty="0"/>
          </a:p>
        </p:txBody>
      </p:sp>
    </p:spTree>
    <p:extLst>
      <p:ext uri="{BB962C8B-B14F-4D97-AF65-F5344CB8AC3E}">
        <p14:creationId xmlns:p14="http://schemas.microsoft.com/office/powerpoint/2010/main" val="23666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err="1">
                <a:latin typeface="Roboto" pitchFamily="2" charset="0"/>
                <a:ea typeface="Roboto" pitchFamily="2" charset="0"/>
              </a:rPr>
              <a:t>Các</a:t>
            </a:r>
            <a:r>
              <a:rPr lang="en-US" sz="3200" dirty="0">
                <a:latin typeface="Roboto" pitchFamily="2" charset="0"/>
                <a:ea typeface="Roboto" pitchFamily="2" charset="0"/>
              </a:rPr>
              <a:t> </a:t>
            </a:r>
            <a:r>
              <a:rPr lang="en-US" sz="3200" dirty="0" err="1">
                <a:latin typeface="Roboto" pitchFamily="2" charset="0"/>
                <a:ea typeface="Roboto" pitchFamily="2" charset="0"/>
              </a:rPr>
              <a:t>khái</a:t>
            </a:r>
            <a:r>
              <a:rPr lang="en-US" sz="3200" dirty="0">
                <a:latin typeface="Roboto" pitchFamily="2" charset="0"/>
                <a:ea typeface="Roboto" pitchFamily="2" charset="0"/>
              </a:rPr>
              <a:t> </a:t>
            </a:r>
            <a:r>
              <a:rPr lang="en-US" sz="3200" dirty="0" err="1">
                <a:latin typeface="Roboto" pitchFamily="2" charset="0"/>
                <a:ea typeface="Roboto" pitchFamily="2" charset="0"/>
              </a:rPr>
              <a:t>niệm</a:t>
            </a:r>
            <a:r>
              <a:rPr lang="en-US" sz="3200" dirty="0">
                <a:latin typeface="Roboto" pitchFamily="2" charset="0"/>
                <a:ea typeface="Roboto" pitchFamily="2" charset="0"/>
              </a:rPr>
              <a:t> </a:t>
            </a:r>
            <a:r>
              <a:rPr lang="en-US" sz="3200" dirty="0" err="1">
                <a:latin typeface="Roboto" pitchFamily="2" charset="0"/>
                <a:ea typeface="Roboto" pitchFamily="2" charset="0"/>
              </a:rPr>
              <a:t>khác</a:t>
            </a:r>
            <a:r>
              <a:rPr lang="en-US" sz="3200" dirty="0">
                <a:latin typeface="Roboto" pitchFamily="2" charset="0"/>
                <a:ea typeface="Roboto" pitchFamily="2" charset="0"/>
              </a:rPr>
              <a:t>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vi-VN" sz="2400" dirty="0">
                <a:latin typeface="Roboto" pitchFamily="2" charset="0"/>
                <a:ea typeface="Roboto" pitchFamily="2" charset="0"/>
              </a:rPr>
              <a:t>Sprint: 1 chu kì làm việc từ 1 đến 4 tuần. </a:t>
            </a:r>
            <a:endParaRPr lang="en-US" sz="2400" dirty="0">
              <a:latin typeface="Roboto" pitchFamily="2" charset="0"/>
              <a:ea typeface="Roboto" pitchFamily="2" charset="0"/>
            </a:endParaRPr>
          </a:p>
          <a:p>
            <a:r>
              <a:rPr lang="vi-VN" sz="2400" dirty="0">
                <a:latin typeface="Roboto" pitchFamily="2" charset="0"/>
                <a:ea typeface="Roboto" pitchFamily="2" charset="0"/>
              </a:rPr>
              <a:t>User Story: tóm tắt 1 chức năng của sản phẩm đứng từ 1 góc nhìn cụ thể. </a:t>
            </a:r>
            <a:endParaRPr lang="en-US" sz="2400" dirty="0">
              <a:latin typeface="Roboto" pitchFamily="2" charset="0"/>
              <a:ea typeface="Roboto" pitchFamily="2" charset="0"/>
            </a:endParaRPr>
          </a:p>
          <a:p>
            <a:r>
              <a:rPr lang="vi-VN" sz="2400" dirty="0">
                <a:latin typeface="Roboto" pitchFamily="2" charset="0"/>
                <a:ea typeface="Roboto" pitchFamily="2" charset="0"/>
              </a:rPr>
              <a:t>Story point: 1 đơn vị được dùng để đánh giá công sức để thực hiện 1 user story. </a:t>
            </a:r>
            <a:endParaRPr lang="en-US" sz="2400" dirty="0">
              <a:latin typeface="Roboto" pitchFamily="2" charset="0"/>
              <a:ea typeface="Roboto" pitchFamily="2" charset="0"/>
            </a:endParaRPr>
          </a:p>
          <a:p>
            <a:r>
              <a:rPr lang="vi-VN" sz="2400" dirty="0">
                <a:latin typeface="Roboto" pitchFamily="2" charset="0"/>
                <a:ea typeface="Roboto" pitchFamily="2" charset="0"/>
              </a:rPr>
              <a:t>Definition of Done: thống nhất về việc thế nào là hoàn thành 1 công việc.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69</a:t>
            </a:fld>
            <a:endParaRPr lang="ru-RU" dirty="0"/>
          </a:p>
        </p:txBody>
      </p:sp>
    </p:spTree>
    <p:extLst>
      <p:ext uri="{BB962C8B-B14F-4D97-AF65-F5344CB8AC3E}">
        <p14:creationId xmlns:p14="http://schemas.microsoft.com/office/powerpoint/2010/main" val="7495755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sp>
        <p:nvSpPr>
          <p:cNvPr id="4" name="Content Placeholder 3"/>
          <p:cNvSpPr>
            <a:spLocks noGrp="1"/>
          </p:cNvSpPr>
          <p:nvPr>
            <p:ph idx="1"/>
          </p:nvPr>
        </p:nvSpPr>
        <p:spPr/>
        <p:txBody>
          <a:bodyPr>
            <a:normAutofit/>
          </a:bodyPr>
          <a:lstStyle/>
          <a:p>
            <a:pPr marL="0" indent="0">
              <a:buNone/>
            </a:pPr>
            <a:r>
              <a:rPr lang="vi-VN" sz="2200" dirty="0">
                <a:latin typeface="Roboto" pitchFamily="2" charset="0"/>
                <a:ea typeface="Roboto" pitchFamily="2" charset="0"/>
              </a:rPr>
              <a:t>Thiết kế cơ sở dữ liệu để lưu trữ</a:t>
            </a:r>
            <a:r>
              <a:rPr lang="en-US" sz="2200" dirty="0">
                <a:latin typeface="Roboto" pitchFamily="2" charset="0"/>
                <a:ea typeface="Roboto" pitchFamily="2" charset="0"/>
              </a:rPr>
              <a:t>, làm việc với user để thiết kế output, t</a:t>
            </a:r>
            <a:r>
              <a:rPr lang="vi-VN" sz="2200" dirty="0">
                <a:latin typeface="Roboto" pitchFamily="2" charset="0"/>
                <a:ea typeface="Roboto" pitchFamily="2" charset="0"/>
              </a:rPr>
              <a:t>hiết kế cách kiểm soát và sao lưu dữ liệu để bảo vệ hệ thống</a:t>
            </a:r>
            <a:endParaRPr lang="en-US" sz="2200" dirty="0">
              <a:latin typeface="Roboto" pitchFamily="2" charset="0"/>
              <a:ea typeface="Roboto" pitchFamily="2" charset="0"/>
            </a:endParaRPr>
          </a:p>
          <a:p>
            <a:pPr marL="0" indent="0">
              <a:buNone/>
            </a:pPr>
            <a:endParaRPr lang="en-US" sz="2200" dirty="0">
              <a:latin typeface="Roboto" pitchFamily="2" charset="0"/>
              <a:ea typeface="Roboto" pitchFamily="2" charset="0"/>
            </a:endParaRPr>
          </a:p>
          <a:p>
            <a:pPr marL="0" indent="0">
              <a:buNone/>
            </a:pPr>
            <a:endParaRPr lang="en-US" sz="2200" dirty="0">
              <a:latin typeface="Roboto" pitchFamily="2" charset="0"/>
              <a:ea typeface="Roboto" pitchFamily="2" charset="0"/>
            </a:endParaRPr>
          </a:p>
        </p:txBody>
      </p:sp>
      <p:sp>
        <p:nvSpPr>
          <p:cNvPr id="5" name="Title 4"/>
          <p:cNvSpPr>
            <a:spLocks noGrp="1"/>
          </p:cNvSpPr>
          <p:nvPr>
            <p:ph type="title"/>
          </p:nvPr>
        </p:nvSpPr>
        <p:spPr/>
        <p:txBody>
          <a:bodyPr>
            <a:normAutofit/>
          </a:bodyPr>
          <a:lstStyle/>
          <a:p>
            <a:r>
              <a:rPr lang="vi-VN" sz="3600" dirty="0">
                <a:latin typeface="Roboto" pitchFamily="2" charset="0"/>
                <a:ea typeface="Roboto" pitchFamily="2" charset="0"/>
              </a:rPr>
              <a:t>4. Thiết Kế Hệ Thống Được Đề Xuất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35" y="3552166"/>
            <a:ext cx="7260518" cy="172968"/>
          </a:xfrm>
          <a:prstGeom prst="rect">
            <a:avLst/>
          </a:prstGeom>
        </p:spPr>
      </p:pic>
      <p:sp>
        <p:nvSpPr>
          <p:cNvPr id="7" name="Title 4"/>
          <p:cNvSpPr txBox="1">
            <a:spLocks/>
          </p:cNvSpPr>
          <p:nvPr/>
        </p:nvSpPr>
        <p:spPr>
          <a:xfrm>
            <a:off x="812289" y="2690661"/>
            <a:ext cx="9781687" cy="945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sz="3600" dirty="0">
                <a:latin typeface="Roboto" pitchFamily="2" charset="0"/>
                <a:ea typeface="Roboto" pitchFamily="2" charset="0"/>
              </a:rPr>
              <a:t>5</a:t>
            </a:r>
            <a:r>
              <a:rPr lang="vi-VN" sz="3600" dirty="0">
                <a:latin typeface="Roboto" pitchFamily="2" charset="0"/>
                <a:ea typeface="Roboto" pitchFamily="2" charset="0"/>
              </a:rPr>
              <a:t>. </a:t>
            </a:r>
            <a:r>
              <a:rPr lang="en-US" sz="3600" dirty="0" err="1">
                <a:latin typeface="Roboto" pitchFamily="2" charset="0"/>
                <a:ea typeface="Roboto" pitchFamily="2" charset="0"/>
              </a:rPr>
              <a:t>Phát</a:t>
            </a:r>
            <a:r>
              <a:rPr lang="en-US" sz="3600" dirty="0">
                <a:latin typeface="Roboto" pitchFamily="2" charset="0"/>
                <a:ea typeface="Roboto" pitchFamily="2" charset="0"/>
              </a:rPr>
              <a:t> </a:t>
            </a:r>
            <a:r>
              <a:rPr lang="en-US" sz="3600" dirty="0" err="1">
                <a:latin typeface="Roboto" pitchFamily="2" charset="0"/>
                <a:ea typeface="Roboto" pitchFamily="2" charset="0"/>
              </a:rPr>
              <a:t>Triển</a:t>
            </a:r>
            <a:r>
              <a:rPr lang="en-US" sz="3600" dirty="0">
                <a:latin typeface="Roboto" pitchFamily="2" charset="0"/>
                <a:ea typeface="Roboto" pitchFamily="2" charset="0"/>
              </a:rPr>
              <a:t> Và </a:t>
            </a:r>
            <a:r>
              <a:rPr lang="en-US" sz="3600" dirty="0" err="1">
                <a:latin typeface="Roboto" pitchFamily="2" charset="0"/>
                <a:ea typeface="Roboto" pitchFamily="2" charset="0"/>
              </a:rPr>
              <a:t>Lập</a:t>
            </a:r>
            <a:r>
              <a:rPr lang="en-US" sz="3600" dirty="0">
                <a:latin typeface="Roboto" pitchFamily="2" charset="0"/>
                <a:ea typeface="Roboto" pitchFamily="2" charset="0"/>
              </a:rPr>
              <a:t> </a:t>
            </a:r>
            <a:r>
              <a:rPr lang="en-US" sz="3600" dirty="0" err="1">
                <a:latin typeface="Roboto" pitchFamily="2" charset="0"/>
                <a:ea typeface="Roboto" pitchFamily="2" charset="0"/>
              </a:rPr>
              <a:t>Tài</a:t>
            </a:r>
            <a:r>
              <a:rPr lang="en-US" sz="3600" dirty="0">
                <a:latin typeface="Roboto" pitchFamily="2" charset="0"/>
                <a:ea typeface="Roboto" pitchFamily="2" charset="0"/>
              </a:rPr>
              <a:t> </a:t>
            </a:r>
            <a:r>
              <a:rPr lang="en-US" sz="3600" dirty="0" err="1">
                <a:latin typeface="Roboto" pitchFamily="2" charset="0"/>
                <a:ea typeface="Roboto" pitchFamily="2" charset="0"/>
              </a:rPr>
              <a:t>Liệu</a:t>
            </a:r>
            <a:r>
              <a:rPr lang="en-US" sz="3600" dirty="0">
                <a:latin typeface="Roboto" pitchFamily="2" charset="0"/>
                <a:ea typeface="Roboto" pitchFamily="2" charset="0"/>
              </a:rPr>
              <a:t> Về Phần Mềm</a:t>
            </a:r>
            <a:endParaRPr lang="vi-VN" sz="3600" dirty="0">
              <a:latin typeface="Roboto" pitchFamily="2" charset="0"/>
              <a:ea typeface="Roboto" pitchFamily="2" charset="0"/>
            </a:endParaRPr>
          </a:p>
        </p:txBody>
      </p:sp>
      <p:sp>
        <p:nvSpPr>
          <p:cNvPr id="8" name="TextBox 7"/>
          <p:cNvSpPr txBox="1"/>
          <p:nvPr/>
        </p:nvSpPr>
        <p:spPr>
          <a:xfrm>
            <a:off x="812289" y="4001294"/>
            <a:ext cx="9980809" cy="1938992"/>
          </a:xfrm>
          <a:prstGeom prst="rect">
            <a:avLst/>
          </a:prstGeom>
          <a:noFill/>
        </p:spPr>
        <p:txBody>
          <a:bodyPr wrap="none" rtlCol="0">
            <a:spAutoFit/>
          </a:bodyPr>
          <a:lstStyle/>
          <a:p>
            <a:r>
              <a:rPr lang="en-US" sz="2000" dirty="0" err="1">
                <a:latin typeface="Roboto" pitchFamily="2" charset="0"/>
                <a:ea typeface="Roboto" pitchFamily="2" charset="0"/>
              </a:rPr>
              <a:t>Phát</a:t>
            </a:r>
            <a:r>
              <a:rPr lang="en-US" sz="2000" dirty="0">
                <a:latin typeface="Roboto" pitchFamily="2" charset="0"/>
                <a:ea typeface="Roboto" pitchFamily="2" charset="0"/>
              </a:rPr>
              <a:t> </a:t>
            </a:r>
            <a:r>
              <a:rPr lang="en-US" sz="2000" dirty="0" err="1">
                <a:latin typeface="Roboto" pitchFamily="2" charset="0"/>
                <a:ea typeface="Roboto" pitchFamily="2" charset="0"/>
              </a:rPr>
              <a:t>triển</a:t>
            </a:r>
            <a:r>
              <a:rPr lang="en-US" sz="2000" dirty="0">
                <a:latin typeface="Roboto" pitchFamily="2" charset="0"/>
                <a:ea typeface="Roboto" pitchFamily="2" charset="0"/>
              </a:rPr>
              <a:t> phần mềm:</a:t>
            </a:r>
          </a:p>
          <a:p>
            <a:r>
              <a:rPr lang="en-US" sz="2000" dirty="0">
                <a:latin typeface="Roboto" pitchFamily="2" charset="0"/>
                <a:ea typeface="Roboto" pitchFamily="2" charset="0"/>
              </a:rPr>
              <a:t>  Làm việc với người </a:t>
            </a:r>
            <a:r>
              <a:rPr lang="en-US" sz="2000" dirty="0" err="1">
                <a:latin typeface="Roboto" pitchFamily="2" charset="0"/>
                <a:ea typeface="Roboto" pitchFamily="2" charset="0"/>
              </a:rPr>
              <a:t>lập</a:t>
            </a:r>
            <a:r>
              <a:rPr lang="en-US" sz="2000" dirty="0">
                <a:latin typeface="Roboto" pitchFamily="2" charset="0"/>
                <a:ea typeface="Roboto" pitchFamily="2" charset="0"/>
              </a:rPr>
              <a:t> </a:t>
            </a:r>
            <a:r>
              <a:rPr lang="en-US" sz="2000" dirty="0" err="1">
                <a:latin typeface="Roboto" pitchFamily="2" charset="0"/>
                <a:ea typeface="Roboto" pitchFamily="2" charset="0"/>
              </a:rPr>
              <a:t>trình,người</a:t>
            </a:r>
            <a:r>
              <a:rPr lang="en-US" sz="2000" dirty="0">
                <a:latin typeface="Roboto" pitchFamily="2" charset="0"/>
                <a:ea typeface="Roboto" pitchFamily="2" charset="0"/>
              </a:rPr>
              <a:t> </a:t>
            </a:r>
            <a:r>
              <a:rPr lang="en-US" sz="2000" dirty="0" err="1">
                <a:latin typeface="Roboto" pitchFamily="2" charset="0"/>
                <a:ea typeface="Roboto" pitchFamily="2" charset="0"/>
              </a:rPr>
              <a:t>lập</a:t>
            </a:r>
            <a:r>
              <a:rPr lang="en-US" sz="2000" dirty="0">
                <a:latin typeface="Roboto" pitchFamily="2" charset="0"/>
                <a:ea typeface="Roboto" pitchFamily="2" charset="0"/>
              </a:rPr>
              <a:t> trình có </a:t>
            </a:r>
            <a:r>
              <a:rPr lang="en-US" sz="2000" dirty="0" err="1">
                <a:latin typeface="Roboto" pitchFamily="2" charset="0"/>
                <a:ea typeface="Roboto" pitchFamily="2" charset="0"/>
              </a:rPr>
              <a:t>vai</a:t>
            </a:r>
            <a:r>
              <a:rPr lang="en-US" sz="2000" dirty="0">
                <a:latin typeface="Roboto" pitchFamily="2" charset="0"/>
                <a:ea typeface="Roboto" pitchFamily="2" charset="0"/>
              </a:rPr>
              <a:t> </a:t>
            </a:r>
            <a:r>
              <a:rPr lang="en-US" sz="2000" dirty="0" err="1">
                <a:latin typeface="Roboto" pitchFamily="2" charset="0"/>
                <a:ea typeface="Roboto" pitchFamily="2" charset="0"/>
              </a:rPr>
              <a:t>trò</a:t>
            </a:r>
            <a:r>
              <a:rPr lang="en-US" sz="2000" dirty="0">
                <a:latin typeface="Roboto" pitchFamily="2" charset="0"/>
                <a:ea typeface="Roboto" pitchFamily="2" charset="0"/>
              </a:rPr>
              <a:t> quan </a:t>
            </a:r>
            <a:r>
              <a:rPr lang="en-US" sz="2000" dirty="0" err="1">
                <a:latin typeface="Roboto" pitchFamily="2" charset="0"/>
                <a:ea typeface="Roboto" pitchFamily="2" charset="0"/>
              </a:rPr>
              <a:t>trọng</a:t>
            </a:r>
            <a:r>
              <a:rPr lang="en-US" sz="2000" dirty="0">
                <a:latin typeface="Roboto" pitchFamily="2" charset="0"/>
                <a:ea typeface="Roboto" pitchFamily="2" charset="0"/>
              </a:rPr>
              <a:t> trong giai đoạn này.</a:t>
            </a:r>
          </a:p>
          <a:p>
            <a:r>
              <a:rPr lang="en-US" sz="2000" dirty="0" err="1">
                <a:latin typeface="Roboto" pitchFamily="2" charset="0"/>
                <a:ea typeface="Roboto" pitchFamily="2" charset="0"/>
              </a:rPr>
              <a:t>Lập</a:t>
            </a:r>
            <a:r>
              <a:rPr lang="en-US" sz="2000" dirty="0">
                <a:latin typeface="Roboto" pitchFamily="2" charset="0"/>
                <a:ea typeface="Roboto" pitchFamily="2" charset="0"/>
              </a:rPr>
              <a:t> </a:t>
            </a:r>
            <a:r>
              <a:rPr lang="en-US" sz="2000" dirty="0" err="1">
                <a:latin typeface="Roboto" pitchFamily="2" charset="0"/>
                <a:ea typeface="Roboto" pitchFamily="2" charset="0"/>
              </a:rPr>
              <a:t>tài</a:t>
            </a:r>
            <a:r>
              <a:rPr lang="en-US" sz="2000" dirty="0">
                <a:latin typeface="Roboto" pitchFamily="2" charset="0"/>
                <a:ea typeface="Roboto" pitchFamily="2" charset="0"/>
              </a:rPr>
              <a:t> </a:t>
            </a:r>
            <a:r>
              <a:rPr lang="en-US" sz="2000" dirty="0" err="1">
                <a:latin typeface="Roboto" pitchFamily="2" charset="0"/>
                <a:ea typeface="Roboto" pitchFamily="2" charset="0"/>
              </a:rPr>
              <a:t>liệu</a:t>
            </a:r>
            <a:r>
              <a:rPr lang="en-US" sz="2000" dirty="0">
                <a:latin typeface="Roboto" pitchFamily="2" charset="0"/>
                <a:ea typeface="Roboto" pitchFamily="2" charset="0"/>
              </a:rPr>
              <a:t> về phần mềm:</a:t>
            </a:r>
          </a:p>
          <a:p>
            <a:r>
              <a:rPr lang="en-US" sz="2000" dirty="0">
                <a:latin typeface="Roboto" pitchFamily="2" charset="0"/>
                <a:ea typeface="Roboto" pitchFamily="2" charset="0"/>
              </a:rPr>
              <a:t>  </a:t>
            </a:r>
            <a:r>
              <a:rPr lang="vi-VN" sz="2000" dirty="0">
                <a:latin typeface="Roboto" pitchFamily="2" charset="0"/>
                <a:ea typeface="Roboto" pitchFamily="2" charset="0"/>
              </a:rPr>
              <a:t>xây dựng tài liệu cho phần mềm bao gồm quy trình hướng dẫn, trợ giúp trực tuyến,</a:t>
            </a:r>
            <a:endParaRPr lang="en-US" sz="2000" dirty="0">
              <a:latin typeface="Roboto" pitchFamily="2" charset="0"/>
              <a:ea typeface="Roboto" pitchFamily="2" charset="0"/>
            </a:endParaRPr>
          </a:p>
          <a:p>
            <a:r>
              <a:rPr lang="en-US" sz="2000" dirty="0">
                <a:latin typeface="Roboto" pitchFamily="2" charset="0"/>
                <a:ea typeface="Roboto" pitchFamily="2" charset="0"/>
              </a:rPr>
              <a:t> </a:t>
            </a:r>
            <a:r>
              <a:rPr lang="vi-VN" sz="2000" dirty="0">
                <a:latin typeface="Roboto" pitchFamily="2" charset="0"/>
                <a:ea typeface="Roboto" pitchFamily="2" charset="0"/>
              </a:rPr>
              <a:t> các trang Web với những câu hỏi thường gặp (FAQs). . . </a:t>
            </a:r>
            <a:endParaRPr lang="en-US" sz="2000" dirty="0">
              <a:latin typeface="Roboto" pitchFamily="2" charset="0"/>
              <a:ea typeface="Roboto" pitchFamily="2" charset="0"/>
            </a:endParaRPr>
          </a:p>
          <a:p>
            <a:r>
              <a:rPr lang="en-US" sz="2000" dirty="0">
                <a:latin typeface="Roboto" pitchFamily="2" charset="0"/>
                <a:ea typeface="Roboto" pitchFamily="2" charset="0"/>
              </a:rPr>
              <a:t> </a:t>
            </a:r>
            <a:endParaRPr lang="vi-VN" sz="2000" dirty="0">
              <a:latin typeface="Roboto" pitchFamily="2" charset="0"/>
              <a:ea typeface="Roboto" pitchFamily="2" charset="0"/>
            </a:endParaRPr>
          </a:p>
        </p:txBody>
      </p:sp>
    </p:spTree>
    <p:extLst>
      <p:ext uri="{BB962C8B-B14F-4D97-AF65-F5344CB8AC3E}">
        <p14:creationId xmlns:p14="http://schemas.microsoft.com/office/powerpoint/2010/main" val="2178919551"/>
      </p:ext>
    </p:extLst>
  </p:cSld>
  <p:clrMapOvr>
    <a:masterClrMapping/>
  </p:clrMapOvr>
  <p:transition spd="slow">
    <p:comb/>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Scrum Team </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461665"/>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70</a:t>
            </a:fld>
            <a:endParaRPr lang="ru-RU" dirty="0"/>
          </a:p>
        </p:txBody>
      </p:sp>
      <p:pic>
        <p:nvPicPr>
          <p:cNvPr id="5" name="Picture 4">
            <a:extLst>
              <a:ext uri="{FF2B5EF4-FFF2-40B4-BE49-F238E27FC236}">
                <a16:creationId xmlns:a16="http://schemas.microsoft.com/office/drawing/2014/main" id="{89F90FB2-26BC-4A79-9450-938A5475C409}"/>
              </a:ext>
            </a:extLst>
          </p:cNvPr>
          <p:cNvPicPr>
            <a:picLocks noChangeAspect="1"/>
          </p:cNvPicPr>
          <p:nvPr/>
        </p:nvPicPr>
        <p:blipFill>
          <a:blip r:embed="rId3"/>
          <a:stretch>
            <a:fillRect/>
          </a:stretch>
        </p:blipFill>
        <p:spPr>
          <a:xfrm>
            <a:off x="1051851" y="1872604"/>
            <a:ext cx="9478698" cy="4620270"/>
          </a:xfrm>
          <a:prstGeom prst="rect">
            <a:avLst/>
          </a:prstGeom>
        </p:spPr>
      </p:pic>
    </p:spTree>
    <p:extLst>
      <p:ext uri="{BB962C8B-B14F-4D97-AF65-F5344CB8AC3E}">
        <p14:creationId xmlns:p14="http://schemas.microsoft.com/office/powerpoint/2010/main" val="1706602887"/>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700" dirty="0"/>
              <a:t>Product Owner (PO)</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461665"/>
          </a:xfrm>
          <a:prstGeom prst="rect">
            <a:avLst/>
          </a:prstGeom>
          <a:noFill/>
        </p:spPr>
        <p:txBody>
          <a:bodyPr wrap="square" rtlCol="0">
            <a:spAutoFit/>
          </a:bodyPr>
          <a:lstStyle/>
          <a:p>
            <a:endParaRPr lang="en-US" sz="2400" u="sng" dirty="0">
              <a:solidFill>
                <a:srgbClr val="0070C0"/>
              </a:solidFill>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71</a:t>
            </a:fld>
            <a:endParaRPr lang="ru-RU" dirty="0"/>
          </a:p>
        </p:txBody>
      </p:sp>
      <p:pic>
        <p:nvPicPr>
          <p:cNvPr id="6" name="Picture 5">
            <a:extLst>
              <a:ext uri="{FF2B5EF4-FFF2-40B4-BE49-F238E27FC236}">
                <a16:creationId xmlns:a16="http://schemas.microsoft.com/office/drawing/2014/main" id="{4A64527F-F217-4CC5-8B37-50C5B46E5366}"/>
              </a:ext>
            </a:extLst>
          </p:cNvPr>
          <p:cNvPicPr>
            <a:picLocks noChangeAspect="1"/>
          </p:cNvPicPr>
          <p:nvPr/>
        </p:nvPicPr>
        <p:blipFill>
          <a:blip r:embed="rId3"/>
          <a:stretch>
            <a:fillRect/>
          </a:stretch>
        </p:blipFill>
        <p:spPr>
          <a:xfrm>
            <a:off x="824948" y="1876209"/>
            <a:ext cx="7272130" cy="2715594"/>
          </a:xfrm>
          <a:prstGeom prst="rect">
            <a:avLst/>
          </a:prstGeom>
        </p:spPr>
      </p:pic>
      <p:sp>
        <p:nvSpPr>
          <p:cNvPr id="7" name="TextBox 6">
            <a:extLst>
              <a:ext uri="{FF2B5EF4-FFF2-40B4-BE49-F238E27FC236}">
                <a16:creationId xmlns:a16="http://schemas.microsoft.com/office/drawing/2014/main" id="{C2C97FD7-3203-4663-8DB4-64707B13D872}"/>
              </a:ext>
            </a:extLst>
          </p:cNvPr>
          <p:cNvSpPr txBox="1"/>
          <p:nvPr/>
        </p:nvSpPr>
        <p:spPr>
          <a:xfrm>
            <a:off x="1113184" y="4727468"/>
            <a:ext cx="7908982" cy="1631216"/>
          </a:xfrm>
          <a:prstGeom prst="rect">
            <a:avLst/>
          </a:prstGeom>
          <a:noFill/>
        </p:spPr>
        <p:txBody>
          <a:bodyPr wrap="square" rtlCol="0">
            <a:spAutoFit/>
          </a:bodyPr>
          <a:lstStyle/>
          <a:p>
            <a:r>
              <a:rPr lang="vi-VN" sz="2000" dirty="0">
                <a:latin typeface="Roboto" pitchFamily="2" charset="0"/>
                <a:ea typeface="Roboto" pitchFamily="2" charset="0"/>
              </a:rPr>
              <a:t>Là người sở hữu sản phẩm, hiểu rõ nhất về sản phẩm và các yêu cầu của sản phẩm.</a:t>
            </a:r>
            <a:endParaRPr lang="en-US" sz="2000" dirty="0">
              <a:latin typeface="Roboto" pitchFamily="2" charset="0"/>
              <a:ea typeface="Roboto" pitchFamily="2" charset="0"/>
            </a:endParaRPr>
          </a:p>
          <a:p>
            <a:r>
              <a:rPr lang="vi-VN" sz="2000" dirty="0">
                <a:latin typeface="Roboto" pitchFamily="2" charset="0"/>
                <a:ea typeface="Roboto" pitchFamily="2" charset="0"/>
              </a:rPr>
              <a:t>Thông thường vai trò này được đảm nhiệm bởi khách hàng. </a:t>
            </a:r>
            <a:endParaRPr lang="en-US" sz="2000" dirty="0">
              <a:latin typeface="Roboto" pitchFamily="2" charset="0"/>
              <a:ea typeface="Roboto" pitchFamily="2" charset="0"/>
            </a:endParaRPr>
          </a:p>
          <a:p>
            <a:r>
              <a:rPr lang="vi-VN" sz="2000" dirty="0">
                <a:latin typeface="Roboto" pitchFamily="2" charset="0"/>
                <a:ea typeface="Roboto" pitchFamily="2" charset="0"/>
              </a:rPr>
              <a:t>Chịu trách nhiệm về yêu cầu đầu ra của sản phẩm và là người chấp nhận sản phẩm. </a:t>
            </a:r>
            <a:endParaRPr lang="en-US" sz="2000" dirty="0">
              <a:latin typeface="Roboto" pitchFamily="2" charset="0"/>
              <a:ea typeface="Roboto" pitchFamily="2" charset="0"/>
            </a:endParaRPr>
          </a:p>
        </p:txBody>
      </p:sp>
    </p:spTree>
    <p:extLst>
      <p:ext uri="{BB962C8B-B14F-4D97-AF65-F5344CB8AC3E}">
        <p14:creationId xmlns:p14="http://schemas.microsoft.com/office/powerpoint/2010/main" val="2443101844"/>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700" dirty="0"/>
              <a:t>Product Owner (PO): </a:t>
            </a:r>
            <a:r>
              <a:rPr lang="en-US" sz="2700" dirty="0" err="1"/>
              <a:t>trách</a:t>
            </a:r>
            <a:r>
              <a:rPr lang="en-US" sz="2700" dirty="0"/>
              <a:t> </a:t>
            </a:r>
            <a:r>
              <a:rPr lang="en-US" sz="2700" dirty="0" err="1"/>
              <a:t>nhiệm</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vi-VN" sz="2400" dirty="0">
                <a:latin typeface="Roboto" pitchFamily="2" charset="0"/>
                <a:ea typeface="Roboto" pitchFamily="2" charset="0"/>
              </a:rPr>
              <a:t>Quản lí Product Backlog.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Định nghĩa Sprint Backlog.</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Giám sát thường xuyên quá trình xây dựng các Stories.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Xét duyệt các chức năng được đưa ra trong mỗi phiên bản.</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72</a:t>
            </a:fld>
            <a:endParaRPr lang="ru-RU" dirty="0"/>
          </a:p>
        </p:txBody>
      </p:sp>
    </p:spTree>
    <p:extLst>
      <p:ext uri="{BB962C8B-B14F-4D97-AF65-F5344CB8AC3E}">
        <p14:creationId xmlns:p14="http://schemas.microsoft.com/office/powerpoint/2010/main" val="1460046639"/>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Product Owner (PO): </a:t>
            </a:r>
            <a:r>
              <a:rPr lang="en-US" sz="2800" dirty="0" err="1"/>
              <a:t>yêu</a:t>
            </a:r>
            <a:r>
              <a:rPr lang="en-US" sz="2800" dirty="0"/>
              <a:t> </a:t>
            </a:r>
            <a:r>
              <a:rPr lang="en-US" sz="2800" dirty="0" err="1"/>
              <a:t>cầu</a:t>
            </a:r>
            <a:r>
              <a:rPr lang="en-US" sz="2800" dirty="0"/>
              <a:t> </a:t>
            </a:r>
            <a:r>
              <a:rPr lang="en-US" sz="2800" dirty="0" err="1"/>
              <a:t>kĩ</a:t>
            </a:r>
            <a:r>
              <a:rPr lang="en-US" sz="2800" dirty="0"/>
              <a:t> </a:t>
            </a:r>
            <a:r>
              <a:rPr lang="en-US" sz="2800" dirty="0" err="1"/>
              <a:t>năng</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3785652"/>
          </a:xfrm>
          <a:prstGeom prst="rect">
            <a:avLst/>
          </a:prstGeom>
          <a:noFill/>
        </p:spPr>
        <p:txBody>
          <a:bodyPr wrap="square" rtlCol="0">
            <a:spAutoFit/>
          </a:bodyPr>
          <a:lstStyle/>
          <a:p>
            <a:r>
              <a:rPr lang="vi-VN" sz="2400" dirty="0">
                <a:latin typeface="Roboto" pitchFamily="2" charset="0"/>
                <a:ea typeface="Roboto" pitchFamily="2" charset="0"/>
              </a:rPr>
              <a:t>Phải có kinh nghiệm về sản phẩm sẽ phát triển</a:t>
            </a:r>
            <a:endParaRPr lang="en-US" sz="2400" dirty="0">
              <a:latin typeface="Roboto" pitchFamily="2" charset="0"/>
              <a:ea typeface="Roboto" pitchFamily="2" charset="0"/>
            </a:endParaRPr>
          </a:p>
          <a:p>
            <a:r>
              <a:rPr lang="vi-VN" sz="2400" dirty="0">
                <a:latin typeface="Roboto" pitchFamily="2" charset="0"/>
                <a:ea typeface="Roboto" pitchFamily="2" charset="0"/>
              </a:rPr>
              <a:t>Có kiến thức tốt về quản lý, công nghệ bao gồm cả kiến trúc, thiết kế v.v.. </a:t>
            </a:r>
            <a:endParaRPr lang="en-US" sz="2400" dirty="0">
              <a:latin typeface="Roboto" pitchFamily="2" charset="0"/>
              <a:ea typeface="Roboto" pitchFamily="2" charset="0"/>
            </a:endParaRPr>
          </a:p>
          <a:p>
            <a:r>
              <a:rPr lang="vi-VN" sz="2400" dirty="0">
                <a:latin typeface="Roboto" pitchFamily="2" charset="0"/>
                <a:ea typeface="Roboto" pitchFamily="2" charset="0"/>
              </a:rPr>
              <a:t>Hiểu rõ về khách hàng và qui trình nghiệp vụ của sản phẩm</a:t>
            </a:r>
            <a:endParaRPr lang="en-US" sz="2400" dirty="0">
              <a:latin typeface="Roboto" pitchFamily="2" charset="0"/>
              <a:ea typeface="Roboto" pitchFamily="2" charset="0"/>
            </a:endParaRPr>
          </a:p>
          <a:p>
            <a:r>
              <a:rPr lang="vi-VN" sz="2400" dirty="0">
                <a:latin typeface="Roboto" pitchFamily="2" charset="0"/>
                <a:ea typeface="Roboto" pitchFamily="2" charset="0"/>
              </a:rPr>
              <a:t>Hiểu rõ nhu cầu, chức năng của sản phẩm, mức độ ưu tiên của sản phẩm. </a:t>
            </a:r>
            <a:endParaRPr lang="en-US" sz="2400" dirty="0">
              <a:latin typeface="Roboto" pitchFamily="2" charset="0"/>
              <a:ea typeface="Roboto" pitchFamily="2" charset="0"/>
            </a:endParaRPr>
          </a:p>
          <a:p>
            <a:r>
              <a:rPr lang="vi-VN" sz="2400" dirty="0">
                <a:latin typeface="Roboto" pitchFamily="2" charset="0"/>
                <a:ea typeface="Roboto" pitchFamily="2" charset="0"/>
              </a:rPr>
              <a:t>Có kỹ năng lãnh đạo và giải quyết vấn đề </a:t>
            </a:r>
            <a:endParaRPr lang="en-US" sz="2400" dirty="0">
              <a:latin typeface="Roboto" pitchFamily="2" charset="0"/>
              <a:ea typeface="Roboto" pitchFamily="2" charset="0"/>
            </a:endParaRPr>
          </a:p>
          <a:p>
            <a:r>
              <a:rPr lang="vi-VN" sz="2400" dirty="0">
                <a:latin typeface="Roboto" pitchFamily="2" charset="0"/>
                <a:ea typeface="Roboto" pitchFamily="2" charset="0"/>
              </a:rPr>
              <a:t>Phải có kỹ năng giao tiếp tốt cả với khách hàng và nhóm dự án Có khả năng dẫn dắt, động viên nhóm dự án làm việc để họ phấn đầu hoàn thành dự án đúng mục tiêu đề ra.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73</a:t>
            </a:fld>
            <a:endParaRPr lang="ru-RU" dirty="0"/>
          </a:p>
        </p:txBody>
      </p:sp>
    </p:spTree>
    <p:extLst>
      <p:ext uri="{BB962C8B-B14F-4D97-AF65-F5344CB8AC3E}">
        <p14:creationId xmlns:p14="http://schemas.microsoft.com/office/powerpoint/2010/main" val="4082855522"/>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Scrum Master (SM)</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1200329"/>
          </a:xfrm>
          <a:prstGeom prst="rect">
            <a:avLst/>
          </a:prstGeom>
          <a:noFill/>
        </p:spPr>
        <p:txBody>
          <a:bodyPr wrap="square" rtlCol="0">
            <a:spAutoFit/>
          </a:bodyPr>
          <a:lstStyle/>
          <a:p>
            <a:r>
              <a:rPr lang="vi-VN" sz="2400" dirty="0">
                <a:latin typeface="Roboto" pitchFamily="2" charset="0"/>
                <a:ea typeface="Roboto" pitchFamily="2" charset="0"/>
              </a:rPr>
              <a:t>Là người chịu trách nhiệm chính để nhóm phát triển thực hiện đúng các yêu cầu của SCRUM.</a:t>
            </a:r>
            <a:endParaRPr lang="en-US" sz="2400" dirty="0">
              <a:latin typeface="Roboto" pitchFamily="2" charset="0"/>
              <a:ea typeface="Roboto" pitchFamily="2" charset="0"/>
            </a:endParaRPr>
          </a:p>
          <a:p>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74</a:t>
            </a:fld>
            <a:endParaRPr lang="ru-RU" dirty="0"/>
          </a:p>
        </p:txBody>
      </p:sp>
      <p:pic>
        <p:nvPicPr>
          <p:cNvPr id="5" name="Picture 4">
            <a:extLst>
              <a:ext uri="{FF2B5EF4-FFF2-40B4-BE49-F238E27FC236}">
                <a16:creationId xmlns:a16="http://schemas.microsoft.com/office/drawing/2014/main" id="{BE6A0758-FCBF-43CD-B58E-D0448400FACF}"/>
              </a:ext>
            </a:extLst>
          </p:cNvPr>
          <p:cNvPicPr>
            <a:picLocks noChangeAspect="1"/>
          </p:cNvPicPr>
          <p:nvPr/>
        </p:nvPicPr>
        <p:blipFill>
          <a:blip r:embed="rId3"/>
          <a:stretch>
            <a:fillRect/>
          </a:stretch>
        </p:blipFill>
        <p:spPr>
          <a:xfrm>
            <a:off x="3840525" y="2907702"/>
            <a:ext cx="3713213" cy="3585172"/>
          </a:xfrm>
          <a:prstGeom prst="rect">
            <a:avLst/>
          </a:prstGeom>
        </p:spPr>
      </p:pic>
    </p:spTree>
    <p:extLst>
      <p:ext uri="{BB962C8B-B14F-4D97-AF65-F5344CB8AC3E}">
        <p14:creationId xmlns:p14="http://schemas.microsoft.com/office/powerpoint/2010/main" val="3095614078"/>
      </p:ext>
    </p:extLst>
  </p:cSld>
  <p:clrMapOvr>
    <a:masterClrMapping/>
  </p:clrMapOvr>
  <p:transition spd="slow">
    <p:push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Scrum Master (SM): </a:t>
            </a:r>
            <a:r>
              <a:rPr lang="en-US" sz="2800" dirty="0" err="1"/>
              <a:t>trách</a:t>
            </a:r>
            <a:r>
              <a:rPr lang="en-US" sz="2800" dirty="0"/>
              <a:t> </a:t>
            </a:r>
            <a:r>
              <a:rPr lang="en-US" sz="2800" dirty="0" err="1"/>
              <a:t>nhiệm</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308324"/>
          </a:xfrm>
          <a:prstGeom prst="rect">
            <a:avLst/>
          </a:prstGeom>
          <a:noFill/>
        </p:spPr>
        <p:txBody>
          <a:bodyPr wrap="square" rtlCol="0">
            <a:spAutoFit/>
          </a:bodyPr>
          <a:lstStyle/>
          <a:p>
            <a:r>
              <a:rPr lang="vi-VN" sz="2400" dirty="0">
                <a:latin typeface="Roboto" pitchFamily="2" charset="0"/>
                <a:ea typeface="Roboto" pitchFamily="2" charset="0"/>
              </a:rPr>
              <a:t>Đảm bảo cho qui trình Scrum được tuân thủ. </a:t>
            </a:r>
            <a:endParaRPr lang="en-US" sz="2400" dirty="0">
              <a:latin typeface="Roboto" pitchFamily="2" charset="0"/>
              <a:ea typeface="Roboto" pitchFamily="2" charset="0"/>
            </a:endParaRPr>
          </a:p>
          <a:p>
            <a:r>
              <a:rPr lang="vi-VN" sz="2400" dirty="0">
                <a:latin typeface="Roboto" pitchFamily="2" charset="0"/>
                <a:ea typeface="Roboto" pitchFamily="2" charset="0"/>
              </a:rPr>
              <a:t>Đảm bảo sự tương tác hợp lý giữa PO, Team. </a:t>
            </a:r>
            <a:endParaRPr lang="en-US" sz="2400" dirty="0">
              <a:latin typeface="Roboto" pitchFamily="2" charset="0"/>
              <a:ea typeface="Roboto" pitchFamily="2" charset="0"/>
            </a:endParaRPr>
          </a:p>
          <a:p>
            <a:r>
              <a:rPr lang="vi-VN" sz="2400" dirty="0">
                <a:latin typeface="Roboto" pitchFamily="2" charset="0"/>
                <a:ea typeface="Roboto" pitchFamily="2" charset="0"/>
              </a:rPr>
              <a:t>Bảo vệ và động viên Team. </a:t>
            </a:r>
            <a:endParaRPr lang="en-US" sz="2400" dirty="0">
              <a:latin typeface="Roboto" pitchFamily="2" charset="0"/>
              <a:ea typeface="Roboto" pitchFamily="2" charset="0"/>
            </a:endParaRPr>
          </a:p>
          <a:p>
            <a:r>
              <a:rPr lang="vi-VN" sz="2400" dirty="0">
                <a:latin typeface="Roboto" pitchFamily="2" charset="0"/>
                <a:ea typeface="Roboto" pitchFamily="2" charset="0"/>
              </a:rPr>
              <a:t>Giúp công tác tổ chức (như họp, hạ tầng v.v..). </a:t>
            </a:r>
            <a:endParaRPr lang="en-US" sz="2400" dirty="0">
              <a:latin typeface="Roboto" pitchFamily="2" charset="0"/>
              <a:ea typeface="Roboto" pitchFamily="2" charset="0"/>
            </a:endParaRPr>
          </a:p>
          <a:p>
            <a:r>
              <a:rPr lang="vi-VN" sz="2400" dirty="0">
                <a:latin typeface="Roboto" pitchFamily="2" charset="0"/>
                <a:ea typeface="Roboto" pitchFamily="2" charset="0"/>
              </a:rPr>
              <a:t>Giúp Team tập trung vào công việc và đạt mục tiêu của Sprint. Làm việc với PO.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75</a:t>
            </a:fld>
            <a:endParaRPr lang="ru-RU" dirty="0"/>
          </a:p>
        </p:txBody>
      </p:sp>
    </p:spTree>
    <p:extLst>
      <p:ext uri="{BB962C8B-B14F-4D97-AF65-F5344CB8AC3E}">
        <p14:creationId xmlns:p14="http://schemas.microsoft.com/office/powerpoint/2010/main" val="678709183"/>
      </p:ext>
    </p:extLst>
  </p:cSld>
  <p:clrMapOvr>
    <a:masterClrMapping/>
  </p:clrMapOvr>
  <p:transition spd="slow">
    <p:push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Scrum Master (SM): </a:t>
            </a:r>
            <a:r>
              <a:rPr lang="en-US" sz="2800" dirty="0" err="1"/>
              <a:t>trách</a:t>
            </a:r>
            <a:r>
              <a:rPr lang="en-US" sz="2800" dirty="0"/>
              <a:t> </a:t>
            </a:r>
            <a:r>
              <a:rPr lang="en-US" sz="2800" dirty="0" err="1"/>
              <a:t>nhiệm</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vi-VN" sz="2400" dirty="0">
                <a:latin typeface="Roboto" pitchFamily="2" charset="0"/>
                <a:ea typeface="Roboto" pitchFamily="2" charset="0"/>
              </a:rPr>
              <a:t>Training về Sprint cho Team, PO, Management và tổ chức. </a:t>
            </a:r>
            <a:endParaRPr lang="en-US" sz="2400" dirty="0">
              <a:latin typeface="Roboto" pitchFamily="2" charset="0"/>
              <a:ea typeface="Roboto" pitchFamily="2" charset="0"/>
            </a:endParaRPr>
          </a:p>
          <a:p>
            <a:r>
              <a:rPr lang="vi-VN" sz="2400" dirty="0">
                <a:latin typeface="Roboto" pitchFamily="2" charset="0"/>
                <a:ea typeface="Roboto" pitchFamily="2" charset="0"/>
              </a:rPr>
              <a:t>Đảm bảo và giúp cho mọi thứ thông suốt.</a:t>
            </a:r>
            <a:endParaRPr lang="en-US" sz="2400" dirty="0">
              <a:latin typeface="Roboto" pitchFamily="2" charset="0"/>
              <a:ea typeface="Roboto" pitchFamily="2" charset="0"/>
            </a:endParaRPr>
          </a:p>
          <a:p>
            <a:r>
              <a:rPr lang="vi-VN" sz="2400" dirty="0">
                <a:latin typeface="Roboto" pitchFamily="2" charset="0"/>
                <a:ea typeface="Roboto" pitchFamily="2" charset="0"/>
              </a:rPr>
              <a:t>Đấu tranh để phát triển một team có năng suất cao.</a:t>
            </a:r>
            <a:endParaRPr lang="en-US" sz="2400" dirty="0">
              <a:latin typeface="Roboto" pitchFamily="2" charset="0"/>
              <a:ea typeface="Roboto" pitchFamily="2" charset="0"/>
            </a:endParaRPr>
          </a:p>
          <a:p>
            <a:r>
              <a:rPr lang="vi-VN" sz="2400" dirty="0">
                <a:latin typeface="Roboto" pitchFamily="2" charset="0"/>
                <a:ea typeface="Roboto" pitchFamily="2" charset="0"/>
              </a:rPr>
              <a:t>Hỗ trợ các hoạt động như Team building, phát triển kỹ năng cho các thành viên, xây dựng feedback v.v.. </a:t>
            </a:r>
            <a:endParaRPr lang="en-US" sz="2400" dirty="0">
              <a:latin typeface="Roboto" pitchFamily="2" charset="0"/>
              <a:ea typeface="Roboto" pitchFamily="2" charset="0"/>
            </a:endParaRPr>
          </a:p>
          <a:p>
            <a:r>
              <a:rPr lang="vi-VN" sz="2400" dirty="0">
                <a:latin typeface="Roboto" pitchFamily="2" charset="0"/>
                <a:ea typeface="Roboto" pitchFamily="2" charset="0"/>
              </a:rPr>
              <a:t>Phát hiện và giải quyết các vấn đề.</a:t>
            </a:r>
            <a:endParaRPr lang="en-US" sz="2400" dirty="0">
              <a:latin typeface="Roboto" pitchFamily="2" charset="0"/>
              <a:ea typeface="Roboto" pitchFamily="2" charset="0"/>
            </a:endParaRPr>
          </a:p>
          <a:p>
            <a:r>
              <a:rPr lang="vi-VN" sz="2400" dirty="0">
                <a:latin typeface="Roboto" pitchFamily="2" charset="0"/>
                <a:ea typeface="Roboto" pitchFamily="2" charset="0"/>
              </a:rPr>
              <a:t>Giúp team học hỏi từ các kinh nghiệm.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76</a:t>
            </a:fld>
            <a:endParaRPr lang="ru-RU" dirty="0"/>
          </a:p>
        </p:txBody>
      </p:sp>
    </p:spTree>
    <p:extLst>
      <p:ext uri="{BB962C8B-B14F-4D97-AF65-F5344CB8AC3E}">
        <p14:creationId xmlns:p14="http://schemas.microsoft.com/office/powerpoint/2010/main" val="1831029301"/>
      </p:ext>
    </p:extLst>
  </p:cSld>
  <p:clrMapOvr>
    <a:masterClrMapping/>
  </p:clrMapOvr>
  <p:transition spd="slow">
    <p:pull dir="l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Scrum Master (SM): </a:t>
            </a:r>
            <a:r>
              <a:rPr lang="en-US" sz="2800" dirty="0" err="1"/>
              <a:t>yêu</a:t>
            </a:r>
            <a:r>
              <a:rPr lang="en-US" sz="2800" dirty="0"/>
              <a:t> </a:t>
            </a:r>
            <a:r>
              <a:rPr lang="en-US" sz="2800" dirty="0" err="1"/>
              <a:t>cầu</a:t>
            </a:r>
            <a:r>
              <a:rPr lang="en-US" sz="2800" dirty="0"/>
              <a:t> </a:t>
            </a:r>
            <a:r>
              <a:rPr lang="en-US" sz="2800" dirty="0" err="1"/>
              <a:t>kĩ</a:t>
            </a:r>
            <a:r>
              <a:rPr lang="en-US" sz="2800" dirty="0"/>
              <a:t> </a:t>
            </a:r>
            <a:r>
              <a:rPr lang="en-US" sz="2800" dirty="0" err="1"/>
              <a:t>năng</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vi-VN" sz="2400" dirty="0">
                <a:latin typeface="Roboto" pitchFamily="2" charset="0"/>
                <a:ea typeface="Roboto" pitchFamily="2" charset="0"/>
              </a:rPr>
              <a:t>Am hiểu về SCRUM và các qui trình của SCRUM.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Có kỹ năng về quản lý, lãnh đạo, xử lý tình huống, giải quyết các mâu thuẩn, động viên, phát huy khả năng làm việc của người khác. </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Có kiến thức cơ bản về kỹ thuật.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77</a:t>
            </a:fld>
            <a:endParaRPr lang="ru-RU" dirty="0"/>
          </a:p>
        </p:txBody>
      </p:sp>
    </p:spTree>
    <p:extLst>
      <p:ext uri="{BB962C8B-B14F-4D97-AF65-F5344CB8AC3E}">
        <p14:creationId xmlns:p14="http://schemas.microsoft.com/office/powerpoint/2010/main" val="1985936943"/>
      </p:ext>
    </p:extLst>
  </p:cSld>
  <p:clrMapOvr>
    <a:masterClrMapping/>
  </p:clrMapOvr>
  <p:transition spd="slow">
    <p:cover dir="l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Development Team</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1569660"/>
          </a:xfrm>
          <a:prstGeom prst="rect">
            <a:avLst/>
          </a:prstGeom>
          <a:noFill/>
        </p:spPr>
        <p:txBody>
          <a:bodyPr wrap="square" rtlCol="0">
            <a:spAutoFit/>
          </a:bodyPr>
          <a:lstStyle/>
          <a:p>
            <a:r>
              <a:rPr lang="vi-VN" sz="2400" dirty="0">
                <a:latin typeface="Roboto" pitchFamily="2" charset="0"/>
                <a:ea typeface="Roboto" pitchFamily="2" charset="0"/>
              </a:rPr>
              <a:t>Chịu trách nhiệm chính là phát triển sản phẩm, nó bao gồm các kỹ sư phần mềm làm việc cùng nhau. Có từ 3 đến 9 thành viên, </a:t>
            </a:r>
            <a:r>
              <a:rPr lang="vi-VN" sz="2400" b="1" dirty="0">
                <a:latin typeface="Roboto" pitchFamily="2" charset="0"/>
                <a:ea typeface="Roboto" pitchFamily="2" charset="0"/>
              </a:rPr>
              <a:t>liên chức năng</a:t>
            </a:r>
            <a:r>
              <a:rPr lang="vi-VN" sz="2400" dirty="0">
                <a:latin typeface="Roboto" pitchFamily="2" charset="0"/>
                <a:ea typeface="Roboto" pitchFamily="2" charset="0"/>
              </a:rPr>
              <a:t>. </a:t>
            </a:r>
            <a:endParaRPr lang="en-US" sz="2400" dirty="0">
              <a:latin typeface="Roboto" pitchFamily="2" charset="0"/>
              <a:ea typeface="Roboto" pitchFamily="2" charset="0"/>
            </a:endParaRPr>
          </a:p>
          <a:p>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78</a:t>
            </a:fld>
            <a:endParaRPr lang="ru-RU" dirty="0"/>
          </a:p>
        </p:txBody>
      </p:sp>
      <p:pic>
        <p:nvPicPr>
          <p:cNvPr id="5" name="Picture 4">
            <a:extLst>
              <a:ext uri="{FF2B5EF4-FFF2-40B4-BE49-F238E27FC236}">
                <a16:creationId xmlns:a16="http://schemas.microsoft.com/office/drawing/2014/main" id="{F50D22C1-685C-4FAD-981B-3852CFE620D1}"/>
              </a:ext>
            </a:extLst>
          </p:cNvPr>
          <p:cNvPicPr>
            <a:picLocks noChangeAspect="1"/>
          </p:cNvPicPr>
          <p:nvPr/>
        </p:nvPicPr>
        <p:blipFill>
          <a:blip r:embed="rId3"/>
          <a:stretch>
            <a:fillRect/>
          </a:stretch>
        </p:blipFill>
        <p:spPr>
          <a:xfrm>
            <a:off x="3803076" y="2978158"/>
            <a:ext cx="4267796" cy="3515216"/>
          </a:xfrm>
          <a:prstGeom prst="rect">
            <a:avLst/>
          </a:prstGeom>
        </p:spPr>
      </p:pic>
    </p:spTree>
    <p:extLst>
      <p:ext uri="{BB962C8B-B14F-4D97-AF65-F5344CB8AC3E}">
        <p14:creationId xmlns:p14="http://schemas.microsoft.com/office/powerpoint/2010/main" val="3976727870"/>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t>Scrum Team </a:t>
            </a:r>
            <a:r>
              <a:rPr lang="en-US" sz="3200" dirty="0"/>
              <a:t/>
            </a:r>
            <a:br>
              <a:rPr lang="en-US" sz="3200" dirty="0"/>
            </a:br>
            <a:r>
              <a:rPr lang="en-US" sz="2800" dirty="0"/>
              <a:t>Development Team: </a:t>
            </a:r>
            <a:r>
              <a:rPr lang="en-US" sz="2800" dirty="0" err="1"/>
              <a:t>trách</a:t>
            </a:r>
            <a:r>
              <a:rPr lang="en-US" sz="2800" dirty="0"/>
              <a:t> </a:t>
            </a:r>
            <a:r>
              <a:rPr lang="en-US" sz="2800" dirty="0" err="1"/>
              <a:t>nhiệm</a:t>
            </a:r>
            <a:r>
              <a:rPr lang="en-US" sz="2800" dirty="0"/>
              <a:t> </a:t>
            </a:r>
            <a:endParaRPr lang="en-US" sz="27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3416320"/>
          </a:xfrm>
          <a:prstGeom prst="rect">
            <a:avLst/>
          </a:prstGeom>
          <a:noFill/>
        </p:spPr>
        <p:txBody>
          <a:bodyPr wrap="square" rtlCol="0">
            <a:spAutoFit/>
          </a:bodyPr>
          <a:lstStyle/>
          <a:p>
            <a:r>
              <a:rPr lang="vi-VN" sz="2400" dirty="0">
                <a:latin typeface="Roboto" pitchFamily="2" charset="0"/>
                <a:ea typeface="Roboto" pitchFamily="2" charset="0"/>
              </a:rPr>
              <a:t>Hiểu rõ yêu cầu, phân tích, thiết kế, coding sản phẩm </a:t>
            </a:r>
            <a:endParaRPr lang="en-US" sz="2400" dirty="0">
              <a:latin typeface="Roboto" pitchFamily="2" charset="0"/>
              <a:ea typeface="Roboto" pitchFamily="2" charset="0"/>
            </a:endParaRPr>
          </a:p>
          <a:p>
            <a:r>
              <a:rPr lang="vi-VN" sz="2400" dirty="0">
                <a:latin typeface="Roboto" pitchFamily="2" charset="0"/>
                <a:ea typeface="Roboto" pitchFamily="2" charset="0"/>
              </a:rPr>
              <a:t>Làm việc với PO để nắm rõ yêu cầu, đề xuất giải pháp, yêu cầu thay đổi các stories </a:t>
            </a:r>
            <a:endParaRPr lang="en-US" sz="2400" dirty="0">
              <a:latin typeface="Roboto" pitchFamily="2" charset="0"/>
              <a:ea typeface="Roboto" pitchFamily="2" charset="0"/>
            </a:endParaRPr>
          </a:p>
          <a:p>
            <a:r>
              <a:rPr lang="vi-VN" sz="2400" dirty="0">
                <a:latin typeface="Roboto" pitchFamily="2" charset="0"/>
                <a:ea typeface="Roboto" pitchFamily="2" charset="0"/>
              </a:rPr>
              <a:t>Tham dự các cuộc họp Kick off, Sprint Planning, Sprint Review, Daily Scrum Meeting </a:t>
            </a:r>
            <a:endParaRPr lang="en-US" sz="2400" dirty="0">
              <a:latin typeface="Roboto" pitchFamily="2" charset="0"/>
              <a:ea typeface="Roboto" pitchFamily="2" charset="0"/>
            </a:endParaRPr>
          </a:p>
          <a:p>
            <a:r>
              <a:rPr lang="vi-VN" sz="2400" dirty="0">
                <a:latin typeface="Roboto" pitchFamily="2" charset="0"/>
                <a:ea typeface="Roboto" pitchFamily="2" charset="0"/>
              </a:rPr>
              <a:t>Nhận công việc, ước lượng và chịu trách nhiệm với công việc của mình về chất lượng, thời hạn hoàn thành </a:t>
            </a:r>
            <a:endParaRPr lang="en-US" sz="2400" dirty="0">
              <a:latin typeface="Roboto" pitchFamily="2" charset="0"/>
              <a:ea typeface="Roboto" pitchFamily="2" charset="0"/>
            </a:endParaRPr>
          </a:p>
          <a:p>
            <a:r>
              <a:rPr lang="vi-VN" sz="2400" dirty="0">
                <a:latin typeface="Roboto" pitchFamily="2" charset="0"/>
                <a:ea typeface="Roboto" pitchFamily="2" charset="0"/>
              </a:rPr>
              <a:t>Sửa lỗi và đóng góp cải tiến sản phẩm. </a:t>
            </a:r>
            <a:endParaRPr lang="en-US" sz="2400" dirty="0">
              <a:latin typeface="Roboto" pitchFamily="2" charset="0"/>
              <a:ea typeface="Roboto" pitchFamily="2" charset="0"/>
            </a:endParaRPr>
          </a:p>
          <a:p>
            <a:r>
              <a:rPr lang="vi-VN" sz="2400" dirty="0">
                <a:latin typeface="Roboto" pitchFamily="2" charset="0"/>
                <a:ea typeface="Roboto" pitchFamily="2" charset="0"/>
              </a:rPr>
              <a:t>Hiểu rõ và tuân thủ Scrum Process.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79</a:t>
            </a:fld>
            <a:endParaRPr lang="ru-RU" dirty="0"/>
          </a:p>
        </p:txBody>
      </p:sp>
    </p:spTree>
    <p:extLst>
      <p:ext uri="{BB962C8B-B14F-4D97-AF65-F5344CB8AC3E}">
        <p14:creationId xmlns:p14="http://schemas.microsoft.com/office/powerpoint/2010/main" val="102831048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3600" dirty="0">
                <a:latin typeface="Roboto" pitchFamily="2" charset="0"/>
                <a:ea typeface="Roboto" pitchFamily="2" charset="0"/>
              </a:rPr>
              <a:t>6. Kiểm Tra Và </a:t>
            </a:r>
            <a:r>
              <a:rPr lang="en-US" sz="3600" dirty="0" err="1">
                <a:latin typeface="Roboto" pitchFamily="2" charset="0"/>
                <a:ea typeface="Roboto" pitchFamily="2" charset="0"/>
              </a:rPr>
              <a:t>Bảo</a:t>
            </a:r>
            <a:r>
              <a:rPr lang="en-US" sz="3600" dirty="0">
                <a:latin typeface="Roboto" pitchFamily="2" charset="0"/>
                <a:ea typeface="Roboto" pitchFamily="2" charset="0"/>
              </a:rPr>
              <a:t> </a:t>
            </a:r>
            <a:r>
              <a:rPr lang="en-US" sz="3600" dirty="0" err="1">
                <a:latin typeface="Roboto" pitchFamily="2" charset="0"/>
                <a:ea typeface="Roboto" pitchFamily="2" charset="0"/>
              </a:rPr>
              <a:t>Trì</a:t>
            </a:r>
            <a:r>
              <a:rPr lang="en-US" sz="3600" dirty="0">
                <a:latin typeface="Roboto" pitchFamily="2" charset="0"/>
                <a:ea typeface="Roboto" pitchFamily="2" charset="0"/>
              </a:rPr>
              <a:t> Hệ Thống</a:t>
            </a:r>
            <a:endParaRPr lang="vi-VN" sz="3600" dirty="0">
              <a:latin typeface="Roboto" pitchFamily="2" charset="0"/>
              <a:ea typeface="Roboto" pitchFamily="2" charset="0"/>
            </a:endParaRPr>
          </a:p>
        </p:txBody>
      </p:sp>
      <p:sp>
        <p:nvSpPr>
          <p:cNvPr id="7" name="Subtitle 6"/>
          <p:cNvSpPr>
            <a:spLocks noGrp="1"/>
          </p:cNvSpPr>
          <p:nvPr>
            <p:ph type="subTitle" idx="1"/>
          </p:nvPr>
        </p:nvSpPr>
        <p:spPr>
          <a:xfrm>
            <a:off x="789414" y="1733359"/>
            <a:ext cx="6843278" cy="1636858"/>
          </a:xfrm>
        </p:spPr>
        <p:txBody>
          <a:bodyPr>
            <a:noAutofit/>
          </a:bodyPr>
          <a:lstStyle/>
          <a:p>
            <a:r>
              <a:rPr lang="vi-VN" sz="2200" b="0" dirty="0">
                <a:latin typeface="Roboto" pitchFamily="2" charset="0"/>
                <a:ea typeface="Roboto" pitchFamily="2" charset="0"/>
              </a:rPr>
              <a:t>Kiểm tra hệ thống</a:t>
            </a:r>
            <a:r>
              <a:rPr lang="vi-VN" sz="2000" b="0" dirty="0">
                <a:latin typeface="Roboto" pitchFamily="2" charset="0"/>
                <a:ea typeface="Roboto" pitchFamily="2" charset="0"/>
              </a:rPr>
              <a:t>: </a:t>
            </a:r>
            <a:endParaRPr lang="en-US" sz="2000" b="0" dirty="0">
              <a:latin typeface="Roboto" pitchFamily="2" charset="0"/>
              <a:ea typeface="Roboto" pitchFamily="2" charset="0"/>
            </a:endParaRPr>
          </a:p>
          <a:p>
            <a:r>
              <a:rPr lang="en-US" sz="2000" b="0" dirty="0">
                <a:solidFill>
                  <a:schemeClr val="tx1"/>
                </a:solidFill>
                <a:latin typeface="Roboto" pitchFamily="2" charset="0"/>
                <a:ea typeface="Roboto" pitchFamily="2" charset="0"/>
              </a:rPr>
              <a:t>    Một</a:t>
            </a:r>
            <a:r>
              <a:rPr lang="vi-VN" sz="2000" b="0" dirty="0">
                <a:solidFill>
                  <a:schemeClr val="tx1"/>
                </a:solidFill>
                <a:latin typeface="Roboto" pitchFamily="2" charset="0"/>
                <a:ea typeface="Roboto" pitchFamily="2" charset="0"/>
              </a:rPr>
              <a:t> </a:t>
            </a:r>
            <a:r>
              <a:rPr lang="en-US" sz="2000" b="0" dirty="0">
                <a:solidFill>
                  <a:schemeClr val="tx1"/>
                </a:solidFill>
                <a:latin typeface="Roboto" pitchFamily="2" charset="0"/>
                <a:ea typeface="Roboto" pitchFamily="2" charset="0"/>
              </a:rPr>
              <a:t>h</a:t>
            </a:r>
            <a:r>
              <a:rPr lang="vi-VN" sz="2000" b="0" dirty="0">
                <a:solidFill>
                  <a:schemeClr val="tx1"/>
                </a:solidFill>
                <a:latin typeface="Roboto" pitchFamily="2" charset="0"/>
                <a:ea typeface="Roboto" pitchFamily="2" charset="0"/>
              </a:rPr>
              <a:t>ệ thống thông tin cần phải được kiểm tra trước khi </a:t>
            </a:r>
            <a:r>
              <a:rPr lang="en-US" sz="2000" b="0" dirty="0">
                <a:solidFill>
                  <a:schemeClr val="tx1"/>
                </a:solidFill>
                <a:latin typeface="Roboto" pitchFamily="2" charset="0"/>
                <a:ea typeface="Roboto" pitchFamily="2" charset="0"/>
              </a:rPr>
              <a:t>   </a:t>
            </a:r>
            <a:r>
              <a:rPr lang="vi-VN" sz="2000" b="0" dirty="0">
                <a:solidFill>
                  <a:schemeClr val="tx1"/>
                </a:solidFill>
                <a:latin typeface="Roboto" pitchFamily="2" charset="0"/>
                <a:ea typeface="Roboto" pitchFamily="2" charset="0"/>
              </a:rPr>
              <a:t>đưa vào sử dụng</a:t>
            </a:r>
            <a:r>
              <a:rPr lang="en-US" sz="2000" b="0" dirty="0">
                <a:solidFill>
                  <a:schemeClr val="tx1"/>
                </a:solidFill>
                <a:latin typeface="Roboto" pitchFamily="2" charset="0"/>
                <a:ea typeface="Roboto" pitchFamily="2" charset="0"/>
              </a:rPr>
              <a:t>.</a:t>
            </a:r>
          </a:p>
          <a:p>
            <a:r>
              <a:rPr lang="en-US" sz="2000" b="0" dirty="0">
                <a:solidFill>
                  <a:schemeClr val="tx1"/>
                </a:solidFill>
              </a:rPr>
              <a:t>    </a:t>
            </a:r>
            <a:r>
              <a:rPr lang="vi-VN" sz="2000" b="0" dirty="0">
                <a:solidFill>
                  <a:schemeClr val="tx1"/>
                </a:solidFill>
              </a:rPr>
              <a:t>Kế hoạch kiểm tra thường được thực hiện sớm trong SDLC và được hoàn thiện như tiến độ của dự án.</a:t>
            </a:r>
            <a:endParaRPr lang="vi-VN" sz="2000" b="0" dirty="0">
              <a:solidFill>
                <a:schemeClr val="tx1"/>
              </a:solidFill>
              <a:latin typeface="Roboto" pitchFamily="2" charset="0"/>
              <a:ea typeface="Roboto" pitchFamily="2" charset="0"/>
            </a:endParaRPr>
          </a:p>
        </p:txBody>
      </p:sp>
      <p:sp>
        <p:nvSpPr>
          <p:cNvPr id="3" name="Slide Number Placeholder 2"/>
          <p:cNvSpPr>
            <a:spLocks noGrp="1"/>
          </p:cNvSpPr>
          <p:nvPr>
            <p:ph type="sldNum" sz="quarter" idx="12"/>
          </p:nvPr>
        </p:nvSpPr>
        <p:spPr/>
        <p:txBody>
          <a:bodyPr/>
          <a:lstStyle/>
          <a:p>
            <a:fld id="{D495E168-DA5E-4888-8D8A-92B118324C14}" type="slidenum">
              <a:rPr lang="ru-RU" smtClean="0"/>
              <a:t>8</a:t>
            </a:fld>
            <a:endParaRPr lang="ru-RU" dirty="0"/>
          </a:p>
        </p:txBody>
      </p:sp>
      <p:sp>
        <p:nvSpPr>
          <p:cNvPr id="8" name="Rectangle 7"/>
          <p:cNvSpPr/>
          <p:nvPr/>
        </p:nvSpPr>
        <p:spPr>
          <a:xfrm>
            <a:off x="789414" y="3470117"/>
            <a:ext cx="9261318" cy="1015663"/>
          </a:xfrm>
          <a:prstGeom prst="rect">
            <a:avLst/>
          </a:prstGeom>
        </p:spPr>
        <p:txBody>
          <a:bodyPr wrap="none">
            <a:spAutoFit/>
          </a:bodyPr>
          <a:lstStyle/>
          <a:p>
            <a:r>
              <a:rPr lang="en-US" sz="2200" dirty="0" err="1">
                <a:solidFill>
                  <a:schemeClr val="accent1"/>
                </a:solidFill>
              </a:rPr>
              <a:t>Bảo</a:t>
            </a:r>
            <a:r>
              <a:rPr lang="en-US" sz="2200" dirty="0">
                <a:solidFill>
                  <a:schemeClr val="accent1"/>
                </a:solidFill>
              </a:rPr>
              <a:t> </a:t>
            </a:r>
            <a:r>
              <a:rPr lang="en-US" sz="2200" dirty="0" err="1">
                <a:solidFill>
                  <a:schemeClr val="accent1"/>
                </a:solidFill>
              </a:rPr>
              <a:t>trì</a:t>
            </a:r>
            <a:r>
              <a:rPr lang="en-US" sz="2200" dirty="0">
                <a:solidFill>
                  <a:schemeClr val="accent1"/>
                </a:solidFill>
              </a:rPr>
              <a:t> hệ thống:</a:t>
            </a:r>
          </a:p>
          <a:p>
            <a:r>
              <a:rPr lang="en-US" dirty="0">
                <a:solidFill>
                  <a:schemeClr val="accent1"/>
                </a:solidFill>
              </a:rPr>
              <a:t>    </a:t>
            </a:r>
            <a:r>
              <a:rPr lang="en-US" sz="2000" dirty="0">
                <a:latin typeface="Roboto" pitchFamily="2" charset="0"/>
                <a:ea typeface="Roboto" pitchFamily="2" charset="0"/>
              </a:rPr>
              <a:t>T</a:t>
            </a:r>
            <a:r>
              <a:rPr lang="vi-VN" sz="2000" dirty="0">
                <a:latin typeface="Roboto" pitchFamily="2" charset="0"/>
                <a:ea typeface="Roboto" pitchFamily="2" charset="0"/>
              </a:rPr>
              <a:t>hực hiện và sử dụng thường xuyên trong suốt thời gian sống của hệ thống.</a:t>
            </a:r>
            <a:r>
              <a:rPr lang="vi-VN" dirty="0"/>
              <a:t> </a:t>
            </a:r>
            <a:endParaRPr lang="en-US" dirty="0">
              <a:solidFill>
                <a:schemeClr val="accent1"/>
              </a:solidFill>
            </a:endParaRPr>
          </a:p>
          <a:p>
            <a:r>
              <a:rPr lang="en-US" dirty="0">
                <a:solidFill>
                  <a:schemeClr val="accent1"/>
                </a:solidFill>
              </a:rPr>
              <a:t>    </a:t>
            </a:r>
            <a:endParaRPr lang="vi-VN" dirty="0">
              <a:solidFill>
                <a:schemeClr val="accent1"/>
              </a:solidFill>
            </a:endParaRPr>
          </a:p>
        </p:txBody>
      </p:sp>
    </p:spTree>
    <p:extLst>
      <p:ext uri="{BB962C8B-B14F-4D97-AF65-F5344CB8AC3E}">
        <p14:creationId xmlns:p14="http://schemas.microsoft.com/office/powerpoint/2010/main" val="4118228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600" dirty="0">
                <a:latin typeface="Roboto" pitchFamily="2" charset="0"/>
                <a:ea typeface="Roboto" pitchFamily="2" charset="0"/>
              </a:rPr>
              <a:t>Scrum Team </a:t>
            </a:r>
            <a:r>
              <a:rPr lang="en-US" sz="3200" dirty="0">
                <a:latin typeface="Roboto" pitchFamily="2" charset="0"/>
                <a:ea typeface="Roboto" pitchFamily="2" charset="0"/>
              </a:rPr>
              <a:t/>
            </a:r>
            <a:br>
              <a:rPr lang="en-US" sz="3200" dirty="0">
                <a:latin typeface="Roboto" pitchFamily="2" charset="0"/>
                <a:ea typeface="Roboto" pitchFamily="2" charset="0"/>
              </a:rPr>
            </a:br>
            <a:r>
              <a:rPr lang="en-US" sz="2800" dirty="0">
                <a:latin typeface="Roboto" pitchFamily="2" charset="0"/>
                <a:ea typeface="Roboto" pitchFamily="2" charset="0"/>
              </a:rPr>
              <a:t>Development Team: </a:t>
            </a:r>
            <a:r>
              <a:rPr lang="en-US" sz="2800" dirty="0" err="1">
                <a:latin typeface="Roboto" pitchFamily="2" charset="0"/>
                <a:ea typeface="Roboto" pitchFamily="2" charset="0"/>
              </a:rPr>
              <a:t>yêu</a:t>
            </a:r>
            <a:r>
              <a:rPr lang="en-US" sz="2800" dirty="0">
                <a:latin typeface="Roboto" pitchFamily="2" charset="0"/>
                <a:ea typeface="Roboto" pitchFamily="2" charset="0"/>
              </a:rPr>
              <a:t> </a:t>
            </a:r>
            <a:r>
              <a:rPr lang="en-US" sz="2800" dirty="0" err="1">
                <a:latin typeface="Roboto" pitchFamily="2" charset="0"/>
                <a:ea typeface="Roboto" pitchFamily="2" charset="0"/>
              </a:rPr>
              <a:t>cầu</a:t>
            </a:r>
            <a:r>
              <a:rPr lang="en-US" sz="2800" dirty="0">
                <a:latin typeface="Roboto" pitchFamily="2" charset="0"/>
                <a:ea typeface="Roboto" pitchFamily="2" charset="0"/>
              </a:rPr>
              <a:t> </a:t>
            </a:r>
            <a:r>
              <a:rPr lang="en-US" sz="2800" dirty="0" err="1">
                <a:latin typeface="Roboto" pitchFamily="2" charset="0"/>
                <a:ea typeface="Roboto" pitchFamily="2" charset="0"/>
              </a:rPr>
              <a:t>kĩ</a:t>
            </a:r>
            <a:r>
              <a:rPr lang="en-US" sz="2800" dirty="0">
                <a:latin typeface="Roboto" pitchFamily="2" charset="0"/>
                <a:ea typeface="Roboto" pitchFamily="2" charset="0"/>
              </a:rPr>
              <a:t> </a:t>
            </a:r>
            <a:r>
              <a:rPr lang="en-US" sz="2800" dirty="0" err="1">
                <a:latin typeface="Roboto" pitchFamily="2" charset="0"/>
                <a:ea typeface="Roboto" pitchFamily="2" charset="0"/>
              </a:rPr>
              <a:t>năng</a:t>
            </a:r>
            <a:endParaRPr lang="en-US" sz="2700" dirty="0">
              <a:latin typeface="Roboto" pitchFamily="2" charset="0"/>
              <a:ea typeface="Roboto" pitchFamily="2"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308324"/>
          </a:xfrm>
          <a:prstGeom prst="rect">
            <a:avLst/>
          </a:prstGeom>
          <a:noFill/>
        </p:spPr>
        <p:txBody>
          <a:bodyPr wrap="square" rtlCol="0">
            <a:spAutoFit/>
          </a:bodyPr>
          <a:lstStyle/>
          <a:p>
            <a:r>
              <a:rPr lang="vi-VN" sz="2400" dirty="0">
                <a:latin typeface="Roboto" pitchFamily="2" charset="0"/>
                <a:ea typeface="Roboto" pitchFamily="2" charset="0"/>
              </a:rPr>
              <a:t>Hiểu và áp dụng được Scrum.</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Có các kỹ năng về phân tích thiết kế, ngôn ngữ lập trình, cơ sở dữ liệu được yêu cầu của một kỹ sư phần mềm.</a:t>
            </a:r>
            <a:endParaRPr lang="en-US" sz="2400" dirty="0">
              <a:latin typeface="Roboto" pitchFamily="2" charset="0"/>
              <a:ea typeface="Roboto" pitchFamily="2" charset="0"/>
            </a:endParaRPr>
          </a:p>
          <a:p>
            <a:endParaRPr lang="en-US" sz="2400" dirty="0">
              <a:latin typeface="Roboto" pitchFamily="2" charset="0"/>
              <a:ea typeface="Roboto" pitchFamily="2" charset="0"/>
            </a:endParaRPr>
          </a:p>
          <a:p>
            <a:r>
              <a:rPr lang="vi-VN" sz="2400" dirty="0">
                <a:latin typeface="Roboto" pitchFamily="2" charset="0"/>
                <a:ea typeface="Roboto" pitchFamily="2" charset="0"/>
              </a:rPr>
              <a:t>Có kỹ năng làm việc nhóm.</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80</a:t>
            </a:fld>
            <a:endParaRPr lang="ru-RU" dirty="0"/>
          </a:p>
        </p:txBody>
      </p:sp>
    </p:spTree>
    <p:extLst>
      <p:ext uri="{BB962C8B-B14F-4D97-AF65-F5344CB8AC3E}">
        <p14:creationId xmlns:p14="http://schemas.microsoft.com/office/powerpoint/2010/main" val="2752002965"/>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a:t>Scrum Process</a:t>
            </a:r>
            <a:endParaRPr lang="en-US" sz="3200" dirty="0">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81</a:t>
            </a:fld>
            <a:endParaRPr lang="ru-RU" dirty="0"/>
          </a:p>
        </p:txBody>
      </p:sp>
      <p:pic>
        <p:nvPicPr>
          <p:cNvPr id="1028" name="Picture 4" descr="Image result for scrum process">
            <a:extLst>
              <a:ext uri="{FF2B5EF4-FFF2-40B4-BE49-F238E27FC236}">
                <a16:creationId xmlns:a16="http://schemas.microsoft.com/office/drawing/2014/main" id="{C74FDA8E-785A-4A56-9C09-C8DEC02F3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009" y="1729546"/>
            <a:ext cx="8468139" cy="476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46332"/>
      </p:ext>
    </p:extLst>
  </p:cSld>
  <p:clrMapOvr>
    <a:masterClrMapping/>
  </p:clrMapOvr>
  <p:transition spd="slow">
    <p:push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vi-VN" sz="3200" dirty="0"/>
              <a:t>So sánh mô hình Agile và các phương pháp có cấu trúc</a:t>
            </a:r>
            <a:endParaRPr lang="en-US" sz="3200" dirty="0">
              <a:latin typeface="Roboto"/>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1200329"/>
          </a:xfrm>
          <a:prstGeom prst="rect">
            <a:avLst/>
          </a:prstGeom>
          <a:noFill/>
        </p:spPr>
        <p:txBody>
          <a:bodyPr wrap="square" rtlCol="0">
            <a:spAutoFit/>
          </a:bodyPr>
          <a:lstStyle/>
          <a:p>
            <a:r>
              <a:rPr lang="en-US" sz="2400" dirty="0" err="1">
                <a:latin typeface="Roboto" pitchFamily="2" charset="0"/>
                <a:ea typeface="Roboto" pitchFamily="2" charset="0"/>
              </a:rPr>
              <a:t>Nâng</a:t>
            </a:r>
            <a:r>
              <a:rPr lang="en-US" sz="2400" dirty="0">
                <a:latin typeface="Roboto" pitchFamily="2" charset="0"/>
                <a:ea typeface="Roboto" pitchFamily="2" charset="0"/>
              </a:rPr>
              <a:t> </a:t>
            </a:r>
            <a:r>
              <a:rPr lang="en-US" sz="2400" dirty="0" err="1">
                <a:latin typeface="Roboto" pitchFamily="2" charset="0"/>
                <a:ea typeface="Roboto" pitchFamily="2" charset="0"/>
              </a:rPr>
              <a:t>cao</a:t>
            </a:r>
            <a:r>
              <a:rPr lang="en-US" sz="2400" dirty="0">
                <a:latin typeface="Roboto" pitchFamily="2" charset="0"/>
                <a:ea typeface="Roboto" pitchFamily="2" charset="0"/>
              </a:rPr>
              <a:t> </a:t>
            </a:r>
            <a:r>
              <a:rPr lang="en-US" sz="2400" dirty="0" err="1">
                <a:latin typeface="Roboto" pitchFamily="2" charset="0"/>
                <a:ea typeface="Roboto" pitchFamily="2" charset="0"/>
              </a:rPr>
              <a:t>hiệu</a:t>
            </a:r>
            <a:r>
              <a:rPr lang="en-US" sz="2400" dirty="0">
                <a:latin typeface="Roboto" pitchFamily="2" charset="0"/>
                <a:ea typeface="Roboto" pitchFamily="2" charset="0"/>
              </a:rPr>
              <a:t> </a:t>
            </a:r>
            <a:r>
              <a:rPr lang="en-US" sz="2400" dirty="0" err="1">
                <a:latin typeface="Roboto" pitchFamily="2" charset="0"/>
                <a:ea typeface="Roboto" pitchFamily="2" charset="0"/>
              </a:rPr>
              <a:t>quả</a:t>
            </a:r>
            <a:r>
              <a:rPr lang="en-US" sz="2400" dirty="0">
                <a:latin typeface="Roboto" pitchFamily="2" charset="0"/>
                <a:ea typeface="Roboto" pitchFamily="2" charset="0"/>
              </a:rPr>
              <a:t> </a:t>
            </a:r>
            <a:r>
              <a:rPr lang="en-US" sz="2400" dirty="0" err="1">
                <a:latin typeface="Roboto" pitchFamily="2" charset="0"/>
                <a:ea typeface="Roboto" pitchFamily="2" charset="0"/>
              </a:rPr>
              <a:t>phát</a:t>
            </a:r>
            <a:r>
              <a:rPr lang="en-US" sz="2400" dirty="0">
                <a:latin typeface="Roboto" pitchFamily="2" charset="0"/>
                <a:ea typeface="Roboto" pitchFamily="2" charset="0"/>
              </a:rPr>
              <a:t> </a:t>
            </a:r>
            <a:r>
              <a:rPr lang="en-US" sz="2400" dirty="0" err="1">
                <a:latin typeface="Roboto" pitchFamily="2" charset="0"/>
                <a:ea typeface="Roboto" pitchFamily="2" charset="0"/>
              </a:rPr>
              <a:t>triển</a:t>
            </a:r>
            <a:r>
              <a:rPr lang="en-US" sz="2400" dirty="0">
                <a:latin typeface="Roboto" pitchFamily="2" charset="0"/>
                <a:ea typeface="Roboto" pitchFamily="2" charset="0"/>
              </a:rPr>
              <a:t> </a:t>
            </a:r>
            <a:r>
              <a:rPr lang="en-US" sz="2400" dirty="0" err="1">
                <a:latin typeface="Roboto" pitchFamily="2" charset="0"/>
                <a:ea typeface="Roboto" pitchFamily="2" charset="0"/>
              </a:rPr>
              <a:t>hệ</a:t>
            </a:r>
            <a:r>
              <a:rPr lang="en-US" sz="2400" dirty="0">
                <a:latin typeface="Roboto" pitchFamily="2" charset="0"/>
                <a:ea typeface="Roboto" pitchFamily="2" charset="0"/>
              </a:rPr>
              <a:t> </a:t>
            </a:r>
            <a:r>
              <a:rPr lang="en-US" sz="2400" dirty="0" err="1">
                <a:latin typeface="Roboto" pitchFamily="2" charset="0"/>
                <a:ea typeface="Roboto" pitchFamily="2" charset="0"/>
              </a:rPr>
              <a:t>thống</a:t>
            </a:r>
            <a:r>
              <a:rPr lang="en-US" sz="2400" dirty="0">
                <a:latin typeface="Roboto" pitchFamily="2" charset="0"/>
                <a:ea typeface="Roboto" pitchFamily="2" charset="0"/>
              </a:rPr>
              <a:t>. </a:t>
            </a:r>
          </a:p>
          <a:p>
            <a:endParaRPr lang="en-US" sz="2400" dirty="0">
              <a:latin typeface="Roboto" pitchFamily="2" charset="0"/>
              <a:ea typeface="Roboto" pitchFamily="2" charset="0"/>
            </a:endParaRPr>
          </a:p>
          <a:p>
            <a:r>
              <a:rPr lang="en-US" sz="2400" dirty="0" err="1">
                <a:latin typeface="Roboto" pitchFamily="2" charset="0"/>
                <a:ea typeface="Roboto" pitchFamily="2" charset="0"/>
              </a:rPr>
              <a:t>Rủi</a:t>
            </a:r>
            <a:r>
              <a:rPr lang="en-US" sz="2400" dirty="0">
                <a:latin typeface="Roboto" pitchFamily="2" charset="0"/>
                <a:ea typeface="Roboto" pitchFamily="2" charset="0"/>
              </a:rPr>
              <a:t> </a:t>
            </a:r>
            <a:r>
              <a:rPr lang="en-US" sz="2400" dirty="0" err="1">
                <a:latin typeface="Roboto" pitchFamily="2" charset="0"/>
                <a:ea typeface="Roboto" pitchFamily="2" charset="0"/>
              </a:rPr>
              <a:t>ro</a:t>
            </a:r>
            <a:r>
              <a:rPr lang="en-US" sz="2400" dirty="0">
                <a:latin typeface="Roboto" pitchFamily="2" charset="0"/>
                <a:ea typeface="Roboto" pitchFamily="2" charset="0"/>
              </a:rPr>
              <a:t> </a:t>
            </a:r>
            <a:r>
              <a:rPr lang="en-US" sz="2400" dirty="0" err="1">
                <a:latin typeface="Roboto" pitchFamily="2" charset="0"/>
                <a:ea typeface="Roboto" pitchFamily="2" charset="0"/>
              </a:rPr>
              <a:t>trong</a:t>
            </a:r>
            <a:r>
              <a:rPr lang="en-US" sz="2400" dirty="0">
                <a:latin typeface="Roboto" pitchFamily="2" charset="0"/>
                <a:ea typeface="Roboto" pitchFamily="2" charset="0"/>
              </a:rPr>
              <a:t> </a:t>
            </a:r>
            <a:r>
              <a:rPr lang="en-US" sz="2400" dirty="0" err="1">
                <a:latin typeface="Roboto" pitchFamily="2" charset="0"/>
                <a:ea typeface="Roboto" pitchFamily="2" charset="0"/>
              </a:rPr>
              <a:t>quá</a:t>
            </a:r>
            <a:r>
              <a:rPr lang="en-US" sz="2400" dirty="0">
                <a:latin typeface="Roboto" pitchFamily="2" charset="0"/>
                <a:ea typeface="Roboto" pitchFamily="2" charset="0"/>
              </a:rPr>
              <a:t> </a:t>
            </a:r>
            <a:r>
              <a:rPr lang="en-US" sz="2400" dirty="0" err="1">
                <a:latin typeface="Roboto" pitchFamily="2" charset="0"/>
                <a:ea typeface="Roboto" pitchFamily="2" charset="0"/>
              </a:rPr>
              <a:t>trình</a:t>
            </a:r>
            <a:r>
              <a:rPr lang="en-US" sz="2400" dirty="0">
                <a:latin typeface="Roboto" pitchFamily="2" charset="0"/>
                <a:ea typeface="Roboto" pitchFamily="2" charset="0"/>
              </a:rPr>
              <a:t> </a:t>
            </a:r>
            <a:r>
              <a:rPr lang="en-US" sz="2400" dirty="0" err="1">
                <a:latin typeface="Roboto" pitchFamily="2" charset="0"/>
                <a:ea typeface="Roboto" pitchFamily="2" charset="0"/>
              </a:rPr>
              <a:t>đổi</a:t>
            </a:r>
            <a:r>
              <a:rPr lang="en-US" sz="2400" dirty="0">
                <a:latin typeface="Roboto" pitchFamily="2" charset="0"/>
                <a:ea typeface="Roboto" pitchFamily="2" charset="0"/>
              </a:rPr>
              <a:t> </a:t>
            </a:r>
            <a:r>
              <a:rPr lang="en-US" sz="2400" dirty="0" err="1">
                <a:latin typeface="Roboto" pitchFamily="2" charset="0"/>
                <a:ea typeface="Roboto" pitchFamily="2" charset="0"/>
              </a:rPr>
              <a:t>mới</a:t>
            </a:r>
            <a:r>
              <a:rPr lang="en-US" sz="2400" dirty="0">
                <a:latin typeface="Roboto" pitchFamily="2" charset="0"/>
                <a:ea typeface="Roboto" pitchFamily="2" charset="0"/>
              </a:rPr>
              <a:t> </a:t>
            </a:r>
            <a:r>
              <a:rPr lang="en-US" sz="2400" dirty="0" err="1">
                <a:latin typeface="Roboto" pitchFamily="2" charset="0"/>
                <a:ea typeface="Roboto" pitchFamily="2" charset="0"/>
              </a:rPr>
              <a:t>tổ</a:t>
            </a:r>
            <a:r>
              <a:rPr lang="en-US" sz="2400" dirty="0">
                <a:latin typeface="Roboto" pitchFamily="2" charset="0"/>
                <a:ea typeface="Roboto" pitchFamily="2" charset="0"/>
              </a:rPr>
              <a:t> </a:t>
            </a:r>
            <a:r>
              <a:rPr lang="en-US" sz="2400" dirty="0" err="1">
                <a:latin typeface="Roboto" pitchFamily="2" charset="0"/>
                <a:ea typeface="Roboto" pitchFamily="2" charset="0"/>
              </a:rPr>
              <a:t>chức</a:t>
            </a:r>
            <a:r>
              <a:rPr lang="en-US" sz="2400" dirty="0">
                <a:latin typeface="Roboto" pitchFamily="2" charset="0"/>
                <a:ea typeface="Roboto" pitchFamily="2" charset="0"/>
              </a:rPr>
              <a:t>.</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82</a:t>
            </a:fld>
            <a:endParaRPr lang="ru-RU" dirty="0"/>
          </a:p>
        </p:txBody>
      </p:sp>
    </p:spTree>
    <p:extLst>
      <p:ext uri="{BB962C8B-B14F-4D97-AF65-F5344CB8AC3E}">
        <p14:creationId xmlns:p14="http://schemas.microsoft.com/office/powerpoint/2010/main" val="3612906846"/>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3200" dirty="0"/>
              <a:t>Scrum</a:t>
            </a:r>
            <a:endParaRPr lang="en-US" sz="3200" dirty="0">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83</a:t>
            </a:fld>
            <a:endParaRPr lang="ru-RU" dirty="0"/>
          </a:p>
        </p:txBody>
      </p:sp>
      <p:pic>
        <p:nvPicPr>
          <p:cNvPr id="6" name="Picture 5">
            <a:extLst>
              <a:ext uri="{FF2B5EF4-FFF2-40B4-BE49-F238E27FC236}">
                <a16:creationId xmlns:a16="http://schemas.microsoft.com/office/drawing/2014/main" id="{3672B9C6-C545-4391-9C93-4D958381A4B4}"/>
              </a:ext>
            </a:extLst>
          </p:cNvPr>
          <p:cNvPicPr>
            <a:picLocks noChangeAspect="1"/>
          </p:cNvPicPr>
          <p:nvPr/>
        </p:nvPicPr>
        <p:blipFill>
          <a:blip r:embed="rId2"/>
          <a:stretch>
            <a:fillRect/>
          </a:stretch>
        </p:blipFill>
        <p:spPr>
          <a:xfrm>
            <a:off x="474630" y="1742361"/>
            <a:ext cx="9440592" cy="5115639"/>
          </a:xfrm>
          <a:prstGeom prst="rect">
            <a:avLst/>
          </a:prstGeom>
        </p:spPr>
      </p:pic>
    </p:spTree>
    <p:extLst>
      <p:ext uri="{BB962C8B-B14F-4D97-AF65-F5344CB8AC3E}">
        <p14:creationId xmlns:p14="http://schemas.microsoft.com/office/powerpoint/2010/main" val="3080622895"/>
      </p:ext>
    </p:extLst>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3200" dirty="0"/>
              <a:t>Scrum</a:t>
            </a:r>
            <a:endParaRPr lang="en-US" sz="3200" dirty="0">
              <a:latin typeface="Roboto"/>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84</a:t>
            </a:fld>
            <a:endParaRPr lang="ru-RU" dirty="0"/>
          </a:p>
        </p:txBody>
      </p:sp>
      <p:pic>
        <p:nvPicPr>
          <p:cNvPr id="2050" name="Picture 2" descr="Image result for Adopting new information systems involves balancing several risks">
            <a:extLst>
              <a:ext uri="{FF2B5EF4-FFF2-40B4-BE49-F238E27FC236}">
                <a16:creationId xmlns:a16="http://schemas.microsoft.com/office/drawing/2014/main" id="{B4073497-E11A-4A9B-906B-2F788D8B9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9350"/>
            <a:ext cx="7885043" cy="499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00998"/>
      </p:ext>
    </p:extLst>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3200" dirty="0" err="1">
                <a:latin typeface="Roboto" pitchFamily="2" charset="0"/>
                <a:ea typeface="Roboto" pitchFamily="2" charset="0"/>
              </a:rPr>
              <a:t>Tóm</a:t>
            </a:r>
            <a:r>
              <a:rPr lang="en-US" sz="3200" dirty="0">
                <a:latin typeface="Roboto" pitchFamily="2" charset="0"/>
                <a:ea typeface="Roboto" pitchFamily="2" charset="0"/>
              </a:rPr>
              <a:t> </a:t>
            </a:r>
            <a:r>
              <a:rPr lang="en-US" sz="3200" dirty="0" err="1">
                <a:latin typeface="Roboto" pitchFamily="2" charset="0"/>
                <a:ea typeface="Roboto" pitchFamily="2" charset="0"/>
              </a:rPr>
              <a:t>Tắt</a:t>
            </a:r>
            <a:endParaRPr lang="en-US" sz="3200" dirty="0">
              <a:latin typeface="Roboto" pitchFamily="2" charset="0"/>
              <a:ea typeface="Roboto" pitchFamily="2"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en-US" sz="2400" dirty="0">
                <a:latin typeface="Roboto" pitchFamily="2" charset="0"/>
                <a:ea typeface="Roboto" pitchFamily="2" charset="0"/>
              </a:rPr>
              <a:t>Agile </a:t>
            </a:r>
            <a:r>
              <a:rPr lang="en-US" sz="2400" dirty="0" err="1">
                <a:latin typeface="Roboto" pitchFamily="2" charset="0"/>
                <a:ea typeface="Roboto" pitchFamily="2" charset="0"/>
              </a:rPr>
              <a:t>và</a:t>
            </a:r>
            <a:r>
              <a:rPr lang="en-US" sz="2400" dirty="0">
                <a:latin typeface="Roboto" pitchFamily="2" charset="0"/>
                <a:ea typeface="Roboto" pitchFamily="2" charset="0"/>
              </a:rPr>
              <a:t> Scrum </a:t>
            </a:r>
            <a:r>
              <a:rPr lang="en-US" sz="2400" dirty="0" err="1">
                <a:latin typeface="Roboto" pitchFamily="2" charset="0"/>
                <a:ea typeface="Roboto" pitchFamily="2" charset="0"/>
              </a:rPr>
              <a:t>là</a:t>
            </a:r>
            <a:r>
              <a:rPr lang="en-US" sz="2400" dirty="0">
                <a:latin typeface="Roboto" pitchFamily="2" charset="0"/>
                <a:ea typeface="Roboto" pitchFamily="2" charset="0"/>
              </a:rPr>
              <a:t> 2 </a:t>
            </a:r>
            <a:r>
              <a:rPr lang="en-US" sz="2400" dirty="0" err="1">
                <a:latin typeface="Roboto" pitchFamily="2" charset="0"/>
                <a:ea typeface="Roboto" pitchFamily="2" charset="0"/>
              </a:rPr>
              <a:t>khái</a:t>
            </a:r>
            <a:r>
              <a:rPr lang="en-US" sz="2400" dirty="0">
                <a:latin typeface="Roboto" pitchFamily="2" charset="0"/>
                <a:ea typeface="Roboto" pitchFamily="2" charset="0"/>
              </a:rPr>
              <a:t> </a:t>
            </a:r>
            <a:r>
              <a:rPr lang="en-US" sz="2400" dirty="0" err="1">
                <a:latin typeface="Roboto" pitchFamily="2" charset="0"/>
                <a:ea typeface="Roboto" pitchFamily="2" charset="0"/>
              </a:rPr>
              <a:t>niệm</a:t>
            </a:r>
            <a:r>
              <a:rPr lang="en-US" sz="2400" dirty="0">
                <a:latin typeface="Roboto" pitchFamily="2" charset="0"/>
                <a:ea typeface="Roboto" pitchFamily="2" charset="0"/>
              </a:rPr>
              <a:t> </a:t>
            </a:r>
            <a:r>
              <a:rPr lang="en-US" sz="2400" dirty="0" err="1">
                <a:latin typeface="Roboto" pitchFamily="2" charset="0"/>
                <a:ea typeface="Roboto" pitchFamily="2" charset="0"/>
              </a:rPr>
              <a:t>khác</a:t>
            </a:r>
            <a:r>
              <a:rPr lang="en-US" sz="2400" dirty="0">
                <a:latin typeface="Roboto" pitchFamily="2" charset="0"/>
                <a:ea typeface="Roboto" pitchFamily="2" charset="0"/>
              </a:rPr>
              <a:t> </a:t>
            </a:r>
            <a:r>
              <a:rPr lang="en-US" sz="2400" dirty="0" err="1">
                <a:latin typeface="Roboto" pitchFamily="2" charset="0"/>
                <a:ea typeface="Roboto" pitchFamily="2" charset="0"/>
              </a:rPr>
              <a:t>nhau</a:t>
            </a:r>
            <a:r>
              <a:rPr lang="en-US" sz="2400" dirty="0">
                <a:latin typeface="Roboto" pitchFamily="2" charset="0"/>
                <a:ea typeface="Roboto" pitchFamily="2" charset="0"/>
              </a:rPr>
              <a:t>.</a:t>
            </a:r>
          </a:p>
          <a:p>
            <a:r>
              <a:rPr lang="en-US" sz="2400" dirty="0">
                <a:latin typeface="Roboto" pitchFamily="2" charset="0"/>
                <a:ea typeface="Roboto" pitchFamily="2" charset="0"/>
              </a:rPr>
              <a:t>Agile </a:t>
            </a:r>
            <a:r>
              <a:rPr lang="en-US" sz="2400" dirty="0" err="1">
                <a:latin typeface="Roboto" pitchFamily="2" charset="0"/>
                <a:ea typeface="Roboto" pitchFamily="2" charset="0"/>
              </a:rPr>
              <a:t>không</a:t>
            </a:r>
            <a:r>
              <a:rPr lang="en-US" sz="2400" dirty="0">
                <a:latin typeface="Roboto" pitchFamily="2" charset="0"/>
                <a:ea typeface="Roboto" pitchFamily="2" charset="0"/>
              </a:rPr>
              <a:t> </a:t>
            </a:r>
            <a:r>
              <a:rPr lang="en-US" sz="2400" dirty="0" err="1">
                <a:latin typeface="Roboto" pitchFamily="2" charset="0"/>
                <a:ea typeface="Roboto" pitchFamily="2" charset="0"/>
              </a:rPr>
              <a:t>phải</a:t>
            </a:r>
            <a:r>
              <a:rPr lang="en-US" sz="2400" dirty="0">
                <a:latin typeface="Roboto" pitchFamily="2" charset="0"/>
                <a:ea typeface="Roboto" pitchFamily="2" charset="0"/>
              </a:rPr>
              <a:t> </a:t>
            </a:r>
            <a:r>
              <a:rPr lang="en-US" sz="2400" dirty="0" err="1">
                <a:latin typeface="Roboto" pitchFamily="2" charset="0"/>
                <a:ea typeface="Roboto" pitchFamily="2" charset="0"/>
              </a:rPr>
              <a:t>là</a:t>
            </a:r>
            <a:r>
              <a:rPr lang="en-US" sz="2400" dirty="0">
                <a:latin typeface="Roboto" pitchFamily="2" charset="0"/>
                <a:ea typeface="Roboto" pitchFamily="2" charset="0"/>
              </a:rPr>
              <a:t> </a:t>
            </a:r>
            <a:r>
              <a:rPr lang="en-US" sz="2400" dirty="0" err="1">
                <a:latin typeface="Roboto" pitchFamily="2" charset="0"/>
                <a:ea typeface="Roboto" pitchFamily="2" charset="0"/>
              </a:rPr>
              <a:t>một</a:t>
            </a:r>
            <a:r>
              <a:rPr lang="en-US" sz="2400" dirty="0">
                <a:latin typeface="Roboto" pitchFamily="2" charset="0"/>
                <a:ea typeface="Roboto" pitchFamily="2" charset="0"/>
              </a:rPr>
              <a:t> qui </a:t>
            </a:r>
            <a:r>
              <a:rPr lang="en-US" sz="2400" dirty="0" err="1">
                <a:latin typeface="Roboto" pitchFamily="2" charset="0"/>
                <a:ea typeface="Roboto" pitchFamily="2" charset="0"/>
              </a:rPr>
              <a:t>trình</a:t>
            </a:r>
            <a:r>
              <a:rPr lang="en-US" sz="2400" dirty="0">
                <a:latin typeface="Roboto" pitchFamily="2" charset="0"/>
                <a:ea typeface="Roboto" pitchFamily="2" charset="0"/>
              </a:rPr>
              <a:t> </a:t>
            </a:r>
            <a:r>
              <a:rPr lang="en-US" sz="2400" dirty="0" err="1">
                <a:latin typeface="Roboto" pitchFamily="2" charset="0"/>
                <a:ea typeface="Roboto" pitchFamily="2" charset="0"/>
              </a:rPr>
              <a:t>hoàn</a:t>
            </a:r>
            <a:r>
              <a:rPr lang="en-US" sz="2400" dirty="0">
                <a:latin typeface="Roboto" pitchFamily="2" charset="0"/>
                <a:ea typeface="Roboto" pitchFamily="2" charset="0"/>
              </a:rPr>
              <a:t> </a:t>
            </a:r>
            <a:r>
              <a:rPr lang="en-US" sz="2400" dirty="0" err="1">
                <a:latin typeface="Roboto" pitchFamily="2" charset="0"/>
                <a:ea typeface="Roboto" pitchFamily="2" charset="0"/>
              </a:rPr>
              <a:t>thiện</a:t>
            </a:r>
            <a:r>
              <a:rPr lang="en-US" sz="2400" dirty="0">
                <a:latin typeface="Roboto" pitchFamily="2" charset="0"/>
                <a:ea typeface="Roboto" pitchFamily="2" charset="0"/>
              </a:rPr>
              <a:t> </a:t>
            </a:r>
            <a:r>
              <a:rPr lang="en-US" sz="2400" dirty="0" err="1">
                <a:latin typeface="Roboto" pitchFamily="2" charset="0"/>
                <a:ea typeface="Roboto" pitchFamily="2" charset="0"/>
              </a:rPr>
              <a:t>mà</a:t>
            </a:r>
            <a:r>
              <a:rPr lang="en-US" sz="2400" dirty="0">
                <a:latin typeface="Roboto" pitchFamily="2" charset="0"/>
                <a:ea typeface="Roboto" pitchFamily="2" charset="0"/>
              </a:rPr>
              <a:t> </a:t>
            </a:r>
            <a:r>
              <a:rPr lang="en-US" sz="2400" dirty="0" err="1">
                <a:latin typeface="Roboto" pitchFamily="2" charset="0"/>
                <a:ea typeface="Roboto" pitchFamily="2" charset="0"/>
              </a:rPr>
              <a:t>chỉ</a:t>
            </a:r>
            <a:r>
              <a:rPr lang="en-US" sz="2400" dirty="0">
                <a:latin typeface="Roboto" pitchFamily="2" charset="0"/>
                <a:ea typeface="Roboto" pitchFamily="2" charset="0"/>
              </a:rPr>
              <a:t> </a:t>
            </a:r>
            <a:r>
              <a:rPr lang="en-US" sz="2400" dirty="0" err="1">
                <a:latin typeface="Roboto" pitchFamily="2" charset="0"/>
                <a:ea typeface="Roboto" pitchFamily="2" charset="0"/>
              </a:rPr>
              <a:t>là</a:t>
            </a:r>
            <a:r>
              <a:rPr lang="en-US" sz="2400" dirty="0">
                <a:latin typeface="Roboto" pitchFamily="2" charset="0"/>
                <a:ea typeface="Roboto" pitchFamily="2" charset="0"/>
              </a:rPr>
              <a:t> </a:t>
            </a:r>
            <a:r>
              <a:rPr lang="en-US" sz="2400" dirty="0" err="1">
                <a:latin typeface="Roboto" pitchFamily="2" charset="0"/>
                <a:ea typeface="Roboto" pitchFamily="2" charset="0"/>
              </a:rPr>
              <a:t>một</a:t>
            </a:r>
            <a:r>
              <a:rPr lang="en-US" sz="2400" dirty="0">
                <a:latin typeface="Roboto" pitchFamily="2" charset="0"/>
                <a:ea typeface="Roboto" pitchFamily="2" charset="0"/>
              </a:rPr>
              <a:t> </a:t>
            </a:r>
            <a:r>
              <a:rPr lang="en-US" sz="2400" dirty="0" err="1">
                <a:latin typeface="Roboto" pitchFamily="2" charset="0"/>
                <a:ea typeface="Roboto" pitchFamily="2" charset="0"/>
              </a:rPr>
              <a:t>tập</a:t>
            </a:r>
            <a:r>
              <a:rPr lang="en-US" sz="2400" dirty="0">
                <a:latin typeface="Roboto" pitchFamily="2" charset="0"/>
                <a:ea typeface="Roboto" pitchFamily="2" charset="0"/>
              </a:rPr>
              <a:t> </a:t>
            </a:r>
            <a:r>
              <a:rPr lang="en-US" sz="2400" dirty="0" err="1">
                <a:latin typeface="Roboto" pitchFamily="2" charset="0"/>
                <a:ea typeface="Roboto" pitchFamily="2" charset="0"/>
              </a:rPr>
              <a:t>hợp</a:t>
            </a:r>
            <a:r>
              <a:rPr lang="en-US" sz="2400" dirty="0">
                <a:latin typeface="Roboto" pitchFamily="2" charset="0"/>
                <a:ea typeface="Roboto" pitchFamily="2" charset="0"/>
              </a:rPr>
              <a:t> </a:t>
            </a:r>
            <a:r>
              <a:rPr lang="en-US" sz="2400" dirty="0" err="1">
                <a:latin typeface="Roboto" pitchFamily="2" charset="0"/>
                <a:ea typeface="Roboto" pitchFamily="2" charset="0"/>
              </a:rPr>
              <a:t>các</a:t>
            </a:r>
            <a:r>
              <a:rPr lang="en-US" sz="2400" dirty="0">
                <a:latin typeface="Roboto" pitchFamily="2" charset="0"/>
                <a:ea typeface="Roboto" pitchFamily="2" charset="0"/>
              </a:rPr>
              <a:t> </a:t>
            </a:r>
            <a:r>
              <a:rPr lang="en-US" sz="2400" dirty="0" err="1">
                <a:latin typeface="Roboto" pitchFamily="2" charset="0"/>
                <a:ea typeface="Roboto" pitchFamily="2" charset="0"/>
              </a:rPr>
              <a:t>nguyên</a:t>
            </a:r>
            <a:r>
              <a:rPr lang="en-US" sz="2400" dirty="0">
                <a:latin typeface="Roboto" pitchFamily="2" charset="0"/>
                <a:ea typeface="Roboto" pitchFamily="2" charset="0"/>
              </a:rPr>
              <a:t> </a:t>
            </a:r>
            <a:r>
              <a:rPr lang="en-US" sz="2400" dirty="0" err="1">
                <a:latin typeface="Roboto" pitchFamily="2" charset="0"/>
                <a:ea typeface="Roboto" pitchFamily="2" charset="0"/>
              </a:rPr>
              <a:t>lí</a:t>
            </a:r>
            <a:r>
              <a:rPr lang="en-US" sz="2400" dirty="0">
                <a:latin typeface="Roboto" pitchFamily="2" charset="0"/>
                <a:ea typeface="Roboto" pitchFamily="2" charset="0"/>
              </a:rPr>
              <a:t> </a:t>
            </a:r>
            <a:r>
              <a:rPr lang="en-US" sz="2400" dirty="0" err="1">
                <a:latin typeface="Roboto" pitchFamily="2" charset="0"/>
                <a:ea typeface="Roboto" pitchFamily="2" charset="0"/>
              </a:rPr>
              <a:t>chung</a:t>
            </a:r>
            <a:r>
              <a:rPr lang="en-US" sz="2400" dirty="0">
                <a:latin typeface="Roboto" pitchFamily="2" charset="0"/>
                <a:ea typeface="Roboto" pitchFamily="2" charset="0"/>
              </a:rPr>
              <a:t> </a:t>
            </a:r>
            <a:r>
              <a:rPr lang="en-US" sz="2400" dirty="0" err="1">
                <a:latin typeface="Roboto" pitchFamily="2" charset="0"/>
                <a:ea typeface="Roboto" pitchFamily="2" charset="0"/>
              </a:rPr>
              <a:t>để</a:t>
            </a:r>
            <a:r>
              <a:rPr lang="en-US" sz="2400" dirty="0">
                <a:latin typeface="Roboto" pitchFamily="2" charset="0"/>
                <a:ea typeface="Roboto" pitchFamily="2" charset="0"/>
              </a:rPr>
              <a:t> </a:t>
            </a:r>
            <a:r>
              <a:rPr lang="en-US" sz="2400" dirty="0" err="1">
                <a:latin typeface="Roboto" pitchFamily="2" charset="0"/>
                <a:ea typeface="Roboto" pitchFamily="2" charset="0"/>
              </a:rPr>
              <a:t>phát</a:t>
            </a:r>
            <a:r>
              <a:rPr lang="en-US" sz="2400" dirty="0">
                <a:latin typeface="Roboto" pitchFamily="2" charset="0"/>
                <a:ea typeface="Roboto" pitchFamily="2" charset="0"/>
              </a:rPr>
              <a:t> </a:t>
            </a:r>
            <a:r>
              <a:rPr lang="en-US" sz="2400" dirty="0" err="1">
                <a:latin typeface="Roboto" pitchFamily="2" charset="0"/>
                <a:ea typeface="Roboto" pitchFamily="2" charset="0"/>
              </a:rPr>
              <a:t>triển</a:t>
            </a:r>
            <a:r>
              <a:rPr lang="en-US" sz="2400" dirty="0">
                <a:latin typeface="Roboto" pitchFamily="2" charset="0"/>
                <a:ea typeface="Roboto" pitchFamily="2" charset="0"/>
              </a:rPr>
              <a:t> </a:t>
            </a:r>
            <a:r>
              <a:rPr lang="en-US" sz="2400" dirty="0" err="1">
                <a:latin typeface="Roboto" pitchFamily="2" charset="0"/>
                <a:ea typeface="Roboto" pitchFamily="2" charset="0"/>
              </a:rPr>
              <a:t>phần</a:t>
            </a:r>
            <a:r>
              <a:rPr lang="en-US" sz="2400" dirty="0">
                <a:latin typeface="Roboto" pitchFamily="2" charset="0"/>
                <a:ea typeface="Roboto" pitchFamily="2" charset="0"/>
              </a:rPr>
              <a:t> </a:t>
            </a:r>
            <a:r>
              <a:rPr lang="en-US" sz="2400" dirty="0" err="1">
                <a:latin typeface="Roboto" pitchFamily="2" charset="0"/>
                <a:ea typeface="Roboto" pitchFamily="2" charset="0"/>
              </a:rPr>
              <a:t>mềm</a:t>
            </a:r>
            <a:r>
              <a:rPr lang="en-US" sz="2400" dirty="0">
                <a:latin typeface="Roboto" pitchFamily="2" charset="0"/>
                <a:ea typeface="Roboto" pitchFamily="2" charset="0"/>
              </a:rPr>
              <a:t> </a:t>
            </a:r>
            <a:r>
              <a:rPr lang="en-US" sz="2400" dirty="0" err="1">
                <a:latin typeface="Roboto" pitchFamily="2" charset="0"/>
                <a:ea typeface="Roboto" pitchFamily="2" charset="0"/>
              </a:rPr>
              <a:t>một</a:t>
            </a:r>
            <a:r>
              <a:rPr lang="en-US" sz="2400" dirty="0">
                <a:latin typeface="Roboto" pitchFamily="2" charset="0"/>
                <a:ea typeface="Roboto" pitchFamily="2" charset="0"/>
              </a:rPr>
              <a:t> </a:t>
            </a:r>
            <a:r>
              <a:rPr lang="en-US" sz="2400" dirty="0" err="1">
                <a:latin typeface="Roboto" pitchFamily="2" charset="0"/>
                <a:ea typeface="Roboto" pitchFamily="2" charset="0"/>
              </a:rPr>
              <a:t>cách</a:t>
            </a:r>
            <a:r>
              <a:rPr lang="en-US" sz="2400" dirty="0">
                <a:latin typeface="Roboto" pitchFamily="2" charset="0"/>
                <a:ea typeface="Roboto" pitchFamily="2" charset="0"/>
              </a:rPr>
              <a:t> </a:t>
            </a:r>
            <a:r>
              <a:rPr lang="en-US" sz="2400" dirty="0" err="1">
                <a:latin typeface="Roboto" pitchFamily="2" charset="0"/>
                <a:ea typeface="Roboto" pitchFamily="2" charset="0"/>
              </a:rPr>
              <a:t>tinh</a:t>
            </a:r>
            <a:r>
              <a:rPr lang="en-US" sz="2400" dirty="0">
                <a:latin typeface="Roboto" pitchFamily="2" charset="0"/>
                <a:ea typeface="Roboto" pitchFamily="2" charset="0"/>
              </a:rPr>
              <a:t> </a:t>
            </a:r>
            <a:r>
              <a:rPr lang="en-US" sz="2400" dirty="0" err="1">
                <a:latin typeface="Roboto" pitchFamily="2" charset="0"/>
                <a:ea typeface="Roboto" pitchFamily="2" charset="0"/>
              </a:rPr>
              <a:t>gọn</a:t>
            </a:r>
            <a:r>
              <a:rPr lang="en-US" sz="2400" dirty="0">
                <a:latin typeface="Roboto" pitchFamily="2" charset="0"/>
                <a:ea typeface="Roboto" pitchFamily="2" charset="0"/>
              </a:rPr>
              <a:t> </a:t>
            </a:r>
            <a:r>
              <a:rPr lang="en-US" sz="2400" dirty="0" err="1">
                <a:latin typeface="Roboto" pitchFamily="2" charset="0"/>
                <a:ea typeface="Roboto" pitchFamily="2" charset="0"/>
              </a:rPr>
              <a:t>và</a:t>
            </a:r>
            <a:r>
              <a:rPr lang="en-US" sz="2400" dirty="0">
                <a:latin typeface="Roboto" pitchFamily="2" charset="0"/>
                <a:ea typeface="Roboto" pitchFamily="2" charset="0"/>
              </a:rPr>
              <a:t> </a:t>
            </a:r>
            <a:r>
              <a:rPr lang="en-US" sz="2400" dirty="0" err="1">
                <a:latin typeface="Roboto" pitchFamily="2" charset="0"/>
                <a:ea typeface="Roboto" pitchFamily="2" charset="0"/>
              </a:rPr>
              <a:t>uyển</a:t>
            </a:r>
            <a:r>
              <a:rPr lang="en-US" sz="2400" dirty="0">
                <a:latin typeface="Roboto" pitchFamily="2" charset="0"/>
                <a:ea typeface="Roboto" pitchFamily="2" charset="0"/>
              </a:rPr>
              <a:t> </a:t>
            </a:r>
            <a:r>
              <a:rPr lang="en-US" sz="2400" dirty="0" err="1">
                <a:latin typeface="Roboto" pitchFamily="2" charset="0"/>
                <a:ea typeface="Roboto" pitchFamily="2" charset="0"/>
              </a:rPr>
              <a:t>chuyển</a:t>
            </a:r>
            <a:r>
              <a:rPr lang="en-US" sz="2400" dirty="0">
                <a:latin typeface="Roboto" pitchFamily="2" charset="0"/>
                <a:ea typeface="Roboto" pitchFamily="2" charset="0"/>
              </a:rPr>
              <a:t>.</a:t>
            </a:r>
          </a:p>
          <a:p>
            <a:r>
              <a:rPr lang="en-US" sz="2400" dirty="0" err="1">
                <a:latin typeface="Roboto" pitchFamily="2" charset="0"/>
                <a:ea typeface="Roboto" pitchFamily="2" charset="0"/>
              </a:rPr>
              <a:t>Trái</a:t>
            </a:r>
            <a:r>
              <a:rPr lang="en-US" sz="2400" dirty="0">
                <a:latin typeface="Roboto" pitchFamily="2" charset="0"/>
                <a:ea typeface="Roboto" pitchFamily="2" charset="0"/>
              </a:rPr>
              <a:t> </a:t>
            </a:r>
            <a:r>
              <a:rPr lang="en-US" sz="2400" dirty="0" err="1">
                <a:latin typeface="Roboto" pitchFamily="2" charset="0"/>
                <a:ea typeface="Roboto" pitchFamily="2" charset="0"/>
              </a:rPr>
              <a:t>với</a:t>
            </a:r>
            <a:r>
              <a:rPr lang="en-US" sz="2400" dirty="0">
                <a:latin typeface="Roboto" pitchFamily="2" charset="0"/>
                <a:ea typeface="Roboto" pitchFamily="2" charset="0"/>
              </a:rPr>
              <a:t> Agile, Scrum </a:t>
            </a:r>
            <a:r>
              <a:rPr lang="en-US" sz="2400" dirty="0" err="1">
                <a:latin typeface="Roboto" pitchFamily="2" charset="0"/>
                <a:ea typeface="Roboto" pitchFamily="2" charset="0"/>
              </a:rPr>
              <a:t>là</a:t>
            </a:r>
            <a:r>
              <a:rPr lang="en-US" sz="2400" dirty="0">
                <a:latin typeface="Roboto" pitchFamily="2" charset="0"/>
                <a:ea typeface="Roboto" pitchFamily="2" charset="0"/>
              </a:rPr>
              <a:t> </a:t>
            </a:r>
            <a:r>
              <a:rPr lang="en-US" sz="2400" dirty="0" err="1">
                <a:latin typeface="Roboto" pitchFamily="2" charset="0"/>
                <a:ea typeface="Roboto" pitchFamily="2" charset="0"/>
              </a:rPr>
              <a:t>một</a:t>
            </a:r>
            <a:r>
              <a:rPr lang="en-US" sz="2400" dirty="0">
                <a:latin typeface="Roboto" pitchFamily="2" charset="0"/>
                <a:ea typeface="Roboto" pitchFamily="2" charset="0"/>
              </a:rPr>
              <a:t> framework </a:t>
            </a:r>
            <a:r>
              <a:rPr lang="en-US" sz="2400" dirty="0" err="1">
                <a:latin typeface="Roboto" pitchFamily="2" charset="0"/>
                <a:ea typeface="Roboto" pitchFamily="2" charset="0"/>
              </a:rPr>
              <a:t>với</a:t>
            </a:r>
            <a:r>
              <a:rPr lang="en-US" sz="2400" dirty="0">
                <a:latin typeface="Roboto" pitchFamily="2" charset="0"/>
                <a:ea typeface="Roboto" pitchFamily="2" charset="0"/>
              </a:rPr>
              <a:t> </a:t>
            </a:r>
            <a:r>
              <a:rPr lang="en-US" sz="2400" dirty="0" err="1">
                <a:latin typeface="Roboto" pitchFamily="2" charset="0"/>
                <a:ea typeface="Roboto" pitchFamily="2" charset="0"/>
              </a:rPr>
              <a:t>các</a:t>
            </a:r>
            <a:r>
              <a:rPr lang="en-US" sz="2400" dirty="0">
                <a:latin typeface="Roboto" pitchFamily="2" charset="0"/>
                <a:ea typeface="Roboto" pitchFamily="2" charset="0"/>
              </a:rPr>
              <a:t> </a:t>
            </a:r>
            <a:r>
              <a:rPr lang="en-US" sz="2400" dirty="0" err="1">
                <a:latin typeface="Roboto" pitchFamily="2" charset="0"/>
                <a:ea typeface="Roboto" pitchFamily="2" charset="0"/>
              </a:rPr>
              <a:t>công</a:t>
            </a:r>
            <a:r>
              <a:rPr lang="en-US" sz="2400" dirty="0">
                <a:latin typeface="Roboto" pitchFamily="2" charset="0"/>
                <a:ea typeface="Roboto" pitchFamily="2" charset="0"/>
              </a:rPr>
              <a:t> </a:t>
            </a:r>
            <a:r>
              <a:rPr lang="en-US" sz="2400" dirty="0" err="1">
                <a:latin typeface="Roboto" pitchFamily="2" charset="0"/>
                <a:ea typeface="Roboto" pitchFamily="2" charset="0"/>
              </a:rPr>
              <a:t>cụ</a:t>
            </a:r>
            <a:r>
              <a:rPr lang="en-US" sz="2400" dirty="0">
                <a:latin typeface="Roboto" pitchFamily="2" charset="0"/>
                <a:ea typeface="Roboto" pitchFamily="2" charset="0"/>
              </a:rPr>
              <a:t>, </a:t>
            </a:r>
            <a:r>
              <a:rPr lang="en-US" sz="2400" dirty="0" err="1">
                <a:latin typeface="Roboto" pitchFamily="2" charset="0"/>
                <a:ea typeface="Roboto" pitchFamily="2" charset="0"/>
              </a:rPr>
              <a:t>vai</a:t>
            </a:r>
            <a:r>
              <a:rPr lang="en-US" sz="2400" dirty="0">
                <a:latin typeface="Roboto" pitchFamily="2" charset="0"/>
                <a:ea typeface="Roboto" pitchFamily="2" charset="0"/>
              </a:rPr>
              <a:t> </a:t>
            </a:r>
            <a:r>
              <a:rPr lang="en-US" sz="2400" dirty="0" err="1">
                <a:latin typeface="Roboto" pitchFamily="2" charset="0"/>
                <a:ea typeface="Roboto" pitchFamily="2" charset="0"/>
              </a:rPr>
              <a:t>trò</a:t>
            </a:r>
            <a:r>
              <a:rPr lang="en-US" sz="2400" dirty="0">
                <a:latin typeface="Roboto" pitchFamily="2" charset="0"/>
                <a:ea typeface="Roboto" pitchFamily="2" charset="0"/>
              </a:rPr>
              <a:t> </a:t>
            </a:r>
            <a:r>
              <a:rPr lang="en-US" sz="2400" dirty="0" err="1">
                <a:latin typeface="Roboto" pitchFamily="2" charset="0"/>
                <a:ea typeface="Roboto" pitchFamily="2" charset="0"/>
              </a:rPr>
              <a:t>và</a:t>
            </a:r>
            <a:r>
              <a:rPr lang="en-US" sz="2400" dirty="0">
                <a:latin typeface="Roboto" pitchFamily="2" charset="0"/>
                <a:ea typeface="Roboto" pitchFamily="2" charset="0"/>
              </a:rPr>
              <a:t> qui </a:t>
            </a:r>
            <a:r>
              <a:rPr lang="en-US" sz="2400" dirty="0" err="1">
                <a:latin typeface="Roboto" pitchFamily="2" charset="0"/>
                <a:ea typeface="Roboto" pitchFamily="2" charset="0"/>
              </a:rPr>
              <a:t>trình</a:t>
            </a:r>
            <a:r>
              <a:rPr lang="en-US" sz="2400" dirty="0">
                <a:latin typeface="Roboto" pitchFamily="2" charset="0"/>
                <a:ea typeface="Roboto" pitchFamily="2" charset="0"/>
              </a:rPr>
              <a:t> </a:t>
            </a:r>
            <a:r>
              <a:rPr lang="en-US" sz="2400" dirty="0" err="1">
                <a:latin typeface="Roboto" pitchFamily="2" charset="0"/>
                <a:ea typeface="Roboto" pitchFamily="2" charset="0"/>
              </a:rPr>
              <a:t>rõ</a:t>
            </a:r>
            <a:r>
              <a:rPr lang="en-US" sz="2400" dirty="0">
                <a:latin typeface="Roboto" pitchFamily="2" charset="0"/>
                <a:ea typeface="Roboto" pitchFamily="2" charset="0"/>
              </a:rPr>
              <a:t> </a:t>
            </a:r>
            <a:r>
              <a:rPr lang="en-US" sz="2400" dirty="0" err="1">
                <a:latin typeface="Roboto" pitchFamily="2" charset="0"/>
                <a:ea typeface="Roboto" pitchFamily="2" charset="0"/>
              </a:rPr>
              <a:t>ràng</a:t>
            </a:r>
            <a:r>
              <a:rPr lang="en-US" sz="2400" dirty="0">
                <a:latin typeface="Roboto" pitchFamily="2" charset="0"/>
                <a:ea typeface="Roboto" pitchFamily="2" charset="0"/>
              </a:rPr>
              <a:t> </a:t>
            </a:r>
            <a:r>
              <a:rPr lang="en-US" sz="2400" dirty="0" err="1">
                <a:latin typeface="Roboto" pitchFamily="2" charset="0"/>
                <a:ea typeface="Roboto" pitchFamily="2" charset="0"/>
              </a:rPr>
              <a:t>dựa</a:t>
            </a:r>
            <a:r>
              <a:rPr lang="en-US" sz="2400" dirty="0">
                <a:latin typeface="Roboto" pitchFamily="2" charset="0"/>
                <a:ea typeface="Roboto" pitchFamily="2" charset="0"/>
              </a:rPr>
              <a:t> </a:t>
            </a:r>
            <a:r>
              <a:rPr lang="en-US" sz="2400" dirty="0" err="1">
                <a:latin typeface="Roboto" pitchFamily="2" charset="0"/>
                <a:ea typeface="Roboto" pitchFamily="2" charset="0"/>
              </a:rPr>
              <a:t>trên</a:t>
            </a:r>
            <a:r>
              <a:rPr lang="en-US" sz="2400" dirty="0">
                <a:latin typeface="Roboto" pitchFamily="2" charset="0"/>
                <a:ea typeface="Roboto" pitchFamily="2" charset="0"/>
              </a:rPr>
              <a:t> </a:t>
            </a:r>
            <a:r>
              <a:rPr lang="en-US" sz="2400" dirty="0" err="1">
                <a:latin typeface="Roboto" pitchFamily="2" charset="0"/>
                <a:ea typeface="Roboto" pitchFamily="2" charset="0"/>
              </a:rPr>
              <a:t>các</a:t>
            </a:r>
            <a:r>
              <a:rPr lang="en-US" sz="2400" dirty="0">
                <a:latin typeface="Roboto" pitchFamily="2" charset="0"/>
                <a:ea typeface="Roboto" pitchFamily="2" charset="0"/>
              </a:rPr>
              <a:t> </a:t>
            </a:r>
            <a:r>
              <a:rPr lang="en-US" sz="2400" dirty="0" err="1">
                <a:latin typeface="Roboto" pitchFamily="2" charset="0"/>
                <a:ea typeface="Roboto" pitchFamily="2" charset="0"/>
              </a:rPr>
              <a:t>nguyên</a:t>
            </a:r>
            <a:r>
              <a:rPr lang="en-US" sz="2400" dirty="0">
                <a:latin typeface="Roboto" pitchFamily="2" charset="0"/>
                <a:ea typeface="Roboto" pitchFamily="2" charset="0"/>
              </a:rPr>
              <a:t> </a:t>
            </a:r>
            <a:r>
              <a:rPr lang="en-US" sz="2400" dirty="0" err="1">
                <a:latin typeface="Roboto" pitchFamily="2" charset="0"/>
                <a:ea typeface="Roboto" pitchFamily="2" charset="0"/>
              </a:rPr>
              <a:t>lí</a:t>
            </a:r>
            <a:r>
              <a:rPr lang="en-US" sz="2400" dirty="0">
                <a:latin typeface="Roboto" pitchFamily="2" charset="0"/>
                <a:ea typeface="Roboto" pitchFamily="2" charset="0"/>
              </a:rPr>
              <a:t> </a:t>
            </a:r>
            <a:r>
              <a:rPr lang="en-US" sz="2400" dirty="0" err="1">
                <a:latin typeface="Roboto" pitchFamily="2" charset="0"/>
                <a:ea typeface="Roboto" pitchFamily="2" charset="0"/>
              </a:rPr>
              <a:t>của</a:t>
            </a:r>
            <a:r>
              <a:rPr lang="en-US" sz="2400" dirty="0">
                <a:latin typeface="Roboto" pitchFamily="2" charset="0"/>
                <a:ea typeface="Roboto" pitchFamily="2" charset="0"/>
              </a:rPr>
              <a:t> Agile. </a:t>
            </a:r>
          </a:p>
          <a:p>
            <a:r>
              <a:rPr lang="en-US" sz="2400" dirty="0">
                <a:latin typeface="Roboto" pitchFamily="2" charset="0"/>
                <a:ea typeface="Roboto" pitchFamily="2" charset="0"/>
              </a:rPr>
              <a:t>Scrum </a:t>
            </a:r>
            <a:r>
              <a:rPr lang="en-US" sz="2400" dirty="0" err="1">
                <a:latin typeface="Roboto" pitchFamily="2" charset="0"/>
                <a:ea typeface="Roboto" pitchFamily="2" charset="0"/>
              </a:rPr>
              <a:t>không</a:t>
            </a:r>
            <a:r>
              <a:rPr lang="en-US" sz="2400" dirty="0">
                <a:latin typeface="Roboto" pitchFamily="2" charset="0"/>
                <a:ea typeface="Roboto" pitchFamily="2" charset="0"/>
              </a:rPr>
              <a:t> </a:t>
            </a:r>
            <a:r>
              <a:rPr lang="en-US" sz="2400" dirty="0" err="1">
                <a:latin typeface="Roboto" pitchFamily="2" charset="0"/>
                <a:ea typeface="Roboto" pitchFamily="2" charset="0"/>
              </a:rPr>
              <a:t>khuyến</a:t>
            </a:r>
            <a:r>
              <a:rPr lang="en-US" sz="2400" dirty="0">
                <a:latin typeface="Roboto" pitchFamily="2" charset="0"/>
                <a:ea typeface="Roboto" pitchFamily="2" charset="0"/>
              </a:rPr>
              <a:t> </a:t>
            </a:r>
            <a:r>
              <a:rPr lang="en-US" sz="2400" dirty="0" err="1">
                <a:latin typeface="Roboto" pitchFamily="2" charset="0"/>
                <a:ea typeface="Roboto" pitchFamily="2" charset="0"/>
              </a:rPr>
              <a:t>khích</a:t>
            </a:r>
            <a:r>
              <a:rPr lang="en-US" sz="2400" dirty="0">
                <a:latin typeface="Roboto" pitchFamily="2" charset="0"/>
                <a:ea typeface="Roboto" pitchFamily="2" charset="0"/>
              </a:rPr>
              <a:t> OT.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85</a:t>
            </a:fld>
            <a:endParaRPr lang="ru-RU" dirty="0"/>
          </a:p>
        </p:txBody>
      </p:sp>
    </p:spTree>
    <p:extLst>
      <p:ext uri="{BB962C8B-B14F-4D97-AF65-F5344CB8AC3E}">
        <p14:creationId xmlns:p14="http://schemas.microsoft.com/office/powerpoint/2010/main" val="3307270966"/>
      </p:ext>
    </p:extLst>
  </p:cSld>
  <p:clrMapOvr>
    <a:masterClrMapping/>
  </p:clrMapOvr>
  <p:transition spd="slow">
    <p:cover dir="l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3200" dirty="0" err="1">
                <a:latin typeface="Roboto" pitchFamily="2" charset="0"/>
                <a:ea typeface="Roboto" pitchFamily="2" charset="0"/>
              </a:rPr>
              <a:t>Kết</a:t>
            </a:r>
            <a:r>
              <a:rPr lang="en-US" sz="3200" dirty="0">
                <a:latin typeface="Roboto" pitchFamily="2" charset="0"/>
                <a:ea typeface="Roboto" pitchFamily="2" charset="0"/>
              </a:rPr>
              <a:t> </a:t>
            </a:r>
            <a:r>
              <a:rPr lang="en-US" sz="3200" dirty="0" err="1">
                <a:latin typeface="Roboto" pitchFamily="2" charset="0"/>
                <a:ea typeface="Roboto" pitchFamily="2" charset="0"/>
              </a:rPr>
              <a:t>luận</a:t>
            </a:r>
            <a:r>
              <a:rPr lang="en-US" sz="3200" dirty="0">
                <a:latin typeface="Roboto" pitchFamily="2" charset="0"/>
                <a:ea typeface="Roboto" pitchFamily="2" charset="0"/>
              </a:rPr>
              <a:t> </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en-US" sz="2400" dirty="0">
                <a:latin typeface="Roboto" pitchFamily="2" charset="0"/>
                <a:ea typeface="Roboto" pitchFamily="2" charset="0"/>
              </a:rPr>
              <a:t>Prototyping </a:t>
            </a:r>
          </a:p>
          <a:p>
            <a:r>
              <a:rPr lang="en-US" sz="2400" dirty="0">
                <a:latin typeface="Roboto" pitchFamily="2" charset="0"/>
                <a:ea typeface="Roboto" pitchFamily="2" charset="0"/>
              </a:rPr>
              <a:t>	Patched-up system </a:t>
            </a:r>
          </a:p>
          <a:p>
            <a:r>
              <a:rPr lang="en-US" sz="2400" dirty="0">
                <a:latin typeface="Roboto" pitchFamily="2" charset="0"/>
                <a:ea typeface="Roboto" pitchFamily="2" charset="0"/>
              </a:rPr>
              <a:t>	Nonoperational </a:t>
            </a:r>
          </a:p>
          <a:p>
            <a:r>
              <a:rPr lang="en-US" sz="2400" dirty="0">
                <a:latin typeface="Roboto" pitchFamily="2" charset="0"/>
                <a:ea typeface="Roboto" pitchFamily="2" charset="0"/>
              </a:rPr>
              <a:t>	First-of-a-series </a:t>
            </a:r>
          </a:p>
          <a:p>
            <a:r>
              <a:rPr lang="en-US" sz="2400" dirty="0">
                <a:latin typeface="Roboto" pitchFamily="2" charset="0"/>
                <a:ea typeface="Roboto" pitchFamily="2" charset="0"/>
              </a:rPr>
              <a:t>	Selected-features </a:t>
            </a:r>
          </a:p>
          <a:p>
            <a:r>
              <a:rPr lang="en-US" sz="2400" dirty="0">
                <a:latin typeface="Roboto" pitchFamily="2" charset="0"/>
                <a:ea typeface="Roboto" pitchFamily="2" charset="0"/>
              </a:rPr>
              <a:t>Prototype development guidelines</a:t>
            </a:r>
          </a:p>
          <a:p>
            <a:r>
              <a:rPr lang="en-US" sz="2400" dirty="0">
                <a:latin typeface="Roboto" pitchFamily="2" charset="0"/>
                <a:ea typeface="Roboto" pitchFamily="2" charset="0"/>
              </a:rPr>
              <a:t>Prototype disadvantages </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86</a:t>
            </a:fld>
            <a:endParaRPr lang="ru-RU" dirty="0"/>
          </a:p>
        </p:txBody>
      </p:sp>
    </p:spTree>
    <p:extLst>
      <p:ext uri="{BB962C8B-B14F-4D97-AF65-F5344CB8AC3E}">
        <p14:creationId xmlns:p14="http://schemas.microsoft.com/office/powerpoint/2010/main" val="184255710"/>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3200" dirty="0" err="1">
                <a:latin typeface="Roboto" pitchFamily="2" charset="0"/>
                <a:ea typeface="Roboto" pitchFamily="2" charset="0"/>
              </a:rPr>
              <a:t>Kết</a:t>
            </a:r>
            <a:r>
              <a:rPr lang="en-US" sz="3200" dirty="0">
                <a:latin typeface="Roboto" pitchFamily="2" charset="0"/>
                <a:ea typeface="Roboto" pitchFamily="2" charset="0"/>
              </a:rPr>
              <a:t> </a:t>
            </a:r>
            <a:r>
              <a:rPr lang="en-US" sz="3200" dirty="0" err="1">
                <a:latin typeface="Roboto" pitchFamily="2" charset="0"/>
                <a:ea typeface="Roboto" pitchFamily="2" charset="0"/>
              </a:rPr>
              <a:t>luận</a:t>
            </a:r>
            <a:r>
              <a:rPr lang="en-US" sz="3200" dirty="0">
                <a:latin typeface="Roboto" pitchFamily="2" charset="0"/>
                <a:ea typeface="Roboto" pitchFamily="2" charset="0"/>
              </a:rPr>
              <a:t> (</a:t>
            </a:r>
            <a:r>
              <a:rPr lang="en-US" sz="3200" dirty="0" err="1">
                <a:latin typeface="Roboto" pitchFamily="2" charset="0"/>
                <a:ea typeface="Roboto" pitchFamily="2" charset="0"/>
              </a:rPr>
              <a:t>tt</a:t>
            </a:r>
            <a:r>
              <a:rPr lang="en-US" sz="3200" dirty="0">
                <a:latin typeface="Roboto" pitchFamily="2" charset="0"/>
                <a:ea typeface="Roboto" pitchFamily="2" charset="0"/>
              </a:rPr>
              <a:t>)</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677656"/>
          </a:xfrm>
          <a:prstGeom prst="rect">
            <a:avLst/>
          </a:prstGeom>
          <a:noFill/>
        </p:spPr>
        <p:txBody>
          <a:bodyPr wrap="square" rtlCol="0">
            <a:spAutoFit/>
          </a:bodyPr>
          <a:lstStyle/>
          <a:p>
            <a:r>
              <a:rPr lang="en-US" sz="2400" dirty="0">
                <a:latin typeface="Roboto" pitchFamily="2" charset="0"/>
                <a:ea typeface="Roboto" pitchFamily="2" charset="0"/>
              </a:rPr>
              <a:t>Prototype advantages</a:t>
            </a:r>
          </a:p>
          <a:p>
            <a:r>
              <a:rPr lang="en-US" sz="2400" dirty="0">
                <a:latin typeface="Roboto" pitchFamily="2" charset="0"/>
                <a:ea typeface="Roboto" pitchFamily="2" charset="0"/>
              </a:rPr>
              <a:t>Users’ role in prototyping</a:t>
            </a:r>
          </a:p>
          <a:p>
            <a:r>
              <a:rPr lang="en-US" sz="2400" dirty="0">
                <a:latin typeface="Roboto" pitchFamily="2" charset="0"/>
                <a:ea typeface="Roboto" pitchFamily="2" charset="0"/>
              </a:rPr>
              <a:t>Agile modeling</a:t>
            </a:r>
          </a:p>
          <a:p>
            <a:r>
              <a:rPr lang="en-US" sz="2400" dirty="0">
                <a:latin typeface="Roboto" pitchFamily="2" charset="0"/>
                <a:ea typeface="Roboto" pitchFamily="2" charset="0"/>
              </a:rPr>
              <a:t>Five values of the agile approach</a:t>
            </a:r>
          </a:p>
          <a:p>
            <a:r>
              <a:rPr lang="en-US" sz="2400" dirty="0">
                <a:latin typeface="Roboto" pitchFamily="2" charset="0"/>
                <a:ea typeface="Roboto" pitchFamily="2" charset="0"/>
              </a:rPr>
              <a:t>Principles of agile development</a:t>
            </a:r>
          </a:p>
          <a:p>
            <a:r>
              <a:rPr lang="en-US" sz="2400" dirty="0">
                <a:latin typeface="Roboto" pitchFamily="2" charset="0"/>
                <a:ea typeface="Roboto" pitchFamily="2" charset="0"/>
              </a:rPr>
              <a:t>Agile activities</a:t>
            </a:r>
          </a:p>
          <a:p>
            <a:r>
              <a:rPr lang="en-US" sz="2400" dirty="0">
                <a:latin typeface="Roboto" pitchFamily="2" charset="0"/>
                <a:ea typeface="Roboto" pitchFamily="2" charset="0"/>
              </a:rPr>
              <a:t>Agile resources</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87</a:t>
            </a:fld>
            <a:endParaRPr lang="ru-RU" dirty="0"/>
          </a:p>
        </p:txBody>
      </p:sp>
    </p:spTree>
    <p:extLst>
      <p:ext uri="{BB962C8B-B14F-4D97-AF65-F5344CB8AC3E}">
        <p14:creationId xmlns:p14="http://schemas.microsoft.com/office/powerpoint/2010/main" val="39414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3200" dirty="0" err="1">
                <a:latin typeface="Roboto" pitchFamily="2" charset="0"/>
                <a:ea typeface="Roboto" pitchFamily="2" charset="0"/>
              </a:rPr>
              <a:t>Kết</a:t>
            </a:r>
            <a:r>
              <a:rPr lang="en-US" sz="3200" dirty="0">
                <a:latin typeface="Roboto" pitchFamily="2" charset="0"/>
                <a:ea typeface="Roboto" pitchFamily="2" charset="0"/>
              </a:rPr>
              <a:t> </a:t>
            </a:r>
            <a:r>
              <a:rPr lang="en-US" sz="3200" dirty="0" err="1">
                <a:latin typeface="Roboto" pitchFamily="2" charset="0"/>
                <a:ea typeface="Roboto" pitchFamily="2" charset="0"/>
              </a:rPr>
              <a:t>luận</a:t>
            </a:r>
            <a:r>
              <a:rPr lang="en-US" sz="3200" dirty="0">
                <a:latin typeface="Roboto" pitchFamily="2" charset="0"/>
                <a:ea typeface="Roboto" pitchFamily="2" charset="0"/>
              </a:rPr>
              <a:t> (</a:t>
            </a:r>
            <a:r>
              <a:rPr lang="en-US" sz="3200" dirty="0" err="1">
                <a:latin typeface="Roboto" pitchFamily="2" charset="0"/>
                <a:ea typeface="Roboto" pitchFamily="2" charset="0"/>
              </a:rPr>
              <a:t>tt</a:t>
            </a:r>
            <a:r>
              <a:rPr lang="en-US" sz="3200" dirty="0">
                <a:latin typeface="Roboto" pitchFamily="2" charset="0"/>
                <a:ea typeface="Roboto" pitchFamily="2" charset="0"/>
              </a:rPr>
              <a:t>)</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1929414"/>
            <a:ext cx="9096374" cy="2308324"/>
          </a:xfrm>
          <a:prstGeom prst="rect">
            <a:avLst/>
          </a:prstGeom>
          <a:noFill/>
        </p:spPr>
        <p:txBody>
          <a:bodyPr wrap="square" rtlCol="0">
            <a:spAutoFit/>
          </a:bodyPr>
          <a:lstStyle/>
          <a:p>
            <a:r>
              <a:rPr lang="en-US" sz="2400" dirty="0">
                <a:latin typeface="Roboto" pitchFamily="2" charset="0"/>
                <a:ea typeface="Roboto" pitchFamily="2" charset="0"/>
              </a:rPr>
              <a:t>Core practices of the agile approach</a:t>
            </a:r>
          </a:p>
          <a:p>
            <a:r>
              <a:rPr lang="en-US" sz="2400" dirty="0">
                <a:latin typeface="Roboto" pitchFamily="2" charset="0"/>
                <a:ea typeface="Roboto" pitchFamily="2" charset="0"/>
              </a:rPr>
              <a:t>Stages in the agile development process</a:t>
            </a:r>
          </a:p>
          <a:p>
            <a:r>
              <a:rPr lang="en-US" sz="2400" dirty="0">
                <a:latin typeface="Roboto" pitchFamily="2" charset="0"/>
                <a:ea typeface="Roboto" pitchFamily="2" charset="0"/>
              </a:rPr>
              <a:t>User stories</a:t>
            </a:r>
          </a:p>
          <a:p>
            <a:r>
              <a:rPr lang="en-US" sz="2400" dirty="0">
                <a:latin typeface="Roboto" pitchFamily="2" charset="0"/>
                <a:ea typeface="Roboto" pitchFamily="2" charset="0"/>
              </a:rPr>
              <a:t>Agile lessons</a:t>
            </a:r>
          </a:p>
          <a:p>
            <a:r>
              <a:rPr lang="en-US" sz="2400" dirty="0">
                <a:latin typeface="Roboto" pitchFamily="2" charset="0"/>
                <a:ea typeface="Roboto" pitchFamily="2" charset="0"/>
              </a:rPr>
              <a:t>Scrum methodology</a:t>
            </a:r>
          </a:p>
          <a:p>
            <a:r>
              <a:rPr lang="en-US" sz="2400" dirty="0">
                <a:latin typeface="Roboto" pitchFamily="2" charset="0"/>
                <a:ea typeface="Roboto" pitchFamily="2" charset="0"/>
              </a:rPr>
              <a:t>Dangers to adopting innovative approaches</a:t>
            </a:r>
            <a:endParaRPr lang="en-US" sz="2400" u="sng" dirty="0">
              <a:solidFill>
                <a:srgbClr val="0070C0"/>
              </a:solidFill>
              <a:latin typeface="Roboto" pitchFamily="2" charset="0"/>
              <a:ea typeface="Roboto" pitchFamily="2"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88</a:t>
            </a:fld>
            <a:endParaRPr lang="ru-RU" dirty="0"/>
          </a:p>
        </p:txBody>
      </p:sp>
    </p:spTree>
    <p:extLst>
      <p:ext uri="{BB962C8B-B14F-4D97-AF65-F5344CB8AC3E}">
        <p14:creationId xmlns:p14="http://schemas.microsoft.com/office/powerpoint/2010/main" val="340281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380485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sz="3600" dirty="0">
                <a:latin typeface="Roboto" pitchFamily="2" charset="0"/>
                <a:ea typeface="Roboto" pitchFamily="2" charset="0"/>
              </a:rPr>
              <a:t>7. </a:t>
            </a:r>
            <a:r>
              <a:rPr lang="en-US" sz="3600" dirty="0" err="1">
                <a:latin typeface="Roboto" pitchFamily="2" charset="0"/>
                <a:ea typeface="Roboto" pitchFamily="2" charset="0"/>
              </a:rPr>
              <a:t>Hiện</a:t>
            </a:r>
            <a:r>
              <a:rPr lang="en-US" sz="3600" dirty="0">
                <a:latin typeface="Roboto" pitchFamily="2" charset="0"/>
                <a:ea typeface="Roboto" pitchFamily="2" charset="0"/>
              </a:rPr>
              <a:t> Thực Và </a:t>
            </a:r>
            <a:r>
              <a:rPr lang="en-US" sz="3600" dirty="0" err="1">
                <a:latin typeface="Roboto" pitchFamily="2" charset="0"/>
                <a:ea typeface="Roboto" pitchFamily="2" charset="0"/>
              </a:rPr>
              <a:t>Đánh</a:t>
            </a:r>
            <a:r>
              <a:rPr lang="en-US" sz="3600" dirty="0">
                <a:latin typeface="Roboto" pitchFamily="2" charset="0"/>
                <a:ea typeface="Roboto" pitchFamily="2" charset="0"/>
              </a:rPr>
              <a:t> </a:t>
            </a:r>
            <a:r>
              <a:rPr lang="en-US" sz="3600" dirty="0" err="1">
                <a:latin typeface="Roboto" pitchFamily="2" charset="0"/>
                <a:ea typeface="Roboto" pitchFamily="2" charset="0"/>
              </a:rPr>
              <a:t>Giá</a:t>
            </a:r>
            <a:r>
              <a:rPr lang="en-US" sz="3600" dirty="0">
                <a:latin typeface="Roboto" pitchFamily="2" charset="0"/>
                <a:ea typeface="Roboto" pitchFamily="2" charset="0"/>
              </a:rPr>
              <a:t> Hệ Thống</a:t>
            </a:r>
            <a:endParaRPr lang="vi-VN" sz="3600" dirty="0">
              <a:latin typeface="Roboto" pitchFamily="2" charset="0"/>
              <a:ea typeface="Roboto" pitchFamily="2" charset="0"/>
            </a:endParaRPr>
          </a:p>
        </p:txBody>
      </p:sp>
      <p:sp>
        <p:nvSpPr>
          <p:cNvPr id="10" name="Subtitle 9"/>
          <p:cNvSpPr>
            <a:spLocks noGrp="1"/>
          </p:cNvSpPr>
          <p:nvPr>
            <p:ph type="subTitle" idx="1"/>
          </p:nvPr>
        </p:nvSpPr>
        <p:spPr>
          <a:xfrm>
            <a:off x="795771" y="1877051"/>
            <a:ext cx="7355451" cy="1793612"/>
          </a:xfrm>
        </p:spPr>
        <p:txBody>
          <a:bodyPr>
            <a:normAutofit/>
          </a:bodyPr>
          <a:lstStyle/>
          <a:p>
            <a:r>
              <a:rPr lang="en-US" sz="2200" b="0" dirty="0">
                <a:solidFill>
                  <a:schemeClr val="tx1"/>
                </a:solidFill>
                <a:latin typeface="Roboto" pitchFamily="2" charset="0"/>
                <a:ea typeface="Roboto" pitchFamily="2" charset="0"/>
              </a:rPr>
              <a:t> Các nhà phần tích quan </a:t>
            </a:r>
            <a:r>
              <a:rPr lang="en-US" sz="2200" b="0" dirty="0" err="1">
                <a:solidFill>
                  <a:schemeClr val="tx1"/>
                </a:solidFill>
                <a:latin typeface="Roboto" pitchFamily="2" charset="0"/>
                <a:ea typeface="Roboto" pitchFamily="2" charset="0"/>
              </a:rPr>
              <a:t>sát</a:t>
            </a:r>
            <a:r>
              <a:rPr lang="en-US" sz="2200" b="0" dirty="0">
                <a:solidFill>
                  <a:schemeClr val="tx1"/>
                </a:solidFill>
                <a:latin typeface="Roboto" pitchFamily="2" charset="0"/>
                <a:ea typeface="Roboto" pitchFamily="2" charset="0"/>
              </a:rPr>
              <a:t> việc  </a:t>
            </a:r>
            <a:r>
              <a:rPr lang="en-US" sz="2200" b="0" dirty="0" err="1">
                <a:solidFill>
                  <a:schemeClr val="tx1"/>
                </a:solidFill>
                <a:latin typeface="Roboto" pitchFamily="2" charset="0"/>
                <a:ea typeface="Roboto" pitchFamily="2" charset="0"/>
              </a:rPr>
              <a:t>đào</a:t>
            </a:r>
            <a:r>
              <a:rPr lang="en-US" sz="2200" b="0" dirty="0">
                <a:solidFill>
                  <a:schemeClr val="tx1"/>
                </a:solidFill>
                <a:latin typeface="Roboto" pitchFamily="2" charset="0"/>
                <a:ea typeface="Roboto" pitchFamily="2" charset="0"/>
              </a:rPr>
              <a:t> tạo người dùng </a:t>
            </a:r>
            <a:r>
              <a:rPr lang="en-US" sz="2200" b="0" dirty="0" err="1">
                <a:solidFill>
                  <a:schemeClr val="tx1"/>
                </a:solidFill>
                <a:latin typeface="Roboto" pitchFamily="2" charset="0"/>
                <a:ea typeface="Roboto" pitchFamily="2" charset="0"/>
              </a:rPr>
              <a:t>sử</a:t>
            </a:r>
            <a:r>
              <a:rPr lang="en-US" sz="2200" b="0" dirty="0">
                <a:solidFill>
                  <a:schemeClr val="tx1"/>
                </a:solidFill>
                <a:latin typeface="Roboto" pitchFamily="2" charset="0"/>
                <a:ea typeface="Roboto" pitchFamily="2" charset="0"/>
              </a:rPr>
              <a:t> </a:t>
            </a:r>
            <a:r>
              <a:rPr lang="en-US" sz="2200" b="0" dirty="0" err="1">
                <a:solidFill>
                  <a:schemeClr val="tx1"/>
                </a:solidFill>
                <a:latin typeface="Roboto" pitchFamily="2" charset="0"/>
                <a:ea typeface="Roboto" pitchFamily="2" charset="0"/>
              </a:rPr>
              <a:t>dụng</a:t>
            </a:r>
            <a:r>
              <a:rPr lang="en-US" sz="2200" b="0" dirty="0">
                <a:solidFill>
                  <a:schemeClr val="tx1"/>
                </a:solidFill>
                <a:latin typeface="Roboto" pitchFamily="2" charset="0"/>
                <a:ea typeface="Roboto" pitchFamily="2" charset="0"/>
              </a:rPr>
              <a:t> và </a:t>
            </a:r>
            <a:r>
              <a:rPr lang="en-US" sz="2200" b="0" dirty="0" err="1">
                <a:solidFill>
                  <a:schemeClr val="tx1"/>
                </a:solidFill>
                <a:latin typeface="Roboto" pitchFamily="2" charset="0"/>
                <a:ea typeface="Roboto" pitchFamily="2" charset="0"/>
              </a:rPr>
              <a:t>xử</a:t>
            </a:r>
            <a:r>
              <a:rPr lang="en-US" sz="2200" b="0" dirty="0">
                <a:solidFill>
                  <a:schemeClr val="tx1"/>
                </a:solidFill>
                <a:latin typeface="Roboto" pitchFamily="2" charset="0"/>
                <a:ea typeface="Roboto" pitchFamily="2" charset="0"/>
              </a:rPr>
              <a:t>  </a:t>
            </a:r>
            <a:r>
              <a:rPr lang="en-US" sz="2200" b="0" dirty="0" err="1">
                <a:solidFill>
                  <a:schemeClr val="tx1"/>
                </a:solidFill>
                <a:latin typeface="Roboto" pitchFamily="2" charset="0"/>
                <a:ea typeface="Roboto" pitchFamily="2" charset="0"/>
              </a:rPr>
              <a:t>lý</a:t>
            </a:r>
            <a:r>
              <a:rPr lang="en-US" sz="2200" b="0" dirty="0">
                <a:solidFill>
                  <a:schemeClr val="tx1"/>
                </a:solidFill>
                <a:latin typeface="Roboto" pitchFamily="2" charset="0"/>
                <a:ea typeface="Roboto" pitchFamily="2" charset="0"/>
              </a:rPr>
              <a:t> hệ thống</a:t>
            </a:r>
          </a:p>
          <a:p>
            <a:r>
              <a:rPr lang="en-US" sz="2200" b="0" dirty="0">
                <a:solidFill>
                  <a:schemeClr val="tx1"/>
                </a:solidFill>
                <a:latin typeface="Roboto" pitchFamily="2" charset="0"/>
                <a:ea typeface="Roboto" pitchFamily="2" charset="0"/>
              </a:rPr>
              <a:t> Có kế </a:t>
            </a:r>
            <a:r>
              <a:rPr lang="en-US" sz="2200" b="0" dirty="0" err="1">
                <a:solidFill>
                  <a:schemeClr val="tx1"/>
                </a:solidFill>
                <a:latin typeface="Roboto" pitchFamily="2" charset="0"/>
                <a:ea typeface="Roboto" pitchFamily="2" charset="0"/>
              </a:rPr>
              <a:t>hoạch</a:t>
            </a:r>
            <a:r>
              <a:rPr lang="en-US" sz="2200" b="0" dirty="0">
                <a:solidFill>
                  <a:schemeClr val="tx1"/>
                </a:solidFill>
                <a:latin typeface="Roboto" pitchFamily="2" charset="0"/>
                <a:ea typeface="Roboto" pitchFamily="2" charset="0"/>
              </a:rPr>
              <a:t> </a:t>
            </a:r>
            <a:r>
              <a:rPr lang="en-US" sz="2200" b="0" dirty="0" err="1">
                <a:solidFill>
                  <a:schemeClr val="tx1"/>
                </a:solidFill>
                <a:latin typeface="Roboto" pitchFamily="2" charset="0"/>
                <a:ea typeface="Roboto" pitchFamily="2" charset="0"/>
              </a:rPr>
              <a:t>chuyển</a:t>
            </a:r>
            <a:r>
              <a:rPr lang="en-US" sz="2200" b="0" dirty="0">
                <a:solidFill>
                  <a:schemeClr val="tx1"/>
                </a:solidFill>
                <a:latin typeface="Roboto" pitchFamily="2" charset="0"/>
                <a:ea typeface="Roboto" pitchFamily="2" charset="0"/>
              </a:rPr>
              <a:t> đổi </a:t>
            </a:r>
            <a:r>
              <a:rPr lang="en-US" sz="2200" b="0" dirty="0" err="1">
                <a:solidFill>
                  <a:schemeClr val="tx1"/>
                </a:solidFill>
                <a:latin typeface="Roboto" pitchFamily="2" charset="0"/>
                <a:ea typeface="Roboto" pitchFamily="2" charset="0"/>
              </a:rPr>
              <a:t>từ</a:t>
            </a:r>
            <a:r>
              <a:rPr lang="en-US" sz="2200" b="0" dirty="0">
                <a:solidFill>
                  <a:schemeClr val="tx1"/>
                </a:solidFill>
                <a:latin typeface="Roboto" pitchFamily="2" charset="0"/>
                <a:ea typeface="Roboto" pitchFamily="2" charset="0"/>
              </a:rPr>
              <a:t> hệ thống </a:t>
            </a:r>
            <a:r>
              <a:rPr lang="en-US" sz="2200" b="0" dirty="0" err="1">
                <a:solidFill>
                  <a:schemeClr val="tx1"/>
                </a:solidFill>
                <a:latin typeface="Roboto" pitchFamily="2" charset="0"/>
                <a:ea typeface="Roboto" pitchFamily="2" charset="0"/>
              </a:rPr>
              <a:t>cũ</a:t>
            </a:r>
            <a:r>
              <a:rPr lang="en-US" sz="2200" b="0" dirty="0">
                <a:solidFill>
                  <a:schemeClr val="tx1"/>
                </a:solidFill>
                <a:latin typeface="Roboto" pitchFamily="2" charset="0"/>
                <a:ea typeface="Roboto" pitchFamily="2" charset="0"/>
              </a:rPr>
              <a:t> sang hệ thống mới </a:t>
            </a:r>
          </a:p>
          <a:p>
            <a:endParaRPr lang="vi-VN" sz="2200" b="0" dirty="0">
              <a:solidFill>
                <a:schemeClr val="tx1"/>
              </a:solidFill>
              <a:latin typeface="Roboto" pitchFamily="2" charset="0"/>
              <a:ea typeface="Roboto" pitchFamily="2" charset="0"/>
            </a:endParaRPr>
          </a:p>
        </p:txBody>
      </p:sp>
      <p:sp>
        <p:nvSpPr>
          <p:cNvPr id="5" name="Slide Number Placeholder 4"/>
          <p:cNvSpPr>
            <a:spLocks noGrp="1"/>
          </p:cNvSpPr>
          <p:nvPr>
            <p:ph type="sldNum" sz="quarter" idx="12"/>
          </p:nvPr>
        </p:nvSpPr>
        <p:spPr/>
        <p:txBody>
          <a:bodyPr/>
          <a:lstStyle/>
          <a:p>
            <a:fld id="{D495E168-DA5E-4888-8D8A-92B118324C14}" type="slidenum">
              <a:rPr lang="ru-RU" smtClean="0"/>
              <a:pPr/>
              <a:t>9</a:t>
            </a:fld>
            <a:endParaRPr lang="ru-RU" dirty="0"/>
          </a:p>
        </p:txBody>
      </p:sp>
    </p:spTree>
    <p:extLst>
      <p:ext uri="{BB962C8B-B14F-4D97-AF65-F5344CB8AC3E}">
        <p14:creationId xmlns:p14="http://schemas.microsoft.com/office/powerpoint/2010/main" val="21463618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24DF7-0783-4549-86B7-A48B29FBA9C2}">
  <ds:schemaRefs>
    <ds:schemaRef ds:uri="http://purl.org/dc/elements/1.1/"/>
    <ds:schemaRef ds:uri="http://purl.org/dc/dcmitype/"/>
    <ds:schemaRef ds:uri="http://purl.org/dc/terms/"/>
    <ds:schemaRef ds:uri="fb0879af-3eba-417a-a55a-ffe6dcd6ca77"/>
    <ds:schemaRef ds:uri="http://schemas.microsoft.com/office/infopath/2007/PartnerControls"/>
    <ds:schemaRef ds:uri="http://schemas.microsoft.com/office/2006/documentManagement/types"/>
    <ds:schemaRef ds:uri="http://schemas.openxmlformats.org/package/2006/metadata/core-properties"/>
    <ds:schemaRef ds:uri="6dc4bcd6-49db-4c07-9060-8acfc67cef9f"/>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4130</Words>
  <Application>Microsoft Office PowerPoint</Application>
  <PresentationFormat>Widescreen</PresentationFormat>
  <Paragraphs>541</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Calibri</vt:lpstr>
      <vt:lpstr>Century Gothic</vt:lpstr>
      <vt:lpstr>Roboto</vt:lpstr>
      <vt:lpstr>Wingdings</vt:lpstr>
      <vt:lpstr>Office Theme</vt:lpstr>
      <vt:lpstr>PowerPoint Presentation</vt:lpstr>
      <vt:lpstr>Outline</vt:lpstr>
      <vt:lpstr>SDLC (Software Development Life-cycle)</vt:lpstr>
      <vt:lpstr>Các giai đoạn của chu trình phát triển hệ thống</vt:lpstr>
      <vt:lpstr>1. Xác định vấn đề, cơ hội và mục tiêu</vt:lpstr>
      <vt:lpstr>2. Xác Định Yêu Cầu Thông Tin Con Người</vt:lpstr>
      <vt:lpstr>4. Thiết Kế Hệ Thống Được Đề Xuất</vt:lpstr>
      <vt:lpstr>6. Kiểm Tra Và Bảo Trì Hệ Thống</vt:lpstr>
      <vt:lpstr>7. Hiện Thực Và Đánh Giá Hệ Thống</vt:lpstr>
      <vt:lpstr>Agile Modeling and Prototyping</vt:lpstr>
      <vt:lpstr>Four Main Type Prototyping</vt:lpstr>
      <vt:lpstr>1.1 Patch Up Prototyping</vt:lpstr>
      <vt:lpstr>1.2 Nonoperational Scale Models</vt:lpstr>
      <vt:lpstr>1.3 First-of-a-Series Prototype</vt:lpstr>
      <vt:lpstr>1.4 Selected Features Prototype</vt:lpstr>
      <vt:lpstr>Sự khác biệt giữa 4 loại </vt:lpstr>
      <vt:lpstr>Prototyping Một Lựa Chọn Để Thay Thế SDLC</vt:lpstr>
      <vt:lpstr>Hướng Dẫn Xây Dựng Bản Mẫu</vt:lpstr>
      <vt:lpstr>Nhược Điểm Của Prototyping</vt:lpstr>
      <vt:lpstr>Ưu Điểm Của Prototyping</vt:lpstr>
      <vt:lpstr>Prototyping Use COTS Software</vt:lpstr>
      <vt:lpstr>Vai Trò Của Người Dùng Trong Prototyping</vt:lpstr>
      <vt:lpstr>RAD (Rapid Application Development)</vt:lpstr>
      <vt:lpstr>RAD (Rapid Application Development)</vt:lpstr>
      <vt:lpstr>RAD (Rapid Application Development)</vt:lpstr>
      <vt:lpstr>Giai Đoạn Lấy Yêu Cầu Lên Kế Hoạch</vt:lpstr>
      <vt:lpstr>RAD Design Workshop</vt:lpstr>
      <vt:lpstr>Giai Đoạn Hiện Thực</vt:lpstr>
      <vt:lpstr>Martin’s Pioneering Approaches to RAD</vt:lpstr>
      <vt:lpstr>Software Tools for RAD</vt:lpstr>
      <vt:lpstr>So Sánh RAD Với SDLC</vt:lpstr>
      <vt:lpstr>So Sánh RAD Với SDLC</vt:lpstr>
      <vt:lpstr>Khi Nào Sử Dụng RAD</vt:lpstr>
      <vt:lpstr>Ưu Điểm Của RAD</vt:lpstr>
      <vt:lpstr>Nhược Điểm Của RAD </vt:lpstr>
      <vt:lpstr>Agile Modeling</vt:lpstr>
      <vt:lpstr>Quy trình phát triển </vt:lpstr>
      <vt:lpstr>Agile &amp; Waterfall</vt:lpstr>
      <vt:lpstr>Agile &amp; Waterfall</vt:lpstr>
      <vt:lpstr>Giá trị và nguyên tắc của mô hình Agile </vt:lpstr>
      <vt:lpstr>Tuyên Ngôn của Agile </vt:lpstr>
      <vt:lpstr>Cá nhân và sự tương tác </vt:lpstr>
      <vt:lpstr>Cá nhân và sự tương tác </vt:lpstr>
      <vt:lpstr>Phần mềm chạy tốt </vt:lpstr>
      <vt:lpstr>Cộng tác với khách hàng </vt:lpstr>
      <vt:lpstr>Phản hồi với thay đổi </vt:lpstr>
      <vt:lpstr>12 Nguyên tắc</vt:lpstr>
      <vt:lpstr>12 Nguyên tắc(tt) </vt:lpstr>
      <vt:lpstr>12 Nguyên tắc(tt) </vt:lpstr>
      <vt:lpstr>Quy Trình Phát Triển Trong Agile </vt:lpstr>
      <vt:lpstr>Hoạt động cơ bản của Agile</vt:lpstr>
      <vt:lpstr>Biến điều khiển tài nguyên</vt:lpstr>
      <vt:lpstr>4 điểm cốt lõi trong Agile </vt:lpstr>
      <vt:lpstr>Đặc Trưng Của Agile</vt:lpstr>
      <vt:lpstr>Writing User Stories </vt:lpstr>
      <vt:lpstr>Writing User Stories</vt:lpstr>
      <vt:lpstr>Công cụ phát triển cho mô hình Agile</vt:lpstr>
      <vt:lpstr>Bài học rút ra từ mô hình Agile </vt:lpstr>
      <vt:lpstr>Bài học rút ra từ mô hình Agile </vt:lpstr>
      <vt:lpstr>Bài học rút ra từ mô hình Agile </vt:lpstr>
      <vt:lpstr>Agile processes come in different flavours</vt:lpstr>
      <vt:lpstr>Scrum là gì? </vt:lpstr>
      <vt:lpstr>Lợi ích khi dùng Scrum</vt:lpstr>
      <vt:lpstr>Ba trụ cột cốt lõi của Scrum</vt:lpstr>
      <vt:lpstr>Năm giá trị của Scrum </vt:lpstr>
      <vt:lpstr>Năm giá trị của Scrum </vt:lpstr>
      <vt:lpstr>Scrum</vt:lpstr>
      <vt:lpstr>Các cuộc họp của Scrum </vt:lpstr>
      <vt:lpstr>Các khái niệm khác </vt:lpstr>
      <vt:lpstr>Scrum Team </vt:lpstr>
      <vt:lpstr>Scrum Team  Product Owner (PO)</vt:lpstr>
      <vt:lpstr>Scrum Team  Product Owner (PO): trách nhiệm</vt:lpstr>
      <vt:lpstr>Scrum Team  Product Owner (PO): yêu cầu kĩ năng</vt:lpstr>
      <vt:lpstr>Scrum Team  Scrum Master (SM)</vt:lpstr>
      <vt:lpstr>Scrum Team  Scrum Master (SM): trách nhiệm</vt:lpstr>
      <vt:lpstr>Scrum Team  Scrum Master (SM): trách nhiệm</vt:lpstr>
      <vt:lpstr>Scrum Team  Scrum Master (SM): yêu cầu kĩ năng</vt:lpstr>
      <vt:lpstr>Scrum Team  Development Team</vt:lpstr>
      <vt:lpstr>Scrum Team  Development Team: trách nhiệm </vt:lpstr>
      <vt:lpstr>Scrum Team  Development Team: yêu cầu kĩ năng</vt:lpstr>
      <vt:lpstr>Scrum Process</vt:lpstr>
      <vt:lpstr>So sánh mô hình Agile và các phương pháp có cấu trúc</vt:lpstr>
      <vt:lpstr>Scrum</vt:lpstr>
      <vt:lpstr>Scrum</vt:lpstr>
      <vt:lpstr>Tóm Tắt</vt:lpstr>
      <vt:lpstr>Kết luận </vt:lpstr>
      <vt:lpstr>Kết luận (tt)</vt:lpstr>
      <vt:lpstr>Kết luận (tt)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2018-09-24T02:32:42Z</dcterms:created>
  <dcterms:modified xsi:type="dcterms:W3CDTF">2018-09-25T19:59:52Z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