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E9F31-4B77-454A-ABFF-8C9E02C97932}" type="datetimeFigureOut">
              <a:rPr lang="en-US" smtClean="0"/>
              <a:t>10/17/2018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C185E-C85F-4556-BFFB-005B7FD44809}" type="slidenum">
              <a:rPr lang="en-US" smtClean="0"/>
              <a:t>‹#›</a:t>
            </a:fld>
            <a:endParaRPr lang="en-US"/>
          </a:p>
        </p:txBody>
      </p:sp>
    </p:spTree>
    <p:extLst>
      <p:ext uri="{BB962C8B-B14F-4D97-AF65-F5344CB8AC3E}">
        <p14:creationId xmlns:p14="http://schemas.microsoft.com/office/powerpoint/2010/main" val="120652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77FD8B9-163A-434E-9B5F-E40F25E6CF4D}" type="slidenum">
              <a:rPr lang="en-US" smtClean="0"/>
              <a:t>1</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583076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2199531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67942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4105584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260160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2067746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641702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708095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428197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6523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09518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9</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708095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1836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2536359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910713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041411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39</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292368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597058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41</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358181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42</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4031512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43</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2052466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44</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291232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708095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50</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708095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51</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907759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52</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247451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53</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22913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56</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896090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57</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672711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record structure would be an example of a data structure.</a:t>
            </a:r>
          </a:p>
        </p:txBody>
      </p:sp>
      <p:sp>
        <p:nvSpPr>
          <p:cNvPr id="4" name="Slide Number Placeholder 3"/>
          <p:cNvSpPr>
            <a:spLocks noGrp="1"/>
          </p:cNvSpPr>
          <p:nvPr>
            <p:ph type="sldNum" sz="quarter" idx="10"/>
          </p:nvPr>
        </p:nvSpPr>
        <p:spPr/>
        <p:txBody>
          <a:bodyPr/>
          <a:lstStyle/>
          <a:p>
            <a:fld id="{E77FD8B9-163A-434E-9B5F-E40F25E6CF4D}" type="slidenum">
              <a:rPr lang="en-US" smtClean="0"/>
              <a:t>64</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Repetitive elements are also called repeating groups or tables.</a:t>
            </a:r>
          </a:p>
          <a:p>
            <a:endParaRPr lang="en-US" dirty="0" smtClean="0"/>
          </a:p>
          <a:p>
            <a:r>
              <a:rPr lang="en-US" dirty="0" smtClean="0"/>
              <a:t>Brackets – the elements listed between the brackets are mutually exclusive.</a:t>
            </a:r>
          </a:p>
          <a:p>
            <a:endParaRPr lang="en-US" dirty="0" smtClean="0"/>
          </a:p>
          <a:p>
            <a:r>
              <a:rPr lang="en-US" dirty="0" smtClean="0"/>
              <a:t>Parentheses – optional elements may be left blank on entry screens and may contain spaces or zeros for numeric fields in file structures.</a:t>
            </a:r>
          </a:p>
        </p:txBody>
      </p:sp>
      <p:sp>
        <p:nvSpPr>
          <p:cNvPr id="4" name="Slide Number Placeholder 3"/>
          <p:cNvSpPr>
            <a:spLocks noGrp="1"/>
          </p:cNvSpPr>
          <p:nvPr>
            <p:ph type="sldNum" sz="quarter" idx="10"/>
          </p:nvPr>
        </p:nvSpPr>
        <p:spPr/>
        <p:txBody>
          <a:bodyPr/>
          <a:lstStyle/>
          <a:p>
            <a:fld id="{E77FD8B9-163A-434E-9B5F-E40F25E6CF4D}" type="slidenum">
              <a:rPr lang="en-US" smtClean="0"/>
              <a:t>65</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937364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7FD8B9-163A-434E-9B5F-E40F25E6CF4D}" type="slidenum">
              <a:rPr lang="en-US" smtClean="0"/>
              <a:t>66</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937364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structural record is made up of a group of element. Customer Name is made up of First Name, Middle Name, Last Name.</a:t>
            </a:r>
            <a:endParaRPr lang="en-US" dirty="0"/>
          </a:p>
        </p:txBody>
      </p:sp>
      <p:sp>
        <p:nvSpPr>
          <p:cNvPr id="4" name="Slide Number Placeholder 3"/>
          <p:cNvSpPr>
            <a:spLocks noGrp="1"/>
          </p:cNvSpPr>
          <p:nvPr>
            <p:ph type="sldNum" sz="quarter" idx="10"/>
          </p:nvPr>
        </p:nvSpPr>
        <p:spPr/>
        <p:txBody>
          <a:bodyPr/>
          <a:lstStyle/>
          <a:p>
            <a:fld id="{E77FD8B9-163A-434E-9B5F-E40F25E6CF4D}" type="slidenum">
              <a:rPr lang="en-US" smtClean="0"/>
              <a:t>67</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93736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708095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City may be a customer city, supplier city, or employee city.</a:t>
            </a:r>
            <a:endParaRPr lang="en-US" dirty="0"/>
          </a:p>
        </p:txBody>
      </p:sp>
      <p:sp>
        <p:nvSpPr>
          <p:cNvPr id="4" name="Slide Number Placeholder 3"/>
          <p:cNvSpPr>
            <a:spLocks noGrp="1"/>
          </p:cNvSpPr>
          <p:nvPr>
            <p:ph type="sldNum" sz="quarter" idx="10"/>
          </p:nvPr>
        </p:nvSpPr>
        <p:spPr/>
        <p:txBody>
          <a:bodyPr/>
          <a:lstStyle/>
          <a:p>
            <a:fld id="{E77FD8B9-163A-434E-9B5F-E40F25E6CF4D}" type="slidenum">
              <a:rPr lang="en-US" smtClean="0"/>
              <a:t>68</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937364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7FD8B9-163A-434E-9B5F-E40F25E6CF4D}" type="slidenum">
              <a:rPr lang="en-US" smtClean="0"/>
              <a:t>69</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937364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that the logical design accurately reflect the mental model of how the user views the system.</a:t>
            </a:r>
          </a:p>
          <a:p>
            <a:endParaRPr lang="en-US" dirty="0" smtClean="0"/>
          </a:p>
          <a:p>
            <a:r>
              <a:rPr lang="en-US" dirty="0" smtClean="0"/>
              <a:t>The physical data structures are designed using the logical data structures as a basis.</a:t>
            </a:r>
            <a:endParaRPr lang="en-US" dirty="0"/>
          </a:p>
        </p:txBody>
      </p:sp>
      <p:sp>
        <p:nvSpPr>
          <p:cNvPr id="4" name="Slide Number Placeholder 3"/>
          <p:cNvSpPr>
            <a:spLocks noGrp="1"/>
          </p:cNvSpPr>
          <p:nvPr>
            <p:ph type="sldNum" sz="quarter" idx="10"/>
          </p:nvPr>
        </p:nvSpPr>
        <p:spPr/>
        <p:txBody>
          <a:bodyPr/>
          <a:lstStyle/>
          <a:p>
            <a:fld id="{E77FD8B9-163A-434E-9B5F-E40F25E6CF4D}" type="slidenum">
              <a:rPr lang="en-US" smtClean="0"/>
              <a:t>70</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937364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fields used to locate records – An example is an item number, its not required for a business to function but is necessary for identifying and locating computer records.</a:t>
            </a:r>
          </a:p>
          <a:p>
            <a:endParaRPr lang="en-US" dirty="0" smtClean="0"/>
          </a:p>
          <a:p>
            <a:r>
              <a:rPr lang="en-US" dirty="0" smtClean="0"/>
              <a:t>Codes to identify record status – such as whether an employee is active or inactive.</a:t>
            </a:r>
          </a:p>
          <a:p>
            <a:endParaRPr lang="en-US" dirty="0" smtClean="0"/>
          </a:p>
          <a:p>
            <a:r>
              <a:rPr lang="en-US" dirty="0" smtClean="0"/>
              <a:t>Transaction codes to identify different record types – a credit file containing records for returned items as well as records of payments.</a:t>
            </a:r>
          </a:p>
          <a:p>
            <a:endParaRPr lang="en-US" dirty="0" smtClean="0"/>
          </a:p>
          <a:p>
            <a:r>
              <a:rPr lang="en-US" dirty="0" smtClean="0"/>
              <a:t>Repeating group entries – contain a count of how many items are in the group</a:t>
            </a:r>
          </a:p>
          <a:p>
            <a:endParaRPr lang="en-US" dirty="0" smtClean="0"/>
          </a:p>
          <a:p>
            <a:r>
              <a:rPr lang="en-US" dirty="0" smtClean="0"/>
              <a:t>Password – might be used by a customer accessing a secure Web site.</a:t>
            </a:r>
            <a:endParaRPr lang="en-US" dirty="0"/>
          </a:p>
        </p:txBody>
      </p:sp>
      <p:sp>
        <p:nvSpPr>
          <p:cNvPr id="4" name="Slide Number Placeholder 3"/>
          <p:cNvSpPr>
            <a:spLocks noGrp="1"/>
          </p:cNvSpPr>
          <p:nvPr>
            <p:ph type="sldNum" sz="quarter" idx="10"/>
          </p:nvPr>
        </p:nvSpPr>
        <p:spPr/>
        <p:txBody>
          <a:bodyPr/>
          <a:lstStyle/>
          <a:p>
            <a:fld id="{E77FD8B9-163A-434E-9B5F-E40F25E6CF4D}" type="slidenum">
              <a:rPr lang="en-US" smtClean="0"/>
              <a:t>71</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937364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72</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597058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7FD8B9-163A-434E-9B5F-E40F25E6CF4D}" type="slidenum">
              <a:rPr lang="en-US" smtClean="0"/>
              <a:t>73</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937364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 ID - This optional entry allows the analyst to build automated data dictionary entries.</a:t>
            </a:r>
          </a:p>
          <a:p>
            <a:endParaRPr lang="en-US" dirty="0" smtClean="0"/>
          </a:p>
          <a:p>
            <a:r>
              <a:rPr lang="en-US" dirty="0" smtClean="0"/>
              <a:t>The name of the element - descriptive and unique; It should be what the element is commonly called in most programs or by the major user of the element.</a:t>
            </a:r>
          </a:p>
          <a:p>
            <a:endParaRPr lang="en-US" dirty="0" smtClean="0"/>
          </a:p>
          <a:p>
            <a:r>
              <a:rPr lang="en-US" dirty="0" smtClean="0"/>
              <a:t>Aliases - which are synonyms or other names for the element; These are names used by different users within different systems.</a:t>
            </a:r>
          </a:p>
          <a:p>
            <a:endParaRPr lang="en-US" dirty="0" smtClean="0"/>
          </a:p>
          <a:p>
            <a:r>
              <a:rPr lang="en-US" dirty="0" smtClean="0"/>
              <a:t>Whether the element is base or derived –</a:t>
            </a:r>
          </a:p>
          <a:p>
            <a:pPr lvl="2"/>
            <a:r>
              <a:rPr lang="en-US" dirty="0" smtClean="0"/>
              <a:t>A base element is one that has been initially keyed into the system.</a:t>
            </a:r>
          </a:p>
          <a:p>
            <a:pPr lvl="2"/>
            <a:r>
              <a:rPr lang="en-US" dirty="0" smtClean="0"/>
              <a:t>A derived element is one that is created by a process, usually as the result of a calculation or some logic.</a:t>
            </a:r>
          </a:p>
          <a:p>
            <a:endParaRPr lang="en-US" dirty="0" smtClean="0"/>
          </a:p>
          <a:p>
            <a:r>
              <a:rPr lang="en-US" dirty="0" smtClean="0"/>
              <a:t>Type of data – alphanumeric or text data.</a:t>
            </a:r>
          </a:p>
        </p:txBody>
      </p:sp>
      <p:sp>
        <p:nvSpPr>
          <p:cNvPr id="4" name="Slide Number Placeholder 3"/>
          <p:cNvSpPr>
            <a:spLocks noGrp="1"/>
          </p:cNvSpPr>
          <p:nvPr>
            <p:ph type="sldNum" sz="quarter" idx="10"/>
          </p:nvPr>
        </p:nvSpPr>
        <p:spPr/>
        <p:txBody>
          <a:bodyPr/>
          <a:lstStyle/>
          <a:p>
            <a:fld id="{E77FD8B9-163A-434E-9B5F-E40F25E6CF4D}" type="slidenum">
              <a:rPr lang="en-US" smtClean="0"/>
              <a:t>74</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 ID - This optional entry allows the analyst to build automated data dictionary entries.</a:t>
            </a:r>
          </a:p>
        </p:txBody>
      </p:sp>
      <p:sp>
        <p:nvSpPr>
          <p:cNvPr id="4" name="Slide Number Placeholder 3"/>
          <p:cNvSpPr>
            <a:spLocks noGrp="1"/>
          </p:cNvSpPr>
          <p:nvPr>
            <p:ph type="sldNum" sz="quarter" idx="10"/>
          </p:nvPr>
        </p:nvSpPr>
        <p:spPr/>
        <p:txBody>
          <a:bodyPr/>
          <a:lstStyle/>
          <a:p>
            <a:fld id="{E77FD8B9-163A-434E-9B5F-E40F25E6CF4D}" type="slidenum">
              <a:rPr lang="en-US" smtClean="0"/>
              <a:t>75</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name of the element - descriptive and unique; It should be what the element is commonly called in most programs or by the major user of the element.</a:t>
            </a:r>
          </a:p>
        </p:txBody>
      </p:sp>
      <p:sp>
        <p:nvSpPr>
          <p:cNvPr id="4" name="Slide Number Placeholder 3"/>
          <p:cNvSpPr>
            <a:spLocks noGrp="1"/>
          </p:cNvSpPr>
          <p:nvPr>
            <p:ph type="sldNum" sz="quarter" idx="10"/>
          </p:nvPr>
        </p:nvSpPr>
        <p:spPr/>
        <p:txBody>
          <a:bodyPr/>
          <a:lstStyle/>
          <a:p>
            <a:fld id="{E77FD8B9-163A-434E-9B5F-E40F25E6CF4D}" type="slidenum">
              <a:rPr lang="en-US" smtClean="0"/>
              <a:t>76</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Aliases - which are synonyms or other names for the element; These are names used by different users within different systems.</a:t>
            </a:r>
          </a:p>
        </p:txBody>
      </p:sp>
      <p:sp>
        <p:nvSpPr>
          <p:cNvPr id="4" name="Slide Number Placeholder 3"/>
          <p:cNvSpPr>
            <a:spLocks noGrp="1"/>
          </p:cNvSpPr>
          <p:nvPr>
            <p:ph type="sldNum" sz="quarter" idx="10"/>
          </p:nvPr>
        </p:nvSpPr>
        <p:spPr/>
        <p:txBody>
          <a:bodyPr/>
          <a:lstStyle/>
          <a:p>
            <a:fld id="{E77FD8B9-163A-434E-9B5F-E40F25E6CF4D}" type="slidenum">
              <a:rPr lang="en-US" smtClean="0"/>
              <a:t>77</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708095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7FD8B9-163A-434E-9B5F-E40F25E6CF4D}" type="slidenum">
              <a:rPr lang="en-US" smtClean="0"/>
              <a:t>78</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the element is base or derived –</a:t>
            </a:r>
          </a:p>
          <a:p>
            <a:pPr lvl="2"/>
            <a:r>
              <a:rPr lang="en-US" dirty="0" smtClean="0"/>
              <a:t>A base element is one that has been initially keyed into the system.</a:t>
            </a:r>
          </a:p>
          <a:p>
            <a:pPr lvl="2"/>
            <a:r>
              <a:rPr lang="en-US" dirty="0" smtClean="0"/>
              <a:t>A derived element is one that is created by a process, usually as the result of a calculation or some logic.</a:t>
            </a:r>
          </a:p>
        </p:txBody>
      </p:sp>
      <p:sp>
        <p:nvSpPr>
          <p:cNvPr id="4" name="Slide Number Placeholder 3"/>
          <p:cNvSpPr>
            <a:spLocks noGrp="1"/>
          </p:cNvSpPr>
          <p:nvPr>
            <p:ph type="sldNum" sz="quarter" idx="10"/>
          </p:nvPr>
        </p:nvSpPr>
        <p:spPr/>
        <p:txBody>
          <a:bodyPr/>
          <a:lstStyle/>
          <a:p>
            <a:fld id="{E77FD8B9-163A-434E-9B5F-E40F25E6CF4D}" type="slidenum">
              <a:rPr lang="en-US" smtClean="0"/>
              <a:t>79</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Numeric amount lengths - should be determined by figuring the largest number the amount will contain and then allowing room for expansion.</a:t>
            </a:r>
          </a:p>
          <a:p>
            <a:pPr lvl="1"/>
            <a:r>
              <a:rPr lang="en-US" dirty="0" smtClean="0"/>
              <a:t>				  Totals should be large enough to accommodate the numbers accumulated into them.</a:t>
            </a:r>
          </a:p>
          <a:p>
            <a:pPr lvl="1"/>
            <a:endParaRPr lang="en-US" dirty="0" smtClean="0"/>
          </a:p>
          <a:p>
            <a:r>
              <a:rPr lang="en-US" dirty="0" smtClean="0"/>
              <a:t>Name and address fields – can be determined from a table.</a:t>
            </a:r>
          </a:p>
          <a:p>
            <a:pPr lvl="1"/>
            <a:endParaRPr lang="en-US" dirty="0" smtClean="0"/>
          </a:p>
          <a:p>
            <a:r>
              <a:rPr lang="en-US" dirty="0" smtClean="0"/>
              <a:t>Other fields – look at historical data found in the organization.</a:t>
            </a:r>
          </a:p>
        </p:txBody>
      </p:sp>
      <p:sp>
        <p:nvSpPr>
          <p:cNvPr id="4" name="Slide Number Placeholder 3"/>
          <p:cNvSpPr>
            <a:spLocks noGrp="1"/>
          </p:cNvSpPr>
          <p:nvPr>
            <p:ph type="sldNum" sz="quarter" idx="10"/>
          </p:nvPr>
        </p:nvSpPr>
        <p:spPr/>
        <p:txBody>
          <a:bodyPr/>
          <a:lstStyle/>
          <a:p>
            <a:fld id="{E77FD8B9-163A-434E-9B5F-E40F25E6CF4D}" type="slidenum">
              <a:rPr lang="en-US" smtClean="0"/>
              <a:t>80</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name field of 11 characters will accommodate 98 percent of the last names in the United States.</a:t>
            </a:r>
          </a:p>
        </p:txBody>
      </p:sp>
      <p:sp>
        <p:nvSpPr>
          <p:cNvPr id="4" name="Slide Number Placeholder 3"/>
          <p:cNvSpPr>
            <a:spLocks noGrp="1"/>
          </p:cNvSpPr>
          <p:nvPr>
            <p:ph type="sldNum" sz="quarter" idx="10"/>
          </p:nvPr>
        </p:nvSpPr>
        <p:spPr/>
        <p:txBody>
          <a:bodyPr/>
          <a:lstStyle/>
          <a:p>
            <a:fld id="{E77FD8B9-163A-434E-9B5F-E40F25E6CF4D}" type="slidenum">
              <a:rPr lang="en-US" smtClean="0"/>
              <a:t>81</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7FD8B9-163A-434E-9B5F-E40F25E6CF4D}" type="slidenum">
              <a:rPr lang="en-US" smtClean="0"/>
              <a:t>82</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of data – alphanumeric or text data.</a:t>
            </a:r>
          </a:p>
          <a:p>
            <a:endParaRPr lang="en-US" dirty="0" smtClean="0"/>
          </a:p>
          <a:p>
            <a:r>
              <a:rPr lang="en-US" dirty="0" smtClean="0"/>
              <a:t>Mainframe: packed, binary, display – </a:t>
            </a:r>
          </a:p>
          <a:p>
            <a:r>
              <a:rPr lang="en-US" dirty="0" smtClean="0"/>
              <a:t>	Zoned decimal – used for printing and displaying data</a:t>
            </a:r>
          </a:p>
          <a:p>
            <a:r>
              <a:rPr lang="en-US" dirty="0" smtClean="0"/>
              <a:t>	Packed decimal – commonly used to save space on file layouts and for elements that require a high level of arithmetic to be performed on them.</a:t>
            </a:r>
          </a:p>
          <a:p>
            <a:r>
              <a:rPr lang="en-US" dirty="0" smtClean="0"/>
              <a:t>	Binary – suitable for the same purposes as the packed decimal format but is less commonly used.</a:t>
            </a:r>
          </a:p>
        </p:txBody>
      </p:sp>
      <p:sp>
        <p:nvSpPr>
          <p:cNvPr id="4" name="Slide Number Placeholder 3"/>
          <p:cNvSpPr>
            <a:spLocks noGrp="1"/>
          </p:cNvSpPr>
          <p:nvPr>
            <p:ph type="sldNum" sz="quarter" idx="10"/>
          </p:nvPr>
        </p:nvSpPr>
        <p:spPr/>
        <p:txBody>
          <a:bodyPr/>
          <a:lstStyle/>
          <a:p>
            <a:fld id="{E77FD8B9-163A-434E-9B5F-E40F25E6CF4D}" type="slidenum">
              <a:rPr lang="en-US" smtClean="0"/>
              <a:t>83</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7FD8B9-163A-434E-9B5F-E40F25E6CF4D}" type="slidenum">
              <a:rPr lang="en-US" smtClean="0"/>
              <a:t>84</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9373641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 and output formats should be included, using coding symbols:</a:t>
            </a:r>
          </a:p>
          <a:p>
            <a:pPr lvl="1"/>
            <a:r>
              <a:rPr lang="en-US" dirty="0" smtClean="0"/>
              <a:t>Z - Zero suppress.</a:t>
            </a:r>
          </a:p>
          <a:p>
            <a:pPr lvl="1"/>
            <a:r>
              <a:rPr lang="en-US" dirty="0" smtClean="0"/>
              <a:t>9 – Number.</a:t>
            </a:r>
          </a:p>
          <a:p>
            <a:pPr lvl="1"/>
            <a:r>
              <a:rPr lang="en-US" dirty="0" smtClean="0"/>
              <a:t>X – Character.</a:t>
            </a:r>
          </a:p>
          <a:p>
            <a:pPr lvl="1"/>
            <a:r>
              <a:rPr lang="en-US" dirty="0" smtClean="0"/>
              <a:t>X(8) - 8 characters.</a:t>
            </a:r>
          </a:p>
          <a:p>
            <a:pPr lvl="1"/>
            <a:r>
              <a:rPr lang="en-US" dirty="0" smtClean="0"/>
              <a:t>. , - Comma, decimal point, hyphen.</a:t>
            </a:r>
          </a:p>
          <a:p>
            <a:r>
              <a:rPr lang="en-US" dirty="0" smtClean="0"/>
              <a:t>These may translate into masks used to define database fields.</a:t>
            </a:r>
          </a:p>
        </p:txBody>
      </p:sp>
      <p:sp>
        <p:nvSpPr>
          <p:cNvPr id="4" name="Slide Number Placeholder 3"/>
          <p:cNvSpPr>
            <a:spLocks noGrp="1"/>
          </p:cNvSpPr>
          <p:nvPr>
            <p:ph type="sldNum" sz="quarter" idx="10"/>
          </p:nvPr>
        </p:nvSpPr>
        <p:spPr/>
        <p:txBody>
          <a:bodyPr/>
          <a:lstStyle/>
          <a:p>
            <a:fld id="{E77FD8B9-163A-434E-9B5F-E40F25E6CF4D}" type="slidenum">
              <a:rPr lang="en-US" smtClean="0"/>
              <a:t>85</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9373641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Discrete –</a:t>
            </a:r>
          </a:p>
          <a:p>
            <a:r>
              <a:rPr lang="en-US" dirty="0" smtClean="0"/>
              <a:t>	Discrete elements are verified by checking the values within a program.</a:t>
            </a:r>
          </a:p>
          <a:p>
            <a:pPr lvl="2"/>
            <a:r>
              <a:rPr lang="en-US" dirty="0" smtClean="0"/>
              <a:t>  They may search a table of codes.</a:t>
            </a:r>
          </a:p>
          <a:p>
            <a:endParaRPr lang="en-US" dirty="0" smtClean="0"/>
          </a:p>
          <a:p>
            <a:r>
              <a:rPr lang="en-US" dirty="0" smtClean="0"/>
              <a:t>Continuous – </a:t>
            </a:r>
          </a:p>
          <a:p>
            <a:r>
              <a:rPr lang="en-US" dirty="0" smtClean="0"/>
              <a:t>	 Continuous elements are checked that the data is within limits or ranges.</a:t>
            </a:r>
          </a:p>
        </p:txBody>
      </p:sp>
      <p:sp>
        <p:nvSpPr>
          <p:cNvPr id="4" name="Slide Number Placeholder 3"/>
          <p:cNvSpPr>
            <a:spLocks noGrp="1"/>
          </p:cNvSpPr>
          <p:nvPr>
            <p:ph type="sldNum" sz="quarter" idx="10"/>
          </p:nvPr>
        </p:nvSpPr>
        <p:spPr/>
        <p:txBody>
          <a:bodyPr/>
          <a:lstStyle/>
          <a:p>
            <a:fld id="{E77FD8B9-163A-434E-9B5F-E40F25E6CF4D}" type="slidenum">
              <a:rPr lang="en-US" smtClean="0"/>
              <a:t>86</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7FD8B9-163A-434E-9B5F-E40F25E6CF4D}" type="slidenum">
              <a:rPr lang="en-US" smtClean="0"/>
              <a:t>87</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7080955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7FD8B9-163A-434E-9B5F-E40F25E6CF4D}" type="slidenum">
              <a:rPr lang="en-US" smtClean="0"/>
              <a:t>88</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89</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5970585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stores are created for each different data entity being stored  - All base elements must be stored in the system. Derived elements may also be stored in the system.</a:t>
            </a:r>
          </a:p>
        </p:txBody>
      </p:sp>
      <p:sp>
        <p:nvSpPr>
          <p:cNvPr id="4" name="Slide Number Placeholder 3"/>
          <p:cNvSpPr>
            <a:spLocks noGrp="1"/>
          </p:cNvSpPr>
          <p:nvPr>
            <p:ph type="sldNum" sz="quarter" idx="10"/>
          </p:nvPr>
        </p:nvSpPr>
        <p:spPr/>
        <p:txBody>
          <a:bodyPr/>
          <a:lstStyle/>
          <a:p>
            <a:fld id="{E77FD8B9-163A-434E-9B5F-E40F25E6CF4D}" type="slidenum">
              <a:rPr lang="en-US" smtClean="0"/>
              <a:t>90</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Store ID – often mandatory to prevent the analyst from storing redundant information.</a:t>
            </a:r>
          </a:p>
          <a:p>
            <a:endParaRPr lang="en-US" dirty="0" smtClean="0"/>
          </a:p>
          <a:p>
            <a:r>
              <a:rPr lang="en-US" dirty="0" smtClean="0"/>
              <a:t>The Data Store Name - descriptive and unique.</a:t>
            </a:r>
          </a:p>
          <a:p>
            <a:endParaRPr lang="en-US" dirty="0" smtClean="0"/>
          </a:p>
          <a:p>
            <a:r>
              <a:rPr lang="en-US" dirty="0" smtClean="0"/>
              <a:t>An Alias for the table – such as CLIENT MASTER for the CUSTOMER MASTER.</a:t>
            </a:r>
          </a:p>
          <a:p>
            <a:endParaRPr lang="en-US" dirty="0" smtClean="0"/>
          </a:p>
          <a:p>
            <a:r>
              <a:rPr lang="en-US" dirty="0" smtClean="0"/>
              <a:t>The file type - computer or manual.</a:t>
            </a:r>
          </a:p>
          <a:p>
            <a:endParaRPr lang="en-US" dirty="0" smtClean="0"/>
          </a:p>
          <a:p>
            <a:r>
              <a:rPr lang="en-US" dirty="0" smtClean="0"/>
              <a:t>File format - Database table or flat file.</a:t>
            </a:r>
          </a:p>
        </p:txBody>
      </p:sp>
      <p:sp>
        <p:nvSpPr>
          <p:cNvPr id="4" name="Slide Number Placeholder 3"/>
          <p:cNvSpPr>
            <a:spLocks noGrp="1"/>
          </p:cNvSpPr>
          <p:nvPr>
            <p:ph type="sldNum" sz="quarter" idx="10"/>
          </p:nvPr>
        </p:nvSpPr>
        <p:spPr/>
        <p:txBody>
          <a:bodyPr/>
          <a:lstStyle/>
          <a:p>
            <a:fld id="{E77FD8B9-163A-434E-9B5F-E40F25E6CF4D}" type="slidenum">
              <a:rPr lang="en-US" smtClean="0"/>
              <a:t>91</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maximum and average number of records on the file as well as the growth per year – helps the analyst to predict the amount of disk space required for the application, necessary for hardware acquisition planning.</a:t>
            </a:r>
          </a:p>
          <a:p>
            <a:endParaRPr lang="en-US" dirty="0" smtClean="0"/>
          </a:p>
          <a:p>
            <a:r>
              <a:rPr lang="en-US" dirty="0" smtClean="0"/>
              <a:t>The file or data set name specifies the file name, if known – in the initial stages this item may be left blank.</a:t>
            </a:r>
          </a:p>
          <a:p>
            <a:endParaRPr lang="en-US" dirty="0" smtClean="0"/>
          </a:p>
          <a:p>
            <a:r>
              <a:rPr lang="en-US" dirty="0" smtClean="0"/>
              <a:t>The data structure should use a name found in the data dictionary – provides a link to the elements for this data store.</a:t>
            </a:r>
          </a:p>
          <a:p>
            <a:endParaRPr lang="en-US" dirty="0" smtClean="0"/>
          </a:p>
          <a:p>
            <a:r>
              <a:rPr lang="en-US" dirty="0" smtClean="0"/>
              <a:t>Primary and secondary keys – must be elements (or a combination of elements) found in the data structure.</a:t>
            </a:r>
          </a:p>
          <a:p>
            <a:r>
              <a:rPr lang="en-US" dirty="0" smtClean="0"/>
              <a:t>	primary key should be unique</a:t>
            </a:r>
          </a:p>
          <a:p>
            <a:r>
              <a:rPr lang="en-US" dirty="0" smtClean="0"/>
              <a:t>	secondary key is used to control record sequencing on reports and to locate records directly.</a:t>
            </a:r>
          </a:p>
          <a:p>
            <a:endParaRPr lang="en-US" dirty="0" smtClean="0"/>
          </a:p>
          <a:p>
            <a:r>
              <a:rPr lang="en-US" dirty="0" smtClean="0"/>
              <a:t>Comments – used for information that does not fit into any of the above categories; update or backup timing, security and so on.</a:t>
            </a:r>
            <a:endParaRPr lang="en-US" dirty="0"/>
          </a:p>
        </p:txBody>
      </p:sp>
      <p:sp>
        <p:nvSpPr>
          <p:cNvPr id="4" name="Slide Number Placeholder 3"/>
          <p:cNvSpPr>
            <a:spLocks noGrp="1"/>
          </p:cNvSpPr>
          <p:nvPr>
            <p:ph type="sldNum" sz="quarter" idx="10"/>
          </p:nvPr>
        </p:nvSpPr>
        <p:spPr/>
        <p:txBody>
          <a:bodyPr/>
          <a:lstStyle/>
          <a:p>
            <a:fld id="{E77FD8B9-163A-434E-9B5F-E40F25E6CF4D}" type="slidenum">
              <a:rPr lang="en-US" smtClean="0"/>
              <a:t>92</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7FD8B9-163A-434E-9B5F-E40F25E6CF4D}" type="slidenum">
              <a:rPr lang="en-US" smtClean="0"/>
              <a:t>93</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9373641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algebraic notation and structural records allows the analyst to develop the data dictionary and the data flow diagrams using a top-down approach.</a:t>
            </a:r>
          </a:p>
        </p:txBody>
      </p:sp>
      <p:sp>
        <p:nvSpPr>
          <p:cNvPr id="4" name="Slide Number Placeholder 3"/>
          <p:cNvSpPr>
            <a:spLocks noGrp="1"/>
          </p:cNvSpPr>
          <p:nvPr>
            <p:ph type="sldNum" sz="quarter" idx="10"/>
          </p:nvPr>
        </p:nvSpPr>
        <p:spPr/>
        <p:txBody>
          <a:bodyPr/>
          <a:lstStyle/>
          <a:p>
            <a:fld id="{E77FD8B9-163A-434E-9B5F-E40F25E6CF4D}" type="slidenum">
              <a:rPr lang="en-US" smtClean="0"/>
              <a:t>94</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important that he data flow names on the child data flow diagram are contained as elements or structural records in the data flow on the parent process. i.e. WAGE INFORMATION is a structural record contained in the EMPLOYEE RECORD.</a:t>
            </a:r>
          </a:p>
        </p:txBody>
      </p:sp>
      <p:sp>
        <p:nvSpPr>
          <p:cNvPr id="4" name="Slide Number Placeholder 3"/>
          <p:cNvSpPr>
            <a:spLocks noGrp="1"/>
          </p:cNvSpPr>
          <p:nvPr>
            <p:ph type="sldNum" sz="quarter" idx="10"/>
          </p:nvPr>
        </p:nvSpPr>
        <p:spPr/>
        <p:txBody>
          <a:bodyPr/>
          <a:lstStyle/>
          <a:p>
            <a:fld id="{E77FD8B9-163A-434E-9B5F-E40F25E6CF4D}" type="slidenum">
              <a:rPr lang="en-US" smtClean="0"/>
              <a:t>95</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9373641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step in creating the data dictionary is to identify and categorize system input and output data flow.</a:t>
            </a:r>
          </a:p>
          <a:p>
            <a:endParaRPr lang="en-US" dirty="0" smtClean="0"/>
          </a:p>
          <a:p>
            <a:r>
              <a:rPr lang="en-US" dirty="0" smtClean="0"/>
              <a:t>A descriptive name for the input or output – if the data flow is on a logical diagram, the name should identify what the data are for, if on the physical design the names should include that information regarding the format.</a:t>
            </a:r>
          </a:p>
          <a:p>
            <a:endParaRPr lang="en-US" dirty="0" smtClean="0"/>
          </a:p>
          <a:p>
            <a:r>
              <a:rPr lang="en-US" dirty="0" smtClean="0"/>
              <a:t>The user contact responsible – for further details clarification, design, feedback, and final approval.</a:t>
            </a:r>
          </a:p>
          <a:p>
            <a:endParaRPr lang="en-US" dirty="0" smtClean="0"/>
          </a:p>
          <a:p>
            <a:r>
              <a:rPr lang="en-US" dirty="0" smtClean="0"/>
              <a:t>The format of the data flow – in the logical design stage the format may be undetermined.</a:t>
            </a:r>
          </a:p>
          <a:p>
            <a:endParaRPr lang="en-US" dirty="0" smtClean="0"/>
          </a:p>
          <a:p>
            <a:r>
              <a:rPr lang="en-US" dirty="0" smtClean="0"/>
              <a:t>A list of elements – including their names, lengths, and whether they are base or derived, and their editing criteria.</a:t>
            </a:r>
            <a:endParaRPr lang="en-US" dirty="0"/>
          </a:p>
        </p:txBody>
      </p:sp>
      <p:sp>
        <p:nvSpPr>
          <p:cNvPr id="4" name="Slide Number Placeholder 3"/>
          <p:cNvSpPr>
            <a:spLocks noGrp="1"/>
          </p:cNvSpPr>
          <p:nvPr>
            <p:ph type="sldNum" sz="quarter" idx="10"/>
          </p:nvPr>
        </p:nvSpPr>
        <p:spPr/>
        <p:txBody>
          <a:bodyPr/>
          <a:lstStyle/>
          <a:p>
            <a:fld id="{E77FD8B9-163A-434E-9B5F-E40F25E6CF4D}" type="slidenum">
              <a:rPr lang="en-US" smtClean="0"/>
              <a:t>96</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forma has been completed, each element should be analyzed to determine whether the element repeats, whether it is optional, or whether it is mutually exclusive of another element.</a:t>
            </a:r>
            <a:endParaRPr lang="en-US" dirty="0"/>
          </a:p>
        </p:txBody>
      </p:sp>
      <p:sp>
        <p:nvSpPr>
          <p:cNvPr id="4" name="Slide Number Placeholder 3"/>
          <p:cNvSpPr>
            <a:spLocks noGrp="1"/>
          </p:cNvSpPr>
          <p:nvPr>
            <p:ph type="sldNum" sz="quarter" idx="10"/>
          </p:nvPr>
        </p:nvSpPr>
        <p:spPr/>
        <p:txBody>
          <a:bodyPr/>
          <a:lstStyle/>
          <a:p>
            <a:fld id="{E77FD8B9-163A-434E-9B5F-E40F25E6CF4D}" type="slidenum">
              <a:rPr lang="en-US" smtClean="0"/>
              <a:t>97</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93736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8966012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Derived values do not have to be stored in a data store.</a:t>
            </a:r>
          </a:p>
          <a:p>
            <a:endParaRPr lang="en-US" dirty="0" smtClean="0"/>
          </a:p>
          <a:p>
            <a:r>
              <a:rPr lang="en-US" dirty="0" smtClean="0"/>
              <a:t>“user views” – the way the user wants to see the information.</a:t>
            </a:r>
            <a:endParaRPr lang="en-US" dirty="0"/>
          </a:p>
        </p:txBody>
      </p:sp>
      <p:sp>
        <p:nvSpPr>
          <p:cNvPr id="4" name="Slide Number Placeholder 3"/>
          <p:cNvSpPr>
            <a:spLocks noGrp="1"/>
          </p:cNvSpPr>
          <p:nvPr>
            <p:ph type="sldNum" sz="quarter" idx="10"/>
          </p:nvPr>
        </p:nvSpPr>
        <p:spPr/>
        <p:txBody>
          <a:bodyPr/>
          <a:lstStyle/>
          <a:p>
            <a:fld id="{E77FD8B9-163A-434E-9B5F-E40F25E6CF4D}" type="slidenum">
              <a:rPr lang="en-US" smtClean="0"/>
              <a:t>98</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99</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5970585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ideal data dictionary is automated, interactive, online, and evolutionary.</a:t>
            </a:r>
          </a:p>
          <a:p>
            <a:endParaRPr lang="en-US" dirty="0" smtClean="0"/>
          </a:p>
          <a:p>
            <a:r>
              <a:rPr lang="en-US" dirty="0" smtClean="0"/>
              <a:t>To have maximum power, the data dictionary should be tied into a number of systems programs – so that when an item is updated or deleted from the data dictionary, it is automatically updated or deleted from the database.</a:t>
            </a:r>
          </a:p>
        </p:txBody>
      </p:sp>
      <p:sp>
        <p:nvSpPr>
          <p:cNvPr id="4" name="Slide Number Placeholder 3"/>
          <p:cNvSpPr>
            <a:spLocks noGrp="1"/>
          </p:cNvSpPr>
          <p:nvPr>
            <p:ph type="sldNum" sz="quarter" idx="10"/>
          </p:nvPr>
        </p:nvSpPr>
        <p:spPr/>
        <p:txBody>
          <a:bodyPr/>
          <a:lstStyle/>
          <a:p>
            <a:fld id="{E77FD8B9-163A-434E-9B5F-E40F25E6CF4D}" type="slidenum">
              <a:rPr lang="en-US" smtClean="0"/>
              <a:t>100</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ideal data dictionary is automated, interactive, online, and evolutionary.</a:t>
            </a:r>
          </a:p>
          <a:p>
            <a:endParaRPr lang="en-US" dirty="0" smtClean="0"/>
          </a:p>
          <a:p>
            <a:r>
              <a:rPr lang="en-US" dirty="0" smtClean="0"/>
              <a:t>To have maximum power, the data dictionary should be tied into a number of systems programs – so that when an item is updated or deleted from the data dictionary, it is automatically updated or deleted from the database.</a:t>
            </a:r>
          </a:p>
        </p:txBody>
      </p:sp>
      <p:sp>
        <p:nvSpPr>
          <p:cNvPr id="4" name="Slide Number Placeholder 3"/>
          <p:cNvSpPr>
            <a:spLocks noGrp="1"/>
          </p:cNvSpPr>
          <p:nvPr>
            <p:ph type="sldNum" sz="quarter" idx="10"/>
          </p:nvPr>
        </p:nvSpPr>
        <p:spPr/>
        <p:txBody>
          <a:bodyPr/>
          <a:lstStyle/>
          <a:p>
            <a:fld id="{E77FD8B9-163A-434E-9B5F-E40F25E6CF4D}" type="slidenum">
              <a:rPr lang="en-US" smtClean="0"/>
              <a:t>101</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base elements on an output data flow must be present on an input data flow to the process producing the output – base elements are keyed and should never be created by a process.</a:t>
            </a:r>
          </a:p>
          <a:p>
            <a:endParaRPr lang="en-US" dirty="0" smtClean="0"/>
          </a:p>
          <a:p>
            <a:r>
              <a:rPr lang="en-US" dirty="0" smtClean="0"/>
              <a:t>The data dictionary is the one common source in the organization for answering questions and settling disputes about any aspect of data definition.</a:t>
            </a:r>
            <a:endParaRPr lang="en-US" dirty="0"/>
          </a:p>
        </p:txBody>
      </p:sp>
      <p:sp>
        <p:nvSpPr>
          <p:cNvPr id="4" name="Slide Number Placeholder 3"/>
          <p:cNvSpPr>
            <a:spLocks noGrp="1"/>
          </p:cNvSpPr>
          <p:nvPr>
            <p:ph type="sldNum" sz="quarter" idx="10"/>
          </p:nvPr>
        </p:nvSpPr>
        <p:spPr/>
        <p:txBody>
          <a:bodyPr/>
          <a:lstStyle/>
          <a:p>
            <a:fld id="{E77FD8B9-163A-434E-9B5F-E40F25E6CF4D}" type="slidenum">
              <a:rPr lang="en-US" smtClean="0"/>
              <a:t>102</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9439406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103</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5970585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104</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8658569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105</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4960425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106</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4407078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107</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3092864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580781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FD8B9-163A-434E-9B5F-E40F25E6CF4D}"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Using</a:t>
            </a:r>
            <a:endParaRPr lang="en-US"/>
          </a:p>
        </p:txBody>
      </p:sp>
    </p:spTree>
    <p:extLst>
      <p:ext uri="{BB962C8B-B14F-4D97-AF65-F5344CB8AC3E}">
        <p14:creationId xmlns:p14="http://schemas.microsoft.com/office/powerpoint/2010/main" val="193481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A98B26-CACE-4E1D-9D72-7F4E97C9488F}" type="datetime1">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6700F-5462-4D92-BA7F-853B9E296C9D}" type="slidenum">
              <a:rPr lang="en-US" smtClean="0"/>
              <a:t>‹#›</a:t>
            </a:fld>
            <a:endParaRPr lang="en-US"/>
          </a:p>
        </p:txBody>
      </p:sp>
    </p:spTree>
    <p:extLst>
      <p:ext uri="{BB962C8B-B14F-4D97-AF65-F5344CB8AC3E}">
        <p14:creationId xmlns:p14="http://schemas.microsoft.com/office/powerpoint/2010/main" val="187480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A3DDB-D9BF-40D2-9671-31FAE3F58C79}" type="datetime1">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6700F-5462-4D92-BA7F-853B9E296C9D}" type="slidenum">
              <a:rPr lang="en-US" smtClean="0"/>
              <a:t>‹#›</a:t>
            </a:fld>
            <a:endParaRPr lang="en-US"/>
          </a:p>
        </p:txBody>
      </p:sp>
    </p:spTree>
    <p:extLst>
      <p:ext uri="{BB962C8B-B14F-4D97-AF65-F5344CB8AC3E}">
        <p14:creationId xmlns:p14="http://schemas.microsoft.com/office/powerpoint/2010/main" val="262551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B7E2-17A2-4C58-961A-0F49B384A023}" type="datetime1">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6700F-5462-4D92-BA7F-853B9E296C9D}" type="slidenum">
              <a:rPr lang="en-US" smtClean="0"/>
              <a:t>‹#›</a:t>
            </a:fld>
            <a:endParaRPr lang="en-US"/>
          </a:p>
        </p:txBody>
      </p:sp>
    </p:spTree>
    <p:extLst>
      <p:ext uri="{BB962C8B-B14F-4D97-AF65-F5344CB8AC3E}">
        <p14:creationId xmlns:p14="http://schemas.microsoft.com/office/powerpoint/2010/main" val="2181330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umber title">
    <p:spTree>
      <p:nvGrpSpPr>
        <p:cNvPr id="1" name=""/>
        <p:cNvGrpSpPr/>
        <p:nvPr/>
      </p:nvGrpSpPr>
      <p:grpSpPr>
        <a:xfrm>
          <a:off x="0" y="0"/>
          <a:ext cx="0" cy="0"/>
          <a:chOff x="0" y="0"/>
          <a:chExt cx="0" cy="0"/>
        </a:xfrm>
      </p:grpSpPr>
      <p:sp>
        <p:nvSpPr>
          <p:cNvPr id="8" name="Marcador de texto 7"/>
          <p:cNvSpPr>
            <a:spLocks noGrp="1"/>
          </p:cNvSpPr>
          <p:nvPr>
            <p:ph type="body" sz="quarter" idx="10" hasCustomPrompt="1"/>
          </p:nvPr>
        </p:nvSpPr>
        <p:spPr>
          <a:xfrm>
            <a:off x="2550806" y="2931256"/>
            <a:ext cx="4059970" cy="1007693"/>
          </a:xfrm>
          <a:prstGeom prst="rect">
            <a:avLst/>
          </a:prstGeom>
        </p:spPr>
        <p:txBody>
          <a:bodyPr wrap="square" lIns="0" tIns="0" rIns="0" bIns="0" anchor="ctr"/>
          <a:lstStyle>
            <a:lvl1pPr marL="0" indent="0" algn="ctr">
              <a:buNone/>
              <a:defRPr sz="7500" b="1" i="0">
                <a:solidFill>
                  <a:schemeClr val="accent1"/>
                </a:solidFill>
                <a:latin typeface="Raleway Black" charset="0"/>
                <a:ea typeface="Raleway Black" charset="0"/>
                <a:cs typeface="Raleway Black" charset="0"/>
              </a:defRPr>
            </a:lvl1pPr>
          </a:lstStyle>
          <a:p>
            <a:pPr lvl="0"/>
            <a:r>
              <a:rPr lang="es-ES_tradnl"/>
              <a:t>ALPHA</a:t>
            </a:r>
          </a:p>
        </p:txBody>
      </p:sp>
      <p:sp>
        <p:nvSpPr>
          <p:cNvPr id="9" name="Marcador de texto 7"/>
          <p:cNvSpPr>
            <a:spLocks noGrp="1"/>
          </p:cNvSpPr>
          <p:nvPr>
            <p:ph type="body" sz="quarter" idx="11" hasCustomPrompt="1"/>
          </p:nvPr>
        </p:nvSpPr>
        <p:spPr>
          <a:xfrm>
            <a:off x="2550807" y="3938950"/>
            <a:ext cx="4059969" cy="339972"/>
          </a:xfrm>
          <a:prstGeom prst="rect">
            <a:avLst/>
          </a:prstGeom>
        </p:spPr>
        <p:txBody>
          <a:bodyPr vert="horz" lIns="0" tIns="0" rIns="0" bIns="0" anchor="ctr"/>
          <a:lstStyle>
            <a:lvl1pPr marL="0" indent="0" algn="ctr">
              <a:buNone/>
              <a:defRPr sz="1200" b="1" i="0">
                <a:solidFill>
                  <a:schemeClr val="tx1">
                    <a:lumMod val="85000"/>
                    <a:lumOff val="15000"/>
                  </a:schemeClr>
                </a:solidFill>
                <a:latin typeface="Raleway Black" charset="0"/>
                <a:ea typeface="Raleway Black" charset="0"/>
                <a:cs typeface="Raleway Black" charset="0"/>
              </a:defRPr>
            </a:lvl1pPr>
          </a:lstStyle>
          <a:p>
            <a:pPr lvl="0"/>
            <a:r>
              <a:rPr lang="es-ES_tradnl"/>
              <a:t>ULTIMATE POWERPOINT TEMPLATE</a:t>
            </a:r>
          </a:p>
        </p:txBody>
      </p:sp>
    </p:spTree>
    <p:extLst>
      <p:ext uri="{BB962C8B-B14F-4D97-AF65-F5344CB8AC3E}">
        <p14:creationId xmlns:p14="http://schemas.microsoft.com/office/powerpoint/2010/main" val="1210020970"/>
      </p:ext>
    </p:extLst>
  </p:cSld>
  <p:clrMapOvr>
    <a:masterClrMapping/>
  </p:clrMapOvr>
  <p:extLst>
    <p:ext uri="{DCECCB84-F9BA-43D5-87BE-67443E8EF086}">
      <p15:sldGuideLst xmlns:p15="http://schemas.microsoft.com/office/powerpoint/2012/main" xmlns="">
        <p15:guide id="1" pos="2880">
          <p15:clr>
            <a:srgbClr val="FBAE40"/>
          </p15:clr>
        </p15:guide>
        <p15:guide id="2" pos="317">
          <p15:clr>
            <a:srgbClr val="FBAE40"/>
          </p15:clr>
        </p15:guide>
        <p15:guide id="3" pos="55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imple title slide">
    <p:spTree>
      <p:nvGrpSpPr>
        <p:cNvPr id="1" name=""/>
        <p:cNvGrpSpPr/>
        <p:nvPr/>
      </p:nvGrpSpPr>
      <p:grpSpPr>
        <a:xfrm>
          <a:off x="0" y="0"/>
          <a:ext cx="0" cy="0"/>
          <a:chOff x="0" y="0"/>
          <a:chExt cx="0" cy="0"/>
        </a:xfrm>
      </p:grpSpPr>
      <p:sp>
        <p:nvSpPr>
          <p:cNvPr id="8" name="Marcador de texto 7"/>
          <p:cNvSpPr>
            <a:spLocks noGrp="1"/>
          </p:cNvSpPr>
          <p:nvPr>
            <p:ph type="body" sz="quarter" idx="10" hasCustomPrompt="1"/>
          </p:nvPr>
        </p:nvSpPr>
        <p:spPr>
          <a:xfrm>
            <a:off x="512030" y="192269"/>
            <a:ext cx="4059970" cy="1384995"/>
          </a:xfrm>
          <a:prstGeom prst="rect">
            <a:avLst/>
          </a:prstGeom>
        </p:spPr>
        <p:txBody>
          <a:bodyPr wrap="none" lIns="0" tIns="0" rIns="0" bIns="0" anchor="t" anchorCtr="0">
            <a:noAutofit/>
          </a:bodyPr>
          <a:lstStyle>
            <a:lvl1pPr marL="0" indent="0" algn="l">
              <a:buNone/>
              <a:defRPr sz="7500" b="1" i="0">
                <a:solidFill>
                  <a:schemeClr val="bg1">
                    <a:lumMod val="85000"/>
                  </a:schemeClr>
                </a:solidFill>
                <a:latin typeface="Raleway Black" charset="0"/>
                <a:ea typeface="Raleway Black" charset="0"/>
                <a:cs typeface="Raleway Black" charset="0"/>
              </a:defRPr>
            </a:lvl1pPr>
          </a:lstStyle>
          <a:p>
            <a:pPr lvl="0"/>
            <a:r>
              <a:rPr lang="es-ES_tradnl"/>
              <a:t>TITLE</a:t>
            </a:r>
          </a:p>
        </p:txBody>
      </p:sp>
      <p:sp>
        <p:nvSpPr>
          <p:cNvPr id="4" name="Marcador de imagen 3"/>
          <p:cNvSpPr>
            <a:spLocks noGrp="1"/>
          </p:cNvSpPr>
          <p:nvPr>
            <p:ph type="pic" sz="quarter" idx="12"/>
          </p:nvPr>
        </p:nvSpPr>
        <p:spPr>
          <a:xfrm>
            <a:off x="4572001" y="884767"/>
            <a:ext cx="4213225" cy="5183717"/>
          </a:xfrm>
          <a:prstGeom prst="rect">
            <a:avLst/>
          </a:prstGeom>
        </p:spPr>
        <p:txBody>
          <a:bodyPr anchor="ctr"/>
          <a:lstStyle>
            <a:lvl1pPr marL="0" indent="0" algn="ctr">
              <a:buNone/>
              <a:defRPr sz="1200"/>
            </a:lvl1pPr>
          </a:lstStyle>
          <a:p>
            <a:endParaRPr lang="es-ES_tradnl"/>
          </a:p>
        </p:txBody>
      </p:sp>
      <p:sp>
        <p:nvSpPr>
          <p:cNvPr id="5" name="Marcador de texto 7"/>
          <p:cNvSpPr>
            <a:spLocks noGrp="1"/>
          </p:cNvSpPr>
          <p:nvPr>
            <p:ph type="body" sz="quarter" idx="11" hasCustomPrompt="1"/>
          </p:nvPr>
        </p:nvSpPr>
        <p:spPr>
          <a:xfrm>
            <a:off x="512031" y="884765"/>
            <a:ext cx="4059969" cy="1096436"/>
          </a:xfrm>
          <a:prstGeom prst="rect">
            <a:avLst/>
          </a:prstGeom>
          <a:solidFill>
            <a:schemeClr val="bg1"/>
          </a:solidFill>
        </p:spPr>
        <p:txBody>
          <a:bodyPr wrap="none" lIns="0" tIns="72000" rIns="0" bIns="0" anchor="t">
            <a:noAutofit/>
          </a:bodyPr>
          <a:lstStyle>
            <a:lvl1pPr marL="0" indent="0" algn="l">
              <a:buNone/>
              <a:defRPr sz="3500" b="1" i="0">
                <a:solidFill>
                  <a:schemeClr val="tx1">
                    <a:lumMod val="75000"/>
                    <a:lumOff val="25000"/>
                  </a:schemeClr>
                </a:solidFill>
                <a:latin typeface="Raleway Black" charset="0"/>
                <a:ea typeface="Raleway Black" charset="0"/>
                <a:cs typeface="Raleway Black" charset="0"/>
              </a:defRPr>
            </a:lvl1pPr>
          </a:lstStyle>
          <a:p>
            <a:pPr lvl="0"/>
            <a:r>
              <a:rPr lang="es-ES_tradnl"/>
              <a:t>WELCOME</a:t>
            </a:r>
          </a:p>
        </p:txBody>
      </p:sp>
    </p:spTree>
    <p:extLst>
      <p:ext uri="{BB962C8B-B14F-4D97-AF65-F5344CB8AC3E}">
        <p14:creationId xmlns:p14="http://schemas.microsoft.com/office/powerpoint/2010/main" val="2449128531"/>
      </p:ext>
    </p:extLst>
  </p:cSld>
  <p:clrMapOvr>
    <a:masterClrMapping/>
  </p:clrMapOvr>
  <p:extLst mod="1">
    <p:ext uri="{DCECCB84-F9BA-43D5-87BE-67443E8EF086}">
      <p15:sldGuideLst xmlns:p15="http://schemas.microsoft.com/office/powerpoint/2012/main" xmlns="">
        <p15:guide id="1" pos="2880">
          <p15:clr>
            <a:srgbClr val="FBAE40"/>
          </p15:clr>
        </p15:guide>
        <p15:guide id="2" pos="317">
          <p15:clr>
            <a:srgbClr val="FBAE40"/>
          </p15:clr>
        </p15:guide>
        <p15:guide id="3" pos="5534">
          <p15:clr>
            <a:srgbClr val="FBAE40"/>
          </p15:clr>
        </p15:guide>
        <p15:guide id="4" orient="horz" pos="41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Simple title slide">
    <p:bg>
      <p:bgPr>
        <a:solidFill>
          <a:schemeClr val="accent1"/>
        </a:solidFill>
        <a:effectLst/>
      </p:bgPr>
    </p:bg>
    <p:spTree>
      <p:nvGrpSpPr>
        <p:cNvPr id="1" name=""/>
        <p:cNvGrpSpPr/>
        <p:nvPr/>
      </p:nvGrpSpPr>
      <p:grpSpPr>
        <a:xfrm>
          <a:off x="0" y="0"/>
          <a:ext cx="0" cy="0"/>
          <a:chOff x="0" y="0"/>
          <a:chExt cx="0" cy="0"/>
        </a:xfrm>
      </p:grpSpPr>
      <p:sp>
        <p:nvSpPr>
          <p:cNvPr id="8" name="Marcador de texto 7"/>
          <p:cNvSpPr>
            <a:spLocks noGrp="1"/>
          </p:cNvSpPr>
          <p:nvPr>
            <p:ph type="body" sz="quarter" idx="10" hasCustomPrompt="1"/>
          </p:nvPr>
        </p:nvSpPr>
        <p:spPr>
          <a:xfrm>
            <a:off x="512031" y="1494375"/>
            <a:ext cx="3009645" cy="3077766"/>
          </a:xfrm>
          <a:prstGeom prst="rect">
            <a:avLst/>
          </a:prstGeom>
        </p:spPr>
        <p:txBody>
          <a:bodyPr wrap="square" lIns="0" tIns="0" rIns="0" bIns="0" anchor="t" anchorCtr="0">
            <a:spAutoFit/>
          </a:bodyPr>
          <a:lstStyle>
            <a:lvl1pPr marL="0" indent="0" algn="l">
              <a:lnSpc>
                <a:spcPts val="8000"/>
              </a:lnSpc>
              <a:buNone/>
              <a:defRPr sz="10000" b="1" i="0">
                <a:solidFill>
                  <a:schemeClr val="accent1">
                    <a:lumMod val="75000"/>
                  </a:schemeClr>
                </a:solidFill>
                <a:latin typeface="Raleway Black" charset="0"/>
                <a:ea typeface="Raleway Black" charset="0"/>
                <a:cs typeface="Raleway Black" charset="0"/>
              </a:defRPr>
            </a:lvl1pPr>
          </a:lstStyle>
          <a:p>
            <a:pPr lvl="0"/>
            <a:r>
              <a:rPr lang="es-ES_tradnl"/>
              <a:t>EXPERIENCE</a:t>
            </a:r>
          </a:p>
        </p:txBody>
      </p:sp>
      <p:sp>
        <p:nvSpPr>
          <p:cNvPr id="5" name="Marcador de texto 7"/>
          <p:cNvSpPr>
            <a:spLocks noGrp="1"/>
          </p:cNvSpPr>
          <p:nvPr>
            <p:ph type="body" sz="quarter" idx="11" hasCustomPrompt="1"/>
          </p:nvPr>
        </p:nvSpPr>
        <p:spPr>
          <a:xfrm>
            <a:off x="512031" y="2875304"/>
            <a:ext cx="4059970" cy="815248"/>
          </a:xfrm>
          <a:prstGeom prst="rect">
            <a:avLst/>
          </a:prstGeom>
          <a:noFill/>
        </p:spPr>
        <p:txBody>
          <a:bodyPr wrap="square" lIns="0" tIns="72000" rIns="0" bIns="0" anchor="t"/>
          <a:lstStyle>
            <a:lvl1pPr marL="0" indent="0" algn="ctr">
              <a:buNone/>
              <a:defRPr sz="3500" b="1" i="0">
                <a:solidFill>
                  <a:schemeClr val="tx1">
                    <a:lumMod val="85000"/>
                    <a:lumOff val="15000"/>
                  </a:schemeClr>
                </a:solidFill>
                <a:latin typeface="Raleway Black" charset="0"/>
                <a:ea typeface="Raleway Black" charset="0"/>
                <a:cs typeface="Raleway Black" charset="0"/>
              </a:defRPr>
            </a:lvl1pPr>
          </a:lstStyle>
          <a:p>
            <a:pPr lvl="0"/>
            <a:r>
              <a:rPr lang="es-ES_tradnl"/>
              <a:t>EXPERIENCE</a:t>
            </a:r>
          </a:p>
        </p:txBody>
      </p:sp>
    </p:spTree>
    <p:extLst>
      <p:ext uri="{BB962C8B-B14F-4D97-AF65-F5344CB8AC3E}">
        <p14:creationId xmlns:p14="http://schemas.microsoft.com/office/powerpoint/2010/main" val="322393672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1" pos="2880">
          <p15:clr>
            <a:srgbClr val="FBAE40"/>
          </p15:clr>
        </p15:guide>
        <p15:guide id="2" pos="317">
          <p15:clr>
            <a:srgbClr val="FBAE40"/>
          </p15:clr>
        </p15:guide>
        <p15:guide id="3" pos="5534">
          <p15:clr>
            <a:srgbClr val="FBAE40"/>
          </p15:clr>
        </p15:guide>
        <p15:guide id="4" orient="horz" pos="41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umber title">
    <p:spTree>
      <p:nvGrpSpPr>
        <p:cNvPr id="1" name=""/>
        <p:cNvGrpSpPr/>
        <p:nvPr/>
      </p:nvGrpSpPr>
      <p:grpSpPr>
        <a:xfrm>
          <a:off x="0" y="0"/>
          <a:ext cx="0" cy="0"/>
          <a:chOff x="0" y="0"/>
          <a:chExt cx="0" cy="0"/>
        </a:xfrm>
      </p:grpSpPr>
      <p:sp>
        <p:nvSpPr>
          <p:cNvPr id="8" name="Marcador de texto 7"/>
          <p:cNvSpPr>
            <a:spLocks noGrp="1"/>
          </p:cNvSpPr>
          <p:nvPr>
            <p:ph type="body" sz="quarter" idx="10" hasCustomPrompt="1"/>
          </p:nvPr>
        </p:nvSpPr>
        <p:spPr>
          <a:xfrm>
            <a:off x="512030" y="703873"/>
            <a:ext cx="1272808" cy="796680"/>
          </a:xfrm>
          <a:prstGeom prst="rect">
            <a:avLst/>
          </a:prstGeom>
        </p:spPr>
        <p:txBody>
          <a:bodyPr wrap="square" lIns="0" tIns="0" rIns="0" bIns="0" anchor="ctr"/>
          <a:lstStyle>
            <a:lvl1pPr marL="0" indent="0" algn="l">
              <a:buNone/>
              <a:defRPr sz="7500" b="1" i="0">
                <a:solidFill>
                  <a:schemeClr val="bg1">
                    <a:lumMod val="85000"/>
                  </a:schemeClr>
                </a:solidFill>
                <a:latin typeface="Raleway Black" charset="0"/>
                <a:ea typeface="Raleway Black" charset="0"/>
                <a:cs typeface="Raleway Black" charset="0"/>
              </a:defRPr>
            </a:lvl1pPr>
          </a:lstStyle>
          <a:p>
            <a:pPr lvl="0"/>
            <a:r>
              <a:rPr lang="es-ES_tradnl"/>
              <a:t>01</a:t>
            </a:r>
          </a:p>
        </p:txBody>
      </p:sp>
      <p:sp>
        <p:nvSpPr>
          <p:cNvPr id="9" name="Marcador de texto 7"/>
          <p:cNvSpPr>
            <a:spLocks noGrp="1"/>
          </p:cNvSpPr>
          <p:nvPr>
            <p:ph type="body" sz="quarter" idx="11" hasCustomPrompt="1"/>
          </p:nvPr>
        </p:nvSpPr>
        <p:spPr>
          <a:xfrm>
            <a:off x="503238" y="1123501"/>
            <a:ext cx="4068762" cy="564619"/>
          </a:xfrm>
          <a:prstGeom prst="rect">
            <a:avLst/>
          </a:prstGeom>
          <a:solidFill>
            <a:schemeClr val="bg1"/>
          </a:solidFill>
        </p:spPr>
        <p:txBody>
          <a:bodyPr vert="horz" lIns="0" tIns="72000" rIns="0" bIns="0" anchor="t"/>
          <a:lstStyle>
            <a:lvl1pPr marL="0" indent="0" algn="l">
              <a:buNone/>
              <a:defRPr sz="1200" b="1" i="0">
                <a:solidFill>
                  <a:schemeClr val="tx1">
                    <a:lumMod val="85000"/>
                    <a:lumOff val="15000"/>
                  </a:schemeClr>
                </a:solidFill>
                <a:latin typeface="Raleway Black" charset="0"/>
                <a:ea typeface="Raleway Black" charset="0"/>
                <a:cs typeface="Raleway Black" charset="0"/>
              </a:defRPr>
            </a:lvl1pPr>
          </a:lstStyle>
          <a:p>
            <a:pPr lvl="0"/>
            <a:r>
              <a:rPr lang="es-ES_tradnl"/>
              <a:t>ABOUT US </a:t>
            </a:r>
          </a:p>
        </p:txBody>
      </p:sp>
    </p:spTree>
    <p:extLst>
      <p:ext uri="{BB962C8B-B14F-4D97-AF65-F5344CB8AC3E}">
        <p14:creationId xmlns:p14="http://schemas.microsoft.com/office/powerpoint/2010/main" val="3470085190"/>
      </p:ext>
    </p:extLst>
  </p:cSld>
  <p:clrMapOvr>
    <a:masterClrMapping/>
  </p:clrMapOvr>
  <p:extLst>
    <p:ext uri="{DCECCB84-F9BA-43D5-87BE-67443E8EF086}">
      <p15:sldGuideLst xmlns:p15="http://schemas.microsoft.com/office/powerpoint/2012/main" xmlns="">
        <p15:guide id="1" pos="2880">
          <p15:clr>
            <a:srgbClr val="FBAE40"/>
          </p15:clr>
        </p15:guide>
        <p15:guide id="2" pos="317">
          <p15:clr>
            <a:srgbClr val="FBAE40"/>
          </p15:clr>
        </p15:guide>
        <p15:guide id="3" pos="5534">
          <p15:clr>
            <a:srgbClr val="FBAE40"/>
          </p15:clr>
        </p15:guide>
        <p15:guide id="4" orient="horz" pos="32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Simple title slide">
    <p:bg>
      <p:bgPr>
        <a:solidFill>
          <a:schemeClr val="accent3"/>
        </a:solidFill>
        <a:effectLst/>
      </p:bgPr>
    </p:bg>
    <p:spTree>
      <p:nvGrpSpPr>
        <p:cNvPr id="1" name=""/>
        <p:cNvGrpSpPr/>
        <p:nvPr/>
      </p:nvGrpSpPr>
      <p:grpSpPr>
        <a:xfrm>
          <a:off x="0" y="0"/>
          <a:ext cx="0" cy="0"/>
          <a:chOff x="0" y="0"/>
          <a:chExt cx="0" cy="0"/>
        </a:xfrm>
      </p:grpSpPr>
      <p:sp>
        <p:nvSpPr>
          <p:cNvPr id="8" name="Marcador de texto 7"/>
          <p:cNvSpPr>
            <a:spLocks noGrp="1"/>
          </p:cNvSpPr>
          <p:nvPr>
            <p:ph type="body" sz="quarter" idx="10" hasCustomPrompt="1"/>
          </p:nvPr>
        </p:nvSpPr>
        <p:spPr>
          <a:xfrm>
            <a:off x="512030" y="2045393"/>
            <a:ext cx="8273195" cy="1538883"/>
          </a:xfrm>
          <a:prstGeom prst="rect">
            <a:avLst/>
          </a:prstGeom>
        </p:spPr>
        <p:txBody>
          <a:bodyPr wrap="square" lIns="0" tIns="0" rIns="0" bIns="0" anchor="t" anchorCtr="0">
            <a:spAutoFit/>
          </a:bodyPr>
          <a:lstStyle>
            <a:lvl1pPr marL="0" indent="0" algn="ctr">
              <a:buNone/>
              <a:defRPr sz="10000" b="1" i="0">
                <a:solidFill>
                  <a:schemeClr val="accent3">
                    <a:lumMod val="75000"/>
                  </a:schemeClr>
                </a:solidFill>
                <a:latin typeface="Raleway Black" charset="0"/>
                <a:ea typeface="Raleway Black" charset="0"/>
                <a:cs typeface="Raleway Black" charset="0"/>
              </a:defRPr>
            </a:lvl1pPr>
          </a:lstStyle>
          <a:p>
            <a:pPr lvl="0"/>
            <a:r>
              <a:rPr lang="es-ES_tradnl"/>
              <a:t>EXPERIENCE</a:t>
            </a:r>
          </a:p>
        </p:txBody>
      </p:sp>
      <p:sp>
        <p:nvSpPr>
          <p:cNvPr id="5" name="Marcador de texto 7"/>
          <p:cNvSpPr>
            <a:spLocks noGrp="1"/>
          </p:cNvSpPr>
          <p:nvPr>
            <p:ph type="body" sz="quarter" idx="11" hasCustomPrompt="1"/>
          </p:nvPr>
        </p:nvSpPr>
        <p:spPr>
          <a:xfrm>
            <a:off x="512031" y="2875304"/>
            <a:ext cx="8273195" cy="1474275"/>
          </a:xfrm>
          <a:prstGeom prst="rect">
            <a:avLst/>
          </a:prstGeom>
          <a:solidFill>
            <a:schemeClr val="accent3"/>
          </a:solidFill>
        </p:spPr>
        <p:txBody>
          <a:bodyPr wrap="square" lIns="0" tIns="72000" rIns="0" bIns="0" anchor="t"/>
          <a:lstStyle>
            <a:lvl1pPr marL="0" indent="0" algn="ctr">
              <a:buNone/>
              <a:defRPr sz="3500" b="1" i="0">
                <a:solidFill>
                  <a:schemeClr val="tx1">
                    <a:lumMod val="85000"/>
                    <a:lumOff val="15000"/>
                  </a:schemeClr>
                </a:solidFill>
                <a:latin typeface="Raleway Black" charset="0"/>
                <a:ea typeface="Raleway Black" charset="0"/>
                <a:cs typeface="Raleway Black" charset="0"/>
              </a:defRPr>
            </a:lvl1pPr>
          </a:lstStyle>
          <a:p>
            <a:pPr lvl="0"/>
            <a:r>
              <a:rPr lang="es-ES_tradnl"/>
              <a:t>EXPERIENCE</a:t>
            </a:r>
          </a:p>
        </p:txBody>
      </p:sp>
    </p:spTree>
    <p:extLst>
      <p:ext uri="{BB962C8B-B14F-4D97-AF65-F5344CB8AC3E}">
        <p14:creationId xmlns:p14="http://schemas.microsoft.com/office/powerpoint/2010/main" val="177807348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1" pos="2880">
          <p15:clr>
            <a:srgbClr val="FBAE40"/>
          </p15:clr>
        </p15:guide>
        <p15:guide id="2" pos="317">
          <p15:clr>
            <a:srgbClr val="FBAE40"/>
          </p15:clr>
        </p15:guide>
        <p15:guide id="3" pos="5534">
          <p15:clr>
            <a:srgbClr val="FBAE40"/>
          </p15:clr>
        </p15:guide>
        <p15:guide id="4" orient="horz" pos="4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AB298-0BCE-4E9E-AD1A-300B7934F462}" type="datetime1">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6700F-5462-4D92-BA7F-853B9E296C9D}" type="slidenum">
              <a:rPr lang="en-US" smtClean="0"/>
              <a:t>‹#›</a:t>
            </a:fld>
            <a:endParaRPr lang="en-US"/>
          </a:p>
        </p:txBody>
      </p:sp>
    </p:spTree>
    <p:extLst>
      <p:ext uri="{BB962C8B-B14F-4D97-AF65-F5344CB8AC3E}">
        <p14:creationId xmlns:p14="http://schemas.microsoft.com/office/powerpoint/2010/main" val="341865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BDB7C-8109-4257-9B90-438093CBAC54}" type="datetime1">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6700F-5462-4D92-BA7F-853B9E296C9D}" type="slidenum">
              <a:rPr lang="en-US" smtClean="0"/>
              <a:t>‹#›</a:t>
            </a:fld>
            <a:endParaRPr lang="en-US"/>
          </a:p>
        </p:txBody>
      </p:sp>
    </p:spTree>
    <p:extLst>
      <p:ext uri="{BB962C8B-B14F-4D97-AF65-F5344CB8AC3E}">
        <p14:creationId xmlns:p14="http://schemas.microsoft.com/office/powerpoint/2010/main" val="109260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254141-F404-4140-850D-FA9423A5220E}" type="datetime1">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6700F-5462-4D92-BA7F-853B9E296C9D}" type="slidenum">
              <a:rPr lang="en-US" smtClean="0"/>
              <a:t>‹#›</a:t>
            </a:fld>
            <a:endParaRPr lang="en-US"/>
          </a:p>
        </p:txBody>
      </p:sp>
    </p:spTree>
    <p:extLst>
      <p:ext uri="{BB962C8B-B14F-4D97-AF65-F5344CB8AC3E}">
        <p14:creationId xmlns:p14="http://schemas.microsoft.com/office/powerpoint/2010/main" val="166392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92200-4229-4DC4-A8F2-32F2B6D7C5FC}" type="datetime1">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6700F-5462-4D92-BA7F-853B9E296C9D}" type="slidenum">
              <a:rPr lang="en-US" smtClean="0"/>
              <a:t>‹#›</a:t>
            </a:fld>
            <a:endParaRPr lang="en-US"/>
          </a:p>
        </p:txBody>
      </p:sp>
    </p:spTree>
    <p:extLst>
      <p:ext uri="{BB962C8B-B14F-4D97-AF65-F5344CB8AC3E}">
        <p14:creationId xmlns:p14="http://schemas.microsoft.com/office/powerpoint/2010/main" val="83701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F5D5C-6E42-4A69-8563-2AC8179E675D}" type="datetime1">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6700F-5462-4D92-BA7F-853B9E296C9D}" type="slidenum">
              <a:rPr lang="en-US" smtClean="0"/>
              <a:t>‹#›</a:t>
            </a:fld>
            <a:endParaRPr lang="en-US"/>
          </a:p>
        </p:txBody>
      </p:sp>
    </p:spTree>
    <p:extLst>
      <p:ext uri="{BB962C8B-B14F-4D97-AF65-F5344CB8AC3E}">
        <p14:creationId xmlns:p14="http://schemas.microsoft.com/office/powerpoint/2010/main" val="148173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A480C-D75A-4270-A19B-C2A11ACD7278}" type="datetime1">
              <a:rPr lang="en-US" smtClean="0"/>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6700F-5462-4D92-BA7F-853B9E296C9D}" type="slidenum">
              <a:rPr lang="en-US" smtClean="0"/>
              <a:t>‹#›</a:t>
            </a:fld>
            <a:endParaRPr lang="en-US"/>
          </a:p>
        </p:txBody>
      </p:sp>
    </p:spTree>
    <p:extLst>
      <p:ext uri="{BB962C8B-B14F-4D97-AF65-F5344CB8AC3E}">
        <p14:creationId xmlns:p14="http://schemas.microsoft.com/office/powerpoint/2010/main" val="402566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EB491C-8EE9-4EEF-BB0B-6385EB675C6A}" type="datetime1">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6700F-5462-4D92-BA7F-853B9E296C9D}" type="slidenum">
              <a:rPr lang="en-US" smtClean="0"/>
              <a:t>‹#›</a:t>
            </a:fld>
            <a:endParaRPr lang="en-US"/>
          </a:p>
        </p:txBody>
      </p:sp>
    </p:spTree>
    <p:extLst>
      <p:ext uri="{BB962C8B-B14F-4D97-AF65-F5344CB8AC3E}">
        <p14:creationId xmlns:p14="http://schemas.microsoft.com/office/powerpoint/2010/main" val="236699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781A2-7190-4D3D-8DF9-51D1BAB2132B}" type="datetime1">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6700F-5462-4D92-BA7F-853B9E296C9D}" type="slidenum">
              <a:rPr lang="en-US" smtClean="0"/>
              <a:t>‹#›</a:t>
            </a:fld>
            <a:endParaRPr lang="en-US"/>
          </a:p>
        </p:txBody>
      </p:sp>
    </p:spTree>
    <p:extLst>
      <p:ext uri="{BB962C8B-B14F-4D97-AF65-F5344CB8AC3E}">
        <p14:creationId xmlns:p14="http://schemas.microsoft.com/office/powerpoint/2010/main" val="346829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7A441-377C-4068-B9E4-405B36A809D4}" type="datetime1">
              <a:rPr lang="en-US" smtClean="0"/>
              <a:t>10/17/2018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6700F-5462-4D92-BA7F-853B9E296C9D}" type="slidenum">
              <a:rPr lang="en-US" smtClean="0"/>
              <a:t>‹#›</a:t>
            </a:fld>
            <a:endParaRPr lang="en-US"/>
          </a:p>
        </p:txBody>
      </p:sp>
    </p:spTree>
    <p:extLst>
      <p:ext uri="{BB962C8B-B14F-4D97-AF65-F5344CB8AC3E}">
        <p14:creationId xmlns:p14="http://schemas.microsoft.com/office/powerpoint/2010/main" val="486402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5781" y="2268250"/>
            <a:ext cx="8590019" cy="2294964"/>
          </a:xfrm>
        </p:spPr>
        <p:txBody>
          <a:bodyPr/>
          <a:lstStyle/>
          <a:p>
            <a:r>
              <a:rPr lang="en-US" sz="3600"/>
              <a:t>USING DATAFLOW DIAGRAMS &amp; DATA DICTIONARIES</a:t>
            </a:r>
          </a:p>
          <a:p>
            <a:r>
              <a:rPr lang="en-US" sz="3600">
                <a:solidFill>
                  <a:srgbClr val="FF0000"/>
                </a:solidFill>
              </a:rPr>
              <a:t>[SYSTEM Analysis &amp; Design]</a:t>
            </a:r>
          </a:p>
        </p:txBody>
      </p:sp>
      <p:sp>
        <p:nvSpPr>
          <p:cNvPr id="5" name="Marcador de texto 4"/>
          <p:cNvSpPr>
            <a:spLocks noGrp="1"/>
          </p:cNvSpPr>
          <p:nvPr>
            <p:ph type="body" sz="quarter" idx="11"/>
          </p:nvPr>
        </p:nvSpPr>
        <p:spPr>
          <a:xfrm>
            <a:off x="1045568" y="4563214"/>
            <a:ext cx="2747170" cy="339972"/>
          </a:xfrm>
        </p:spPr>
        <p:txBody>
          <a:bodyPr>
            <a:normAutofit fontScale="92500"/>
          </a:bodyPr>
          <a:lstStyle/>
          <a:p>
            <a:pPr algn="l"/>
            <a:r>
              <a:rPr lang="es-ES_tradnl" sz="1600" b="0">
                <a:solidFill>
                  <a:schemeClr val="tx1"/>
                </a:solidFill>
                <a:latin typeface="Arial Narrow" panose="020B0606020202030204" pitchFamily="34" charset="0"/>
              </a:rPr>
              <a:t>GVHD: 	</a:t>
            </a:r>
            <a:r>
              <a:rPr lang="es-ES_tradnl" sz="1600">
                <a:solidFill>
                  <a:schemeClr val="tx1"/>
                </a:solidFill>
                <a:latin typeface="Arial Narrow" panose="020B0606020202030204" pitchFamily="34" charset="0"/>
              </a:rPr>
              <a:t>NGUYEN THANH TUNG</a:t>
            </a:r>
          </a:p>
        </p:txBody>
      </p:sp>
      <p:cxnSp>
        <p:nvCxnSpPr>
          <p:cNvPr id="7" name="Conector recto 6"/>
          <p:cNvCxnSpPr/>
          <p:nvPr/>
        </p:nvCxnSpPr>
        <p:spPr>
          <a:xfrm>
            <a:off x="853986" y="3792637"/>
            <a:ext cx="7255130" cy="0"/>
          </a:xfrm>
          <a:prstGeom prst="line">
            <a:avLst/>
          </a:prstGeom>
          <a:ln>
            <a:headEnd type="none"/>
          </a:ln>
        </p:spPr>
        <p:style>
          <a:lnRef idx="3">
            <a:schemeClr val="accent6"/>
          </a:lnRef>
          <a:fillRef idx="0">
            <a:schemeClr val="accent6"/>
          </a:fillRef>
          <a:effectRef idx="2">
            <a:schemeClr val="accent6"/>
          </a:effectRef>
          <a:fontRef idx="minor">
            <a:schemeClr val="tx1"/>
          </a:fontRef>
        </p:style>
      </p:cxnSp>
      <p:sp>
        <p:nvSpPr>
          <p:cNvPr id="6" name="Marcador de texto 4"/>
          <p:cNvSpPr txBox="1">
            <a:spLocks/>
          </p:cNvSpPr>
          <p:nvPr/>
        </p:nvSpPr>
        <p:spPr>
          <a:xfrm>
            <a:off x="1045568" y="5224087"/>
            <a:ext cx="3814667" cy="971301"/>
          </a:xfrm>
          <a:prstGeom prst="rect">
            <a:avLst/>
          </a:prstGeom>
        </p:spPr>
        <p:txBody>
          <a:bodyPr vert="horz" lIns="0" tIns="0" rIns="0" bIns="0" anchor="ctr"/>
          <a:lstStyle>
            <a:lvl1pPr marL="0" indent="0" algn="ctr" defTabSz="685800" rtl="0" eaLnBrk="1" latinLnBrk="0" hangingPunct="1">
              <a:lnSpc>
                <a:spcPct val="90000"/>
              </a:lnSpc>
              <a:spcBef>
                <a:spcPts val="750"/>
              </a:spcBef>
              <a:buFont typeface="Arial"/>
              <a:buNone/>
              <a:defRPr sz="1200" b="1" i="0" kern="1200">
                <a:solidFill>
                  <a:schemeClr val="tx1">
                    <a:lumMod val="85000"/>
                    <a:lumOff val="15000"/>
                  </a:schemeClr>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l"/>
            <a:r>
              <a:rPr lang="es-ES_tradnl" sz="1600" b="0">
                <a:solidFill>
                  <a:schemeClr val="tx1"/>
                </a:solidFill>
                <a:latin typeface="Arial Narrow" panose="020B0606020202030204" pitchFamily="34" charset="0"/>
              </a:rPr>
              <a:t>SV:	</a:t>
            </a:r>
            <a:r>
              <a:rPr lang="es-ES_tradnl" sz="1600">
                <a:solidFill>
                  <a:schemeClr val="tx1"/>
                </a:solidFill>
                <a:latin typeface="Arial Narrow" panose="020B0606020202030204" pitchFamily="34" charset="0"/>
              </a:rPr>
              <a:t>DO LE DUY</a:t>
            </a:r>
          </a:p>
          <a:p>
            <a:pPr algn="l"/>
            <a:r>
              <a:rPr lang="es-ES_tradnl" sz="1600" b="0">
                <a:solidFill>
                  <a:schemeClr val="tx1"/>
                </a:solidFill>
                <a:latin typeface="Arial Narrow" panose="020B0606020202030204" pitchFamily="34" charset="0"/>
              </a:rPr>
              <a:t>	</a:t>
            </a:r>
            <a:r>
              <a:rPr lang="es-ES_tradnl" sz="1600">
                <a:solidFill>
                  <a:schemeClr val="tx1"/>
                </a:solidFill>
                <a:latin typeface="Arial Narrow" panose="020B0606020202030204" pitchFamily="34" charset="0"/>
              </a:rPr>
              <a:t>NGUYEN DO DUC ANH</a:t>
            </a:r>
          </a:p>
          <a:p>
            <a:pPr algn="l"/>
            <a:r>
              <a:rPr lang="es-ES_tradnl" sz="1600">
                <a:solidFill>
                  <a:schemeClr val="tx1"/>
                </a:solidFill>
                <a:latin typeface="Arial Narrow" panose="020B0606020202030204" pitchFamily="34" charset="0"/>
              </a:rPr>
              <a:t>	LE DUY HIEN</a:t>
            </a:r>
          </a:p>
          <a:p>
            <a:pPr algn="l"/>
            <a:r>
              <a:rPr lang="es-ES_tradnl" sz="1600">
                <a:solidFill>
                  <a:schemeClr val="tx1"/>
                </a:solidFill>
                <a:latin typeface="Arial Narrow" panose="020B0606020202030204" pitchFamily="34" charset="0"/>
              </a:rPr>
              <a:t>	NGUYEN THI HOAI THUONG</a:t>
            </a:r>
          </a:p>
        </p:txBody>
      </p:sp>
      <p:sp>
        <p:nvSpPr>
          <p:cNvPr id="8"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a:t>
            </a:fld>
            <a:endParaRPr lang="en-US"/>
          </a:p>
        </p:txBody>
      </p:sp>
    </p:spTree>
    <p:extLst>
      <p:ext uri="{BB962C8B-B14F-4D97-AF65-F5344CB8AC3E}">
        <p14:creationId xmlns:p14="http://schemas.microsoft.com/office/powerpoint/2010/main" val="79607004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a:t>
            </a:r>
          </a:p>
        </p:txBody>
      </p:sp>
      <p:sp>
        <p:nvSpPr>
          <p:cNvPr id="20" name="Marcador de texto 15"/>
          <p:cNvSpPr>
            <a:spLocks noGrp="1"/>
          </p:cNvSpPr>
          <p:nvPr>
            <p:ph type="body" sz="quarter" idx="11"/>
          </p:nvPr>
        </p:nvSpPr>
        <p:spPr>
          <a:xfrm>
            <a:off x="503239" y="784489"/>
            <a:ext cx="8352527" cy="641988"/>
          </a:xfrm>
        </p:spPr>
        <p:txBody>
          <a:bodyPr>
            <a:normAutofit/>
          </a:bodyPr>
          <a:lstStyle/>
          <a:p>
            <a:r>
              <a:rPr lang="en-US" sz="2800"/>
              <a:t>I. DATA FLOW DIAGRAM SYMBOLS</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1" name="Rectangle 2"/>
          <p:cNvSpPr txBox="1">
            <a:spLocks noChangeArrowheads="1"/>
          </p:cNvSpPr>
          <p:nvPr/>
        </p:nvSpPr>
        <p:spPr>
          <a:xfrm>
            <a:off x="503238" y="1341839"/>
            <a:ext cx="7877175"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1. External Entities</a:t>
            </a:r>
          </a:p>
        </p:txBody>
      </p:sp>
      <p:sp>
        <p:nvSpPr>
          <p:cNvPr id="22" name="Rectangle 3"/>
          <p:cNvSpPr txBox="1">
            <a:spLocks noChangeArrowheads="1"/>
          </p:cNvSpPr>
          <p:nvPr/>
        </p:nvSpPr>
        <p:spPr>
          <a:xfrm>
            <a:off x="758032" y="2085618"/>
            <a:ext cx="8207064" cy="2275991"/>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800"/>
              <a:t>Represent another department, a business, a person, or a machine</a:t>
            </a:r>
          </a:p>
          <a:p>
            <a:r>
              <a:rPr lang="en-US" sz="2800"/>
              <a:t>A source or destination of data, outside the boundaries of the system</a:t>
            </a:r>
          </a:p>
          <a:p>
            <a:r>
              <a:rPr lang="en-US" sz="2800"/>
              <a:t>Should be named with a noun</a:t>
            </a: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10</a:t>
            </a:fld>
            <a:endParaRPr lang="en-US"/>
          </a:p>
        </p:txBody>
      </p:sp>
    </p:spTree>
    <p:extLst>
      <p:ext uri="{BB962C8B-B14F-4D97-AF65-F5344CB8AC3E}">
        <p14:creationId xmlns:p14="http://schemas.microsoft.com/office/powerpoint/2010/main" val="2863057967"/>
      </p:ext>
    </p:extLst>
  </p:cSld>
  <p:clrMapOvr>
    <a:masterClrMapping/>
  </p:clrMapOvr>
  <p:transition spd="slow">
    <p:push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ea typeface="Lato Light" panose="020B0604020202020204" charset="0"/>
                <a:cs typeface="Lato Light" panose="020B0604020202020204" charset="0"/>
              </a:rPr>
              <a:t>VII</a:t>
            </a:r>
            <a:endParaRPr lang="es-ES_tradnl">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lstStyle/>
          <a:p>
            <a:r>
              <a:rPr lang="es-ES_tradnl" sz="2400" dirty="0" smtClean="0">
                <a:solidFill>
                  <a:schemeClr val="accent6">
                    <a:lumMod val="50000"/>
                  </a:schemeClr>
                </a:solidFill>
                <a:latin typeface="+mn-lt"/>
              </a:rPr>
              <a:t>1. </a:t>
            </a:r>
            <a:r>
              <a:rPr lang="en-US" sz="2400" dirty="0"/>
              <a:t>Using the Data Dictionary</a:t>
            </a:r>
            <a:endParaRPr lang="en-GB" sz="24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3431709"/>
          </a:xfrm>
          <a:prstGeom prst="rect">
            <a:avLst/>
          </a:prstGeom>
        </p:spPr>
        <p:txBody>
          <a:bodyPr wrap="square" numCol="1" anchor="t">
            <a:spAutoFit/>
          </a:bodyPr>
          <a:lstStyle/>
          <a:p>
            <a:pPr marL="342900" indent="-342900">
              <a:spcAft>
                <a:spcPts val="600"/>
              </a:spcAft>
              <a:buFont typeface="Wingdings" pitchFamily="2" charset="2"/>
              <a:buChar char="§"/>
            </a:pPr>
            <a:endParaRPr lang="en-US" sz="2400" dirty="0" smtClean="0">
              <a:cs typeface="Calibri"/>
            </a:endParaRPr>
          </a:p>
          <a:p>
            <a:pPr marL="342900" indent="-342900">
              <a:spcAft>
                <a:spcPts val="600"/>
              </a:spcAft>
              <a:buFont typeface="Wingdings" pitchFamily="2" charset="2"/>
              <a:buChar char="§"/>
            </a:pPr>
            <a:r>
              <a:rPr lang="en-US" sz="2400" dirty="0" smtClean="0">
                <a:cs typeface="Calibri"/>
              </a:rPr>
              <a:t>To </a:t>
            </a:r>
            <a:r>
              <a:rPr lang="en-US" sz="2400" dirty="0">
                <a:cs typeface="Calibri"/>
              </a:rPr>
              <a:t>have maximum power, the data dictionary should be tied into a number of systems </a:t>
            </a:r>
            <a:r>
              <a:rPr lang="en-US" sz="2400" dirty="0" smtClean="0">
                <a:cs typeface="Calibri"/>
              </a:rPr>
              <a:t>programs.</a:t>
            </a:r>
            <a:endParaRPr lang="en-US" sz="2400" dirty="0">
              <a:cs typeface="Calibri"/>
            </a:endParaRPr>
          </a:p>
          <a:p>
            <a:pPr marL="342900" indent="-342900">
              <a:spcAft>
                <a:spcPts val="600"/>
              </a:spcAft>
              <a:buFont typeface="Wingdings" pitchFamily="2" charset="2"/>
              <a:buChar char="§"/>
            </a:pPr>
            <a:r>
              <a:rPr lang="en-US" sz="2400" dirty="0">
                <a:cs typeface="Calibri"/>
              </a:rPr>
              <a:t>May be used to</a:t>
            </a:r>
          </a:p>
          <a:p>
            <a:pPr marL="685800" lvl="1" indent="-342900">
              <a:spcAft>
                <a:spcPts val="600"/>
              </a:spcAft>
              <a:buFont typeface="Arial" pitchFamily="34" charset="0"/>
              <a:buChar char="•"/>
            </a:pPr>
            <a:r>
              <a:rPr lang="en-US" sz="2400" dirty="0">
                <a:cs typeface="Calibri"/>
              </a:rPr>
              <a:t>Create screens, reports, and forms</a:t>
            </a:r>
          </a:p>
          <a:p>
            <a:pPr marL="685800" lvl="1" indent="-342900">
              <a:spcAft>
                <a:spcPts val="600"/>
              </a:spcAft>
              <a:buFont typeface="Arial" pitchFamily="34" charset="0"/>
              <a:buChar char="•"/>
            </a:pPr>
            <a:r>
              <a:rPr lang="en-US" sz="2400" dirty="0">
                <a:cs typeface="Calibri"/>
              </a:rPr>
              <a:t>Generate computer language source code</a:t>
            </a:r>
          </a:p>
          <a:p>
            <a:pPr marL="685800" lvl="1" indent="-342900">
              <a:spcAft>
                <a:spcPts val="600"/>
              </a:spcAft>
              <a:buFont typeface="Arial" pitchFamily="34" charset="0"/>
              <a:buChar char="•"/>
            </a:pPr>
            <a:r>
              <a:rPr lang="en-US" sz="2400" dirty="0">
                <a:cs typeface="Calibri"/>
              </a:rPr>
              <a:t>Analyze the system design, detecting flaws and areas that need clarification</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100</a:t>
            </a:fld>
            <a:endParaRPr lang="en-US"/>
          </a:p>
        </p:txBody>
      </p:sp>
    </p:spTree>
    <p:extLst>
      <p:ext uri="{BB962C8B-B14F-4D97-AF65-F5344CB8AC3E}">
        <p14:creationId xmlns:p14="http://schemas.microsoft.com/office/powerpoint/2010/main" val="4207320191"/>
      </p:ext>
    </p:extLst>
  </p:cSld>
  <p:clrMapOvr>
    <a:masterClrMapping/>
  </p:clrMapOvr>
  <p:transition spd="slow">
    <p:push dir="u"/>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ea typeface="Lato Light" panose="020B0604020202020204" charset="0"/>
                <a:cs typeface="Lato Light" panose="020B0604020202020204" charset="0"/>
              </a:rPr>
              <a:t>VII</a:t>
            </a:r>
            <a:endParaRPr lang="es-ES_tradnl">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lstStyle/>
          <a:p>
            <a:r>
              <a:rPr lang="es-ES_tradnl" sz="2400" dirty="0" smtClean="0">
                <a:solidFill>
                  <a:schemeClr val="accent6">
                    <a:lumMod val="50000"/>
                  </a:schemeClr>
                </a:solidFill>
                <a:latin typeface="+mn-lt"/>
              </a:rPr>
              <a:t>2. </a:t>
            </a:r>
            <a:r>
              <a:rPr lang="en-US" sz="2400" dirty="0"/>
              <a:t>Create Screens, Reports, and Forms</a:t>
            </a:r>
            <a:endParaRPr lang="en-GB" sz="24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2985433"/>
          </a:xfrm>
          <a:prstGeom prst="rect">
            <a:avLst/>
          </a:prstGeom>
        </p:spPr>
        <p:txBody>
          <a:bodyPr wrap="square" numCol="1" anchor="t">
            <a:spAutoFit/>
          </a:bodyPr>
          <a:lstStyle/>
          <a:p>
            <a:pPr marL="342900" indent="-342900">
              <a:spcAft>
                <a:spcPts val="600"/>
              </a:spcAft>
              <a:buFont typeface="Wingdings" pitchFamily="2" charset="2"/>
              <a:buChar char="§"/>
            </a:pPr>
            <a:endParaRPr lang="en-US" sz="2400" dirty="0" smtClean="0">
              <a:cs typeface="Calibri"/>
            </a:endParaRPr>
          </a:p>
          <a:p>
            <a:pPr marL="342900" indent="-342900">
              <a:spcAft>
                <a:spcPts val="600"/>
              </a:spcAft>
              <a:buFont typeface="Wingdings" pitchFamily="2" charset="2"/>
              <a:buChar char="§"/>
            </a:pPr>
            <a:r>
              <a:rPr lang="en-US" sz="2400" dirty="0" smtClean="0">
                <a:cs typeface="Calibri"/>
              </a:rPr>
              <a:t>Use </a:t>
            </a:r>
            <a:r>
              <a:rPr lang="en-US" sz="2400" dirty="0">
                <a:cs typeface="Calibri"/>
              </a:rPr>
              <a:t>the element definition and their </a:t>
            </a:r>
            <a:r>
              <a:rPr lang="en-US" sz="2400" dirty="0" smtClean="0">
                <a:cs typeface="Calibri"/>
              </a:rPr>
              <a:t>lengths.</a:t>
            </a:r>
            <a:endParaRPr lang="en-US" sz="2400" dirty="0">
              <a:cs typeface="Calibri"/>
            </a:endParaRPr>
          </a:p>
          <a:p>
            <a:pPr marL="342900" indent="-342900">
              <a:spcAft>
                <a:spcPts val="600"/>
              </a:spcAft>
              <a:buFont typeface="Wingdings" pitchFamily="2" charset="2"/>
              <a:buChar char="§"/>
            </a:pPr>
            <a:r>
              <a:rPr lang="en-US" sz="2400" dirty="0">
                <a:cs typeface="Calibri"/>
              </a:rPr>
              <a:t>Arrange the elements in a pleasing and functional way using design  guidelines and common </a:t>
            </a:r>
            <a:r>
              <a:rPr lang="en-US" sz="2400" dirty="0" smtClean="0">
                <a:cs typeface="Calibri"/>
              </a:rPr>
              <a:t>sense.</a:t>
            </a:r>
            <a:endParaRPr lang="en-US" sz="2400" dirty="0">
              <a:cs typeface="Calibri"/>
            </a:endParaRPr>
          </a:p>
          <a:p>
            <a:pPr marL="342900" indent="-342900">
              <a:spcAft>
                <a:spcPts val="600"/>
              </a:spcAft>
              <a:buFont typeface="Wingdings" pitchFamily="2" charset="2"/>
              <a:buChar char="§"/>
            </a:pPr>
            <a:r>
              <a:rPr lang="en-US" sz="2400" dirty="0">
                <a:cs typeface="Calibri"/>
              </a:rPr>
              <a:t>Repeating groups become </a:t>
            </a:r>
            <a:r>
              <a:rPr lang="en-US" sz="2400" dirty="0" smtClean="0">
                <a:cs typeface="Calibri"/>
              </a:rPr>
              <a:t>columns.</a:t>
            </a:r>
            <a:endParaRPr lang="en-US" sz="2400" dirty="0">
              <a:cs typeface="Calibri"/>
            </a:endParaRPr>
          </a:p>
          <a:p>
            <a:pPr marL="342900" indent="-342900">
              <a:spcAft>
                <a:spcPts val="600"/>
              </a:spcAft>
              <a:buFont typeface="Wingdings" pitchFamily="2" charset="2"/>
              <a:buChar char="§"/>
            </a:pPr>
            <a:r>
              <a:rPr lang="en-US" sz="2400" dirty="0">
                <a:cs typeface="Calibri"/>
              </a:rPr>
              <a:t>Structural records are grouped together on the screen, report, or </a:t>
            </a:r>
            <a:r>
              <a:rPr lang="en-US" sz="2400" dirty="0" smtClean="0">
                <a:cs typeface="Calibri"/>
              </a:rPr>
              <a:t>form.</a:t>
            </a:r>
            <a:endParaRPr lang="en-US" sz="24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101</a:t>
            </a:fld>
            <a:endParaRPr lang="en-US"/>
          </a:p>
        </p:txBody>
      </p:sp>
    </p:spTree>
    <p:extLst>
      <p:ext uri="{BB962C8B-B14F-4D97-AF65-F5344CB8AC3E}">
        <p14:creationId xmlns:p14="http://schemas.microsoft.com/office/powerpoint/2010/main" val="1973000605"/>
      </p:ext>
    </p:extLst>
  </p:cSld>
  <p:clrMapOvr>
    <a:masterClrMapping/>
  </p:clrMapOvr>
  <p:transition spd="slow">
    <p:push dir="u"/>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VII</a:t>
            </a:r>
          </a:p>
        </p:txBody>
      </p:sp>
      <p:sp>
        <p:nvSpPr>
          <p:cNvPr id="16" name="Marcador de texto 15"/>
          <p:cNvSpPr>
            <a:spLocks noGrp="1"/>
          </p:cNvSpPr>
          <p:nvPr>
            <p:ph type="body" sz="quarter" idx="11"/>
          </p:nvPr>
        </p:nvSpPr>
        <p:spPr>
          <a:xfrm>
            <a:off x="503239" y="784489"/>
            <a:ext cx="8352527" cy="641988"/>
          </a:xfrm>
        </p:spPr>
        <p:txBody>
          <a:bodyPr>
            <a:normAutofit fontScale="92500" lnSpcReduction="20000"/>
          </a:bodyPr>
          <a:lstStyle/>
          <a:p>
            <a:r>
              <a:rPr lang="es-ES_tradnl" sz="2400" dirty="0" smtClean="0">
                <a:solidFill>
                  <a:schemeClr val="accent6">
                    <a:lumMod val="50000"/>
                  </a:schemeClr>
                </a:solidFill>
                <a:latin typeface="+mn-lt"/>
              </a:rPr>
              <a:t>3. </a:t>
            </a:r>
            <a:r>
              <a:rPr lang="en-US" sz="2400" dirty="0"/>
              <a:t>Analyze the System Design, Detecting Flaws and Areas that Need Clarification</a:t>
            </a:r>
            <a:endParaRPr lang="en-GB" sz="24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3354765"/>
          </a:xfrm>
          <a:prstGeom prst="rect">
            <a:avLst/>
          </a:prstGeom>
        </p:spPr>
        <p:txBody>
          <a:bodyPr wrap="square" numCol="1" anchor="t">
            <a:spAutoFit/>
          </a:bodyPr>
          <a:lstStyle/>
          <a:p>
            <a:pPr marL="342900" indent="-342900">
              <a:spcAft>
                <a:spcPts val="600"/>
              </a:spcAft>
              <a:buFont typeface="Wingdings" pitchFamily="2" charset="2"/>
              <a:buChar char="§"/>
            </a:pPr>
            <a:endParaRPr lang="en-US" sz="2400" dirty="0" smtClean="0">
              <a:cs typeface="Calibri"/>
            </a:endParaRPr>
          </a:p>
          <a:p>
            <a:pPr marL="342900" indent="-342900">
              <a:spcAft>
                <a:spcPts val="600"/>
              </a:spcAft>
              <a:buFont typeface="Wingdings" pitchFamily="2" charset="2"/>
              <a:buChar char="§"/>
            </a:pPr>
            <a:endParaRPr lang="en-US" sz="2400" dirty="0">
              <a:cs typeface="Calibri"/>
            </a:endParaRPr>
          </a:p>
          <a:p>
            <a:pPr marL="342900" indent="-342900">
              <a:spcAft>
                <a:spcPts val="600"/>
              </a:spcAft>
              <a:buFont typeface="Wingdings" pitchFamily="2" charset="2"/>
              <a:buChar char="§"/>
            </a:pPr>
            <a:r>
              <a:rPr lang="en-US" sz="2400" dirty="0" smtClean="0">
                <a:cs typeface="Calibri"/>
              </a:rPr>
              <a:t>All </a:t>
            </a:r>
            <a:r>
              <a:rPr lang="en-US" sz="2400" dirty="0">
                <a:cs typeface="Calibri"/>
              </a:rPr>
              <a:t>base elements on an output data flow must be present on an input data flow to the process producing the output</a:t>
            </a:r>
          </a:p>
          <a:p>
            <a:pPr marL="342900" indent="-342900">
              <a:spcAft>
                <a:spcPts val="600"/>
              </a:spcAft>
              <a:buFont typeface="Wingdings" pitchFamily="2" charset="2"/>
              <a:buChar char="§"/>
            </a:pPr>
            <a:r>
              <a:rPr lang="en-US" sz="2400" dirty="0">
                <a:cs typeface="Calibri"/>
              </a:rPr>
              <a:t>A derived element should created by a process and should be output from at least one process into which it is not input</a:t>
            </a:r>
          </a:p>
          <a:p>
            <a:pPr marL="342900" indent="-342900">
              <a:spcAft>
                <a:spcPts val="600"/>
              </a:spcAft>
              <a:buFont typeface="Wingdings" pitchFamily="2" charset="2"/>
              <a:buChar char="§"/>
            </a:pPr>
            <a:r>
              <a:rPr lang="en-US" sz="2400" dirty="0">
                <a:cs typeface="Calibri"/>
              </a:rPr>
              <a:t>The elements that are present in a data flow coming into or going out of a data store must be contained in the data store</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102</a:t>
            </a:fld>
            <a:endParaRPr lang="en-US"/>
          </a:p>
        </p:txBody>
      </p:sp>
    </p:spTree>
    <p:extLst>
      <p:ext uri="{BB962C8B-B14F-4D97-AF65-F5344CB8AC3E}">
        <p14:creationId xmlns:p14="http://schemas.microsoft.com/office/powerpoint/2010/main" val="1919510563"/>
      </p:ext>
    </p:extLst>
  </p:cSld>
  <p:clrMapOvr>
    <a:masterClrMapping/>
  </p:clrMapOvr>
  <p:transition spd="slow">
    <p:push di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750570" y="1862323"/>
            <a:ext cx="6703778" cy="1025922"/>
          </a:xfrm>
        </p:spPr>
        <p:txBody>
          <a:bodyPr/>
          <a:lstStyle/>
          <a:p>
            <a:r>
              <a:rPr lang="es-ES_tradnl" sz="9600" smtClean="0"/>
              <a:t>XML</a:t>
            </a:r>
            <a:endParaRPr lang="es-ES_tradnl" sz="9600"/>
          </a:p>
        </p:txBody>
      </p:sp>
      <p:sp>
        <p:nvSpPr>
          <p:cNvPr id="3" name="Marcador de texto 2"/>
          <p:cNvSpPr>
            <a:spLocks noGrp="1"/>
          </p:cNvSpPr>
          <p:nvPr>
            <p:ph type="body" sz="quarter" idx="11"/>
          </p:nvPr>
        </p:nvSpPr>
        <p:spPr>
          <a:xfrm>
            <a:off x="750571" y="2266125"/>
            <a:ext cx="5724939" cy="1383355"/>
          </a:xfrm>
        </p:spPr>
        <p:txBody>
          <a:bodyPr>
            <a:normAutofit lnSpcReduction="10000"/>
          </a:bodyPr>
          <a:lstStyle/>
          <a:p>
            <a:pPr algn="l"/>
            <a:r>
              <a:rPr lang="en-US" sz="8800" smtClean="0"/>
              <a:t>XML</a:t>
            </a:r>
            <a:endParaRPr lang="en-US" sz="8000">
              <a:ea typeface="Lato Light" panose="020B0604020202020204" charset="0"/>
              <a:cs typeface="Lato Light" panose="020B0604020202020204" charset="0"/>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103</a:t>
            </a:fld>
            <a:endParaRPr lang="en-US"/>
          </a:p>
        </p:txBody>
      </p:sp>
    </p:spTree>
    <p:extLst>
      <p:ext uri="{BB962C8B-B14F-4D97-AF65-F5344CB8AC3E}">
        <p14:creationId xmlns:p14="http://schemas.microsoft.com/office/powerpoint/2010/main" val="2571561182"/>
      </p:ext>
    </p:extLst>
  </p:cSld>
  <p:clrMapOvr>
    <a:masterClrMapping/>
  </p:clrMapOvr>
  <p:transition spd="slow">
    <p:push di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VIII</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lstStyle/>
          <a:p>
            <a:r>
              <a:rPr lang="en-US" sz="2400"/>
              <a:t>Using Data Dictionaries to Create XML</a:t>
            </a:r>
            <a:endParaRPr lang="es-ES_tradnl" sz="240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03240" y="1554936"/>
            <a:ext cx="8432157" cy="3342453"/>
          </a:xfrm>
          <a:prstGeom prst="rect">
            <a:avLst/>
          </a:prstGeom>
        </p:spPr>
        <p:txBody>
          <a:bodyPr wrap="square">
            <a:spAutoFit/>
          </a:bodyPr>
          <a:lstStyle/>
          <a:p>
            <a:pPr marL="342900" indent="-342900">
              <a:lnSpc>
                <a:spcPct val="80000"/>
              </a:lnSpc>
              <a:buFont typeface="Wingdings" panose="05000000000000000000" pitchFamily="2" charset="2"/>
              <a:buChar char="§"/>
            </a:pPr>
            <a:r>
              <a:rPr lang="en-US" sz="2400"/>
              <a:t>XML is used to exchange data between businesses</a:t>
            </a:r>
          </a:p>
          <a:p>
            <a:pPr marL="342900" indent="-342900">
              <a:lnSpc>
                <a:spcPct val="80000"/>
              </a:lnSpc>
              <a:buFont typeface="Wingdings" panose="05000000000000000000" pitchFamily="2" charset="2"/>
              <a:buChar char="§"/>
            </a:pPr>
            <a:r>
              <a:rPr lang="en-US" sz="2400"/>
              <a:t>XML addresses the problem of sharing data when users have different computer systems and software or different database management systems</a:t>
            </a:r>
          </a:p>
          <a:p>
            <a:pPr marL="342900" indent="-342900">
              <a:lnSpc>
                <a:spcPct val="80000"/>
              </a:lnSpc>
              <a:buFont typeface="Wingdings" panose="05000000000000000000" pitchFamily="2" charset="2"/>
              <a:buChar char="§"/>
            </a:pPr>
            <a:r>
              <a:rPr lang="en-US" sz="2400"/>
              <a:t>XML documents may be transformed into different output </a:t>
            </a:r>
            <a:r>
              <a:rPr lang="en-US" sz="2400" smtClean="0"/>
              <a:t>formats</a:t>
            </a:r>
          </a:p>
          <a:p>
            <a:pPr marL="342900" indent="-342900">
              <a:lnSpc>
                <a:spcPct val="80000"/>
              </a:lnSpc>
              <a:buFont typeface="Wingdings" panose="05000000000000000000" pitchFamily="2" charset="2"/>
              <a:buChar char="§"/>
            </a:pPr>
            <a:r>
              <a:rPr lang="en-US" sz="2400" smtClean="0"/>
              <a:t>XML is a way to define, sort, filter, and translate data into a universal data language that can be used by anyone</a:t>
            </a:r>
          </a:p>
          <a:p>
            <a:pPr marL="342900" indent="-342900">
              <a:lnSpc>
                <a:spcPct val="80000"/>
              </a:lnSpc>
              <a:buFont typeface="Wingdings" panose="05000000000000000000" pitchFamily="2" charset="2"/>
              <a:buChar char="§"/>
            </a:pPr>
            <a:r>
              <a:rPr lang="en-US" sz="2400" smtClean="0"/>
              <a:t>XML may be created from databases, a form, software programs, or keyed directly into a document, text editor, or XML entry program</a:t>
            </a:r>
            <a:endParaRPr lang="en-US" sz="2400"/>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104</a:t>
            </a:fld>
            <a:endParaRPr lang="en-US"/>
          </a:p>
        </p:txBody>
      </p:sp>
    </p:spTree>
    <p:extLst>
      <p:ext uri="{BB962C8B-B14F-4D97-AF65-F5344CB8AC3E}">
        <p14:creationId xmlns:p14="http://schemas.microsoft.com/office/powerpoint/2010/main" val="510427534"/>
      </p:ext>
    </p:extLst>
  </p:cSld>
  <p:clrMapOvr>
    <a:masterClrMapping/>
  </p:clrMapOvr>
  <p:transition spd="slow">
    <p:push di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VIII</a:t>
            </a:r>
          </a:p>
        </p:txBody>
      </p:sp>
      <p:sp>
        <p:nvSpPr>
          <p:cNvPr id="16" name="Marcador de texto 15"/>
          <p:cNvSpPr>
            <a:spLocks noGrp="1"/>
          </p:cNvSpPr>
          <p:nvPr>
            <p:ph type="body" sz="quarter" idx="11"/>
          </p:nvPr>
        </p:nvSpPr>
        <p:spPr>
          <a:xfrm>
            <a:off x="503239" y="784489"/>
            <a:ext cx="8352527" cy="641988"/>
          </a:xfrm>
        </p:spPr>
        <p:txBody>
          <a:bodyPr/>
          <a:lstStyle/>
          <a:p>
            <a:r>
              <a:rPr lang="en-US" sz="2400"/>
              <a:t>Using Data Dictionaries to Create </a:t>
            </a:r>
            <a:r>
              <a:rPr lang="en-US" sz="2400" smtClean="0"/>
              <a:t>XML (Continued)</a:t>
            </a:r>
            <a:endParaRPr lang="es-ES_tradnl" sz="240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03240" y="1554936"/>
            <a:ext cx="8432157" cy="3046988"/>
          </a:xfrm>
          <a:prstGeom prst="rect">
            <a:avLst/>
          </a:prstGeom>
        </p:spPr>
        <p:txBody>
          <a:bodyPr wrap="square">
            <a:spAutoFit/>
          </a:bodyPr>
          <a:lstStyle/>
          <a:p>
            <a:pPr marL="342900" indent="-342900">
              <a:buFont typeface="Wingdings" panose="05000000000000000000" pitchFamily="2" charset="2"/>
              <a:buChar char="§"/>
            </a:pPr>
            <a:r>
              <a:rPr lang="en-US" sz="2400"/>
              <a:t>The data dictionary is an ideal starting point for developing XML content</a:t>
            </a:r>
          </a:p>
          <a:p>
            <a:pPr marL="342900" indent="-342900">
              <a:buFont typeface="Wingdings" panose="05000000000000000000" pitchFamily="2" charset="2"/>
              <a:buChar char="§"/>
            </a:pPr>
            <a:r>
              <a:rPr lang="en-US" sz="2400"/>
              <a:t>A standard definition of the data is created using a set of tags that are included before and after each data element or structure</a:t>
            </a:r>
          </a:p>
          <a:p>
            <a:pPr marL="342900" indent="-342900">
              <a:buFont typeface="Wingdings" panose="05000000000000000000" pitchFamily="2" charset="2"/>
              <a:buChar char="§"/>
            </a:pPr>
            <a:r>
              <a:rPr lang="en-US" sz="2400"/>
              <a:t>XML elements may also include attributes</a:t>
            </a:r>
          </a:p>
          <a:p>
            <a:pPr marL="342900" indent="-342900">
              <a:buFont typeface="Wingdings" panose="05000000000000000000" pitchFamily="2" charset="2"/>
              <a:buChar char="§"/>
            </a:pPr>
            <a:r>
              <a:rPr lang="en-US" sz="2400"/>
              <a:t>The XML document tends to mirror the data dictionary structure</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105</a:t>
            </a:fld>
            <a:endParaRPr lang="en-US"/>
          </a:p>
        </p:txBody>
      </p:sp>
    </p:spTree>
    <p:extLst>
      <p:ext uri="{BB962C8B-B14F-4D97-AF65-F5344CB8AC3E}">
        <p14:creationId xmlns:p14="http://schemas.microsoft.com/office/powerpoint/2010/main" val="1516388471"/>
      </p:ext>
    </p:extLst>
  </p:cSld>
  <p:clrMapOvr>
    <a:masterClrMapping/>
  </p:clrMapOvr>
  <p:transition spd="slow">
    <p:push di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VIII</a:t>
            </a:r>
          </a:p>
        </p:txBody>
      </p:sp>
      <p:sp>
        <p:nvSpPr>
          <p:cNvPr id="16" name="Marcador de texto 15"/>
          <p:cNvSpPr>
            <a:spLocks noGrp="1"/>
          </p:cNvSpPr>
          <p:nvPr>
            <p:ph type="body" sz="quarter" idx="11"/>
          </p:nvPr>
        </p:nvSpPr>
        <p:spPr>
          <a:xfrm>
            <a:off x="503239" y="784489"/>
            <a:ext cx="8352527" cy="641988"/>
          </a:xfrm>
        </p:spPr>
        <p:txBody>
          <a:bodyPr/>
          <a:lstStyle/>
          <a:p>
            <a:r>
              <a:rPr lang="en-US" sz="2400"/>
              <a:t>XML Document Type Definitions </a:t>
            </a:r>
            <a:endParaRPr lang="es-ES_tradnl" sz="240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91665" y="1647537"/>
            <a:ext cx="8432157" cy="2554545"/>
          </a:xfrm>
          <a:prstGeom prst="rect">
            <a:avLst/>
          </a:prstGeom>
        </p:spPr>
        <p:txBody>
          <a:bodyPr wrap="square">
            <a:spAutoFit/>
          </a:bodyPr>
          <a:lstStyle/>
          <a:p>
            <a:pPr marL="457200" indent="-457200">
              <a:buFont typeface="Wingdings" panose="05000000000000000000" pitchFamily="2" charset="2"/>
              <a:buChar char="§"/>
            </a:pPr>
            <a:r>
              <a:rPr lang="en-US" sz="3200"/>
              <a:t>Used to determine if the XML document content is valid</a:t>
            </a:r>
          </a:p>
          <a:p>
            <a:pPr marL="457200" indent="-457200">
              <a:buFont typeface="Wingdings" panose="05000000000000000000" pitchFamily="2" charset="2"/>
              <a:buChar char="§"/>
            </a:pPr>
            <a:r>
              <a:rPr lang="en-US" sz="3200"/>
              <a:t>DTDs may be created using the data dictionary</a:t>
            </a:r>
          </a:p>
          <a:p>
            <a:pPr marL="457200" indent="-457200">
              <a:buFont typeface="Wingdings" panose="05000000000000000000" pitchFamily="2" charset="2"/>
              <a:buChar char="§"/>
            </a:pPr>
            <a:r>
              <a:rPr lang="en-US" sz="3200"/>
              <a:t>DTD may be used to validate the XML document</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106</a:t>
            </a:fld>
            <a:endParaRPr lang="en-US"/>
          </a:p>
        </p:txBody>
      </p:sp>
    </p:spTree>
    <p:extLst>
      <p:ext uri="{BB962C8B-B14F-4D97-AF65-F5344CB8AC3E}">
        <p14:creationId xmlns:p14="http://schemas.microsoft.com/office/powerpoint/2010/main" val="608441471"/>
      </p:ext>
    </p:extLst>
  </p:cSld>
  <p:clrMapOvr>
    <a:masterClrMapping/>
  </p:clrMapOvr>
  <p:transition spd="slow">
    <p:push di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VIII</a:t>
            </a:r>
          </a:p>
        </p:txBody>
      </p:sp>
      <p:sp>
        <p:nvSpPr>
          <p:cNvPr id="16" name="Marcador de texto 15"/>
          <p:cNvSpPr>
            <a:spLocks noGrp="1"/>
          </p:cNvSpPr>
          <p:nvPr>
            <p:ph type="body" sz="quarter" idx="11"/>
          </p:nvPr>
        </p:nvSpPr>
        <p:spPr>
          <a:xfrm>
            <a:off x="503239" y="784489"/>
            <a:ext cx="8352527" cy="641988"/>
          </a:xfrm>
        </p:spPr>
        <p:txBody>
          <a:bodyPr/>
          <a:lstStyle/>
          <a:p>
            <a:r>
              <a:rPr lang="en-US" sz="2400"/>
              <a:t>XML Schemas</a:t>
            </a:r>
            <a:endParaRPr lang="es-ES_tradnl" sz="240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03240" y="1554936"/>
            <a:ext cx="8432157" cy="2631490"/>
          </a:xfrm>
          <a:prstGeom prst="rect">
            <a:avLst/>
          </a:prstGeom>
        </p:spPr>
        <p:txBody>
          <a:bodyPr wrap="square">
            <a:spAutoFit/>
          </a:bodyPr>
          <a:lstStyle/>
          <a:p>
            <a:pPr marL="457200" indent="-457200">
              <a:buFont typeface="Wingdings" panose="05000000000000000000" pitchFamily="2" charset="2"/>
              <a:buChar char="§"/>
            </a:pPr>
            <a:r>
              <a:rPr lang="en-US" sz="3200"/>
              <a:t>A more precise way to define the content of an XML </a:t>
            </a:r>
            <a:r>
              <a:rPr lang="en-US" sz="3200" smtClean="0"/>
              <a:t>document</a:t>
            </a:r>
            <a:endParaRPr lang="en-US" sz="3200"/>
          </a:p>
          <a:p>
            <a:pPr marL="457200" indent="-457200">
              <a:spcBef>
                <a:spcPts val="600"/>
              </a:spcBef>
              <a:buFont typeface="Wingdings" panose="05000000000000000000" pitchFamily="2" charset="2"/>
              <a:buChar char="§"/>
            </a:pPr>
            <a:r>
              <a:rPr lang="en-US" sz="3200"/>
              <a:t>Includes exact number of times an element may occur</a:t>
            </a:r>
          </a:p>
          <a:p>
            <a:pPr marL="457200" indent="-457200">
              <a:buFont typeface="Wingdings" panose="05000000000000000000" pitchFamily="2" charset="2"/>
              <a:buChar char="§"/>
            </a:pPr>
            <a:r>
              <a:rPr lang="en-US" sz="3200"/>
              <a:t>Includes type of data within elements</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107</a:t>
            </a:fld>
            <a:endParaRPr lang="en-US"/>
          </a:p>
        </p:txBody>
      </p:sp>
    </p:spTree>
    <p:extLst>
      <p:ext uri="{BB962C8B-B14F-4D97-AF65-F5344CB8AC3E}">
        <p14:creationId xmlns:p14="http://schemas.microsoft.com/office/powerpoint/2010/main" val="2670714443"/>
      </p:ext>
    </p:extLst>
  </p:cSld>
  <p:clrMapOvr>
    <a:masterClrMapping/>
  </p:clrMapOvr>
  <p:transition spd="slow">
    <p:push dir="u"/>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999710" y="398835"/>
            <a:ext cx="4082830" cy="4616648"/>
          </a:xfrm>
        </p:spPr>
        <p:txBody>
          <a:bodyPr/>
          <a:lstStyle/>
          <a:p>
            <a:pPr>
              <a:lnSpc>
                <a:spcPts val="12000"/>
              </a:lnSpc>
            </a:pPr>
            <a:r>
              <a:rPr lang="es-ES_tradnl" sz="7200">
                <a:solidFill>
                  <a:schemeClr val="accent3">
                    <a:lumMod val="75000"/>
                  </a:schemeClr>
                </a:solidFill>
              </a:rPr>
              <a:t>Q</a:t>
            </a:r>
            <a:br>
              <a:rPr lang="es-ES_tradnl" sz="7200">
                <a:solidFill>
                  <a:schemeClr val="accent3">
                    <a:lumMod val="75000"/>
                  </a:schemeClr>
                </a:solidFill>
              </a:rPr>
            </a:br>
            <a:r>
              <a:rPr lang="es-ES_tradnl" sz="7200">
                <a:solidFill>
                  <a:schemeClr val="accent3">
                    <a:lumMod val="75000"/>
                  </a:schemeClr>
                </a:solidFill>
              </a:rPr>
              <a:t>&amp;</a:t>
            </a:r>
            <a:br>
              <a:rPr lang="es-ES_tradnl" sz="7200">
                <a:solidFill>
                  <a:schemeClr val="accent3">
                    <a:lumMod val="75000"/>
                  </a:schemeClr>
                </a:solidFill>
              </a:rPr>
            </a:br>
            <a:r>
              <a:rPr lang="es-ES_tradnl" sz="7200">
                <a:solidFill>
                  <a:schemeClr val="accent3">
                    <a:lumMod val="75000"/>
                  </a:schemeClr>
                </a:solidFill>
              </a:rPr>
              <a:t>A</a:t>
            </a:r>
          </a:p>
        </p:txBody>
      </p:sp>
      <p:sp>
        <p:nvSpPr>
          <p:cNvPr id="3" name="Marcador de texto 2"/>
          <p:cNvSpPr>
            <a:spLocks noGrp="1"/>
          </p:cNvSpPr>
          <p:nvPr>
            <p:ph type="body" sz="quarter" idx="11"/>
          </p:nvPr>
        </p:nvSpPr>
        <p:spPr>
          <a:xfrm>
            <a:off x="1098771" y="2005744"/>
            <a:ext cx="4059970" cy="815248"/>
          </a:xfrm>
        </p:spPr>
        <p:txBody>
          <a:bodyPr>
            <a:noAutofit/>
          </a:bodyPr>
          <a:lstStyle/>
          <a:p>
            <a:pPr algn="l"/>
            <a:r>
              <a:rPr lang="es-ES_tradnl" sz="11500"/>
              <a:t>Q &amp; A</a:t>
            </a: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108</a:t>
            </a:fld>
            <a:endParaRPr lang="en-US"/>
          </a:p>
        </p:txBody>
      </p:sp>
    </p:spTree>
    <p:extLst>
      <p:ext uri="{BB962C8B-B14F-4D97-AF65-F5344CB8AC3E}">
        <p14:creationId xmlns:p14="http://schemas.microsoft.com/office/powerpoint/2010/main" val="282664645"/>
      </p:ext>
    </p:extLst>
  </p:cSld>
  <p:clrMapOvr>
    <a:masterClrMapping/>
  </p:clrMapOvr>
  <p:transition spd="slow">
    <p:push di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t>THANKS</a:t>
            </a:r>
          </a:p>
        </p:txBody>
      </p:sp>
      <p:sp>
        <p:nvSpPr>
          <p:cNvPr id="5" name="Text Placeholder 4"/>
          <p:cNvSpPr>
            <a:spLocks noGrp="1"/>
          </p:cNvSpPr>
          <p:nvPr>
            <p:ph type="body" sz="quarter" idx="11"/>
          </p:nvPr>
        </p:nvSpPr>
        <p:spPr>
          <a:xfrm>
            <a:off x="512031" y="3154915"/>
            <a:ext cx="8273195" cy="1474275"/>
          </a:xfrm>
        </p:spPr>
        <p:txBody>
          <a:bodyPr/>
          <a:lstStyle/>
          <a:p>
            <a:r>
              <a:rPr lang="en-US"/>
              <a:t>THANKS</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109</a:t>
            </a:fld>
            <a:endParaRPr lang="en-US"/>
          </a:p>
        </p:txBody>
      </p:sp>
    </p:spTree>
    <p:extLst>
      <p:ext uri="{BB962C8B-B14F-4D97-AF65-F5344CB8AC3E}">
        <p14:creationId xmlns:p14="http://schemas.microsoft.com/office/powerpoint/2010/main" val="3946942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a:t>
            </a:r>
          </a:p>
        </p:txBody>
      </p:sp>
      <p:sp>
        <p:nvSpPr>
          <p:cNvPr id="20" name="Marcador de texto 15"/>
          <p:cNvSpPr>
            <a:spLocks noGrp="1"/>
          </p:cNvSpPr>
          <p:nvPr>
            <p:ph type="body" sz="quarter" idx="11"/>
          </p:nvPr>
        </p:nvSpPr>
        <p:spPr>
          <a:xfrm>
            <a:off x="503239" y="784489"/>
            <a:ext cx="8352527" cy="641988"/>
          </a:xfrm>
        </p:spPr>
        <p:txBody>
          <a:bodyPr>
            <a:normAutofit/>
          </a:bodyPr>
          <a:lstStyle/>
          <a:p>
            <a:r>
              <a:rPr lang="en-US" sz="2800"/>
              <a:t>I. DATA FLOW DIAGRAM SYMBOLS</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1" name="Rectangle 2"/>
          <p:cNvSpPr txBox="1">
            <a:spLocks noChangeArrowheads="1"/>
          </p:cNvSpPr>
          <p:nvPr/>
        </p:nvSpPr>
        <p:spPr>
          <a:xfrm>
            <a:off x="503238" y="1341839"/>
            <a:ext cx="7877175"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2. Data Flow</a:t>
            </a:r>
          </a:p>
        </p:txBody>
      </p:sp>
      <p:sp>
        <p:nvSpPr>
          <p:cNvPr id="22" name="Rectangle 3"/>
          <p:cNvSpPr txBox="1">
            <a:spLocks noChangeArrowheads="1"/>
          </p:cNvSpPr>
          <p:nvPr/>
        </p:nvSpPr>
        <p:spPr>
          <a:xfrm>
            <a:off x="758032" y="2085618"/>
            <a:ext cx="8207064" cy="2275991"/>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800"/>
              <a:t>Shows movement of data from one point to another</a:t>
            </a:r>
          </a:p>
          <a:p>
            <a:r>
              <a:rPr lang="en-US" sz="2800"/>
              <a:t>Described with a noun</a:t>
            </a:r>
          </a:p>
          <a:p>
            <a:r>
              <a:rPr lang="en-US" sz="2800"/>
              <a:t>Arrowhead indicates the flow direction</a:t>
            </a:r>
          </a:p>
          <a:p>
            <a:r>
              <a:rPr lang="en-US" sz="2800"/>
              <a:t>Represents data about a person, place, or thing</a:t>
            </a: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11</a:t>
            </a:fld>
            <a:endParaRPr lang="en-US"/>
          </a:p>
        </p:txBody>
      </p:sp>
    </p:spTree>
    <p:extLst>
      <p:ext uri="{BB962C8B-B14F-4D97-AF65-F5344CB8AC3E}">
        <p14:creationId xmlns:p14="http://schemas.microsoft.com/office/powerpoint/2010/main" val="295291018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a:t>
            </a:r>
          </a:p>
        </p:txBody>
      </p:sp>
      <p:sp>
        <p:nvSpPr>
          <p:cNvPr id="20" name="Marcador de texto 15"/>
          <p:cNvSpPr>
            <a:spLocks noGrp="1"/>
          </p:cNvSpPr>
          <p:nvPr>
            <p:ph type="body" sz="quarter" idx="11"/>
          </p:nvPr>
        </p:nvSpPr>
        <p:spPr>
          <a:xfrm>
            <a:off x="503239" y="784489"/>
            <a:ext cx="8352527" cy="641988"/>
          </a:xfrm>
        </p:spPr>
        <p:txBody>
          <a:bodyPr/>
          <a:lstStyle/>
          <a:p>
            <a:r>
              <a:rPr lang="en-US" sz="2400"/>
              <a:t>I. DATA FLOW DIAGRAM SYMBOLS</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1" name="Rectangle 2"/>
          <p:cNvSpPr txBox="1">
            <a:spLocks noChangeArrowheads="1"/>
          </p:cNvSpPr>
          <p:nvPr/>
        </p:nvSpPr>
        <p:spPr>
          <a:xfrm>
            <a:off x="503238" y="1341839"/>
            <a:ext cx="7877175"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3. Process</a:t>
            </a:r>
          </a:p>
        </p:txBody>
      </p:sp>
      <p:sp>
        <p:nvSpPr>
          <p:cNvPr id="22" name="Rectangle 3"/>
          <p:cNvSpPr txBox="1">
            <a:spLocks noChangeArrowheads="1"/>
          </p:cNvSpPr>
          <p:nvPr/>
        </p:nvSpPr>
        <p:spPr>
          <a:xfrm>
            <a:off x="758032" y="2085618"/>
            <a:ext cx="8207064" cy="2275991"/>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80000"/>
              </a:lnSpc>
            </a:pPr>
            <a:r>
              <a:rPr lang="en-US" sz="3200"/>
              <a:t>Denotes a change in or transformation of data</a:t>
            </a:r>
          </a:p>
          <a:p>
            <a:pPr>
              <a:lnSpc>
                <a:spcPct val="80000"/>
              </a:lnSpc>
            </a:pPr>
            <a:r>
              <a:rPr lang="en-US" sz="3200"/>
              <a:t>Represents work being performed in the system</a:t>
            </a:r>
          </a:p>
          <a:p>
            <a:pPr>
              <a:lnSpc>
                <a:spcPct val="80000"/>
              </a:lnSpc>
            </a:pPr>
            <a:r>
              <a:rPr lang="en-US" sz="3200"/>
              <a:t>Naming convention</a:t>
            </a:r>
          </a:p>
          <a:p>
            <a:pPr lvl="1">
              <a:lnSpc>
                <a:spcPct val="80000"/>
              </a:lnSpc>
            </a:pPr>
            <a:r>
              <a:rPr lang="en-US" sz="2800">
                <a:solidFill>
                  <a:srgbClr val="FF0000"/>
                </a:solidFill>
              </a:rPr>
              <a:t>Assign the name of the whole system when naming a high-level process </a:t>
            </a:r>
          </a:p>
          <a:p>
            <a:pPr lvl="1">
              <a:lnSpc>
                <a:spcPct val="80000"/>
              </a:lnSpc>
            </a:pPr>
            <a:r>
              <a:rPr lang="en-US" sz="2800">
                <a:solidFill>
                  <a:srgbClr val="FF0000"/>
                </a:solidFill>
              </a:rPr>
              <a:t>To name a major subsystem attach the word subsystem to the name</a:t>
            </a:r>
          </a:p>
          <a:p>
            <a:pPr lvl="1">
              <a:lnSpc>
                <a:spcPct val="80000"/>
              </a:lnSpc>
            </a:pPr>
            <a:r>
              <a:rPr lang="en-US" sz="2800">
                <a:solidFill>
                  <a:srgbClr val="FF0000"/>
                </a:solidFill>
              </a:rPr>
              <a:t>Use the form verb-adjective-noun for detailed processes</a:t>
            </a: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12</a:t>
            </a:fld>
            <a:endParaRPr lang="en-US"/>
          </a:p>
        </p:txBody>
      </p:sp>
    </p:spTree>
    <p:extLst>
      <p:ext uri="{BB962C8B-B14F-4D97-AF65-F5344CB8AC3E}">
        <p14:creationId xmlns:p14="http://schemas.microsoft.com/office/powerpoint/2010/main" val="158591156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a:t>
            </a:r>
          </a:p>
        </p:txBody>
      </p:sp>
      <p:sp>
        <p:nvSpPr>
          <p:cNvPr id="20" name="Marcador de texto 15"/>
          <p:cNvSpPr>
            <a:spLocks noGrp="1"/>
          </p:cNvSpPr>
          <p:nvPr>
            <p:ph type="body" sz="quarter" idx="11"/>
          </p:nvPr>
        </p:nvSpPr>
        <p:spPr>
          <a:xfrm>
            <a:off x="503239" y="784489"/>
            <a:ext cx="8352527" cy="641988"/>
          </a:xfrm>
        </p:spPr>
        <p:txBody>
          <a:bodyPr>
            <a:normAutofit/>
          </a:bodyPr>
          <a:lstStyle/>
          <a:p>
            <a:r>
              <a:rPr lang="en-US" sz="2800"/>
              <a:t>I. DATA FLOW DIAGRAM SYMBOLS</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1" name="Rectangle 2"/>
          <p:cNvSpPr txBox="1">
            <a:spLocks noChangeArrowheads="1"/>
          </p:cNvSpPr>
          <p:nvPr/>
        </p:nvSpPr>
        <p:spPr>
          <a:xfrm>
            <a:off x="503238" y="1222569"/>
            <a:ext cx="7877175"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4. Data Store</a:t>
            </a:r>
          </a:p>
        </p:txBody>
      </p:sp>
      <p:sp>
        <p:nvSpPr>
          <p:cNvPr id="22" name="Rectangle 3"/>
          <p:cNvSpPr txBox="1">
            <a:spLocks noChangeArrowheads="1"/>
          </p:cNvSpPr>
          <p:nvPr/>
        </p:nvSpPr>
        <p:spPr>
          <a:xfrm>
            <a:off x="758032" y="1794070"/>
            <a:ext cx="8207064" cy="2275991"/>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800"/>
              <a:t>A depository for data that allows examination, addition, and retrieval of data</a:t>
            </a:r>
          </a:p>
          <a:p>
            <a:r>
              <a:rPr lang="en-US" sz="2800"/>
              <a:t>Named with a noun, describing the data</a:t>
            </a:r>
          </a:p>
          <a:p>
            <a:r>
              <a:rPr lang="en-US" sz="2800"/>
              <a:t>Data stores are usually given a unique reference number, such as D1, D2, D3</a:t>
            </a:r>
          </a:p>
          <a:p>
            <a:r>
              <a:rPr lang="en-US" sz="2800"/>
              <a:t> Represents a:</a:t>
            </a:r>
          </a:p>
          <a:p>
            <a:pPr lvl="1"/>
            <a:r>
              <a:rPr lang="en-US" sz="2400">
                <a:solidFill>
                  <a:srgbClr val="FF0000"/>
                </a:solidFill>
              </a:rPr>
              <a:t>Filing cabinet</a:t>
            </a:r>
          </a:p>
          <a:p>
            <a:pPr lvl="1"/>
            <a:r>
              <a:rPr lang="en-US" sz="2400">
                <a:solidFill>
                  <a:srgbClr val="FF0000"/>
                </a:solidFill>
              </a:rPr>
              <a:t>Database</a:t>
            </a:r>
          </a:p>
          <a:p>
            <a:pPr lvl="1"/>
            <a:r>
              <a:rPr lang="en-US" sz="2400">
                <a:solidFill>
                  <a:srgbClr val="FF0000"/>
                </a:solidFill>
              </a:rPr>
              <a:t>Computerized file</a:t>
            </a: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13</a:t>
            </a:fld>
            <a:endParaRPr lang="en-US"/>
          </a:p>
        </p:txBody>
      </p:sp>
    </p:spTree>
    <p:extLst>
      <p:ext uri="{BB962C8B-B14F-4D97-AF65-F5344CB8AC3E}">
        <p14:creationId xmlns:p14="http://schemas.microsoft.com/office/powerpoint/2010/main" val="340661668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a:t>
            </a:r>
          </a:p>
        </p:txBody>
      </p:sp>
      <p:sp>
        <p:nvSpPr>
          <p:cNvPr id="20" name="Marcador de texto 15"/>
          <p:cNvSpPr>
            <a:spLocks noGrp="1"/>
          </p:cNvSpPr>
          <p:nvPr>
            <p:ph type="body" sz="quarter" idx="11"/>
          </p:nvPr>
        </p:nvSpPr>
        <p:spPr>
          <a:xfrm>
            <a:off x="503239" y="784489"/>
            <a:ext cx="8352527" cy="641988"/>
          </a:xfrm>
        </p:spPr>
        <p:txBody>
          <a:bodyPr>
            <a:normAutofit/>
          </a:bodyPr>
          <a:lstStyle/>
          <a:p>
            <a:r>
              <a:rPr lang="en-US" sz="2800"/>
              <a:t>I. DATA FLOW DIAGRAM SYMBOLS</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pic>
        <p:nvPicPr>
          <p:cNvPr id="2" name="Picture 2" descr="A screenshot of a cell phone&#10;&#10;Description generated with very high confidence">
            <a:extLst>
              <a:ext uri="{FF2B5EF4-FFF2-40B4-BE49-F238E27FC236}">
                <a16:creationId xmlns:a16="http://schemas.microsoft.com/office/drawing/2014/main" xmlns="" id="{6BFC22DE-E071-41D7-9931-083541B83C80}"/>
              </a:ext>
            </a:extLst>
          </p:cNvPr>
          <p:cNvPicPr>
            <a:picLocks noChangeAspect="1"/>
          </p:cNvPicPr>
          <p:nvPr/>
        </p:nvPicPr>
        <p:blipFill>
          <a:blip r:embed="rId3"/>
          <a:stretch>
            <a:fillRect/>
          </a:stretch>
        </p:blipFill>
        <p:spPr>
          <a:xfrm>
            <a:off x="1295400" y="1432768"/>
            <a:ext cx="6696074" cy="5124881"/>
          </a:xfrm>
          <a:prstGeom prst="rect">
            <a:avLst/>
          </a:prstGeom>
        </p:spPr>
      </p:pic>
      <p:sp>
        <p:nvSpPr>
          <p:cNvPr id="3" name="Right Arrow 6">
            <a:extLst>
              <a:ext uri="{FF2B5EF4-FFF2-40B4-BE49-F238E27FC236}">
                <a16:creationId xmlns:a16="http://schemas.microsoft.com/office/drawing/2014/main" xmlns="" id="{2B50DCD5-901D-42D3-81E9-AEBA6294E767}"/>
              </a:ext>
            </a:extLst>
          </p:cNvPr>
          <p:cNvSpPr/>
          <p:nvPr/>
        </p:nvSpPr>
        <p:spPr>
          <a:xfrm>
            <a:off x="730800" y="1830218"/>
            <a:ext cx="389582" cy="47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14</a:t>
            </a:fld>
            <a:endParaRPr lang="en-US"/>
          </a:p>
        </p:txBody>
      </p:sp>
    </p:spTree>
    <p:extLst>
      <p:ext uri="{BB962C8B-B14F-4D97-AF65-F5344CB8AC3E}">
        <p14:creationId xmlns:p14="http://schemas.microsoft.com/office/powerpoint/2010/main" val="47128730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512032" y="1104235"/>
            <a:ext cx="6796445" cy="4103688"/>
          </a:xfrm>
        </p:spPr>
        <p:txBody>
          <a:bodyPr/>
          <a:lstStyle/>
          <a:p>
            <a:r>
              <a:rPr lang="es-ES_tradnl" sz="9600"/>
              <a:t>DATA FLOW DIAGRAM LEVEL</a:t>
            </a:r>
          </a:p>
        </p:txBody>
      </p:sp>
      <p:sp>
        <p:nvSpPr>
          <p:cNvPr id="3" name="Marcador de texto 2"/>
          <p:cNvSpPr>
            <a:spLocks noGrp="1"/>
          </p:cNvSpPr>
          <p:nvPr>
            <p:ph type="body" sz="quarter" idx="11"/>
          </p:nvPr>
        </p:nvSpPr>
        <p:spPr>
          <a:xfrm>
            <a:off x="838200" y="152400"/>
            <a:ext cx="5667788" cy="815248"/>
          </a:xfrm>
        </p:spPr>
        <p:txBody>
          <a:bodyPr>
            <a:noAutofit/>
          </a:bodyPr>
          <a:lstStyle/>
          <a:p>
            <a:pPr algn="l"/>
            <a:r>
              <a:rPr lang="es-ES_tradnl" sz="8800"/>
              <a:t>DATA FLOW DIAGRAM LEVEL</a:t>
            </a: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15</a:t>
            </a:fld>
            <a:endParaRPr lang="en-US"/>
          </a:p>
        </p:txBody>
      </p:sp>
    </p:spTree>
    <p:extLst>
      <p:ext uri="{BB962C8B-B14F-4D97-AF65-F5344CB8AC3E}">
        <p14:creationId xmlns:p14="http://schemas.microsoft.com/office/powerpoint/2010/main" val="145765036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II</a:t>
            </a:r>
          </a:p>
        </p:txBody>
      </p:sp>
      <p:sp>
        <p:nvSpPr>
          <p:cNvPr id="20" name="Marcador de texto 15"/>
          <p:cNvSpPr>
            <a:spLocks noGrp="1"/>
          </p:cNvSpPr>
          <p:nvPr>
            <p:ph type="body" sz="quarter" idx="11"/>
          </p:nvPr>
        </p:nvSpPr>
        <p:spPr>
          <a:xfrm>
            <a:off x="503239" y="784489"/>
            <a:ext cx="8352527" cy="641988"/>
          </a:xfrm>
        </p:spPr>
        <p:txBody>
          <a:bodyPr>
            <a:normAutofit/>
          </a:bodyPr>
          <a:lstStyle/>
          <a:p>
            <a:r>
              <a:rPr lang="en-US" sz="2800"/>
              <a:t>II. DATA FLOW DIAGRAM LEVEL</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517CF508-709A-47A1-B195-E72DEF383B78}"/>
              </a:ext>
            </a:extLst>
          </p:cNvPr>
          <p:cNvSpPr txBox="1">
            <a:spLocks noChangeArrowheads="1"/>
          </p:cNvSpPr>
          <p:nvPr/>
        </p:nvSpPr>
        <p:spPr>
          <a:xfrm>
            <a:off x="503238" y="1222569"/>
            <a:ext cx="7877175" cy="1143000"/>
          </a:xfrm>
          <a:prstGeom prst="rect">
            <a:avLst/>
          </a:prstGeom>
        </p:spPr>
        <p:txBody>
          <a:bodyPr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1. Context</a:t>
            </a:r>
            <a:r>
              <a:rPr lang="en-US">
                <a:cs typeface="Calibri Light"/>
              </a:rPr>
              <a:t> Diagram</a:t>
            </a:r>
            <a:endParaRPr lang="en-US"/>
          </a:p>
        </p:txBody>
      </p:sp>
      <p:sp>
        <p:nvSpPr>
          <p:cNvPr id="2" name="Rectangle 1">
            <a:extLst>
              <a:ext uri="{FF2B5EF4-FFF2-40B4-BE49-F238E27FC236}">
                <a16:creationId xmlns:a16="http://schemas.microsoft.com/office/drawing/2014/main" xmlns="" id="{E738CB1B-720A-475F-AFD7-79ACEA59A771}"/>
              </a:ext>
            </a:extLst>
          </p:cNvPr>
          <p:cNvSpPr/>
          <p:nvPr/>
        </p:nvSpPr>
        <p:spPr>
          <a:xfrm>
            <a:off x="25282" y="3274241"/>
            <a:ext cx="2616678" cy="523220"/>
          </a:xfrm>
          <a:prstGeom prst="rect">
            <a:avLst/>
          </a:prstGeom>
        </p:spPr>
        <p:txBody>
          <a:bodyPr wrap="none" anchor="t">
            <a:spAutoFit/>
          </a:bodyPr>
          <a:lstStyle/>
          <a:p>
            <a:r>
              <a:rPr lang="en-US" sz="2800"/>
              <a:t>Context </a:t>
            </a:r>
            <a:r>
              <a:rPr lang="en-US" sz="2800">
                <a:cs typeface="Calibri"/>
              </a:rPr>
              <a:t>Diagram</a:t>
            </a:r>
            <a:endParaRPr lang="en-US"/>
          </a:p>
        </p:txBody>
      </p:sp>
      <p:sp>
        <p:nvSpPr>
          <p:cNvPr id="6" name="TextBox 5">
            <a:extLst>
              <a:ext uri="{FF2B5EF4-FFF2-40B4-BE49-F238E27FC236}">
                <a16:creationId xmlns:a16="http://schemas.microsoft.com/office/drawing/2014/main" xmlns="" id="{D2CCC9B3-E570-4B44-BCEF-B1854186731F}"/>
              </a:ext>
            </a:extLst>
          </p:cNvPr>
          <p:cNvSpPr txBox="1"/>
          <p:nvPr/>
        </p:nvSpPr>
        <p:spPr>
          <a:xfrm>
            <a:off x="3508056" y="2290424"/>
            <a:ext cx="6113006" cy="1077218"/>
          </a:xfrm>
          <a:prstGeom prst="rect">
            <a:avLst/>
          </a:prstGeom>
          <a:noFill/>
        </p:spPr>
        <p:txBody>
          <a:bodyPr wrap="square" rtlCol="0" anchor="t">
            <a:spAutoFit/>
          </a:bodyPr>
          <a:lstStyle/>
          <a:p>
            <a:r>
              <a:rPr lang="en-US" sz="3200">
                <a:solidFill>
                  <a:srgbClr val="FF0000"/>
                </a:solidFill>
              </a:rPr>
              <a:t>only one process, </a:t>
            </a:r>
            <a:r>
              <a:rPr lang="en-US" sz="3200">
                <a:solidFill>
                  <a:srgbClr val="FF0000"/>
                </a:solidFill>
                <a:cs typeface="Calibri"/>
              </a:rPr>
              <a:t>is given the number 0</a:t>
            </a:r>
            <a:endParaRPr lang="en-US" sz="2400">
              <a:solidFill>
                <a:srgbClr val="FF0000"/>
              </a:solidFill>
              <a:cs typeface="Calibri"/>
            </a:endParaRPr>
          </a:p>
        </p:txBody>
      </p:sp>
      <p:cxnSp>
        <p:nvCxnSpPr>
          <p:cNvPr id="8" name="Straight Arrow Connector 7">
            <a:extLst>
              <a:ext uri="{FF2B5EF4-FFF2-40B4-BE49-F238E27FC236}">
                <a16:creationId xmlns:a16="http://schemas.microsoft.com/office/drawing/2014/main" xmlns="" id="{635BFCC9-C976-4F3E-BF52-B0B297AD750C}"/>
              </a:ext>
            </a:extLst>
          </p:cNvPr>
          <p:cNvCxnSpPr>
            <a:endCxn id="6" idx="1"/>
          </p:cNvCxnSpPr>
          <p:nvPr/>
        </p:nvCxnSpPr>
        <p:spPr>
          <a:xfrm flipV="1">
            <a:off x="2772303" y="2829033"/>
            <a:ext cx="735753" cy="706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811D0A1E-0E3B-43C4-ACA1-8A4AEE80A66A}"/>
              </a:ext>
            </a:extLst>
          </p:cNvPr>
          <p:cNvSpPr txBox="1"/>
          <p:nvPr/>
        </p:nvSpPr>
        <p:spPr>
          <a:xfrm>
            <a:off x="3508056" y="3545350"/>
            <a:ext cx="2272353" cy="584775"/>
          </a:xfrm>
          <a:prstGeom prst="rect">
            <a:avLst/>
          </a:prstGeom>
          <a:noFill/>
        </p:spPr>
        <p:txBody>
          <a:bodyPr wrap="none" rtlCol="0" anchor="t">
            <a:spAutoFit/>
          </a:bodyPr>
          <a:lstStyle/>
          <a:p>
            <a:r>
              <a:rPr lang="en-US" sz="3200">
                <a:solidFill>
                  <a:srgbClr val="FF0000"/>
                </a:solidFill>
              </a:rPr>
              <a:t>highest level</a:t>
            </a:r>
            <a:endParaRPr lang="en-US" sz="2400">
              <a:solidFill>
                <a:srgbClr val="FF0000"/>
              </a:solidFill>
              <a:cs typeface="Calibri"/>
            </a:endParaRPr>
          </a:p>
        </p:txBody>
      </p:sp>
      <p:cxnSp>
        <p:nvCxnSpPr>
          <p:cNvPr id="14" name="Straight Arrow Connector 13">
            <a:extLst>
              <a:ext uri="{FF2B5EF4-FFF2-40B4-BE49-F238E27FC236}">
                <a16:creationId xmlns:a16="http://schemas.microsoft.com/office/drawing/2014/main" xmlns="" id="{8A1DBC69-69C8-4B49-B46E-590B3F5B9603}"/>
              </a:ext>
            </a:extLst>
          </p:cNvPr>
          <p:cNvCxnSpPr>
            <a:endCxn id="12" idx="1"/>
          </p:cNvCxnSpPr>
          <p:nvPr/>
        </p:nvCxnSpPr>
        <p:spPr>
          <a:xfrm>
            <a:off x="2772303" y="3535852"/>
            <a:ext cx="735753" cy="30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44E9D2EF-1F74-4E71-A06F-A13BD1AEF126}"/>
              </a:ext>
            </a:extLst>
          </p:cNvPr>
          <p:cNvSpPr txBox="1"/>
          <p:nvPr/>
        </p:nvSpPr>
        <p:spPr>
          <a:xfrm>
            <a:off x="3581376" y="4432012"/>
            <a:ext cx="5231560" cy="584775"/>
          </a:xfrm>
          <a:prstGeom prst="rect">
            <a:avLst/>
          </a:prstGeom>
          <a:noFill/>
        </p:spPr>
        <p:txBody>
          <a:bodyPr wrap="none" rtlCol="0" anchor="t">
            <a:spAutoFit/>
          </a:bodyPr>
          <a:lstStyle/>
          <a:p>
            <a:r>
              <a:rPr lang="en-US" sz="3200">
                <a:solidFill>
                  <a:srgbClr val="FF0000"/>
                </a:solidFill>
              </a:rPr>
              <a:t>All external entities</a:t>
            </a:r>
            <a:r>
              <a:rPr lang="en-US" sz="3200">
                <a:solidFill>
                  <a:srgbClr val="FF0000"/>
                </a:solidFill>
                <a:cs typeface="Calibri"/>
              </a:rPr>
              <a:t> are shown</a:t>
            </a:r>
            <a:endParaRPr lang="en-US" sz="2400">
              <a:solidFill>
                <a:srgbClr val="FF0000"/>
              </a:solidFill>
              <a:cs typeface="Calibri"/>
            </a:endParaRPr>
          </a:p>
        </p:txBody>
      </p:sp>
      <p:cxnSp>
        <p:nvCxnSpPr>
          <p:cNvPr id="18" name="Straight Arrow Connector 17">
            <a:extLst>
              <a:ext uri="{FF2B5EF4-FFF2-40B4-BE49-F238E27FC236}">
                <a16:creationId xmlns:a16="http://schemas.microsoft.com/office/drawing/2014/main" xmlns="" id="{6785C2F3-5310-4AF0-9E4B-4C3D301F5DB5}"/>
              </a:ext>
            </a:extLst>
          </p:cNvPr>
          <p:cNvCxnSpPr>
            <a:endCxn id="16" idx="1"/>
          </p:cNvCxnSpPr>
          <p:nvPr/>
        </p:nvCxnSpPr>
        <p:spPr>
          <a:xfrm>
            <a:off x="2772303" y="3545350"/>
            <a:ext cx="809073" cy="117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16</a:t>
            </a:fld>
            <a:endParaRPr lang="en-US"/>
          </a:p>
        </p:txBody>
      </p:sp>
    </p:spTree>
    <p:extLst>
      <p:ext uri="{BB962C8B-B14F-4D97-AF65-F5344CB8AC3E}">
        <p14:creationId xmlns:p14="http://schemas.microsoft.com/office/powerpoint/2010/main" val="423888306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II</a:t>
            </a:r>
          </a:p>
        </p:txBody>
      </p:sp>
      <p:sp>
        <p:nvSpPr>
          <p:cNvPr id="20" name="Marcador de texto 15"/>
          <p:cNvSpPr>
            <a:spLocks noGrp="1"/>
          </p:cNvSpPr>
          <p:nvPr>
            <p:ph type="body" sz="quarter" idx="11"/>
          </p:nvPr>
        </p:nvSpPr>
        <p:spPr>
          <a:xfrm>
            <a:off x="503239" y="784489"/>
            <a:ext cx="8352527" cy="641988"/>
          </a:xfrm>
        </p:spPr>
        <p:txBody>
          <a:bodyPr>
            <a:normAutofit/>
          </a:bodyPr>
          <a:lstStyle/>
          <a:p>
            <a:r>
              <a:rPr lang="en-US" sz="2800"/>
              <a:t>II. DATA FLOW DIAGRAM LEVEL</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517CF508-709A-47A1-B195-E72DEF383B78}"/>
              </a:ext>
            </a:extLst>
          </p:cNvPr>
          <p:cNvSpPr txBox="1">
            <a:spLocks noChangeArrowheads="1"/>
          </p:cNvSpPr>
          <p:nvPr/>
        </p:nvSpPr>
        <p:spPr>
          <a:xfrm>
            <a:off x="503238" y="1222569"/>
            <a:ext cx="7877175" cy="1143000"/>
          </a:xfrm>
          <a:prstGeom prst="rect">
            <a:avLst/>
          </a:prstGeom>
        </p:spPr>
        <p:txBody>
          <a:bodyPr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1. Context</a:t>
            </a:r>
            <a:r>
              <a:rPr lang="en-US">
                <a:cs typeface="Calibri Light"/>
              </a:rPr>
              <a:t> Diagram</a:t>
            </a:r>
            <a:endParaRPr lang="en-US"/>
          </a:p>
        </p:txBody>
      </p:sp>
      <p:pic>
        <p:nvPicPr>
          <p:cNvPr id="2" name="Picture 5" descr="A screenshot of a cell phone&#10;&#10;Description generated with very high confidence">
            <a:extLst>
              <a:ext uri="{FF2B5EF4-FFF2-40B4-BE49-F238E27FC236}">
                <a16:creationId xmlns:a16="http://schemas.microsoft.com/office/drawing/2014/main" xmlns="" id="{48DF0927-C587-4F3C-A123-4B9C6E1C1B39}"/>
              </a:ext>
            </a:extLst>
          </p:cNvPr>
          <p:cNvPicPr>
            <a:picLocks noChangeAspect="1"/>
          </p:cNvPicPr>
          <p:nvPr/>
        </p:nvPicPr>
        <p:blipFill>
          <a:blip r:embed="rId3"/>
          <a:stretch>
            <a:fillRect/>
          </a:stretch>
        </p:blipFill>
        <p:spPr>
          <a:xfrm>
            <a:off x="1160462" y="2105469"/>
            <a:ext cx="7362824" cy="4276895"/>
          </a:xfrm>
          <a:prstGeom prst="rect">
            <a:avLst/>
          </a:prstGeom>
        </p:spPr>
      </p:pic>
      <p:sp>
        <p:nvSpPr>
          <p:cNvPr id="4" name="Right Arrow 6">
            <a:extLst>
              <a:ext uri="{FF2B5EF4-FFF2-40B4-BE49-F238E27FC236}">
                <a16:creationId xmlns:a16="http://schemas.microsoft.com/office/drawing/2014/main" xmlns="" id="{CCED6C68-5697-4EA1-9831-9E80E0DE3002}"/>
              </a:ext>
            </a:extLst>
          </p:cNvPr>
          <p:cNvSpPr/>
          <p:nvPr/>
        </p:nvSpPr>
        <p:spPr>
          <a:xfrm>
            <a:off x="706988" y="2105384"/>
            <a:ext cx="389582" cy="47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17</a:t>
            </a:fld>
            <a:endParaRPr lang="en-US"/>
          </a:p>
        </p:txBody>
      </p:sp>
    </p:spTree>
    <p:extLst>
      <p:ext uri="{BB962C8B-B14F-4D97-AF65-F5344CB8AC3E}">
        <p14:creationId xmlns:p14="http://schemas.microsoft.com/office/powerpoint/2010/main" val="74634624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Calibri Light"/>
              </a:rPr>
              <a:t>II</a:t>
            </a:r>
          </a:p>
        </p:txBody>
      </p:sp>
      <p:sp>
        <p:nvSpPr>
          <p:cNvPr id="20" name="Marcador de texto 15"/>
          <p:cNvSpPr>
            <a:spLocks noGrp="1"/>
          </p:cNvSpPr>
          <p:nvPr>
            <p:ph type="body" sz="quarter" idx="11"/>
          </p:nvPr>
        </p:nvSpPr>
        <p:spPr>
          <a:xfrm>
            <a:off x="503239" y="784489"/>
            <a:ext cx="8352527" cy="641988"/>
          </a:xfrm>
        </p:spPr>
        <p:txBody>
          <a:bodyPr>
            <a:normAutofit/>
          </a:bodyPr>
          <a:lstStyle/>
          <a:p>
            <a:r>
              <a:rPr lang="en-US" sz="2800"/>
              <a:t>II. DATA FLOW DIAGRAM LEVEL</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517CF508-709A-47A1-B195-E72DEF383B78}"/>
              </a:ext>
            </a:extLst>
          </p:cNvPr>
          <p:cNvSpPr txBox="1">
            <a:spLocks noChangeArrowheads="1"/>
          </p:cNvSpPr>
          <p:nvPr/>
        </p:nvSpPr>
        <p:spPr>
          <a:xfrm>
            <a:off x="503238" y="1222569"/>
            <a:ext cx="7877175" cy="1143000"/>
          </a:xfrm>
          <a:prstGeom prst="rect">
            <a:avLst/>
          </a:prstGeom>
        </p:spPr>
        <p:txBody>
          <a:bodyPr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2. Diagram 0</a:t>
            </a:r>
          </a:p>
        </p:txBody>
      </p:sp>
      <p:sp>
        <p:nvSpPr>
          <p:cNvPr id="4" name="Rectangle 3">
            <a:extLst>
              <a:ext uri="{FF2B5EF4-FFF2-40B4-BE49-F238E27FC236}">
                <a16:creationId xmlns:a16="http://schemas.microsoft.com/office/drawing/2014/main" xmlns="" id="{01945766-41FB-439B-B8C1-119CB0C95AB3}"/>
              </a:ext>
            </a:extLst>
          </p:cNvPr>
          <p:cNvSpPr txBox="1">
            <a:spLocks noChangeArrowheads="1"/>
          </p:cNvSpPr>
          <p:nvPr/>
        </p:nvSpPr>
        <p:spPr>
          <a:xfrm>
            <a:off x="718344" y="1931652"/>
            <a:ext cx="8207064" cy="826075"/>
          </a:xfrm>
          <a:prstGeom prst="rect">
            <a:avLst/>
          </a:prstGeom>
        </p:spPr>
        <p:txBody>
          <a:bodyPr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457200" lvl="1" indent="-457200">
              <a:lnSpc>
                <a:spcPct val="150000"/>
              </a:lnSpc>
            </a:pPr>
            <a:r>
              <a:rPr lang="en-US" sz="2800"/>
              <a:t>The explosion of the context diagram</a:t>
            </a:r>
          </a:p>
        </p:txBody>
      </p:sp>
      <p:sp>
        <p:nvSpPr>
          <p:cNvPr id="2" name="Rectangle 1">
            <a:extLst>
              <a:ext uri="{FF2B5EF4-FFF2-40B4-BE49-F238E27FC236}">
                <a16:creationId xmlns:a16="http://schemas.microsoft.com/office/drawing/2014/main" xmlns="" id="{9D79549C-F7B7-4AA8-A4D0-FF908A4C74B9}"/>
              </a:ext>
            </a:extLst>
          </p:cNvPr>
          <p:cNvSpPr/>
          <p:nvPr/>
        </p:nvSpPr>
        <p:spPr>
          <a:xfrm>
            <a:off x="90022" y="4076036"/>
            <a:ext cx="2132491" cy="523220"/>
          </a:xfrm>
          <a:prstGeom prst="rect">
            <a:avLst/>
          </a:prstGeom>
        </p:spPr>
        <p:txBody>
          <a:bodyPr wrap="square" anchor="t">
            <a:spAutoFit/>
          </a:bodyPr>
          <a:lstStyle/>
          <a:p>
            <a:r>
              <a:rPr lang="en-US" sz="2800">
                <a:cs typeface="Calibri"/>
              </a:rPr>
              <a:t>Diagram 0</a:t>
            </a:r>
            <a:endParaRPr lang="en-US"/>
          </a:p>
        </p:txBody>
      </p:sp>
      <p:sp>
        <p:nvSpPr>
          <p:cNvPr id="6" name="TextBox 5">
            <a:extLst>
              <a:ext uri="{FF2B5EF4-FFF2-40B4-BE49-F238E27FC236}">
                <a16:creationId xmlns:a16="http://schemas.microsoft.com/office/drawing/2014/main" xmlns="" id="{52FCED2A-A826-4FB3-829C-C2A0E6F91183}"/>
              </a:ext>
            </a:extLst>
          </p:cNvPr>
          <p:cNvSpPr txBox="1"/>
          <p:nvPr/>
        </p:nvSpPr>
        <p:spPr>
          <a:xfrm>
            <a:off x="2032109" y="3158257"/>
            <a:ext cx="4830604" cy="830997"/>
          </a:xfrm>
          <a:prstGeom prst="rect">
            <a:avLst/>
          </a:prstGeom>
          <a:noFill/>
        </p:spPr>
        <p:txBody>
          <a:bodyPr wrap="square" rtlCol="0" anchor="t">
            <a:spAutoFit/>
          </a:bodyPr>
          <a:lstStyle/>
          <a:p>
            <a:r>
              <a:rPr lang="en-US" sz="2400">
                <a:solidFill>
                  <a:srgbClr val="FF0000"/>
                </a:solidFill>
              </a:rPr>
              <a:t>May include many</a:t>
            </a:r>
            <a:r>
              <a:rPr lang="en-US" sz="2400">
                <a:solidFill>
                  <a:srgbClr val="FF0000"/>
                </a:solidFill>
                <a:cs typeface="Calibri"/>
              </a:rPr>
              <a:t> processes</a:t>
            </a:r>
          </a:p>
          <a:p>
            <a:endParaRPr lang="en-US" sz="2400" dirty="0">
              <a:solidFill>
                <a:srgbClr val="FF0000"/>
              </a:solidFill>
              <a:cs typeface="Calibri"/>
            </a:endParaRPr>
          </a:p>
        </p:txBody>
      </p:sp>
      <p:cxnSp>
        <p:nvCxnSpPr>
          <p:cNvPr id="8" name="Straight Arrow Connector 7">
            <a:extLst>
              <a:ext uri="{FF2B5EF4-FFF2-40B4-BE49-F238E27FC236}">
                <a16:creationId xmlns:a16="http://schemas.microsoft.com/office/drawing/2014/main" xmlns="" id="{32D206C0-5282-4DF5-9701-5D4BDEFE4DDC}"/>
              </a:ext>
            </a:extLst>
          </p:cNvPr>
          <p:cNvCxnSpPr/>
          <p:nvPr/>
        </p:nvCxnSpPr>
        <p:spPr>
          <a:xfrm flipV="1">
            <a:off x="1773417" y="3466034"/>
            <a:ext cx="258693" cy="937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ABC0AFF5-D655-4654-A7B2-DE19D76EDF45}"/>
              </a:ext>
            </a:extLst>
          </p:cNvPr>
          <p:cNvSpPr txBox="1"/>
          <p:nvPr/>
        </p:nvSpPr>
        <p:spPr>
          <a:xfrm>
            <a:off x="2032110" y="3875509"/>
            <a:ext cx="4397761" cy="461665"/>
          </a:xfrm>
          <a:prstGeom prst="rect">
            <a:avLst/>
          </a:prstGeom>
          <a:noFill/>
        </p:spPr>
        <p:txBody>
          <a:bodyPr wrap="square" rtlCol="0" anchor="t">
            <a:spAutoFit/>
          </a:bodyPr>
          <a:lstStyle/>
          <a:p>
            <a:r>
              <a:rPr lang="en-US" sz="2400">
                <a:solidFill>
                  <a:srgbClr val="FF0000"/>
                </a:solidFill>
              </a:rPr>
              <a:t>Each process is numbered</a:t>
            </a:r>
            <a:endParaRPr lang="en-US">
              <a:solidFill>
                <a:srgbClr val="FF0000"/>
              </a:solidFill>
              <a:cs typeface="Calibri"/>
            </a:endParaRPr>
          </a:p>
        </p:txBody>
      </p:sp>
      <p:cxnSp>
        <p:nvCxnSpPr>
          <p:cNvPr id="14" name="Straight Arrow Connector 13">
            <a:extLst>
              <a:ext uri="{FF2B5EF4-FFF2-40B4-BE49-F238E27FC236}">
                <a16:creationId xmlns:a16="http://schemas.microsoft.com/office/drawing/2014/main" xmlns="" id="{425E8F77-F7C9-4FBF-8F7E-836C23090E91}"/>
              </a:ext>
            </a:extLst>
          </p:cNvPr>
          <p:cNvCxnSpPr/>
          <p:nvPr/>
        </p:nvCxnSpPr>
        <p:spPr>
          <a:xfrm flipV="1">
            <a:off x="1773417" y="4183287"/>
            <a:ext cx="258693" cy="220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18BE2958-5840-4970-ACA6-3C84453C2C47}"/>
              </a:ext>
            </a:extLst>
          </p:cNvPr>
          <p:cNvSpPr txBox="1"/>
          <p:nvPr/>
        </p:nvSpPr>
        <p:spPr>
          <a:xfrm>
            <a:off x="2055922" y="4551110"/>
            <a:ext cx="7079163" cy="830997"/>
          </a:xfrm>
          <a:prstGeom prst="rect">
            <a:avLst/>
          </a:prstGeom>
          <a:noFill/>
        </p:spPr>
        <p:txBody>
          <a:bodyPr wrap="square" rtlCol="0" anchor="t">
            <a:spAutoFit/>
          </a:bodyPr>
          <a:lstStyle/>
          <a:p>
            <a:r>
              <a:rPr lang="en-US" sz="2400">
                <a:solidFill>
                  <a:srgbClr val="FF0000"/>
                </a:solidFill>
              </a:rPr>
              <a:t>Major data stores and all external entities</a:t>
            </a:r>
            <a:r>
              <a:rPr lang="en-US" sz="2400">
                <a:solidFill>
                  <a:srgbClr val="FF0000"/>
                </a:solidFill>
                <a:cs typeface="Calibri"/>
              </a:rPr>
              <a:t> are included</a:t>
            </a:r>
          </a:p>
          <a:p>
            <a:endParaRPr lang="en-US" sz="2400" dirty="0">
              <a:solidFill>
                <a:srgbClr val="FF0000"/>
              </a:solidFill>
              <a:cs typeface="Calibri"/>
            </a:endParaRPr>
          </a:p>
        </p:txBody>
      </p:sp>
      <p:cxnSp>
        <p:nvCxnSpPr>
          <p:cNvPr id="18" name="Straight Arrow Connector 17">
            <a:extLst>
              <a:ext uri="{FF2B5EF4-FFF2-40B4-BE49-F238E27FC236}">
                <a16:creationId xmlns:a16="http://schemas.microsoft.com/office/drawing/2014/main" xmlns="" id="{F692D57F-186A-464C-A069-C4D6D42FB8D2}"/>
              </a:ext>
            </a:extLst>
          </p:cNvPr>
          <p:cNvCxnSpPr/>
          <p:nvPr/>
        </p:nvCxnSpPr>
        <p:spPr>
          <a:xfrm>
            <a:off x="1773417" y="4403683"/>
            <a:ext cx="258693" cy="455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18</a:t>
            </a:fld>
            <a:endParaRPr lang="en-US"/>
          </a:p>
        </p:txBody>
      </p:sp>
    </p:spTree>
    <p:extLst>
      <p:ext uri="{BB962C8B-B14F-4D97-AF65-F5344CB8AC3E}">
        <p14:creationId xmlns:p14="http://schemas.microsoft.com/office/powerpoint/2010/main" val="212462282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II</a:t>
            </a:r>
          </a:p>
        </p:txBody>
      </p:sp>
      <p:sp>
        <p:nvSpPr>
          <p:cNvPr id="20" name="Marcador de texto 15"/>
          <p:cNvSpPr>
            <a:spLocks noGrp="1"/>
          </p:cNvSpPr>
          <p:nvPr>
            <p:ph type="body" sz="quarter" idx="11"/>
          </p:nvPr>
        </p:nvSpPr>
        <p:spPr>
          <a:xfrm>
            <a:off x="503239" y="784489"/>
            <a:ext cx="8352527" cy="641988"/>
          </a:xfrm>
        </p:spPr>
        <p:txBody>
          <a:bodyPr>
            <a:normAutofit/>
          </a:bodyPr>
          <a:lstStyle/>
          <a:p>
            <a:r>
              <a:rPr lang="en-US" sz="2800"/>
              <a:t>II. DATA FLOW DIAGRAM LEVEL</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517CF508-709A-47A1-B195-E72DEF383B78}"/>
              </a:ext>
            </a:extLst>
          </p:cNvPr>
          <p:cNvSpPr txBox="1">
            <a:spLocks noChangeArrowheads="1"/>
          </p:cNvSpPr>
          <p:nvPr/>
        </p:nvSpPr>
        <p:spPr>
          <a:xfrm>
            <a:off x="503238" y="1222569"/>
            <a:ext cx="7877175" cy="1143000"/>
          </a:xfrm>
          <a:prstGeom prst="rect">
            <a:avLst/>
          </a:prstGeom>
        </p:spPr>
        <p:txBody>
          <a:bodyPr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2. </a:t>
            </a:r>
            <a:r>
              <a:rPr lang="en-US">
                <a:cs typeface="Calibri Light"/>
              </a:rPr>
              <a:t>Diagram 0</a:t>
            </a:r>
            <a:endParaRPr lang="en-US"/>
          </a:p>
        </p:txBody>
      </p:sp>
      <p:pic>
        <p:nvPicPr>
          <p:cNvPr id="4" name="Picture 5" descr="A screenshot of a cell phone&#10;&#10;Description generated with high confidence">
            <a:extLst>
              <a:ext uri="{FF2B5EF4-FFF2-40B4-BE49-F238E27FC236}">
                <a16:creationId xmlns:a16="http://schemas.microsoft.com/office/drawing/2014/main" xmlns="" id="{283E705F-7BE5-4A92-82D7-6D2E6281F886}"/>
              </a:ext>
            </a:extLst>
          </p:cNvPr>
          <p:cNvPicPr>
            <a:picLocks noChangeAspect="1"/>
          </p:cNvPicPr>
          <p:nvPr/>
        </p:nvPicPr>
        <p:blipFill>
          <a:blip r:embed="rId3"/>
          <a:stretch>
            <a:fillRect/>
          </a:stretch>
        </p:blipFill>
        <p:spPr>
          <a:xfrm>
            <a:off x="1343024" y="1928041"/>
            <a:ext cx="6997700" cy="4758753"/>
          </a:xfrm>
          <a:prstGeom prst="rect">
            <a:avLst/>
          </a:prstGeom>
        </p:spPr>
      </p:pic>
      <p:sp>
        <p:nvSpPr>
          <p:cNvPr id="2" name="Right Arrow 6">
            <a:extLst>
              <a:ext uri="{FF2B5EF4-FFF2-40B4-BE49-F238E27FC236}">
                <a16:creationId xmlns:a16="http://schemas.microsoft.com/office/drawing/2014/main" xmlns="" id="{CC2B0CC3-AD2C-47FE-9314-DB9F50E38FA6}"/>
              </a:ext>
            </a:extLst>
          </p:cNvPr>
          <p:cNvSpPr/>
          <p:nvPr/>
        </p:nvSpPr>
        <p:spPr>
          <a:xfrm>
            <a:off x="683175" y="2084218"/>
            <a:ext cx="389582" cy="47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19</a:t>
            </a:fld>
            <a:endParaRPr lang="en-US"/>
          </a:p>
        </p:txBody>
      </p:sp>
    </p:spTree>
    <p:extLst>
      <p:ext uri="{BB962C8B-B14F-4D97-AF65-F5344CB8AC3E}">
        <p14:creationId xmlns:p14="http://schemas.microsoft.com/office/powerpoint/2010/main" val="245220203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p:txBody>
          <a:bodyPr/>
          <a:lstStyle/>
          <a:p>
            <a:r>
              <a:rPr lang="es-ES_tradnl" sz="6000"/>
              <a:t>OUTLINE</a:t>
            </a:r>
          </a:p>
        </p:txBody>
      </p:sp>
      <p:sp>
        <p:nvSpPr>
          <p:cNvPr id="13" name="Marcador de texto 12"/>
          <p:cNvSpPr>
            <a:spLocks noGrp="1"/>
          </p:cNvSpPr>
          <p:nvPr>
            <p:ph type="body" sz="quarter" idx="11"/>
          </p:nvPr>
        </p:nvSpPr>
        <p:spPr>
          <a:xfrm>
            <a:off x="512030" y="653953"/>
            <a:ext cx="5802002" cy="1096436"/>
          </a:xfrm>
        </p:spPr>
        <p:txBody>
          <a:bodyPr/>
          <a:lstStyle/>
          <a:p>
            <a:r>
              <a:rPr lang="es-ES_tradnl" sz="2800"/>
              <a:t>OUTLINE</a:t>
            </a:r>
          </a:p>
        </p:txBody>
      </p:sp>
      <p:sp>
        <p:nvSpPr>
          <p:cNvPr id="2" name="Paralelogramo 1"/>
          <p:cNvSpPr/>
          <p:nvPr/>
        </p:nvSpPr>
        <p:spPr>
          <a:xfrm>
            <a:off x="5998028" y="1641232"/>
            <a:ext cx="1361168" cy="3723373"/>
          </a:xfrm>
          <a:prstGeom prst="parallelogram">
            <a:avLst>
              <a:gd name="adj" fmla="val 821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9" name="Conector recto 8"/>
          <p:cNvCxnSpPr/>
          <p:nvPr/>
        </p:nvCxnSpPr>
        <p:spPr>
          <a:xfrm>
            <a:off x="512031" y="667303"/>
            <a:ext cx="6642983"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2030" y="1439385"/>
            <a:ext cx="8482883" cy="4547079"/>
          </a:xfrm>
          <a:prstGeom prst="rect">
            <a:avLst/>
          </a:prstGeom>
          <a:noFill/>
        </p:spPr>
        <p:txBody>
          <a:bodyPr wrap="square" rtlCol="0">
            <a:spAutoFit/>
          </a:bodyPr>
          <a:lstStyle/>
          <a:p>
            <a:pPr>
              <a:lnSpc>
                <a:spcPct val="150000"/>
              </a:lnSpc>
            </a:pPr>
            <a:r>
              <a:rPr lang="vi-VN" sz="2800"/>
              <a:t>Data flow diagrams</a:t>
            </a:r>
            <a:endParaRPr lang="en-US" sz="2800">
              <a:latin typeface="+mj-lt"/>
              <a:ea typeface="Lato Light" panose="020B0604020202020204" charset="0"/>
              <a:cs typeface="Lato Light" panose="020B0604020202020204" charset="0"/>
            </a:endParaRPr>
          </a:p>
          <a:p>
            <a:pPr marL="400050" indent="-400050">
              <a:lnSpc>
                <a:spcPct val="150000"/>
              </a:lnSpc>
              <a:buAutoNum type="romanUcPeriod"/>
            </a:pPr>
            <a:r>
              <a:rPr lang="vi-VN" sz="2800"/>
              <a:t>Data flow diagram symbols</a:t>
            </a:r>
            <a:endParaRPr lang="en-US" sz="2800"/>
          </a:p>
          <a:p>
            <a:pPr marL="400050" indent="-400050">
              <a:lnSpc>
                <a:spcPct val="150000"/>
              </a:lnSpc>
              <a:buAutoNum type="romanUcPeriod"/>
            </a:pPr>
            <a:r>
              <a:rPr lang="vi-VN" sz="2800"/>
              <a:t>Data flow diagram levels</a:t>
            </a:r>
            <a:endParaRPr lang="en-US" sz="2800"/>
          </a:p>
          <a:p>
            <a:pPr marL="400050" indent="-400050">
              <a:lnSpc>
                <a:spcPct val="150000"/>
              </a:lnSpc>
              <a:buAutoNum type="romanUcPeriod"/>
            </a:pPr>
            <a:r>
              <a:rPr lang="vi-VN" sz="2800"/>
              <a:t>Creating data flow diagrams</a:t>
            </a:r>
            <a:endParaRPr lang="en-US" sz="2800">
              <a:latin typeface="+mj-lt"/>
              <a:ea typeface="Lato Light" panose="020B0604020202020204" charset="0"/>
              <a:cs typeface="Lato Light" panose="020B0604020202020204" charset="0"/>
            </a:endParaRPr>
          </a:p>
          <a:p>
            <a:pPr marL="400050" indent="-400050">
              <a:lnSpc>
                <a:spcPct val="150000"/>
              </a:lnSpc>
              <a:buAutoNum type="romanUcPeriod"/>
            </a:pPr>
            <a:r>
              <a:rPr lang="vi-VN" sz="2800"/>
              <a:t>Physical and logical data flow diagrams</a:t>
            </a:r>
            <a:endParaRPr lang="en-US" sz="2800">
              <a:latin typeface="+mj-lt"/>
              <a:ea typeface="Lato Light" panose="020B0604020202020204" charset="0"/>
              <a:cs typeface="Lato Light" panose="020B0604020202020204" charset="0"/>
            </a:endParaRPr>
          </a:p>
          <a:p>
            <a:pPr marL="400050" indent="-400050">
              <a:lnSpc>
                <a:spcPct val="150000"/>
              </a:lnSpc>
              <a:buAutoNum type="romanUcPeriod"/>
            </a:pPr>
            <a:r>
              <a:rPr lang="vi-VN" sz="2800"/>
              <a:t>Partitioning</a:t>
            </a:r>
            <a:endParaRPr lang="en-US" sz="2800"/>
          </a:p>
          <a:p>
            <a:pPr marL="400050" indent="-400050">
              <a:lnSpc>
                <a:spcPct val="150000"/>
              </a:lnSpc>
              <a:buAutoNum type="romanUcPeriod"/>
            </a:pPr>
            <a:r>
              <a:rPr lang="vi-VN" sz="2800"/>
              <a:t>Communicating Using Data Flow Diagrams </a:t>
            </a:r>
            <a:endParaRPr lang="en-US" sz="2800">
              <a:latin typeface="+mj-lt"/>
              <a:ea typeface="Lato Light" panose="020B0604020202020204" charset="0"/>
              <a:cs typeface="Lato Light" panose="020B0604020202020204" charset="0"/>
            </a:endParaRPr>
          </a:p>
        </p:txBody>
      </p:sp>
      <p:sp>
        <p:nvSpPr>
          <p:cNvPr id="8"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2</a:t>
            </a:fld>
            <a:endParaRPr lang="en-US"/>
          </a:p>
        </p:txBody>
      </p:sp>
    </p:spTree>
    <p:extLst>
      <p:ext uri="{BB962C8B-B14F-4D97-AF65-F5344CB8AC3E}">
        <p14:creationId xmlns:p14="http://schemas.microsoft.com/office/powerpoint/2010/main" val="398276057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II</a:t>
            </a:r>
          </a:p>
        </p:txBody>
      </p:sp>
      <p:sp>
        <p:nvSpPr>
          <p:cNvPr id="20" name="Marcador de texto 15"/>
          <p:cNvSpPr>
            <a:spLocks noGrp="1"/>
          </p:cNvSpPr>
          <p:nvPr>
            <p:ph type="body" sz="quarter" idx="11"/>
          </p:nvPr>
        </p:nvSpPr>
        <p:spPr>
          <a:xfrm>
            <a:off x="503239" y="784489"/>
            <a:ext cx="8352527" cy="641988"/>
          </a:xfrm>
        </p:spPr>
        <p:txBody>
          <a:bodyPr>
            <a:normAutofit/>
          </a:bodyPr>
          <a:lstStyle/>
          <a:p>
            <a:r>
              <a:rPr lang="en-US" sz="2800"/>
              <a:t>II. DATA FLOW DIAGRAM LEVEL</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517CF508-709A-47A1-B195-E72DEF383B78}"/>
              </a:ext>
            </a:extLst>
          </p:cNvPr>
          <p:cNvSpPr txBox="1">
            <a:spLocks noChangeArrowheads="1"/>
          </p:cNvSpPr>
          <p:nvPr/>
        </p:nvSpPr>
        <p:spPr>
          <a:xfrm>
            <a:off x="503238" y="1222569"/>
            <a:ext cx="7877175" cy="1143000"/>
          </a:xfrm>
          <a:prstGeom prst="rect">
            <a:avLst/>
          </a:prstGeom>
        </p:spPr>
        <p:txBody>
          <a:bodyPr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3. </a:t>
            </a:r>
            <a:r>
              <a:rPr lang="en-US">
                <a:cs typeface="Calibri Light"/>
              </a:rPr>
              <a:t>Child Diagrams</a:t>
            </a:r>
            <a:endParaRPr lang="en-US"/>
          </a:p>
        </p:txBody>
      </p:sp>
      <p:sp>
        <p:nvSpPr>
          <p:cNvPr id="6" name="Rectangle 3">
            <a:extLst>
              <a:ext uri="{FF2B5EF4-FFF2-40B4-BE49-F238E27FC236}">
                <a16:creationId xmlns:a16="http://schemas.microsoft.com/office/drawing/2014/main" xmlns="" id="{CA4B3B03-302B-4FF4-B728-0740732A8F0F}"/>
              </a:ext>
            </a:extLst>
          </p:cNvPr>
          <p:cNvSpPr txBox="1">
            <a:spLocks noChangeArrowheads="1"/>
          </p:cNvSpPr>
          <p:nvPr/>
        </p:nvSpPr>
        <p:spPr>
          <a:xfrm>
            <a:off x="718344" y="1931653"/>
            <a:ext cx="8207064" cy="2275991"/>
          </a:xfrm>
          <a:prstGeom prst="rect">
            <a:avLst/>
          </a:prstGeom>
        </p:spPr>
        <p:txBody>
          <a:bodyPr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1" indent="-457200">
              <a:lnSpc>
                <a:spcPct val="150000"/>
              </a:lnSpc>
              <a:spcBef>
                <a:spcPts val="0"/>
              </a:spcBef>
            </a:pPr>
            <a:r>
              <a:rPr lang="en-US" sz="2600"/>
              <a:t>Each process on diagram 0 may be exploded to create a child diagram</a:t>
            </a:r>
            <a:endParaRPr lang="en-US" sz="2600">
              <a:cs typeface="Calibri"/>
            </a:endParaRPr>
          </a:p>
          <a:p>
            <a:pPr marL="0" lvl="1">
              <a:lnSpc>
                <a:spcPct val="150000"/>
              </a:lnSpc>
              <a:spcBef>
                <a:spcPts val="0"/>
              </a:spcBef>
            </a:pPr>
            <a:endParaRPr lang="en-US" sz="2600">
              <a:cs typeface="Calibri"/>
            </a:endParaRPr>
          </a:p>
        </p:txBody>
      </p:sp>
      <p:sp>
        <p:nvSpPr>
          <p:cNvPr id="8" name="Rectangle 7">
            <a:extLst>
              <a:ext uri="{FF2B5EF4-FFF2-40B4-BE49-F238E27FC236}">
                <a16:creationId xmlns:a16="http://schemas.microsoft.com/office/drawing/2014/main" xmlns="" id="{68A4E33B-751E-45AB-8178-C02BCD6503B8}"/>
              </a:ext>
            </a:extLst>
          </p:cNvPr>
          <p:cNvSpPr/>
          <p:nvPr/>
        </p:nvSpPr>
        <p:spPr>
          <a:xfrm>
            <a:off x="-5229" y="4298287"/>
            <a:ext cx="2592866" cy="523220"/>
          </a:xfrm>
          <a:prstGeom prst="rect">
            <a:avLst/>
          </a:prstGeom>
        </p:spPr>
        <p:txBody>
          <a:bodyPr wrap="square" anchor="t">
            <a:spAutoFit/>
          </a:bodyPr>
          <a:lstStyle/>
          <a:p>
            <a:r>
              <a:rPr lang="en-US" sz="2800">
                <a:cs typeface="Calibri"/>
              </a:rPr>
              <a:t>Child DIagrams</a:t>
            </a:r>
            <a:endParaRPr lang="en-US"/>
          </a:p>
        </p:txBody>
      </p:sp>
      <p:sp>
        <p:nvSpPr>
          <p:cNvPr id="11" name="TextBox 10">
            <a:extLst>
              <a:ext uri="{FF2B5EF4-FFF2-40B4-BE49-F238E27FC236}">
                <a16:creationId xmlns:a16="http://schemas.microsoft.com/office/drawing/2014/main" xmlns="" id="{9474ED82-35AC-4DD1-9F4F-693694030E5C}"/>
              </a:ext>
            </a:extLst>
          </p:cNvPr>
          <p:cNvSpPr txBox="1"/>
          <p:nvPr/>
        </p:nvSpPr>
        <p:spPr>
          <a:xfrm>
            <a:off x="2651234" y="3475757"/>
            <a:ext cx="6410166" cy="1200329"/>
          </a:xfrm>
          <a:prstGeom prst="rect">
            <a:avLst/>
          </a:prstGeom>
          <a:noFill/>
        </p:spPr>
        <p:txBody>
          <a:bodyPr wrap="square" rtlCol="0" anchor="t">
            <a:spAutoFit/>
          </a:bodyPr>
          <a:lstStyle/>
          <a:p>
            <a:r>
              <a:rPr lang="en-US" sz="2400">
                <a:solidFill>
                  <a:srgbClr val="FF0000"/>
                </a:solidFill>
              </a:rPr>
              <a:t>cannot produce output or receive input that the parent </a:t>
            </a:r>
            <a:r>
              <a:rPr lang="en-US" sz="2400">
                <a:solidFill>
                  <a:srgbClr val="FF0000"/>
                </a:solidFill>
                <a:cs typeface="Calibri"/>
              </a:rPr>
              <a:t>process does not</a:t>
            </a:r>
            <a:endParaRPr lang="en-US">
              <a:solidFill>
                <a:srgbClr val="FF0000"/>
              </a:solidFill>
              <a:cs typeface="Calibri"/>
            </a:endParaRPr>
          </a:p>
          <a:p>
            <a:endParaRPr lang="en-US" sz="2400" dirty="0">
              <a:solidFill>
                <a:srgbClr val="FF0000"/>
              </a:solidFill>
              <a:cs typeface="Calibri"/>
            </a:endParaRPr>
          </a:p>
        </p:txBody>
      </p:sp>
      <p:cxnSp>
        <p:nvCxnSpPr>
          <p:cNvPr id="13" name="Straight Arrow Connector 12">
            <a:extLst>
              <a:ext uri="{FF2B5EF4-FFF2-40B4-BE49-F238E27FC236}">
                <a16:creationId xmlns:a16="http://schemas.microsoft.com/office/drawing/2014/main" xmlns="" id="{44DD35AF-8FFD-403A-8CDC-1F02B2A9D9F9}"/>
              </a:ext>
            </a:extLst>
          </p:cNvPr>
          <p:cNvCxnSpPr/>
          <p:nvPr/>
        </p:nvCxnSpPr>
        <p:spPr>
          <a:xfrm flipV="1">
            <a:off x="2376667" y="3783534"/>
            <a:ext cx="258693" cy="937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53E42F52-DC6F-454A-94EC-1EF12C306C94}"/>
              </a:ext>
            </a:extLst>
          </p:cNvPr>
          <p:cNvSpPr txBox="1"/>
          <p:nvPr/>
        </p:nvSpPr>
        <p:spPr>
          <a:xfrm>
            <a:off x="2587734" y="4732758"/>
            <a:ext cx="6413886" cy="461665"/>
          </a:xfrm>
          <a:prstGeom prst="rect">
            <a:avLst/>
          </a:prstGeom>
          <a:noFill/>
        </p:spPr>
        <p:txBody>
          <a:bodyPr wrap="square" rtlCol="0" anchor="t">
            <a:spAutoFit/>
          </a:bodyPr>
          <a:lstStyle/>
          <a:p>
            <a:r>
              <a:rPr lang="en-US" sz="2400">
                <a:solidFill>
                  <a:srgbClr val="FF0000"/>
                </a:solidFill>
              </a:rPr>
              <a:t>process's number = parent process's</a:t>
            </a:r>
            <a:r>
              <a:rPr lang="en-US" sz="2400">
                <a:solidFill>
                  <a:srgbClr val="FF0000"/>
                </a:solidFill>
                <a:cs typeface="Calibri"/>
              </a:rPr>
              <a:t> number</a:t>
            </a:r>
            <a:endParaRPr lang="en-US">
              <a:solidFill>
                <a:srgbClr val="FF0000"/>
              </a:solidFill>
              <a:cs typeface="Calibri"/>
            </a:endParaRPr>
          </a:p>
        </p:txBody>
      </p:sp>
      <p:cxnSp>
        <p:nvCxnSpPr>
          <p:cNvPr id="17" name="Straight Arrow Connector 16">
            <a:extLst>
              <a:ext uri="{FF2B5EF4-FFF2-40B4-BE49-F238E27FC236}">
                <a16:creationId xmlns:a16="http://schemas.microsoft.com/office/drawing/2014/main" xmlns="" id="{8CBE896D-72CE-4A56-ABEE-C6B5DF0FF9BA}"/>
              </a:ext>
            </a:extLst>
          </p:cNvPr>
          <p:cNvCxnSpPr/>
          <p:nvPr/>
        </p:nvCxnSpPr>
        <p:spPr>
          <a:xfrm>
            <a:off x="2368729" y="4721185"/>
            <a:ext cx="250755" cy="42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26DC40D0-BA2F-4D01-99C7-A8D0B84A578D}"/>
              </a:ext>
            </a:extLst>
          </p:cNvPr>
          <p:cNvSpPr txBox="1"/>
          <p:nvPr/>
        </p:nvSpPr>
        <p:spPr>
          <a:xfrm>
            <a:off x="2619485" y="5493028"/>
            <a:ext cx="6475913" cy="461665"/>
          </a:xfrm>
          <a:prstGeom prst="rect">
            <a:avLst/>
          </a:prstGeom>
          <a:noFill/>
        </p:spPr>
        <p:txBody>
          <a:bodyPr wrap="square" rtlCol="0" anchor="t">
            <a:spAutoFit/>
          </a:bodyPr>
          <a:lstStyle/>
          <a:p>
            <a:r>
              <a:rPr lang="en-US" sz="2400">
                <a:solidFill>
                  <a:srgbClr val="FF0000"/>
                </a:solidFill>
              </a:rPr>
              <a:t>Entities </a:t>
            </a:r>
            <a:r>
              <a:rPr lang="en-US" sz="2400">
                <a:solidFill>
                  <a:srgbClr val="FF0000"/>
                </a:solidFill>
                <a:cs typeface="Calibri"/>
              </a:rPr>
              <a:t>are usually not shown</a:t>
            </a:r>
            <a:endParaRPr lang="en-US" sz="2400">
              <a:solidFill>
                <a:srgbClr val="000000"/>
              </a:solidFill>
              <a:cs typeface="Calibri"/>
            </a:endParaRPr>
          </a:p>
        </p:txBody>
      </p:sp>
      <p:cxnSp>
        <p:nvCxnSpPr>
          <p:cNvPr id="23" name="Straight Arrow Connector 22">
            <a:extLst>
              <a:ext uri="{FF2B5EF4-FFF2-40B4-BE49-F238E27FC236}">
                <a16:creationId xmlns:a16="http://schemas.microsoft.com/office/drawing/2014/main" xmlns="" id="{52FB8EDC-7C00-4BB3-931E-2F424BB260D7}"/>
              </a:ext>
            </a:extLst>
          </p:cNvPr>
          <p:cNvCxnSpPr/>
          <p:nvPr/>
        </p:nvCxnSpPr>
        <p:spPr>
          <a:xfrm>
            <a:off x="2376668" y="4752933"/>
            <a:ext cx="274567" cy="1100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20</a:t>
            </a:fld>
            <a:endParaRPr lang="en-US"/>
          </a:p>
        </p:txBody>
      </p:sp>
    </p:spTree>
    <p:extLst>
      <p:ext uri="{BB962C8B-B14F-4D97-AF65-F5344CB8AC3E}">
        <p14:creationId xmlns:p14="http://schemas.microsoft.com/office/powerpoint/2010/main" val="49075468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II</a:t>
            </a:r>
          </a:p>
        </p:txBody>
      </p:sp>
      <p:sp>
        <p:nvSpPr>
          <p:cNvPr id="20" name="Marcador de texto 15"/>
          <p:cNvSpPr>
            <a:spLocks noGrp="1"/>
          </p:cNvSpPr>
          <p:nvPr>
            <p:ph type="body" sz="quarter" idx="11"/>
          </p:nvPr>
        </p:nvSpPr>
        <p:spPr>
          <a:xfrm>
            <a:off x="503239" y="784489"/>
            <a:ext cx="8352527" cy="641988"/>
          </a:xfrm>
        </p:spPr>
        <p:txBody>
          <a:bodyPr>
            <a:normAutofit/>
          </a:bodyPr>
          <a:lstStyle/>
          <a:p>
            <a:r>
              <a:rPr lang="en-US" sz="2800"/>
              <a:t>II. DATA FLOW DIAGRAM LEVEL</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517CF508-709A-47A1-B195-E72DEF383B78}"/>
              </a:ext>
            </a:extLst>
          </p:cNvPr>
          <p:cNvSpPr txBox="1">
            <a:spLocks noChangeArrowheads="1"/>
          </p:cNvSpPr>
          <p:nvPr/>
        </p:nvSpPr>
        <p:spPr>
          <a:xfrm>
            <a:off x="503238" y="1222569"/>
            <a:ext cx="7877175" cy="1143000"/>
          </a:xfrm>
          <a:prstGeom prst="rect">
            <a:avLst/>
          </a:prstGeom>
        </p:spPr>
        <p:txBody>
          <a:bodyPr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3. </a:t>
            </a:r>
            <a:r>
              <a:rPr lang="en-US">
                <a:cs typeface="Calibri Light"/>
              </a:rPr>
              <a:t>Child Diagrams</a:t>
            </a:r>
            <a:endParaRPr lang="en-US"/>
          </a:p>
        </p:txBody>
      </p:sp>
      <p:sp>
        <p:nvSpPr>
          <p:cNvPr id="6" name="Rectangle 3">
            <a:extLst>
              <a:ext uri="{FF2B5EF4-FFF2-40B4-BE49-F238E27FC236}">
                <a16:creationId xmlns:a16="http://schemas.microsoft.com/office/drawing/2014/main" xmlns="" id="{CA4B3B03-302B-4FF4-B728-0740732A8F0F}"/>
              </a:ext>
            </a:extLst>
          </p:cNvPr>
          <p:cNvSpPr txBox="1">
            <a:spLocks noChangeArrowheads="1"/>
          </p:cNvSpPr>
          <p:nvPr/>
        </p:nvSpPr>
        <p:spPr>
          <a:xfrm>
            <a:off x="718344" y="1931653"/>
            <a:ext cx="8207064" cy="2275991"/>
          </a:xfrm>
          <a:prstGeom prst="rect">
            <a:avLst/>
          </a:prstGeom>
        </p:spPr>
        <p:txBody>
          <a:bodyPr anchor="t"/>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1" indent="-457200">
              <a:lnSpc>
                <a:spcPct val="150000"/>
              </a:lnSpc>
              <a:spcBef>
                <a:spcPts val="0"/>
              </a:spcBef>
            </a:pPr>
            <a:r>
              <a:rPr lang="en-US" sz="2600"/>
              <a:t>If the parent process has data flow connecting to a data store, the child diagram</a:t>
            </a:r>
            <a:r>
              <a:rPr lang="en-US" sz="2600">
                <a:cs typeface="Calibri"/>
              </a:rPr>
              <a:t> may include the data store as well</a:t>
            </a:r>
            <a:endParaRPr lang="en-US">
              <a:cs typeface="Calibri"/>
            </a:endParaRPr>
          </a:p>
          <a:p>
            <a:pPr marL="0" lvl="1" indent="-457200">
              <a:lnSpc>
                <a:spcPct val="150000"/>
              </a:lnSpc>
              <a:spcBef>
                <a:spcPts val="0"/>
              </a:spcBef>
            </a:pPr>
            <a:r>
              <a:rPr lang="en-US" sz="2600">
                <a:cs typeface="Calibri"/>
              </a:rPr>
              <a:t>When a process is not exploded, it is called a primitive process</a:t>
            </a: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21</a:t>
            </a:fld>
            <a:endParaRPr lang="en-US"/>
          </a:p>
        </p:txBody>
      </p:sp>
    </p:spTree>
    <p:extLst>
      <p:ext uri="{BB962C8B-B14F-4D97-AF65-F5344CB8AC3E}">
        <p14:creationId xmlns:p14="http://schemas.microsoft.com/office/powerpoint/2010/main" val="398734907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II</a:t>
            </a:r>
          </a:p>
        </p:txBody>
      </p:sp>
      <p:sp>
        <p:nvSpPr>
          <p:cNvPr id="20" name="Marcador de texto 15"/>
          <p:cNvSpPr>
            <a:spLocks noGrp="1"/>
          </p:cNvSpPr>
          <p:nvPr>
            <p:ph type="body" sz="quarter" idx="11"/>
          </p:nvPr>
        </p:nvSpPr>
        <p:spPr>
          <a:xfrm>
            <a:off x="503239" y="784489"/>
            <a:ext cx="8352527" cy="641988"/>
          </a:xfrm>
        </p:spPr>
        <p:txBody>
          <a:bodyPr>
            <a:normAutofit/>
          </a:bodyPr>
          <a:lstStyle/>
          <a:p>
            <a:r>
              <a:rPr lang="en-US" sz="2800"/>
              <a:t>II. DATA FLOW DIAGRAM LEVEL</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517CF508-709A-47A1-B195-E72DEF383B78}"/>
              </a:ext>
            </a:extLst>
          </p:cNvPr>
          <p:cNvSpPr txBox="1">
            <a:spLocks noChangeArrowheads="1"/>
          </p:cNvSpPr>
          <p:nvPr/>
        </p:nvSpPr>
        <p:spPr>
          <a:xfrm>
            <a:off x="503238" y="1222569"/>
            <a:ext cx="7877175" cy="1143000"/>
          </a:xfrm>
          <a:prstGeom prst="rect">
            <a:avLst/>
          </a:prstGeom>
        </p:spPr>
        <p:txBody>
          <a:bodyPr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3. </a:t>
            </a:r>
            <a:r>
              <a:rPr lang="en-US">
                <a:cs typeface="Calibri Light"/>
              </a:rPr>
              <a:t>Child Diagrams</a:t>
            </a:r>
            <a:endParaRPr lang="en-US"/>
          </a:p>
        </p:txBody>
      </p:sp>
      <p:pic>
        <p:nvPicPr>
          <p:cNvPr id="2" name="Picture 3" descr="A close up of a map&#10;&#10;Description generated with high confidence">
            <a:extLst>
              <a:ext uri="{FF2B5EF4-FFF2-40B4-BE49-F238E27FC236}">
                <a16:creationId xmlns:a16="http://schemas.microsoft.com/office/drawing/2014/main" xmlns="" id="{FEB09AEC-5DF8-4BCD-AE2D-284AB2EB6ADF}"/>
              </a:ext>
            </a:extLst>
          </p:cNvPr>
          <p:cNvPicPr>
            <a:picLocks noChangeAspect="1"/>
          </p:cNvPicPr>
          <p:nvPr/>
        </p:nvPicPr>
        <p:blipFill>
          <a:blip r:embed="rId3"/>
          <a:stretch>
            <a:fillRect/>
          </a:stretch>
        </p:blipFill>
        <p:spPr>
          <a:xfrm>
            <a:off x="1327151" y="1893495"/>
            <a:ext cx="7370763" cy="4796095"/>
          </a:xfrm>
          <a:prstGeom prst="rect">
            <a:avLst/>
          </a:prstGeom>
        </p:spPr>
      </p:pic>
      <p:sp>
        <p:nvSpPr>
          <p:cNvPr id="7" name="Right Arrow 6">
            <a:extLst>
              <a:ext uri="{FF2B5EF4-FFF2-40B4-BE49-F238E27FC236}">
                <a16:creationId xmlns:a16="http://schemas.microsoft.com/office/drawing/2014/main" xmlns="" id="{983BCED2-9653-4C78-8DF6-E9FF10C1A816}"/>
              </a:ext>
            </a:extLst>
          </p:cNvPr>
          <p:cNvSpPr/>
          <p:nvPr/>
        </p:nvSpPr>
        <p:spPr>
          <a:xfrm>
            <a:off x="659363" y="2084218"/>
            <a:ext cx="389582" cy="47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22</a:t>
            </a:fld>
            <a:endParaRPr lang="en-US"/>
          </a:p>
        </p:txBody>
      </p:sp>
    </p:spTree>
    <p:extLst>
      <p:ext uri="{BB962C8B-B14F-4D97-AF65-F5344CB8AC3E}">
        <p14:creationId xmlns:p14="http://schemas.microsoft.com/office/powerpoint/2010/main" val="305821325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502093" y="2432152"/>
            <a:ext cx="7041708" cy="2051844"/>
          </a:xfrm>
        </p:spPr>
        <p:txBody>
          <a:bodyPr/>
          <a:lstStyle/>
          <a:p>
            <a:r>
              <a:rPr lang="es-ES_tradnl" sz="7200"/>
              <a:t>CREATING DATA FLOW DIAGRAMS</a:t>
            </a:r>
          </a:p>
        </p:txBody>
      </p:sp>
      <p:sp>
        <p:nvSpPr>
          <p:cNvPr id="3" name="Marcador de texto 2"/>
          <p:cNvSpPr>
            <a:spLocks noGrp="1"/>
          </p:cNvSpPr>
          <p:nvPr>
            <p:ph type="body" sz="quarter" idx="11"/>
          </p:nvPr>
        </p:nvSpPr>
        <p:spPr>
          <a:xfrm>
            <a:off x="762000" y="1066800"/>
            <a:ext cx="7924800" cy="815248"/>
          </a:xfrm>
        </p:spPr>
        <p:txBody>
          <a:bodyPr>
            <a:noAutofit/>
          </a:bodyPr>
          <a:lstStyle/>
          <a:p>
            <a:pPr algn="l"/>
            <a:r>
              <a:rPr lang="es-ES_tradnl" sz="8800"/>
              <a:t>CREATING DATA FLOW DIAGRAMS</a:t>
            </a: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23</a:t>
            </a:fld>
            <a:endParaRPr lang="en-US"/>
          </a:p>
        </p:txBody>
      </p:sp>
    </p:spTree>
    <p:extLst>
      <p:ext uri="{BB962C8B-B14F-4D97-AF65-F5344CB8AC3E}">
        <p14:creationId xmlns:p14="http://schemas.microsoft.com/office/powerpoint/2010/main" val="308042591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III</a:t>
            </a:r>
          </a:p>
        </p:txBody>
      </p:sp>
      <p:sp>
        <p:nvSpPr>
          <p:cNvPr id="20" name="Marcador de texto 15"/>
          <p:cNvSpPr>
            <a:spLocks noGrp="1"/>
          </p:cNvSpPr>
          <p:nvPr>
            <p:ph type="body" sz="quarter" idx="11"/>
          </p:nvPr>
        </p:nvSpPr>
        <p:spPr>
          <a:xfrm>
            <a:off x="503239" y="784489"/>
            <a:ext cx="8352527" cy="641988"/>
          </a:xfrm>
        </p:spPr>
        <p:txBody>
          <a:bodyPr>
            <a:normAutofit/>
          </a:bodyPr>
          <a:lstStyle/>
          <a:p>
            <a:r>
              <a:rPr lang="en-US" sz="2800" dirty="0"/>
              <a:t>III. </a:t>
            </a:r>
            <a:r>
              <a:rPr lang="en-US" sz="2800"/>
              <a:t>CREATING DATA FLOW DIAGRAMS</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pic>
        <p:nvPicPr>
          <p:cNvPr id="2" name="Picture 2" descr="A close up of text on a white background&#10;&#10;Description generated with very high confidence">
            <a:extLst>
              <a:ext uri="{FF2B5EF4-FFF2-40B4-BE49-F238E27FC236}">
                <a16:creationId xmlns:a16="http://schemas.microsoft.com/office/drawing/2014/main" xmlns="" id="{613E9417-E63F-4E99-A91D-1AE8B76B766C}"/>
              </a:ext>
            </a:extLst>
          </p:cNvPr>
          <p:cNvPicPr>
            <a:picLocks noChangeAspect="1"/>
          </p:cNvPicPr>
          <p:nvPr/>
        </p:nvPicPr>
        <p:blipFill>
          <a:blip r:embed="rId3"/>
          <a:stretch>
            <a:fillRect/>
          </a:stretch>
        </p:blipFill>
        <p:spPr>
          <a:xfrm>
            <a:off x="795340" y="1335475"/>
            <a:ext cx="8156573" cy="5457051"/>
          </a:xfrm>
          <a:prstGeom prst="rect">
            <a:avLst/>
          </a:prstGeom>
        </p:spPr>
      </p:pic>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24</a:t>
            </a:fld>
            <a:endParaRPr lang="en-US"/>
          </a:p>
        </p:txBody>
      </p:sp>
    </p:spTree>
    <p:extLst>
      <p:ext uri="{BB962C8B-B14F-4D97-AF65-F5344CB8AC3E}">
        <p14:creationId xmlns:p14="http://schemas.microsoft.com/office/powerpoint/2010/main" val="231701988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III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a:solidFill>
                  <a:schemeClr val="accent6">
                    <a:lumMod val="50000"/>
                  </a:schemeClr>
                </a:solidFill>
                <a:latin typeface="+mn-lt"/>
                <a:cs typeface="Calibri"/>
              </a:rPr>
              <a:t>CHECKING THE DIAGRAMS FOR ERRORS</a:t>
            </a:r>
            <a:endParaRPr lang="es-ES_tradnl" sz="280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830997"/>
          </a:xfrm>
          <a:prstGeom prst="rect">
            <a:avLst/>
          </a:prstGeom>
        </p:spPr>
        <p:txBody>
          <a:bodyPr wrap="square" anchor="t">
            <a:spAutoFit/>
          </a:bodyPr>
          <a:lstStyle/>
          <a:p>
            <a:pPr marL="342900" indent="-342900">
              <a:buFont typeface="Wingdings" panose="05000000000000000000" pitchFamily="2" charset="2"/>
              <a:buChar char="§"/>
            </a:pPr>
            <a:r>
              <a:rPr lang="en-US" sz="2400"/>
              <a:t>Forgetting to include a data flow or pointing an arrow in the wrong direction</a:t>
            </a:r>
            <a:endParaRPr lang="en-US" sz="2400">
              <a:cs typeface="Calibri"/>
            </a:endParaRPr>
          </a:p>
        </p:txBody>
      </p:sp>
      <p:pic>
        <p:nvPicPr>
          <p:cNvPr id="3" name="Picture 6" descr="A close up of text on a white background&#10;&#10;Description generated with high confidence">
            <a:extLst>
              <a:ext uri="{FF2B5EF4-FFF2-40B4-BE49-F238E27FC236}">
                <a16:creationId xmlns:a16="http://schemas.microsoft.com/office/drawing/2014/main" xmlns="" id="{68948858-0BF0-49C0-8D02-17BD4E856E99}"/>
              </a:ext>
            </a:extLst>
          </p:cNvPr>
          <p:cNvPicPr>
            <a:picLocks noChangeAspect="1"/>
          </p:cNvPicPr>
          <p:nvPr/>
        </p:nvPicPr>
        <p:blipFill>
          <a:blip r:embed="rId2"/>
          <a:stretch>
            <a:fillRect/>
          </a:stretch>
        </p:blipFill>
        <p:spPr>
          <a:xfrm>
            <a:off x="2271713" y="2636442"/>
            <a:ext cx="5092700" cy="3902868"/>
          </a:xfrm>
          <a:prstGeom prst="rect">
            <a:avLst/>
          </a:prstGeom>
        </p:spPr>
      </p:pic>
      <p:sp>
        <p:nvSpPr>
          <p:cNvPr id="8" name="Right Arrow 6">
            <a:extLst>
              <a:ext uri="{FF2B5EF4-FFF2-40B4-BE49-F238E27FC236}">
                <a16:creationId xmlns:a16="http://schemas.microsoft.com/office/drawing/2014/main" xmlns="" id="{6D6DE282-B2C1-4E86-BD76-C43FE49ED01A}"/>
              </a:ext>
            </a:extLst>
          </p:cNvPr>
          <p:cNvSpPr/>
          <p:nvPr/>
        </p:nvSpPr>
        <p:spPr>
          <a:xfrm>
            <a:off x="1214988" y="2962634"/>
            <a:ext cx="389582" cy="47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25</a:t>
            </a:fld>
            <a:endParaRPr lang="en-US"/>
          </a:p>
        </p:txBody>
      </p:sp>
    </p:spTree>
    <p:extLst>
      <p:ext uri="{BB962C8B-B14F-4D97-AF65-F5344CB8AC3E}">
        <p14:creationId xmlns:p14="http://schemas.microsoft.com/office/powerpoint/2010/main" val="84240188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III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a:solidFill>
                  <a:schemeClr val="accent6">
                    <a:lumMod val="50000"/>
                  </a:schemeClr>
                </a:solidFill>
                <a:latin typeface="+mn-lt"/>
                <a:cs typeface="Calibri"/>
              </a:rPr>
              <a:t>CHECKING THE DIAGRAMS FOR ERRORS</a:t>
            </a:r>
            <a:endParaRPr lang="es-ES_tradnl" sz="280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830997"/>
          </a:xfrm>
          <a:prstGeom prst="rect">
            <a:avLst/>
          </a:prstGeom>
        </p:spPr>
        <p:txBody>
          <a:bodyPr wrap="square" anchor="t">
            <a:spAutoFit/>
          </a:bodyPr>
          <a:lstStyle/>
          <a:p>
            <a:pPr marL="342900" indent="-342900">
              <a:buFont typeface="Wingdings" panose="05000000000000000000" pitchFamily="2" charset="2"/>
              <a:buChar char="§"/>
            </a:pPr>
            <a:r>
              <a:rPr lang="en-US" sz="2400"/>
              <a:t>Connecting data stores and external entities directly to each other</a:t>
            </a:r>
          </a:p>
        </p:txBody>
      </p:sp>
      <p:pic>
        <p:nvPicPr>
          <p:cNvPr id="2" name="Picture 5" descr="A close up of text on a white background&#10;&#10;Description generated with high confidence">
            <a:extLst>
              <a:ext uri="{FF2B5EF4-FFF2-40B4-BE49-F238E27FC236}">
                <a16:creationId xmlns:a16="http://schemas.microsoft.com/office/drawing/2014/main" xmlns="" id="{C56A53E4-9AAE-48C6-83EA-ED48F1B66C8E}"/>
              </a:ext>
            </a:extLst>
          </p:cNvPr>
          <p:cNvPicPr>
            <a:picLocks noChangeAspect="1"/>
          </p:cNvPicPr>
          <p:nvPr/>
        </p:nvPicPr>
        <p:blipFill>
          <a:blip r:embed="rId2"/>
          <a:stretch>
            <a:fillRect/>
          </a:stretch>
        </p:blipFill>
        <p:spPr>
          <a:xfrm>
            <a:off x="1724026" y="2561067"/>
            <a:ext cx="5124449" cy="3640864"/>
          </a:xfrm>
          <a:prstGeom prst="rect">
            <a:avLst/>
          </a:prstGeom>
        </p:spPr>
      </p:pic>
      <p:sp>
        <p:nvSpPr>
          <p:cNvPr id="7" name="Right Arrow 6">
            <a:extLst>
              <a:ext uri="{FF2B5EF4-FFF2-40B4-BE49-F238E27FC236}">
                <a16:creationId xmlns:a16="http://schemas.microsoft.com/office/drawing/2014/main" xmlns="" id="{037E76FF-DCD8-44A5-9015-D54F19F7B409}"/>
              </a:ext>
            </a:extLst>
          </p:cNvPr>
          <p:cNvSpPr/>
          <p:nvPr/>
        </p:nvSpPr>
        <p:spPr>
          <a:xfrm>
            <a:off x="1207050" y="2613384"/>
            <a:ext cx="389582" cy="47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26</a:t>
            </a:fld>
            <a:endParaRPr lang="en-US"/>
          </a:p>
        </p:txBody>
      </p:sp>
    </p:spTree>
    <p:extLst>
      <p:ext uri="{BB962C8B-B14F-4D97-AF65-F5344CB8AC3E}">
        <p14:creationId xmlns:p14="http://schemas.microsoft.com/office/powerpoint/2010/main" val="391256998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III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a:solidFill>
                  <a:schemeClr val="accent6">
                    <a:lumMod val="50000"/>
                  </a:schemeClr>
                </a:solidFill>
                <a:latin typeface="+mn-lt"/>
                <a:cs typeface="Calibri"/>
              </a:rPr>
              <a:t>CHECKING THE DIAGRAMS FOR ERRORS</a:t>
            </a:r>
            <a:endParaRPr lang="es-ES_tradnl" sz="280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6"/>
            <a:ext cx="8004659" cy="3323987"/>
          </a:xfrm>
          <a:prstGeom prst="rect">
            <a:avLst/>
          </a:prstGeom>
        </p:spPr>
        <p:txBody>
          <a:bodyPr wrap="square" anchor="t">
            <a:spAutoFit/>
          </a:bodyPr>
          <a:lstStyle/>
          <a:p>
            <a:pPr indent="-342900">
              <a:lnSpc>
                <a:spcPct val="150000"/>
              </a:lnSpc>
              <a:buFont typeface="Wingdings" panose="05000000000000000000" pitchFamily="2" charset="2"/>
              <a:buChar char="§"/>
            </a:pPr>
            <a:r>
              <a:rPr lang="en-US" sz="2800"/>
              <a:t>Incorrectly labeling processes or data flow</a:t>
            </a:r>
            <a:endParaRPr lang="en-US" sz="2800">
              <a:cs typeface="Calibri"/>
            </a:endParaRPr>
          </a:p>
          <a:p>
            <a:pPr indent="-342900">
              <a:lnSpc>
                <a:spcPct val="150000"/>
              </a:lnSpc>
              <a:buFont typeface="Wingdings" panose="05000000000000000000" pitchFamily="2" charset="2"/>
              <a:buChar char="§"/>
            </a:pPr>
            <a:r>
              <a:rPr lang="en-US" sz="2800">
                <a:cs typeface="Calibri"/>
              </a:rPr>
              <a:t>Too many processes</a:t>
            </a:r>
          </a:p>
          <a:p>
            <a:pPr indent="-342900">
              <a:lnSpc>
                <a:spcPct val="150000"/>
              </a:lnSpc>
              <a:buFont typeface="Wingdings" panose="05000000000000000000" pitchFamily="2" charset="2"/>
              <a:buChar char="§"/>
            </a:pPr>
            <a:r>
              <a:rPr lang="en-US" sz="2800">
                <a:cs typeface="Calibri"/>
              </a:rPr>
              <a:t>Omitting data flow</a:t>
            </a:r>
          </a:p>
          <a:p>
            <a:pPr indent="-342900">
              <a:lnSpc>
                <a:spcPct val="150000"/>
              </a:lnSpc>
              <a:buFont typeface="Wingdings" panose="05000000000000000000" pitchFamily="2" charset="2"/>
              <a:buChar char="§"/>
            </a:pPr>
            <a:r>
              <a:rPr lang="en-US" sz="2800">
                <a:cs typeface="Calibri"/>
              </a:rPr>
              <a:t>Creating unbalanced decomposition (or explosion) in child diagrams</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27</a:t>
            </a:fld>
            <a:endParaRPr lang="en-US"/>
          </a:p>
        </p:txBody>
      </p:sp>
    </p:spTree>
    <p:extLst>
      <p:ext uri="{BB962C8B-B14F-4D97-AF65-F5344CB8AC3E}">
        <p14:creationId xmlns:p14="http://schemas.microsoft.com/office/powerpoint/2010/main" val="178954453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III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a:solidFill>
                  <a:schemeClr val="accent6">
                    <a:lumMod val="50000"/>
                  </a:schemeClr>
                </a:solidFill>
                <a:latin typeface="+mn-lt"/>
                <a:cs typeface="Calibri"/>
              </a:rPr>
              <a:t>CHECKING THE DIAGRAMS FOR ERRORS</a:t>
            </a:r>
            <a:endParaRPr lang="es-ES_tradnl" sz="280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pic>
        <p:nvPicPr>
          <p:cNvPr id="2" name="Picture 2" descr="A screenshot of a cell phone&#10;&#10;Description generated with very high confidence">
            <a:extLst>
              <a:ext uri="{FF2B5EF4-FFF2-40B4-BE49-F238E27FC236}">
                <a16:creationId xmlns:a16="http://schemas.microsoft.com/office/drawing/2014/main" xmlns="" id="{237E6782-C40A-45CA-A077-15403BB2D3D0}"/>
              </a:ext>
            </a:extLst>
          </p:cNvPr>
          <p:cNvPicPr>
            <a:picLocks noChangeAspect="1"/>
          </p:cNvPicPr>
          <p:nvPr/>
        </p:nvPicPr>
        <p:blipFill>
          <a:blip r:embed="rId2"/>
          <a:stretch>
            <a:fillRect/>
          </a:stretch>
        </p:blipFill>
        <p:spPr>
          <a:xfrm>
            <a:off x="1382713" y="1605739"/>
            <a:ext cx="6227762" cy="4810688"/>
          </a:xfrm>
          <a:prstGeom prst="rect">
            <a:avLst/>
          </a:prstGeom>
        </p:spPr>
      </p:pic>
      <p:sp>
        <p:nvSpPr>
          <p:cNvPr id="6" name="Right Arrow 6">
            <a:extLst>
              <a:ext uri="{FF2B5EF4-FFF2-40B4-BE49-F238E27FC236}">
                <a16:creationId xmlns:a16="http://schemas.microsoft.com/office/drawing/2014/main" xmlns="" id="{8888E35D-CC27-4000-AB8C-8C916C516D86}"/>
              </a:ext>
            </a:extLst>
          </p:cNvPr>
          <p:cNvSpPr/>
          <p:nvPr/>
        </p:nvSpPr>
        <p:spPr>
          <a:xfrm>
            <a:off x="500613" y="1607967"/>
            <a:ext cx="389582" cy="47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28</a:t>
            </a:fld>
            <a:endParaRPr lang="en-US"/>
          </a:p>
        </p:txBody>
      </p:sp>
    </p:spTree>
    <p:extLst>
      <p:ext uri="{BB962C8B-B14F-4D97-AF65-F5344CB8AC3E}">
        <p14:creationId xmlns:p14="http://schemas.microsoft.com/office/powerpoint/2010/main" val="279184063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492153" y="894916"/>
            <a:ext cx="7813647" cy="4103688"/>
          </a:xfrm>
        </p:spPr>
        <p:txBody>
          <a:bodyPr/>
          <a:lstStyle/>
          <a:p>
            <a:r>
              <a:rPr lang="es-ES_tradnl" sz="8800" smtClean="0"/>
              <a:t>PHYSICAL AND LOGICAL DATA  FLOW DIAGRAMS</a:t>
            </a:r>
            <a:endParaRPr lang="es-ES_tradnl" sz="8800"/>
          </a:p>
        </p:txBody>
      </p:sp>
      <p:sp>
        <p:nvSpPr>
          <p:cNvPr id="3" name="Marcador de texto 2"/>
          <p:cNvSpPr>
            <a:spLocks noGrp="1"/>
          </p:cNvSpPr>
          <p:nvPr>
            <p:ph type="body" sz="quarter" idx="11"/>
          </p:nvPr>
        </p:nvSpPr>
        <p:spPr>
          <a:xfrm>
            <a:off x="327990" y="894916"/>
            <a:ext cx="8206409" cy="4857632"/>
          </a:xfrm>
        </p:spPr>
        <p:txBody>
          <a:bodyPr>
            <a:noAutofit/>
          </a:bodyPr>
          <a:lstStyle/>
          <a:p>
            <a:r>
              <a:rPr lang="en-US" sz="8000" smtClean="0">
                <a:ea typeface="Lato Light" panose="020B0604020202020204" charset="0"/>
                <a:cs typeface="Lato Light" panose="020B0604020202020204" charset="0"/>
              </a:rPr>
              <a:t>PHYSICAL AND LOGICAL DATA FLOW DIAGRAMS</a:t>
            </a:r>
            <a:endParaRPr lang="en-US" sz="8000">
              <a:ea typeface="Lato Light" panose="020B0604020202020204" charset="0"/>
              <a:cs typeface="Lato Light" panose="020B0604020202020204" charset="0"/>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29</a:t>
            </a:fld>
            <a:endParaRPr lang="en-US"/>
          </a:p>
        </p:txBody>
      </p:sp>
    </p:spTree>
    <p:extLst>
      <p:ext uri="{BB962C8B-B14F-4D97-AF65-F5344CB8AC3E}">
        <p14:creationId xmlns:p14="http://schemas.microsoft.com/office/powerpoint/2010/main" val="199098202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p:txBody>
          <a:bodyPr/>
          <a:lstStyle/>
          <a:p>
            <a:r>
              <a:rPr lang="es-ES_tradnl" sz="6000"/>
              <a:t>OUTLINE</a:t>
            </a:r>
          </a:p>
        </p:txBody>
      </p:sp>
      <p:sp>
        <p:nvSpPr>
          <p:cNvPr id="13" name="Marcador de texto 12"/>
          <p:cNvSpPr>
            <a:spLocks noGrp="1"/>
          </p:cNvSpPr>
          <p:nvPr>
            <p:ph type="body" sz="quarter" idx="11"/>
          </p:nvPr>
        </p:nvSpPr>
        <p:spPr>
          <a:xfrm>
            <a:off x="512030" y="653953"/>
            <a:ext cx="5802002" cy="1096436"/>
          </a:xfrm>
        </p:spPr>
        <p:txBody>
          <a:bodyPr/>
          <a:lstStyle/>
          <a:p>
            <a:r>
              <a:rPr lang="es-ES_tradnl" sz="2800"/>
              <a:t>OUTLINE</a:t>
            </a:r>
          </a:p>
        </p:txBody>
      </p:sp>
      <p:sp>
        <p:nvSpPr>
          <p:cNvPr id="2" name="Paralelogramo 1"/>
          <p:cNvSpPr/>
          <p:nvPr/>
        </p:nvSpPr>
        <p:spPr>
          <a:xfrm>
            <a:off x="5998028" y="1641232"/>
            <a:ext cx="1361168" cy="3723373"/>
          </a:xfrm>
          <a:prstGeom prst="parallelogram">
            <a:avLst>
              <a:gd name="adj" fmla="val 821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9" name="Conector recto 8"/>
          <p:cNvCxnSpPr/>
          <p:nvPr/>
        </p:nvCxnSpPr>
        <p:spPr>
          <a:xfrm>
            <a:off x="512031" y="667303"/>
            <a:ext cx="6642983"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2030" y="1452805"/>
            <a:ext cx="8482883" cy="5183150"/>
          </a:xfrm>
          <a:prstGeom prst="rect">
            <a:avLst/>
          </a:prstGeom>
          <a:noFill/>
        </p:spPr>
        <p:txBody>
          <a:bodyPr wrap="square" rtlCol="0">
            <a:spAutoFit/>
          </a:bodyPr>
          <a:lstStyle/>
          <a:p>
            <a:pPr>
              <a:lnSpc>
                <a:spcPct val="150000"/>
              </a:lnSpc>
            </a:pPr>
            <a:r>
              <a:rPr lang="en-US" sz="2800">
                <a:latin typeface="Arial" pitchFamily="34" charset="0"/>
                <a:cs typeface="Arial" pitchFamily="34" charset="0"/>
              </a:rPr>
              <a:t>Data dictionaries</a:t>
            </a:r>
          </a:p>
          <a:p>
            <a:pPr marL="400050" indent="-400050">
              <a:lnSpc>
                <a:spcPct val="150000"/>
              </a:lnSpc>
              <a:buAutoNum type="romanUcPeriod"/>
            </a:pPr>
            <a:r>
              <a:rPr lang="en-US" sz="2800">
                <a:latin typeface="Arial" pitchFamily="34" charset="0"/>
                <a:cs typeface="Arial" pitchFamily="34" charset="0"/>
              </a:rPr>
              <a:t>The data dictionaries</a:t>
            </a:r>
          </a:p>
          <a:p>
            <a:pPr marL="400050" indent="-400050">
              <a:lnSpc>
                <a:spcPct val="150000"/>
              </a:lnSpc>
              <a:buAutoNum type="romanUcPeriod"/>
            </a:pPr>
            <a:r>
              <a:rPr lang="en-US" sz="2800">
                <a:latin typeface="Arial" pitchFamily="34" charset="0"/>
                <a:ea typeface="Lato Light" panose="020B0604020202020204" charset="0"/>
                <a:cs typeface="Arial" pitchFamily="34" charset="0"/>
              </a:rPr>
              <a:t>The data repository</a:t>
            </a:r>
          </a:p>
          <a:p>
            <a:pPr marL="400050" indent="-400050">
              <a:lnSpc>
                <a:spcPct val="150000"/>
              </a:lnSpc>
              <a:buAutoNum type="romanUcPeriod"/>
            </a:pPr>
            <a:r>
              <a:rPr lang="en-US" sz="2800">
                <a:latin typeface="Arial" pitchFamily="34" charset="0"/>
                <a:ea typeface="Lato Light" panose="020B0604020202020204" charset="0"/>
                <a:cs typeface="Arial" pitchFamily="34" charset="0"/>
              </a:rPr>
              <a:t>Defining data flow</a:t>
            </a:r>
          </a:p>
          <a:p>
            <a:pPr marL="400050" indent="-400050">
              <a:lnSpc>
                <a:spcPct val="150000"/>
              </a:lnSpc>
              <a:buAutoNum type="romanUcPeriod"/>
            </a:pPr>
            <a:r>
              <a:rPr lang="en-US" sz="2800">
                <a:latin typeface="Arial" pitchFamily="34" charset="0"/>
                <a:cs typeface="Arial" pitchFamily="34" charset="0"/>
              </a:rPr>
              <a:t>Defining data structures</a:t>
            </a:r>
          </a:p>
          <a:p>
            <a:pPr marL="400050" indent="-400050">
              <a:lnSpc>
                <a:spcPct val="150000"/>
              </a:lnSpc>
              <a:buAutoNum type="romanUcPeriod"/>
            </a:pPr>
            <a:r>
              <a:rPr lang="en-US" sz="2800">
                <a:latin typeface="Arial" pitchFamily="34" charset="0"/>
                <a:cs typeface="Arial" pitchFamily="34" charset="0"/>
              </a:rPr>
              <a:t>Defining data elements</a:t>
            </a:r>
          </a:p>
          <a:p>
            <a:pPr marL="400050" indent="-400050">
              <a:lnSpc>
                <a:spcPct val="150000"/>
              </a:lnSpc>
              <a:buAutoNum type="romanUcPeriod"/>
            </a:pPr>
            <a:r>
              <a:rPr lang="en-US" sz="2800">
                <a:latin typeface="Arial" pitchFamily="34" charset="0"/>
                <a:cs typeface="Arial" pitchFamily="34" charset="0"/>
              </a:rPr>
              <a:t>Using the data dictionary</a:t>
            </a:r>
          </a:p>
          <a:p>
            <a:pPr marL="400050" indent="-400050">
              <a:lnSpc>
                <a:spcPct val="150000"/>
              </a:lnSpc>
              <a:buAutoNum type="romanUcPeriod"/>
            </a:pPr>
            <a:r>
              <a:rPr lang="en-US" sz="2800">
                <a:latin typeface="Arial" pitchFamily="34" charset="0"/>
                <a:cs typeface="Arial" pitchFamily="34" charset="0"/>
              </a:rPr>
              <a:t>XML</a:t>
            </a:r>
          </a:p>
        </p:txBody>
      </p:sp>
      <p:sp>
        <p:nvSpPr>
          <p:cNvPr id="8"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3</a:t>
            </a:fld>
            <a:endParaRPr lang="en-US"/>
          </a:p>
        </p:txBody>
      </p:sp>
    </p:spTree>
    <p:extLst>
      <p:ext uri="{BB962C8B-B14F-4D97-AF65-F5344CB8AC3E}">
        <p14:creationId xmlns:p14="http://schemas.microsoft.com/office/powerpoint/2010/main" val="220696569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IV</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a:t>Logical</a:t>
            </a:r>
            <a:r>
              <a:rPr lang="en-US" sz="2800" b="0"/>
              <a:t> and </a:t>
            </a:r>
            <a:r>
              <a:rPr lang="en-US" sz="2800"/>
              <a:t>Physical</a:t>
            </a:r>
            <a:r>
              <a:rPr lang="en-US" sz="2800" b="0"/>
              <a:t> Data Flow </a:t>
            </a:r>
            <a:r>
              <a:rPr lang="en-US" sz="2800" b="0" smtClean="0"/>
              <a:t>Diagrams (DFD)</a:t>
            </a:r>
            <a:endParaRPr lang="es-ES_tradnl" sz="2800" b="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03239" y="1633004"/>
            <a:ext cx="8391840" cy="4896725"/>
          </a:xfrm>
          <a:prstGeom prst="rect">
            <a:avLst/>
          </a:prstGeom>
        </p:spPr>
        <p:txBody>
          <a:bodyPr wrap="square">
            <a:spAutoFit/>
          </a:bodyPr>
          <a:lstStyle/>
          <a:p>
            <a:pPr marL="457200" indent="-457200">
              <a:lnSpc>
                <a:spcPct val="90000"/>
              </a:lnSpc>
              <a:spcBef>
                <a:spcPts val="600"/>
              </a:spcBef>
              <a:buFont typeface="Wingdings" panose="05000000000000000000" pitchFamily="2" charset="2"/>
              <a:buChar char="q"/>
            </a:pPr>
            <a:r>
              <a:rPr lang="en-US" sz="2800" b="1" smtClean="0">
                <a:solidFill>
                  <a:srgbClr val="FF0000"/>
                </a:solidFill>
              </a:rPr>
              <a:t>Logical DFD</a:t>
            </a:r>
            <a:endParaRPr lang="en-US" sz="2800" b="1">
              <a:solidFill>
                <a:srgbClr val="FF0000"/>
              </a:solidFill>
            </a:endParaRPr>
          </a:p>
          <a:p>
            <a:pPr marL="685800" lvl="1" indent="-342900">
              <a:lnSpc>
                <a:spcPct val="90000"/>
              </a:lnSpc>
              <a:spcBef>
                <a:spcPts val="600"/>
              </a:spcBef>
              <a:buFont typeface="Wingdings" panose="05000000000000000000" pitchFamily="2" charset="2"/>
              <a:buChar char="§"/>
            </a:pPr>
            <a:r>
              <a:rPr lang="en-US" sz="2800"/>
              <a:t>Focuses on the business and how the business operates</a:t>
            </a:r>
          </a:p>
          <a:p>
            <a:pPr marL="685800" lvl="1" indent="-342900">
              <a:lnSpc>
                <a:spcPct val="90000"/>
              </a:lnSpc>
              <a:spcBef>
                <a:spcPts val="600"/>
              </a:spcBef>
              <a:buFont typeface="Wingdings" panose="05000000000000000000" pitchFamily="2" charset="2"/>
              <a:buChar char="§"/>
            </a:pPr>
            <a:r>
              <a:rPr lang="en-US" sz="2800"/>
              <a:t>Not concerned with how the system will be constructed</a:t>
            </a:r>
          </a:p>
          <a:p>
            <a:pPr marL="685800" lvl="1" indent="-342900">
              <a:lnSpc>
                <a:spcPct val="90000"/>
              </a:lnSpc>
              <a:spcBef>
                <a:spcPts val="600"/>
              </a:spcBef>
              <a:buFont typeface="Wingdings" panose="05000000000000000000" pitchFamily="2" charset="2"/>
              <a:buChar char="§"/>
            </a:pPr>
            <a:r>
              <a:rPr lang="en-US" sz="2800"/>
              <a:t>Describes the business events that take place and the </a:t>
            </a:r>
            <a:r>
              <a:rPr lang="en-US" sz="2800" smtClean="0"/>
              <a:t>data required </a:t>
            </a:r>
            <a:r>
              <a:rPr lang="en-US" sz="2800"/>
              <a:t>and produced by each </a:t>
            </a:r>
            <a:r>
              <a:rPr lang="en-US" sz="2800" smtClean="0"/>
              <a:t>event</a:t>
            </a:r>
          </a:p>
          <a:p>
            <a:pPr lvl="1">
              <a:lnSpc>
                <a:spcPct val="90000"/>
              </a:lnSpc>
              <a:spcBef>
                <a:spcPts val="600"/>
              </a:spcBef>
            </a:pPr>
            <a:endParaRPr lang="en-US" sz="2800"/>
          </a:p>
          <a:p>
            <a:pPr marL="457200" indent="-457200">
              <a:lnSpc>
                <a:spcPct val="90000"/>
              </a:lnSpc>
              <a:spcBef>
                <a:spcPts val="600"/>
              </a:spcBef>
              <a:buFont typeface="Wingdings" panose="05000000000000000000" pitchFamily="2" charset="2"/>
              <a:buChar char="q"/>
            </a:pPr>
            <a:r>
              <a:rPr lang="en-US" sz="2800" b="1" smtClean="0">
                <a:solidFill>
                  <a:srgbClr val="FF0000"/>
                </a:solidFill>
              </a:rPr>
              <a:t>Physical DFD</a:t>
            </a:r>
            <a:endParaRPr lang="en-US" sz="2800" b="1">
              <a:solidFill>
                <a:srgbClr val="FF0000"/>
              </a:solidFill>
            </a:endParaRPr>
          </a:p>
          <a:p>
            <a:pPr marL="685800" lvl="1" indent="-342900">
              <a:lnSpc>
                <a:spcPct val="90000"/>
              </a:lnSpc>
              <a:spcBef>
                <a:spcPts val="600"/>
              </a:spcBef>
              <a:buFont typeface="Wingdings" panose="05000000000000000000" pitchFamily="2" charset="2"/>
              <a:buChar char="§"/>
            </a:pPr>
            <a:r>
              <a:rPr lang="en-US" sz="2800"/>
              <a:t>Shows how the system will be implemented.</a:t>
            </a:r>
          </a:p>
          <a:p>
            <a:pPr marL="685800" lvl="1" indent="-342900">
              <a:lnSpc>
                <a:spcPct val="90000"/>
              </a:lnSpc>
              <a:spcBef>
                <a:spcPts val="600"/>
              </a:spcBef>
              <a:buFont typeface="Wingdings" panose="05000000000000000000" pitchFamily="2" charset="2"/>
              <a:buChar char="§"/>
            </a:pPr>
            <a:r>
              <a:rPr lang="en-US" sz="2800"/>
              <a:t>Depicts the system.</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30</a:t>
            </a:fld>
            <a:endParaRPr lang="en-US"/>
          </a:p>
        </p:txBody>
      </p:sp>
    </p:spTree>
    <p:extLst>
      <p:ext uri="{BB962C8B-B14F-4D97-AF65-F5344CB8AC3E}">
        <p14:creationId xmlns:p14="http://schemas.microsoft.com/office/powerpoint/2010/main" val="61529172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76200"/>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IV</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304800"/>
            <a:ext cx="8352527" cy="641988"/>
          </a:xfrm>
        </p:spPr>
        <p:txBody>
          <a:bodyPr>
            <a:normAutofit/>
          </a:bodyPr>
          <a:lstStyle/>
          <a:p>
            <a:r>
              <a:rPr lang="en-US" sz="2800"/>
              <a:t>Features common</a:t>
            </a:r>
            <a:r>
              <a:rPr lang="en-US" sz="2800" b="0"/>
              <a:t> of </a:t>
            </a:r>
            <a:r>
              <a:rPr lang="en-US" sz="2800"/>
              <a:t>logical</a:t>
            </a:r>
            <a:r>
              <a:rPr lang="en-US" sz="2800" b="0"/>
              <a:t> and </a:t>
            </a:r>
            <a:r>
              <a:rPr lang="en-US" sz="2800"/>
              <a:t>physical</a:t>
            </a:r>
            <a:r>
              <a:rPr lang="en-US" sz="2800" b="0"/>
              <a:t> </a:t>
            </a:r>
            <a:r>
              <a:rPr lang="en-US" sz="2800" b="0" smtClean="0"/>
              <a:t>DFDs</a:t>
            </a:r>
            <a:endParaRPr lang="es-ES_tradnl" sz="2800" b="0">
              <a:solidFill>
                <a:schemeClr val="accent6">
                  <a:lumMod val="50000"/>
                </a:schemeClr>
              </a:solidFill>
              <a:latin typeface="+mn-lt"/>
            </a:endParaRPr>
          </a:p>
        </p:txBody>
      </p:sp>
      <p:cxnSp>
        <p:nvCxnSpPr>
          <p:cNvPr id="9" name="Conector recto 8"/>
          <p:cNvCxnSpPr/>
          <p:nvPr/>
        </p:nvCxnSpPr>
        <p:spPr>
          <a:xfrm>
            <a:off x="503240" y="317614"/>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611192276"/>
              </p:ext>
            </p:extLst>
          </p:nvPr>
        </p:nvGraphicFramePr>
        <p:xfrm>
          <a:off x="1120590" y="746234"/>
          <a:ext cx="7047285" cy="6111766"/>
        </p:xfrm>
        <a:graphic>
          <a:graphicData uri="http://schemas.openxmlformats.org/drawingml/2006/table">
            <a:tbl>
              <a:tblPr/>
              <a:tblGrid>
                <a:gridCol w="1309935"/>
                <a:gridCol w="1940792"/>
                <a:gridCol w="3796558"/>
              </a:tblGrid>
              <a:tr h="514534">
                <a:tc>
                  <a:txBody>
                    <a:bodyPr/>
                    <a:lstStyle/>
                    <a:p>
                      <a:pPr algn="ctr"/>
                      <a:r>
                        <a:rPr lang="en-US" sz="1900" b="1">
                          <a:solidFill>
                            <a:srgbClr val="333333"/>
                          </a:solidFill>
                          <a:effectLst/>
                        </a:rPr>
                        <a:t>Design Feature</a:t>
                      </a:r>
                    </a:p>
                  </a:txBody>
                  <a:tcPr marL="16581" marR="16581" marT="22108" marB="22108">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D1F0FF"/>
                    </a:solidFill>
                  </a:tcPr>
                </a:tc>
                <a:tc>
                  <a:txBody>
                    <a:bodyPr/>
                    <a:lstStyle/>
                    <a:p>
                      <a:pPr algn="ctr"/>
                      <a:r>
                        <a:rPr lang="en-US" sz="1900" b="1">
                          <a:solidFill>
                            <a:srgbClr val="333333"/>
                          </a:solidFill>
                          <a:effectLst/>
                        </a:rPr>
                        <a:t>Logical</a:t>
                      </a:r>
                    </a:p>
                  </a:txBody>
                  <a:tcPr marL="16581" marR="16581" marT="22108" marB="22108">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D1F0FF"/>
                    </a:solidFill>
                  </a:tcPr>
                </a:tc>
                <a:tc>
                  <a:txBody>
                    <a:bodyPr/>
                    <a:lstStyle/>
                    <a:p>
                      <a:pPr algn="ctr"/>
                      <a:r>
                        <a:rPr lang="en-US" sz="1900" b="1">
                          <a:solidFill>
                            <a:srgbClr val="333333"/>
                          </a:solidFill>
                          <a:effectLst/>
                        </a:rPr>
                        <a:t>Physical</a:t>
                      </a:r>
                    </a:p>
                  </a:txBody>
                  <a:tcPr marL="16581" marR="16581" marT="22108" marB="22108">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D1F0FF"/>
                    </a:solidFill>
                  </a:tcPr>
                </a:tc>
              </a:tr>
              <a:tr h="523658">
                <a:tc>
                  <a:txBody>
                    <a:bodyPr/>
                    <a:lstStyle/>
                    <a:p>
                      <a:pPr algn="l" fontAlgn="t"/>
                      <a:r>
                        <a:rPr lang="en-US" sz="1900" b="1" u="none" smtClean="0">
                          <a:solidFill>
                            <a:srgbClr val="FF0000"/>
                          </a:solidFill>
                          <a:effectLst/>
                        </a:rPr>
                        <a:t>Model depicts?</a:t>
                      </a:r>
                      <a:endParaRPr lang="en-US" sz="1900" b="1" u="none">
                        <a:solidFill>
                          <a:srgbClr val="FF0000"/>
                        </a:solidFill>
                        <a:effectLst/>
                      </a:endParaRP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CFEFF"/>
                    </a:solidFill>
                  </a:tcPr>
                </a:tc>
                <a:tc>
                  <a:txBody>
                    <a:bodyPr/>
                    <a:lstStyle/>
                    <a:p>
                      <a:pPr algn="l" fontAlgn="t"/>
                      <a:r>
                        <a:rPr lang="en-US" sz="1900">
                          <a:effectLst/>
                        </a:rPr>
                        <a:t>How the business operates.</a:t>
                      </a: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CFEFF"/>
                    </a:solidFill>
                  </a:tcPr>
                </a:tc>
                <a:tc>
                  <a:txBody>
                    <a:bodyPr/>
                    <a:lstStyle/>
                    <a:p>
                      <a:pPr algn="l" fontAlgn="t"/>
                      <a:r>
                        <a:rPr lang="en-US" sz="1900">
                          <a:effectLst/>
                        </a:rPr>
                        <a:t>How the system will be implemented (or how the current system operates).</a:t>
                      </a: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CFEFF"/>
                    </a:solidFill>
                  </a:tcPr>
                </a:tc>
              </a:tr>
              <a:tr h="523658">
                <a:tc>
                  <a:txBody>
                    <a:bodyPr/>
                    <a:lstStyle/>
                    <a:p>
                      <a:pPr algn="l" fontAlgn="t"/>
                      <a:r>
                        <a:rPr lang="en-US" sz="1900" b="1" u="none" smtClean="0">
                          <a:solidFill>
                            <a:srgbClr val="FF0000"/>
                          </a:solidFill>
                          <a:effectLst/>
                        </a:rPr>
                        <a:t>Processes present?</a:t>
                      </a:r>
                      <a:endParaRPr lang="en-US" sz="1900" b="1" u="none">
                        <a:solidFill>
                          <a:srgbClr val="FF0000"/>
                        </a:solidFill>
                        <a:effectLst/>
                      </a:endParaRP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0FAFF"/>
                    </a:solidFill>
                  </a:tcPr>
                </a:tc>
                <a:tc>
                  <a:txBody>
                    <a:bodyPr/>
                    <a:lstStyle/>
                    <a:p>
                      <a:pPr algn="l" fontAlgn="t"/>
                      <a:r>
                        <a:rPr lang="en-US" sz="1900">
                          <a:effectLst/>
                        </a:rPr>
                        <a:t>Business activities.</a:t>
                      </a: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0FAFF"/>
                    </a:solidFill>
                  </a:tcPr>
                </a:tc>
                <a:tc>
                  <a:txBody>
                    <a:bodyPr/>
                    <a:lstStyle/>
                    <a:p>
                      <a:pPr algn="l" fontAlgn="t"/>
                      <a:r>
                        <a:rPr lang="en-US" sz="1900">
                          <a:effectLst/>
                        </a:rPr>
                        <a:t>Programs, program modules, and manual procedures.</a:t>
                      </a: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0FAFF"/>
                    </a:solidFill>
                  </a:tcPr>
                </a:tc>
              </a:tr>
              <a:tr h="1001694">
                <a:tc>
                  <a:txBody>
                    <a:bodyPr/>
                    <a:lstStyle/>
                    <a:p>
                      <a:pPr algn="l" fontAlgn="t"/>
                      <a:r>
                        <a:rPr lang="en-US" sz="1900" b="1" u="none" smtClean="0">
                          <a:solidFill>
                            <a:srgbClr val="FF0000"/>
                          </a:solidFill>
                          <a:effectLst/>
                        </a:rPr>
                        <a:t>Data stores</a:t>
                      </a:r>
                      <a:r>
                        <a:rPr lang="en-US" sz="1900" b="1" u="none" baseline="0" smtClean="0">
                          <a:solidFill>
                            <a:srgbClr val="FF0000"/>
                          </a:solidFill>
                          <a:effectLst/>
                        </a:rPr>
                        <a:t> re</a:t>
                      </a:r>
                      <a:r>
                        <a:rPr lang="en-US" sz="1900" b="1" u="none" smtClean="0">
                          <a:solidFill>
                            <a:srgbClr val="FF0000"/>
                          </a:solidFill>
                          <a:effectLst/>
                        </a:rPr>
                        <a:t>present?</a:t>
                      </a:r>
                      <a:endParaRPr lang="en-US" sz="1900" b="1" u="none">
                        <a:solidFill>
                          <a:srgbClr val="FF0000"/>
                        </a:solidFill>
                        <a:effectLst/>
                      </a:endParaRP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CFEFF"/>
                    </a:solidFill>
                  </a:tcPr>
                </a:tc>
                <a:tc>
                  <a:txBody>
                    <a:bodyPr/>
                    <a:lstStyle/>
                    <a:p>
                      <a:pPr algn="l" fontAlgn="t"/>
                      <a:r>
                        <a:rPr lang="en-US" sz="1900">
                          <a:effectLst/>
                        </a:rPr>
                        <a:t>Collections of data regardless of how the data are stored.</a:t>
                      </a: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CFEFF"/>
                    </a:solidFill>
                  </a:tcPr>
                </a:tc>
                <a:tc>
                  <a:txBody>
                    <a:bodyPr/>
                    <a:lstStyle/>
                    <a:p>
                      <a:pPr algn="l" fontAlgn="t"/>
                      <a:r>
                        <a:rPr lang="en-US" sz="1900">
                          <a:effectLst/>
                        </a:rPr>
                        <a:t>Physical files and databases, manual files.</a:t>
                      </a: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CFEFF"/>
                    </a:solidFill>
                  </a:tcPr>
                </a:tc>
              </a:tr>
              <a:tr h="1001694">
                <a:tc>
                  <a:txBody>
                    <a:bodyPr/>
                    <a:lstStyle/>
                    <a:p>
                      <a:pPr algn="l" fontAlgn="t"/>
                      <a:r>
                        <a:rPr lang="en-US" sz="1900" b="1" u="none">
                          <a:solidFill>
                            <a:srgbClr val="FF0000"/>
                          </a:solidFill>
                          <a:effectLst/>
                        </a:rPr>
                        <a:t>Type of data </a:t>
                      </a:r>
                      <a:r>
                        <a:rPr lang="en-US" sz="1900" b="1" u="none" smtClean="0">
                          <a:solidFill>
                            <a:srgbClr val="FF0000"/>
                          </a:solidFill>
                          <a:effectLst/>
                        </a:rPr>
                        <a:t>stores?</a:t>
                      </a:r>
                      <a:endParaRPr lang="en-US" sz="1900" b="1" u="none">
                        <a:solidFill>
                          <a:srgbClr val="FF0000"/>
                        </a:solidFill>
                        <a:effectLst/>
                      </a:endParaRP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0FAFF"/>
                    </a:solidFill>
                  </a:tcPr>
                </a:tc>
                <a:tc>
                  <a:txBody>
                    <a:bodyPr/>
                    <a:lstStyle/>
                    <a:p>
                      <a:pPr algn="l" fontAlgn="t"/>
                      <a:r>
                        <a:rPr lang="en-US" sz="1900">
                          <a:effectLst/>
                        </a:rPr>
                        <a:t>Show data stores representing permanent data collections.</a:t>
                      </a: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0FAFF"/>
                    </a:solidFill>
                  </a:tcPr>
                </a:tc>
                <a:tc>
                  <a:txBody>
                    <a:bodyPr/>
                    <a:lstStyle/>
                    <a:p>
                      <a:pPr algn="l" fontAlgn="t"/>
                      <a:r>
                        <a:rPr lang="en-US" sz="1900">
                          <a:effectLst/>
                        </a:rPr>
                        <a:t>Master files, transition files. Any processes that operate at two different times must be connected by a data store.</a:t>
                      </a: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0FAFF"/>
                    </a:solidFill>
                  </a:tcPr>
                </a:tc>
              </a:tr>
              <a:tr h="1479729">
                <a:tc>
                  <a:txBody>
                    <a:bodyPr/>
                    <a:lstStyle/>
                    <a:p>
                      <a:pPr algn="l" fontAlgn="t"/>
                      <a:r>
                        <a:rPr lang="en-US" sz="1900" b="1" u="none">
                          <a:solidFill>
                            <a:srgbClr val="FF0000"/>
                          </a:solidFill>
                          <a:effectLst/>
                        </a:rPr>
                        <a:t>System </a:t>
                      </a:r>
                      <a:r>
                        <a:rPr lang="en-US" sz="1900" b="1" u="none" smtClean="0">
                          <a:solidFill>
                            <a:srgbClr val="FF0000"/>
                          </a:solidFill>
                          <a:effectLst/>
                        </a:rPr>
                        <a:t>controls?</a:t>
                      </a:r>
                      <a:endParaRPr lang="en-US" sz="1900" b="1" u="none">
                        <a:solidFill>
                          <a:srgbClr val="FF0000"/>
                        </a:solidFill>
                        <a:effectLst/>
                      </a:endParaRP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CFEFF"/>
                    </a:solidFill>
                  </a:tcPr>
                </a:tc>
                <a:tc>
                  <a:txBody>
                    <a:bodyPr/>
                    <a:lstStyle/>
                    <a:p>
                      <a:pPr algn="l" fontAlgn="t"/>
                      <a:r>
                        <a:rPr lang="en-US" sz="1900">
                          <a:effectLst/>
                        </a:rPr>
                        <a:t>Show business controls.</a:t>
                      </a: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CFEFF"/>
                    </a:solidFill>
                  </a:tcPr>
                </a:tc>
                <a:tc>
                  <a:txBody>
                    <a:bodyPr/>
                    <a:lstStyle/>
                    <a:p>
                      <a:pPr algn="l" fontAlgn="t"/>
                      <a:r>
                        <a:rPr lang="en-US" sz="1900">
                          <a:effectLst/>
                        </a:rPr>
                        <a:t>Show controls for validating input data, for obtaining a record (record found status), for ensuring successful completion of a process, and for system security (example: journal records).</a:t>
                      </a:r>
                    </a:p>
                  </a:txBody>
                  <a:tcPr marL="20726" marR="20726" marT="27635" marB="27635">
                    <a:lnL>
                      <a:noFill/>
                    </a:lnL>
                    <a:lnR>
                      <a:noFill/>
                    </a:lnR>
                    <a:lnT w="7620" cap="flat" cmpd="sng" algn="ctr">
                      <a:solidFill>
                        <a:srgbClr val="94DBFF"/>
                      </a:solidFill>
                      <a:prstDash val="solid"/>
                      <a:round/>
                      <a:headEnd type="none" w="med" len="med"/>
                      <a:tailEnd type="none" w="med" len="med"/>
                    </a:lnT>
                    <a:lnB w="7620" cap="flat" cmpd="sng" algn="ctr">
                      <a:solidFill>
                        <a:srgbClr val="94DBFF"/>
                      </a:solidFill>
                      <a:prstDash val="solid"/>
                      <a:round/>
                      <a:headEnd type="none" w="med" len="med"/>
                      <a:tailEnd type="none" w="med" len="med"/>
                    </a:lnB>
                    <a:solidFill>
                      <a:srgbClr val="FCFEFF"/>
                    </a:solidFill>
                  </a:tcPr>
                </a:tc>
              </a:tr>
            </a:tbl>
          </a:graphicData>
        </a:graphic>
      </p:graphicFrame>
      <p:sp>
        <p:nvSpPr>
          <p:cNvPr id="8"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31</a:t>
            </a:fld>
            <a:endParaRPr lang="en-US"/>
          </a:p>
        </p:txBody>
      </p:sp>
    </p:spTree>
    <p:extLst>
      <p:ext uri="{BB962C8B-B14F-4D97-AF65-F5344CB8AC3E}">
        <p14:creationId xmlns:p14="http://schemas.microsoft.com/office/powerpoint/2010/main" val="339282360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IV</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smtClean="0"/>
              <a:t>Example: Logical DFD.</a:t>
            </a:r>
            <a:endParaRPr lang="es-ES_tradnl" sz="2800" b="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pic>
        <p:nvPicPr>
          <p:cNvPr id="1026" name="Picture 2" descr="http://www.w3computing.com/systemsanalysis/wp-content/uploads/2014/09/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55" y="1686844"/>
            <a:ext cx="8676714" cy="469602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32</a:t>
            </a:fld>
            <a:endParaRPr lang="en-US"/>
          </a:p>
        </p:txBody>
      </p:sp>
    </p:spTree>
    <p:extLst>
      <p:ext uri="{BB962C8B-B14F-4D97-AF65-F5344CB8AC3E}">
        <p14:creationId xmlns:p14="http://schemas.microsoft.com/office/powerpoint/2010/main" val="423336131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IV</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smtClean="0"/>
              <a:t>Example: Physical DFD.</a:t>
            </a:r>
            <a:endParaRPr lang="es-ES_tradnl" sz="2800" b="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pic>
        <p:nvPicPr>
          <p:cNvPr id="2050" name="Picture 2" descr="http://www.w3computing.com/systemsanalysis/wp-content/uploads/2014/09/7.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23" y="1665806"/>
            <a:ext cx="8867066" cy="466514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33</a:t>
            </a:fld>
            <a:endParaRPr lang="en-US"/>
          </a:p>
        </p:txBody>
      </p:sp>
    </p:spTree>
    <p:extLst>
      <p:ext uri="{BB962C8B-B14F-4D97-AF65-F5344CB8AC3E}">
        <p14:creationId xmlns:p14="http://schemas.microsoft.com/office/powerpoint/2010/main" val="422174007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IV</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a:t>Developing Logical Data Flow Diagrams</a:t>
            </a:r>
            <a:endParaRPr lang="es-ES_tradnl" sz="2800" b="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94675" y="2452590"/>
            <a:ext cx="8352526" cy="2985433"/>
          </a:xfrm>
          <a:prstGeom prst="rect">
            <a:avLst/>
          </a:prstGeom>
        </p:spPr>
        <p:txBody>
          <a:bodyPr wrap="square">
            <a:spAutoFit/>
          </a:bodyPr>
          <a:lstStyle/>
          <a:p>
            <a:pPr marL="457200" indent="-457200">
              <a:spcBef>
                <a:spcPts val="600"/>
              </a:spcBef>
              <a:buFont typeface="Wingdings" panose="05000000000000000000" pitchFamily="2" charset="2"/>
              <a:buChar char="§"/>
            </a:pPr>
            <a:r>
              <a:rPr lang="en-US" sz="2800"/>
              <a:t>Better communication with users</a:t>
            </a:r>
          </a:p>
          <a:p>
            <a:pPr marL="457200" indent="-457200">
              <a:spcBef>
                <a:spcPts val="600"/>
              </a:spcBef>
              <a:buFont typeface="Wingdings" panose="05000000000000000000" pitchFamily="2" charset="2"/>
              <a:buChar char="§"/>
            </a:pPr>
            <a:r>
              <a:rPr lang="en-US" sz="2800"/>
              <a:t>More stable systems</a:t>
            </a:r>
          </a:p>
          <a:p>
            <a:pPr marL="457200" indent="-457200">
              <a:spcBef>
                <a:spcPts val="600"/>
              </a:spcBef>
              <a:buFont typeface="Wingdings" panose="05000000000000000000" pitchFamily="2" charset="2"/>
              <a:buChar char="§"/>
            </a:pPr>
            <a:r>
              <a:rPr lang="en-US" sz="2800"/>
              <a:t>Better understanding of the business by analysts</a:t>
            </a:r>
          </a:p>
          <a:p>
            <a:pPr marL="457200" indent="-457200">
              <a:spcBef>
                <a:spcPts val="600"/>
              </a:spcBef>
              <a:buFont typeface="Wingdings" panose="05000000000000000000" pitchFamily="2" charset="2"/>
              <a:buChar char="§"/>
            </a:pPr>
            <a:r>
              <a:rPr lang="en-US" sz="2800"/>
              <a:t>Flexibility and maintenance</a:t>
            </a:r>
          </a:p>
          <a:p>
            <a:pPr marL="457200" indent="-457200">
              <a:spcBef>
                <a:spcPts val="600"/>
              </a:spcBef>
              <a:buFont typeface="Wingdings" panose="05000000000000000000" pitchFamily="2" charset="2"/>
              <a:buChar char="§"/>
            </a:pPr>
            <a:r>
              <a:rPr lang="en-US" sz="2800"/>
              <a:t>Elimination of redundancy and easier creation of the physical model</a:t>
            </a:r>
          </a:p>
        </p:txBody>
      </p:sp>
      <p:sp>
        <p:nvSpPr>
          <p:cNvPr id="3" name="Rectangle 2"/>
          <p:cNvSpPr/>
          <p:nvPr/>
        </p:nvSpPr>
        <p:spPr>
          <a:xfrm>
            <a:off x="503238" y="1671292"/>
            <a:ext cx="6607899" cy="523220"/>
          </a:xfrm>
          <a:prstGeom prst="rect">
            <a:avLst/>
          </a:prstGeom>
        </p:spPr>
        <p:txBody>
          <a:bodyPr wrap="none">
            <a:spAutoFit/>
          </a:bodyPr>
          <a:lstStyle/>
          <a:p>
            <a:r>
              <a:rPr lang="en-US" sz="2800" b="1" smtClean="0">
                <a:solidFill>
                  <a:srgbClr val="FF0000"/>
                </a:solidFill>
                <a:latin typeface="Roboto" panose="02000000000000000000" pitchFamily="2" charset="0"/>
                <a:ea typeface="Calibri" panose="020F0502020204030204" pitchFamily="34" charset="0"/>
                <a:cs typeface="Times New Roman" panose="02020603050405020304" pitchFamily="18" charset="0"/>
              </a:rPr>
              <a:t>Advantages</a:t>
            </a:r>
            <a:r>
              <a:rPr lang="en-US" sz="2800" smtClean="0">
                <a:solidFill>
                  <a:srgbClr val="FF0000"/>
                </a:solidFill>
                <a:latin typeface="Roboto" panose="02000000000000000000" pitchFamily="2" charset="0"/>
                <a:ea typeface="Calibri" panose="020F0502020204030204" pitchFamily="34" charset="0"/>
                <a:cs typeface="Times New Roman" panose="02020603050405020304" pitchFamily="18" charset="0"/>
              </a:rPr>
              <a:t> </a:t>
            </a:r>
            <a:r>
              <a:rPr lang="en-US" sz="2800">
                <a:solidFill>
                  <a:srgbClr val="FF0000"/>
                </a:solidFill>
                <a:latin typeface="Roboto" panose="02000000000000000000" pitchFamily="2" charset="0"/>
                <a:ea typeface="Calibri" panose="020F0502020204030204" pitchFamily="34" charset="0"/>
                <a:cs typeface="Times New Roman" panose="02020603050405020304" pitchFamily="18" charset="0"/>
              </a:rPr>
              <a:t>to using a </a:t>
            </a:r>
            <a:r>
              <a:rPr lang="en-US" sz="2800" b="1">
                <a:solidFill>
                  <a:srgbClr val="FF0000"/>
                </a:solidFill>
                <a:latin typeface="Roboto" panose="02000000000000000000" pitchFamily="2" charset="0"/>
                <a:ea typeface="Calibri" panose="020F0502020204030204" pitchFamily="34" charset="0"/>
                <a:cs typeface="Times New Roman" panose="02020603050405020304" pitchFamily="18" charset="0"/>
              </a:rPr>
              <a:t>LOGICAL</a:t>
            </a:r>
            <a:r>
              <a:rPr lang="en-US" sz="2800">
                <a:solidFill>
                  <a:srgbClr val="FF0000"/>
                </a:solidFill>
                <a:latin typeface="Roboto" panose="02000000000000000000" pitchFamily="2" charset="0"/>
                <a:ea typeface="Calibri" panose="020F0502020204030204" pitchFamily="34" charset="0"/>
                <a:cs typeface="Times New Roman" panose="02020603050405020304" pitchFamily="18" charset="0"/>
              </a:rPr>
              <a:t> </a:t>
            </a:r>
            <a:r>
              <a:rPr lang="en-US" sz="2800" smtClean="0">
                <a:solidFill>
                  <a:srgbClr val="FF0000"/>
                </a:solidFill>
                <a:latin typeface="Roboto" panose="02000000000000000000" pitchFamily="2" charset="0"/>
                <a:ea typeface="Calibri" panose="020F0502020204030204" pitchFamily="34" charset="0"/>
                <a:cs typeface="Times New Roman" panose="02020603050405020304" pitchFamily="18" charset="0"/>
              </a:rPr>
              <a:t>model:</a:t>
            </a:r>
            <a:endParaRPr lang="en-US" sz="2400">
              <a:solidFill>
                <a:srgbClr val="FF0000"/>
              </a:solidFill>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34</a:t>
            </a:fld>
            <a:endParaRPr lang="en-US"/>
          </a:p>
        </p:txBody>
      </p:sp>
    </p:spTree>
    <p:extLst>
      <p:ext uri="{BB962C8B-B14F-4D97-AF65-F5344CB8AC3E}">
        <p14:creationId xmlns:p14="http://schemas.microsoft.com/office/powerpoint/2010/main" val="205223273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IV</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46719"/>
            <a:ext cx="8352527" cy="641988"/>
          </a:xfrm>
        </p:spPr>
        <p:txBody>
          <a:bodyPr>
            <a:normAutofit/>
          </a:bodyPr>
          <a:lstStyle/>
          <a:p>
            <a:r>
              <a:rPr lang="en-US" sz="2800"/>
              <a:t>Developing Physical Data Flow Diagrams</a:t>
            </a:r>
            <a:endParaRPr lang="es-ES_tradnl" sz="2800" b="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7969" y="2081309"/>
            <a:ext cx="8352526" cy="3582519"/>
          </a:xfrm>
          <a:prstGeom prst="rect">
            <a:avLst/>
          </a:prstGeom>
        </p:spPr>
        <p:txBody>
          <a:bodyPr wrap="square">
            <a:spAutoFit/>
          </a:bodyPr>
          <a:lstStyle/>
          <a:p>
            <a:pPr marL="457200" indent="-457200">
              <a:lnSpc>
                <a:spcPct val="90000"/>
              </a:lnSpc>
              <a:buFont typeface="Wingdings" panose="05000000000000000000" pitchFamily="2" charset="2"/>
              <a:buChar char="§"/>
            </a:pPr>
            <a:r>
              <a:rPr lang="en-US" sz="2800"/>
              <a:t>Clarifying which processes are performed by humans and which are automated</a:t>
            </a:r>
          </a:p>
          <a:p>
            <a:pPr marL="457200" indent="-457200">
              <a:lnSpc>
                <a:spcPct val="90000"/>
              </a:lnSpc>
              <a:buFont typeface="Wingdings" panose="05000000000000000000" pitchFamily="2" charset="2"/>
              <a:buChar char="§"/>
            </a:pPr>
            <a:r>
              <a:rPr lang="en-US" sz="2800"/>
              <a:t>Describing processes in more detail</a:t>
            </a:r>
          </a:p>
          <a:p>
            <a:pPr marL="457200" indent="-457200">
              <a:lnSpc>
                <a:spcPct val="90000"/>
              </a:lnSpc>
              <a:buFont typeface="Wingdings" panose="05000000000000000000" pitchFamily="2" charset="2"/>
              <a:buChar char="§"/>
            </a:pPr>
            <a:r>
              <a:rPr lang="en-US" sz="2800"/>
              <a:t>Sequencing processes that have to be done in a particular order</a:t>
            </a:r>
          </a:p>
          <a:p>
            <a:pPr marL="457200" indent="-457200">
              <a:lnSpc>
                <a:spcPct val="90000"/>
              </a:lnSpc>
              <a:buFont typeface="Wingdings" panose="05000000000000000000" pitchFamily="2" charset="2"/>
              <a:buChar char="§"/>
            </a:pPr>
            <a:r>
              <a:rPr lang="en-US" sz="2800"/>
              <a:t>Identifying temporary data stores </a:t>
            </a:r>
          </a:p>
          <a:p>
            <a:pPr marL="457200" indent="-457200">
              <a:lnSpc>
                <a:spcPct val="90000"/>
              </a:lnSpc>
              <a:buFont typeface="Wingdings" panose="05000000000000000000" pitchFamily="2" charset="2"/>
              <a:buChar char="§"/>
            </a:pPr>
            <a:r>
              <a:rPr lang="en-US" sz="2800"/>
              <a:t>Specifying actual names of files and printouts</a:t>
            </a:r>
          </a:p>
          <a:p>
            <a:pPr marL="457200" indent="-457200">
              <a:lnSpc>
                <a:spcPct val="90000"/>
              </a:lnSpc>
              <a:buFont typeface="Wingdings" panose="05000000000000000000" pitchFamily="2" charset="2"/>
              <a:buChar char="§"/>
            </a:pPr>
            <a:r>
              <a:rPr lang="en-US" sz="2800"/>
              <a:t>Adding controls to ensure the processes are done properly</a:t>
            </a:r>
          </a:p>
        </p:txBody>
      </p:sp>
      <p:sp>
        <p:nvSpPr>
          <p:cNvPr id="6" name="Rectangle 5"/>
          <p:cNvSpPr/>
          <p:nvPr/>
        </p:nvSpPr>
        <p:spPr>
          <a:xfrm>
            <a:off x="467969" y="1378649"/>
            <a:ext cx="6814686" cy="523220"/>
          </a:xfrm>
          <a:prstGeom prst="rect">
            <a:avLst/>
          </a:prstGeom>
        </p:spPr>
        <p:txBody>
          <a:bodyPr wrap="none">
            <a:spAutoFit/>
          </a:bodyPr>
          <a:lstStyle/>
          <a:p>
            <a:r>
              <a:rPr lang="en-US" sz="2800" b="1" smtClean="0">
                <a:solidFill>
                  <a:srgbClr val="FF0000"/>
                </a:solidFill>
                <a:latin typeface="Roboto" panose="02000000000000000000" pitchFamily="2" charset="0"/>
                <a:ea typeface="Calibri" panose="020F0502020204030204" pitchFamily="34" charset="0"/>
                <a:cs typeface="Times New Roman" panose="02020603050405020304" pitchFamily="18" charset="0"/>
              </a:rPr>
              <a:t>Advantages</a:t>
            </a:r>
            <a:r>
              <a:rPr lang="en-US" sz="2800" smtClean="0">
                <a:solidFill>
                  <a:srgbClr val="FF0000"/>
                </a:solidFill>
                <a:latin typeface="Roboto" panose="02000000000000000000" pitchFamily="2" charset="0"/>
                <a:ea typeface="Calibri" panose="020F0502020204030204" pitchFamily="34" charset="0"/>
                <a:cs typeface="Times New Roman" panose="02020603050405020304" pitchFamily="18" charset="0"/>
              </a:rPr>
              <a:t> </a:t>
            </a:r>
            <a:r>
              <a:rPr lang="en-US" sz="2800">
                <a:solidFill>
                  <a:srgbClr val="FF0000"/>
                </a:solidFill>
                <a:latin typeface="Roboto" panose="02000000000000000000" pitchFamily="2" charset="0"/>
                <a:ea typeface="Calibri" panose="020F0502020204030204" pitchFamily="34" charset="0"/>
                <a:cs typeface="Times New Roman" panose="02020603050405020304" pitchFamily="18" charset="0"/>
              </a:rPr>
              <a:t>to using a </a:t>
            </a:r>
            <a:r>
              <a:rPr lang="en-US" sz="2800" b="1" smtClean="0">
                <a:solidFill>
                  <a:srgbClr val="FF0000"/>
                </a:solidFill>
                <a:latin typeface="Roboto" panose="02000000000000000000" pitchFamily="2" charset="0"/>
                <a:ea typeface="Calibri" panose="020F0502020204030204" pitchFamily="34" charset="0"/>
                <a:cs typeface="Times New Roman" panose="02020603050405020304" pitchFamily="18" charset="0"/>
              </a:rPr>
              <a:t>PHYSICAL </a:t>
            </a:r>
            <a:r>
              <a:rPr lang="en-US" sz="2800" smtClean="0">
                <a:solidFill>
                  <a:srgbClr val="FF0000"/>
                </a:solidFill>
                <a:latin typeface="Roboto" panose="02000000000000000000" pitchFamily="2" charset="0"/>
                <a:ea typeface="Calibri" panose="020F0502020204030204" pitchFamily="34" charset="0"/>
                <a:cs typeface="Times New Roman" panose="02020603050405020304" pitchFamily="18" charset="0"/>
              </a:rPr>
              <a:t>model:</a:t>
            </a:r>
            <a:endParaRPr lang="en-US" sz="2400">
              <a:solidFill>
                <a:srgbClr val="FF0000"/>
              </a:solidFill>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35</a:t>
            </a:fld>
            <a:endParaRPr lang="en-US"/>
          </a:p>
        </p:txBody>
      </p:sp>
    </p:spTree>
    <p:extLst>
      <p:ext uri="{BB962C8B-B14F-4D97-AF65-F5344CB8AC3E}">
        <p14:creationId xmlns:p14="http://schemas.microsoft.com/office/powerpoint/2010/main" val="1907165531"/>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492153" y="2034589"/>
            <a:ext cx="8303978" cy="1049711"/>
          </a:xfrm>
        </p:spPr>
        <p:txBody>
          <a:bodyPr/>
          <a:lstStyle/>
          <a:p>
            <a:r>
              <a:rPr lang="es-ES_tradnl" sz="9600" smtClean="0"/>
              <a:t>PARTIONING</a:t>
            </a:r>
            <a:endParaRPr lang="es-ES_tradnl" sz="9600"/>
          </a:p>
        </p:txBody>
      </p:sp>
      <p:sp>
        <p:nvSpPr>
          <p:cNvPr id="3" name="Marcador de texto 2"/>
          <p:cNvSpPr>
            <a:spLocks noGrp="1"/>
          </p:cNvSpPr>
          <p:nvPr>
            <p:ph type="body" sz="quarter" idx="11"/>
          </p:nvPr>
        </p:nvSpPr>
        <p:spPr>
          <a:xfrm>
            <a:off x="990600" y="2000368"/>
            <a:ext cx="7981122" cy="4857632"/>
          </a:xfrm>
        </p:spPr>
        <p:txBody>
          <a:bodyPr>
            <a:normAutofit/>
          </a:bodyPr>
          <a:lstStyle/>
          <a:p>
            <a:r>
              <a:rPr lang="en-US" sz="8800" smtClean="0">
                <a:ea typeface="Lato Light" panose="020B0604020202020204" charset="0"/>
                <a:cs typeface="Lato Light" panose="020B0604020202020204" charset="0"/>
              </a:rPr>
              <a:t>PARTITIONING</a:t>
            </a:r>
            <a:endParaRPr lang="en-US" sz="8800">
              <a:ea typeface="Lato Light" panose="020B0604020202020204" charset="0"/>
              <a:cs typeface="Lato Light" panose="020B0604020202020204" charset="0"/>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36</a:t>
            </a:fld>
            <a:endParaRPr lang="en-US"/>
          </a:p>
        </p:txBody>
      </p:sp>
    </p:spTree>
    <p:extLst>
      <p:ext uri="{BB962C8B-B14F-4D97-AF65-F5344CB8AC3E}">
        <p14:creationId xmlns:p14="http://schemas.microsoft.com/office/powerpoint/2010/main" val="583142561"/>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V</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a:t>Partitioning Data Flow Diagrams</a:t>
            </a:r>
            <a:endParaRPr lang="es-ES_tradnl" sz="2800" b="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03239" y="1495219"/>
            <a:ext cx="7459884" cy="3539430"/>
          </a:xfrm>
          <a:prstGeom prst="rect">
            <a:avLst/>
          </a:prstGeom>
        </p:spPr>
        <p:txBody>
          <a:bodyPr wrap="square">
            <a:spAutoFit/>
          </a:bodyPr>
          <a:lstStyle/>
          <a:p>
            <a:pPr marL="457200" indent="-457200">
              <a:buFont typeface="Wingdings" panose="05000000000000000000" pitchFamily="2" charset="2"/>
              <a:buChar char="§"/>
            </a:pPr>
            <a:r>
              <a:rPr lang="en-US" sz="2800"/>
              <a:t>Partitioning is the process of examining a data flow diagram and determining how it should be divided into collections of manual procedures and computer </a:t>
            </a:r>
            <a:r>
              <a:rPr lang="en-US" sz="2800" smtClean="0"/>
              <a:t>programs.</a:t>
            </a:r>
          </a:p>
          <a:p>
            <a:pPr marL="457200" indent="-457200">
              <a:buFont typeface="Wingdings" panose="05000000000000000000" pitchFamily="2" charset="2"/>
              <a:buChar char="§"/>
            </a:pPr>
            <a:endParaRPr lang="en-US" sz="2800"/>
          </a:p>
          <a:p>
            <a:pPr marL="457200" indent="-457200">
              <a:buFont typeface="Wingdings" panose="05000000000000000000" pitchFamily="2" charset="2"/>
              <a:buChar char="§"/>
            </a:pPr>
            <a:r>
              <a:rPr lang="en-US" sz="2800"/>
              <a:t>A dashed line is drawn around a process or group of processes that should be placed in a single computer </a:t>
            </a:r>
            <a:r>
              <a:rPr lang="en-US" sz="2800" smtClean="0"/>
              <a:t>program.</a:t>
            </a:r>
            <a:endParaRPr lang="en-US" sz="2800"/>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37</a:t>
            </a:fld>
            <a:endParaRPr lang="en-US"/>
          </a:p>
        </p:txBody>
      </p:sp>
    </p:spTree>
    <p:extLst>
      <p:ext uri="{BB962C8B-B14F-4D97-AF65-F5344CB8AC3E}">
        <p14:creationId xmlns:p14="http://schemas.microsoft.com/office/powerpoint/2010/main" val="366993244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V</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a:t>Reasons for Partitioning</a:t>
            </a:r>
            <a:endParaRPr lang="es-ES_tradnl" sz="2800" b="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42136" y="1495219"/>
            <a:ext cx="7459884" cy="3539430"/>
          </a:xfrm>
          <a:prstGeom prst="rect">
            <a:avLst/>
          </a:prstGeom>
        </p:spPr>
        <p:txBody>
          <a:bodyPr wrap="square">
            <a:spAutoFit/>
          </a:bodyPr>
          <a:lstStyle/>
          <a:p>
            <a:pPr marL="457200" indent="-457200">
              <a:buFont typeface="Wingdings" panose="05000000000000000000" pitchFamily="2" charset="2"/>
              <a:buChar char="§"/>
            </a:pPr>
            <a:r>
              <a:rPr lang="en-US" sz="2800"/>
              <a:t>Different user groups</a:t>
            </a:r>
          </a:p>
          <a:p>
            <a:pPr marL="457200" indent="-457200">
              <a:buFont typeface="Wingdings" panose="05000000000000000000" pitchFamily="2" charset="2"/>
              <a:buChar char="§"/>
            </a:pPr>
            <a:r>
              <a:rPr lang="en-US" sz="2800"/>
              <a:t>Timing</a:t>
            </a:r>
          </a:p>
          <a:p>
            <a:pPr marL="457200" indent="-457200">
              <a:buFont typeface="Wingdings" panose="05000000000000000000" pitchFamily="2" charset="2"/>
              <a:buChar char="§"/>
            </a:pPr>
            <a:r>
              <a:rPr lang="en-US" sz="2800"/>
              <a:t>Processes may be separated into different programs for security</a:t>
            </a:r>
          </a:p>
          <a:p>
            <a:pPr marL="457200" indent="-457200">
              <a:buFont typeface="Wingdings" panose="05000000000000000000" pitchFamily="2" charset="2"/>
              <a:buChar char="§"/>
            </a:pPr>
            <a:r>
              <a:rPr lang="en-US" sz="2800"/>
              <a:t>Similar tasks</a:t>
            </a:r>
          </a:p>
          <a:p>
            <a:pPr marL="457200" indent="-457200">
              <a:buFont typeface="Wingdings" panose="05000000000000000000" pitchFamily="2" charset="2"/>
              <a:buChar char="§"/>
            </a:pPr>
            <a:r>
              <a:rPr lang="en-US" sz="2800"/>
              <a:t>Efficiency</a:t>
            </a:r>
          </a:p>
          <a:p>
            <a:pPr marL="457200" indent="-457200">
              <a:buFont typeface="Wingdings" panose="05000000000000000000" pitchFamily="2" charset="2"/>
              <a:buChar char="§"/>
            </a:pPr>
            <a:r>
              <a:rPr lang="en-US" sz="2800"/>
              <a:t>Consistency</a:t>
            </a:r>
          </a:p>
          <a:p>
            <a:pPr marL="457200" indent="-457200">
              <a:buFont typeface="Wingdings" panose="05000000000000000000" pitchFamily="2" charset="2"/>
              <a:buChar char="§"/>
            </a:pPr>
            <a:r>
              <a:rPr lang="en-US" sz="2800"/>
              <a:t>Security</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38</a:t>
            </a:fld>
            <a:endParaRPr lang="en-US"/>
          </a:p>
        </p:txBody>
      </p:sp>
    </p:spTree>
    <p:extLst>
      <p:ext uri="{BB962C8B-B14F-4D97-AF65-F5344CB8AC3E}">
        <p14:creationId xmlns:p14="http://schemas.microsoft.com/office/powerpoint/2010/main" val="1612287255"/>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V</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a:t>Partitioning Web Sites</a:t>
            </a:r>
            <a:endParaRPr lang="es-ES_tradnl" sz="2800" b="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03237" y="1879269"/>
            <a:ext cx="7459884" cy="2046714"/>
          </a:xfrm>
          <a:prstGeom prst="rect">
            <a:avLst/>
          </a:prstGeom>
        </p:spPr>
        <p:txBody>
          <a:bodyPr wrap="square">
            <a:spAutoFit/>
          </a:bodyPr>
          <a:lstStyle/>
          <a:p>
            <a:pPr marL="457200" indent="-457200">
              <a:spcBef>
                <a:spcPts val="600"/>
              </a:spcBef>
              <a:buFont typeface="Wingdings" panose="05000000000000000000" pitchFamily="2" charset="2"/>
              <a:buChar char="§"/>
            </a:pPr>
            <a:r>
              <a:rPr lang="en-US" sz="2800"/>
              <a:t>Improves the way humans use the </a:t>
            </a:r>
            <a:r>
              <a:rPr lang="en-US" sz="2800" smtClean="0"/>
              <a:t>site.</a:t>
            </a:r>
            <a:endParaRPr lang="en-US" sz="2800"/>
          </a:p>
          <a:p>
            <a:pPr marL="457200" indent="-457200">
              <a:spcBef>
                <a:spcPts val="600"/>
              </a:spcBef>
              <a:buFont typeface="Wingdings" panose="05000000000000000000" pitchFamily="2" charset="2"/>
              <a:buChar char="§"/>
            </a:pPr>
            <a:r>
              <a:rPr lang="en-US" sz="2800"/>
              <a:t>Improves speed of </a:t>
            </a:r>
            <a:r>
              <a:rPr lang="en-US" sz="2800" smtClean="0"/>
              <a:t>processing.</a:t>
            </a:r>
            <a:endParaRPr lang="en-US" sz="2800"/>
          </a:p>
          <a:p>
            <a:pPr marL="457200" indent="-457200">
              <a:spcBef>
                <a:spcPts val="600"/>
              </a:spcBef>
              <a:buFont typeface="Wingdings" panose="05000000000000000000" pitchFamily="2" charset="2"/>
              <a:buChar char="§"/>
            </a:pPr>
            <a:r>
              <a:rPr lang="en-US" sz="2800"/>
              <a:t>Ease of maintaining the </a:t>
            </a:r>
            <a:r>
              <a:rPr lang="en-US" sz="2800" smtClean="0"/>
              <a:t>site.</a:t>
            </a:r>
            <a:endParaRPr lang="en-US" sz="2800"/>
          </a:p>
          <a:p>
            <a:pPr marL="457200" indent="-457200">
              <a:spcBef>
                <a:spcPts val="600"/>
              </a:spcBef>
              <a:buFont typeface="Wingdings" panose="05000000000000000000" pitchFamily="2" charset="2"/>
              <a:buChar char="§"/>
            </a:pPr>
            <a:r>
              <a:rPr lang="en-US" sz="2800"/>
              <a:t>Keep the transaction </a:t>
            </a:r>
            <a:r>
              <a:rPr lang="en-US" sz="2800" smtClean="0"/>
              <a:t>secure.</a:t>
            </a:r>
            <a:endParaRPr lang="en-US" sz="2800"/>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39</a:t>
            </a:fld>
            <a:endParaRPr lang="en-US"/>
          </a:p>
        </p:txBody>
      </p:sp>
    </p:spTree>
    <p:extLst>
      <p:ext uri="{BB962C8B-B14F-4D97-AF65-F5344CB8AC3E}">
        <p14:creationId xmlns:p14="http://schemas.microsoft.com/office/powerpoint/2010/main" val="39636350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3855" y="2438400"/>
            <a:ext cx="9760226" cy="2051844"/>
          </a:xfrm>
        </p:spPr>
        <p:txBody>
          <a:bodyPr/>
          <a:lstStyle/>
          <a:p>
            <a:r>
              <a:rPr lang="en-US" sz="9600"/>
              <a:t>DATA FLOW DIAGRAM </a:t>
            </a:r>
          </a:p>
        </p:txBody>
      </p:sp>
      <p:sp>
        <p:nvSpPr>
          <p:cNvPr id="3" name="Marcador de texto 2"/>
          <p:cNvSpPr>
            <a:spLocks noGrp="1"/>
          </p:cNvSpPr>
          <p:nvPr>
            <p:ph type="body" sz="quarter" idx="11"/>
          </p:nvPr>
        </p:nvSpPr>
        <p:spPr>
          <a:xfrm>
            <a:off x="228600" y="1905000"/>
            <a:ext cx="6605381" cy="815248"/>
          </a:xfrm>
        </p:spPr>
        <p:txBody>
          <a:bodyPr>
            <a:noAutofit/>
          </a:bodyPr>
          <a:lstStyle/>
          <a:p>
            <a:r>
              <a:rPr lang="en-US" sz="8800"/>
              <a:t>DATA FLOW DIAGRAM </a:t>
            </a:r>
          </a:p>
        </p:txBody>
      </p:sp>
      <p:sp>
        <p:nvSpPr>
          <p:cNvPr id="5"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4</a:t>
            </a:fld>
            <a:endParaRPr lang="en-US"/>
          </a:p>
        </p:txBody>
      </p:sp>
    </p:spTree>
    <p:extLst>
      <p:ext uri="{BB962C8B-B14F-4D97-AF65-F5344CB8AC3E}">
        <p14:creationId xmlns:p14="http://schemas.microsoft.com/office/powerpoint/2010/main" val="4281001855"/>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 y="894915"/>
            <a:ext cx="8994914" cy="3077766"/>
          </a:xfrm>
        </p:spPr>
        <p:txBody>
          <a:bodyPr/>
          <a:lstStyle/>
          <a:p>
            <a:r>
              <a:rPr lang="es-ES_tradnl" sz="8000" smtClean="0"/>
              <a:t>COMMUNICATING USING DATA FLOW DIAGRAMS</a:t>
            </a:r>
            <a:endParaRPr lang="es-ES_tradnl" sz="8000"/>
          </a:p>
        </p:txBody>
      </p:sp>
      <p:sp>
        <p:nvSpPr>
          <p:cNvPr id="3" name="Marcador de texto 2"/>
          <p:cNvSpPr>
            <a:spLocks noGrp="1"/>
          </p:cNvSpPr>
          <p:nvPr>
            <p:ph type="body" sz="quarter" idx="11"/>
          </p:nvPr>
        </p:nvSpPr>
        <p:spPr>
          <a:xfrm>
            <a:off x="13855" y="381000"/>
            <a:ext cx="9008166" cy="1383355"/>
          </a:xfrm>
        </p:spPr>
        <p:txBody>
          <a:bodyPr>
            <a:noAutofit/>
          </a:bodyPr>
          <a:lstStyle/>
          <a:p>
            <a:r>
              <a:rPr lang="en-US" sz="8000" smtClean="0"/>
              <a:t>COMMUNICATING USING DATA FLOW DIAGRAMSS</a:t>
            </a:r>
            <a:endParaRPr lang="en-US" sz="8000">
              <a:ea typeface="Lato Light" panose="020B0604020202020204" charset="0"/>
              <a:cs typeface="Lato Light" panose="020B0604020202020204" charset="0"/>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40</a:t>
            </a:fld>
            <a:endParaRPr lang="en-US"/>
          </a:p>
        </p:txBody>
      </p:sp>
    </p:spTree>
    <p:extLst>
      <p:ext uri="{BB962C8B-B14F-4D97-AF65-F5344CB8AC3E}">
        <p14:creationId xmlns:p14="http://schemas.microsoft.com/office/powerpoint/2010/main" val="2004247504"/>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VI</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Autofit/>
          </a:bodyPr>
          <a:lstStyle/>
          <a:p>
            <a:r>
              <a:rPr lang="en-US" sz="2800"/>
              <a:t>Communicating Using </a:t>
            </a:r>
            <a:r>
              <a:rPr lang="en-US" sz="2800" smtClean="0"/>
              <a:t>Data </a:t>
            </a:r>
            <a:r>
              <a:rPr lang="en-US" sz="2800"/>
              <a:t>Flow Diagrams </a:t>
            </a:r>
            <a:br>
              <a:rPr lang="en-US" sz="2800"/>
            </a:br>
            <a:endParaRPr lang="es-ES_tradnl" sz="2800" b="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03237" y="1879269"/>
            <a:ext cx="7459884" cy="1815882"/>
          </a:xfrm>
          <a:prstGeom prst="rect">
            <a:avLst/>
          </a:prstGeom>
        </p:spPr>
        <p:txBody>
          <a:bodyPr wrap="square">
            <a:spAutoFit/>
          </a:bodyPr>
          <a:lstStyle/>
          <a:p>
            <a:pPr marL="457200" indent="-457200">
              <a:buFont typeface="Wingdings" panose="05000000000000000000" pitchFamily="2" charset="2"/>
              <a:buChar char="§"/>
            </a:pPr>
            <a:r>
              <a:rPr lang="en-US" sz="2800"/>
              <a:t>Use unexploded data flow diagrams early when ascertaining information </a:t>
            </a:r>
            <a:r>
              <a:rPr lang="en-US" sz="2800" smtClean="0"/>
              <a:t>requirements.</a:t>
            </a:r>
          </a:p>
          <a:p>
            <a:pPr marL="457200" indent="-457200">
              <a:buFont typeface="Wingdings" panose="05000000000000000000" pitchFamily="2" charset="2"/>
              <a:buChar char="§"/>
            </a:pPr>
            <a:endParaRPr lang="en-US" sz="2800"/>
          </a:p>
          <a:p>
            <a:pPr marL="457200" indent="-457200">
              <a:buFont typeface="Wingdings" panose="05000000000000000000" pitchFamily="2" charset="2"/>
              <a:buChar char="§"/>
            </a:pPr>
            <a:r>
              <a:rPr lang="en-US" sz="2800"/>
              <a:t>Meaningful labels for all data </a:t>
            </a:r>
            <a:r>
              <a:rPr lang="en-US" sz="2800" smtClean="0"/>
              <a:t>components.</a:t>
            </a:r>
            <a:endParaRPr lang="en-US" sz="2800"/>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41</a:t>
            </a:fld>
            <a:endParaRPr lang="en-US"/>
          </a:p>
        </p:txBody>
      </p:sp>
    </p:spTree>
    <p:extLst>
      <p:ext uri="{BB962C8B-B14F-4D97-AF65-F5344CB8AC3E}">
        <p14:creationId xmlns:p14="http://schemas.microsoft.com/office/powerpoint/2010/main" val="324271269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smtClean="0"/>
              <a:t>SUMMARY</a:t>
            </a:r>
            <a:endParaRPr lang="es-ES_tradnl" sz="2800" b="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03237" y="1678638"/>
            <a:ext cx="8154626" cy="3465564"/>
          </a:xfrm>
          <a:prstGeom prst="rect">
            <a:avLst/>
          </a:prstGeom>
        </p:spPr>
        <p:txBody>
          <a:bodyPr wrap="square">
            <a:spAutoFit/>
          </a:bodyPr>
          <a:lstStyle/>
          <a:p>
            <a:pPr marL="457200" indent="-457200" algn="just">
              <a:lnSpc>
                <a:spcPct val="80000"/>
              </a:lnSpc>
              <a:buFont typeface="Wingdings" panose="05000000000000000000" pitchFamily="2" charset="2"/>
              <a:buChar char="q"/>
            </a:pPr>
            <a:r>
              <a:rPr lang="en-US" sz="3100"/>
              <a:t>Data flow diagrams</a:t>
            </a:r>
          </a:p>
          <a:p>
            <a:pPr marL="1143000" lvl="2" indent="-457200" algn="just">
              <a:lnSpc>
                <a:spcPct val="80000"/>
              </a:lnSpc>
              <a:buFont typeface="Wingdings" panose="05000000000000000000" pitchFamily="2" charset="2"/>
              <a:buChar char="§"/>
            </a:pPr>
            <a:r>
              <a:rPr lang="en-US" sz="2700"/>
              <a:t>Structured analysis and design tools that allow the analyst to comprehend the system and subsystems visually as a set of interrelated data flows</a:t>
            </a:r>
          </a:p>
          <a:p>
            <a:pPr marL="457200" indent="-457200" algn="just">
              <a:lnSpc>
                <a:spcPct val="80000"/>
              </a:lnSpc>
              <a:buFont typeface="Wingdings" panose="05000000000000000000" pitchFamily="2" charset="2"/>
              <a:buChar char="q"/>
            </a:pPr>
            <a:r>
              <a:rPr lang="en-US" sz="3100"/>
              <a:t>DFD symbols</a:t>
            </a:r>
          </a:p>
          <a:p>
            <a:pPr marL="1143000" lvl="2" indent="-457200" algn="just">
              <a:lnSpc>
                <a:spcPct val="80000"/>
              </a:lnSpc>
              <a:buFont typeface="Wingdings" panose="05000000000000000000" pitchFamily="2" charset="2"/>
              <a:buChar char="§"/>
            </a:pPr>
            <a:r>
              <a:rPr lang="en-US" sz="2600"/>
              <a:t>Rounded rectangle</a:t>
            </a:r>
          </a:p>
          <a:p>
            <a:pPr marL="1143000" lvl="2" indent="-457200" algn="just">
              <a:lnSpc>
                <a:spcPct val="80000"/>
              </a:lnSpc>
              <a:buFont typeface="Wingdings" panose="05000000000000000000" pitchFamily="2" charset="2"/>
              <a:buChar char="§"/>
            </a:pPr>
            <a:r>
              <a:rPr lang="en-US" sz="2600"/>
              <a:t>Double square</a:t>
            </a:r>
          </a:p>
          <a:p>
            <a:pPr marL="1143000" lvl="2" indent="-457200" algn="just">
              <a:lnSpc>
                <a:spcPct val="80000"/>
              </a:lnSpc>
              <a:buFont typeface="Wingdings" panose="05000000000000000000" pitchFamily="2" charset="2"/>
              <a:buChar char="§"/>
            </a:pPr>
            <a:r>
              <a:rPr lang="en-US" sz="2600"/>
              <a:t>An arrow</a:t>
            </a:r>
          </a:p>
          <a:p>
            <a:pPr marL="1143000" lvl="2" indent="-457200" algn="just">
              <a:lnSpc>
                <a:spcPct val="80000"/>
              </a:lnSpc>
              <a:buFont typeface="Wingdings" panose="05000000000000000000" pitchFamily="2" charset="2"/>
              <a:buChar char="§"/>
            </a:pPr>
            <a:r>
              <a:rPr lang="en-US" sz="2600"/>
              <a:t>Open-ended rectangle</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42</a:t>
            </a:fld>
            <a:endParaRPr lang="en-US"/>
          </a:p>
        </p:txBody>
      </p:sp>
    </p:spTree>
    <p:extLst>
      <p:ext uri="{BB962C8B-B14F-4D97-AF65-F5344CB8AC3E}">
        <p14:creationId xmlns:p14="http://schemas.microsoft.com/office/powerpoint/2010/main" val="2519435110"/>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smtClean="0"/>
              <a:t>SUMMARY</a:t>
            </a:r>
            <a:endParaRPr lang="es-ES_tradnl" sz="2800" b="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03237" y="1724940"/>
            <a:ext cx="8281989" cy="3662541"/>
          </a:xfrm>
          <a:prstGeom prst="rect">
            <a:avLst/>
          </a:prstGeom>
        </p:spPr>
        <p:txBody>
          <a:bodyPr wrap="square">
            <a:spAutoFit/>
          </a:bodyPr>
          <a:lstStyle/>
          <a:p>
            <a:pPr marL="457200" indent="-457200">
              <a:buFont typeface="Wingdings" panose="05000000000000000000" pitchFamily="2" charset="2"/>
              <a:buChar char="q"/>
            </a:pPr>
            <a:r>
              <a:rPr lang="en-US" sz="3200"/>
              <a:t>Creating the logical DFD</a:t>
            </a:r>
          </a:p>
          <a:p>
            <a:pPr marL="1200150" lvl="2" indent="-514350">
              <a:buFont typeface="Wingdings" panose="05000000000000000000" pitchFamily="2" charset="2"/>
              <a:buChar char="§"/>
            </a:pPr>
            <a:r>
              <a:rPr lang="en-US" sz="2800"/>
              <a:t>Context-level data flow diagram</a:t>
            </a:r>
          </a:p>
          <a:p>
            <a:pPr marL="1200150" lvl="2" indent="-514350">
              <a:buFont typeface="Wingdings" panose="05000000000000000000" pitchFamily="2" charset="2"/>
              <a:buChar char="§"/>
            </a:pPr>
            <a:r>
              <a:rPr lang="en-US" sz="2800"/>
              <a:t>Level 0 logical data flow diagram</a:t>
            </a:r>
          </a:p>
          <a:p>
            <a:pPr marL="1200150" lvl="2" indent="-514350">
              <a:buFont typeface="Wingdings" panose="05000000000000000000" pitchFamily="2" charset="2"/>
              <a:buChar char="§"/>
            </a:pPr>
            <a:r>
              <a:rPr lang="en-US" sz="2800"/>
              <a:t>Child </a:t>
            </a:r>
            <a:r>
              <a:rPr lang="en-US" sz="2800" smtClean="0"/>
              <a:t>diagrams</a:t>
            </a:r>
          </a:p>
          <a:p>
            <a:pPr lvl="2"/>
            <a:endParaRPr lang="en-US" sz="2800"/>
          </a:p>
          <a:p>
            <a:pPr marL="457200" indent="-457200">
              <a:buFont typeface="Wingdings" panose="05000000000000000000" pitchFamily="2" charset="2"/>
              <a:buChar char="q"/>
            </a:pPr>
            <a:r>
              <a:rPr lang="en-US" sz="3200"/>
              <a:t>Creating the physical DFD</a:t>
            </a:r>
          </a:p>
          <a:p>
            <a:pPr marL="1143000" lvl="2" indent="-457200">
              <a:buFont typeface="Wingdings" panose="05000000000000000000" pitchFamily="2" charset="2"/>
              <a:buChar char="§"/>
            </a:pPr>
            <a:r>
              <a:rPr lang="en-US" sz="2800"/>
              <a:t>Create from the logical data flow diagram</a:t>
            </a:r>
          </a:p>
          <a:p>
            <a:pPr marL="1143000" lvl="2" indent="-457200">
              <a:buFont typeface="Wingdings" panose="05000000000000000000" pitchFamily="2" charset="2"/>
              <a:buChar char="§"/>
            </a:pPr>
            <a:r>
              <a:rPr lang="en-US" sz="2800"/>
              <a:t>Partitioned to facilitate programming</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43</a:t>
            </a:fld>
            <a:endParaRPr lang="en-US"/>
          </a:p>
        </p:txBody>
      </p:sp>
    </p:spTree>
    <p:extLst>
      <p:ext uri="{BB962C8B-B14F-4D97-AF65-F5344CB8AC3E}">
        <p14:creationId xmlns:p14="http://schemas.microsoft.com/office/powerpoint/2010/main" val="1707712699"/>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smtClean="0"/>
              <a:t>SUMMARY</a:t>
            </a:r>
            <a:endParaRPr lang="es-ES_tradnl" sz="2800" b="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03237" y="1565735"/>
            <a:ext cx="8166201" cy="3637919"/>
          </a:xfrm>
          <a:prstGeom prst="rect">
            <a:avLst/>
          </a:prstGeom>
        </p:spPr>
        <p:txBody>
          <a:bodyPr wrap="square">
            <a:spAutoFit/>
          </a:bodyPr>
          <a:lstStyle/>
          <a:p>
            <a:pPr marL="457200" indent="-457200">
              <a:lnSpc>
                <a:spcPct val="90000"/>
              </a:lnSpc>
              <a:buFont typeface="Wingdings" panose="05000000000000000000" pitchFamily="2" charset="2"/>
              <a:buChar char="q"/>
            </a:pPr>
            <a:r>
              <a:rPr lang="en-US" sz="3200"/>
              <a:t>Partitioning data flow diagrams</a:t>
            </a:r>
          </a:p>
          <a:p>
            <a:pPr marL="800100" lvl="1" indent="-457200">
              <a:lnSpc>
                <a:spcPct val="90000"/>
              </a:lnSpc>
              <a:buFont typeface="Wingdings" panose="05000000000000000000" pitchFamily="2" charset="2"/>
              <a:buChar char="§"/>
            </a:pPr>
            <a:r>
              <a:rPr lang="en-US" sz="2800"/>
              <a:t>Whether processes are performed by different user groups</a:t>
            </a:r>
          </a:p>
          <a:p>
            <a:pPr marL="800100" lvl="1" indent="-457200">
              <a:lnSpc>
                <a:spcPct val="90000"/>
              </a:lnSpc>
              <a:buFont typeface="Wingdings" panose="05000000000000000000" pitchFamily="2" charset="2"/>
              <a:buChar char="§"/>
            </a:pPr>
            <a:r>
              <a:rPr lang="en-US" sz="2800"/>
              <a:t>Processes execute at the same time</a:t>
            </a:r>
          </a:p>
          <a:p>
            <a:pPr marL="800100" lvl="1" indent="-457200">
              <a:lnSpc>
                <a:spcPct val="90000"/>
              </a:lnSpc>
              <a:buFont typeface="Wingdings" panose="05000000000000000000" pitchFamily="2" charset="2"/>
              <a:buChar char="§"/>
            </a:pPr>
            <a:r>
              <a:rPr lang="en-US" sz="2800"/>
              <a:t>Processes perform similar tasks</a:t>
            </a:r>
          </a:p>
          <a:p>
            <a:pPr marL="800100" lvl="1" indent="-457200">
              <a:lnSpc>
                <a:spcPct val="90000"/>
              </a:lnSpc>
              <a:buFont typeface="Wingdings" panose="05000000000000000000" pitchFamily="2" charset="2"/>
              <a:buChar char="§"/>
            </a:pPr>
            <a:r>
              <a:rPr lang="en-US" sz="2800"/>
              <a:t>Batch processes can be combined for efficiency of data</a:t>
            </a:r>
          </a:p>
          <a:p>
            <a:pPr marL="800100" lvl="1" indent="-457200">
              <a:lnSpc>
                <a:spcPct val="90000"/>
              </a:lnSpc>
              <a:buFont typeface="Wingdings" panose="05000000000000000000" pitchFamily="2" charset="2"/>
              <a:buChar char="§"/>
            </a:pPr>
            <a:r>
              <a:rPr lang="en-US" sz="2800"/>
              <a:t>Processes may be partitioned into different programs for security reasons</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44</a:t>
            </a:fld>
            <a:endParaRPr lang="en-US"/>
          </a:p>
        </p:txBody>
      </p:sp>
    </p:spTree>
    <p:extLst>
      <p:ext uri="{BB962C8B-B14F-4D97-AF65-F5344CB8AC3E}">
        <p14:creationId xmlns:p14="http://schemas.microsoft.com/office/powerpoint/2010/main" val="3271463838"/>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p:txBody>
          <a:bodyPr/>
          <a:lstStyle/>
          <a:p>
            <a:r>
              <a:rPr lang="es-ES_tradnl" sz="6000"/>
              <a:t>OUTLINE</a:t>
            </a:r>
          </a:p>
        </p:txBody>
      </p:sp>
      <p:sp>
        <p:nvSpPr>
          <p:cNvPr id="13" name="Marcador de texto 12"/>
          <p:cNvSpPr>
            <a:spLocks noGrp="1"/>
          </p:cNvSpPr>
          <p:nvPr>
            <p:ph type="body" sz="quarter" idx="11"/>
          </p:nvPr>
        </p:nvSpPr>
        <p:spPr>
          <a:xfrm>
            <a:off x="512030" y="653953"/>
            <a:ext cx="5802002" cy="1096436"/>
          </a:xfrm>
        </p:spPr>
        <p:txBody>
          <a:bodyPr/>
          <a:lstStyle/>
          <a:p>
            <a:r>
              <a:rPr lang="es-ES_tradnl" sz="2800" dirty="0"/>
              <a:t>OUTLINE</a:t>
            </a:r>
          </a:p>
        </p:txBody>
      </p:sp>
      <p:sp>
        <p:nvSpPr>
          <p:cNvPr id="2" name="Paralelogramo 1"/>
          <p:cNvSpPr/>
          <p:nvPr/>
        </p:nvSpPr>
        <p:spPr>
          <a:xfrm>
            <a:off x="5998028" y="1641232"/>
            <a:ext cx="1361168" cy="3723373"/>
          </a:xfrm>
          <a:prstGeom prst="parallelogram">
            <a:avLst>
              <a:gd name="adj" fmla="val 821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9" name="Conector recto 8"/>
          <p:cNvCxnSpPr/>
          <p:nvPr/>
        </p:nvCxnSpPr>
        <p:spPr>
          <a:xfrm>
            <a:off x="512031" y="667303"/>
            <a:ext cx="6642983"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2030" y="1439384"/>
            <a:ext cx="8482883" cy="5183150"/>
          </a:xfrm>
          <a:prstGeom prst="rect">
            <a:avLst/>
          </a:prstGeom>
          <a:noFill/>
        </p:spPr>
        <p:txBody>
          <a:bodyPr wrap="square" rtlCol="0">
            <a:spAutoFit/>
          </a:bodyPr>
          <a:lstStyle/>
          <a:p>
            <a:pPr>
              <a:lnSpc>
                <a:spcPct val="150000"/>
              </a:lnSpc>
            </a:pPr>
            <a:r>
              <a:rPr lang="en-US" sz="2800" dirty="0" smtClean="0">
                <a:latin typeface="Arial" pitchFamily="34" charset="0"/>
                <a:cs typeface="Arial" pitchFamily="34" charset="0"/>
              </a:rPr>
              <a:t>Data dictionaries</a:t>
            </a:r>
          </a:p>
          <a:p>
            <a:pPr marL="400050" indent="-400050">
              <a:lnSpc>
                <a:spcPct val="150000"/>
              </a:lnSpc>
              <a:buAutoNum type="romanUcPeriod"/>
            </a:pPr>
            <a:r>
              <a:rPr lang="en-US" sz="2800" dirty="0" smtClean="0">
                <a:latin typeface="Arial" pitchFamily="34" charset="0"/>
                <a:cs typeface="Arial" pitchFamily="34" charset="0"/>
              </a:rPr>
              <a:t>The data dictionaries</a:t>
            </a:r>
          </a:p>
          <a:p>
            <a:pPr marL="400050" indent="-400050">
              <a:lnSpc>
                <a:spcPct val="150000"/>
              </a:lnSpc>
              <a:buAutoNum type="romanUcPeriod"/>
            </a:pPr>
            <a:r>
              <a:rPr lang="en-US" sz="2800" dirty="0" smtClean="0">
                <a:latin typeface="Arial" pitchFamily="34" charset="0"/>
                <a:ea typeface="Lato Light" panose="020B0604020202020204" charset="0"/>
                <a:cs typeface="Arial" pitchFamily="34" charset="0"/>
              </a:rPr>
              <a:t>The data repository</a:t>
            </a:r>
          </a:p>
          <a:p>
            <a:pPr marL="400050" indent="-400050">
              <a:lnSpc>
                <a:spcPct val="150000"/>
              </a:lnSpc>
              <a:buAutoNum type="romanUcPeriod"/>
            </a:pPr>
            <a:r>
              <a:rPr lang="en-US" sz="2800" dirty="0" smtClean="0">
                <a:latin typeface="Arial" pitchFamily="34" charset="0"/>
                <a:ea typeface="Lato Light" panose="020B0604020202020204" charset="0"/>
                <a:cs typeface="Arial" pitchFamily="34" charset="0"/>
              </a:rPr>
              <a:t>Defining data flow</a:t>
            </a:r>
          </a:p>
          <a:p>
            <a:pPr marL="400050" indent="-400050">
              <a:lnSpc>
                <a:spcPct val="150000"/>
              </a:lnSpc>
              <a:buAutoNum type="romanUcPeriod"/>
            </a:pPr>
            <a:r>
              <a:rPr lang="en-US" sz="2800" dirty="0" smtClean="0">
                <a:latin typeface="Arial" pitchFamily="34" charset="0"/>
                <a:cs typeface="Arial" pitchFamily="34" charset="0"/>
              </a:rPr>
              <a:t>Defining data structures</a:t>
            </a:r>
          </a:p>
          <a:p>
            <a:pPr marL="400050" indent="-400050">
              <a:lnSpc>
                <a:spcPct val="150000"/>
              </a:lnSpc>
              <a:buAutoNum type="romanUcPeriod"/>
            </a:pPr>
            <a:r>
              <a:rPr lang="en-US" sz="2800" dirty="0" smtClean="0">
                <a:latin typeface="Arial" pitchFamily="34" charset="0"/>
                <a:cs typeface="Arial" pitchFamily="34" charset="0"/>
              </a:rPr>
              <a:t>Defining data elements</a:t>
            </a:r>
          </a:p>
          <a:p>
            <a:pPr marL="400050" indent="-400050">
              <a:lnSpc>
                <a:spcPct val="150000"/>
              </a:lnSpc>
              <a:buAutoNum type="romanUcPeriod"/>
            </a:pPr>
            <a:r>
              <a:rPr lang="en-US" sz="2800" dirty="0" smtClean="0">
                <a:latin typeface="Arial" pitchFamily="34" charset="0"/>
                <a:cs typeface="Arial" pitchFamily="34" charset="0"/>
              </a:rPr>
              <a:t>Using the data dictionary</a:t>
            </a:r>
          </a:p>
          <a:p>
            <a:pPr marL="400050" indent="-400050">
              <a:lnSpc>
                <a:spcPct val="150000"/>
              </a:lnSpc>
              <a:buAutoNum type="romanUcPeriod"/>
            </a:pPr>
            <a:r>
              <a:rPr lang="en-US" sz="2800" dirty="0" smtClean="0">
                <a:latin typeface="Arial" pitchFamily="34" charset="0"/>
                <a:cs typeface="Arial" pitchFamily="34" charset="0"/>
              </a:rPr>
              <a:t>XML</a:t>
            </a: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45</a:t>
            </a:fld>
            <a:endParaRPr lang="en-US"/>
          </a:p>
        </p:txBody>
      </p:sp>
    </p:spTree>
    <p:extLst>
      <p:ext uri="{BB962C8B-B14F-4D97-AF65-F5344CB8AC3E}">
        <p14:creationId xmlns:p14="http://schemas.microsoft.com/office/powerpoint/2010/main" val="2885899029"/>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p:txBody>
          <a:bodyPr/>
          <a:lstStyle/>
          <a:p>
            <a:r>
              <a:rPr lang="es-ES_tradnl" sz="6000" dirty="0" err="1" smtClean="0"/>
              <a:t>Learning</a:t>
            </a:r>
            <a:r>
              <a:rPr lang="es-ES_tradnl" sz="6000" dirty="0" smtClean="0"/>
              <a:t> </a:t>
            </a:r>
            <a:r>
              <a:rPr lang="es-ES_tradnl" sz="6000" dirty="0" err="1" smtClean="0"/>
              <a:t>Objectives</a:t>
            </a:r>
            <a:endParaRPr lang="es-ES_tradnl" sz="6000" dirty="0"/>
          </a:p>
        </p:txBody>
      </p:sp>
      <p:sp>
        <p:nvSpPr>
          <p:cNvPr id="13" name="Marcador de texto 12"/>
          <p:cNvSpPr>
            <a:spLocks noGrp="1"/>
          </p:cNvSpPr>
          <p:nvPr>
            <p:ph type="body" sz="quarter" idx="11"/>
          </p:nvPr>
        </p:nvSpPr>
        <p:spPr>
          <a:xfrm>
            <a:off x="512030" y="653953"/>
            <a:ext cx="5802002" cy="1096436"/>
          </a:xfrm>
        </p:spPr>
        <p:txBody>
          <a:bodyPr/>
          <a:lstStyle/>
          <a:p>
            <a:r>
              <a:rPr lang="es-ES_tradnl" sz="2400" dirty="0" err="1" smtClean="0"/>
              <a:t>Learning</a:t>
            </a:r>
            <a:r>
              <a:rPr lang="es-ES_tradnl" sz="2400" dirty="0" smtClean="0"/>
              <a:t> </a:t>
            </a:r>
            <a:r>
              <a:rPr lang="es-ES_tradnl" sz="2400" dirty="0" err="1" smtClean="0"/>
              <a:t>Objectives</a:t>
            </a:r>
            <a:endParaRPr lang="es-ES_tradnl" sz="2400" dirty="0"/>
          </a:p>
        </p:txBody>
      </p:sp>
      <p:sp>
        <p:nvSpPr>
          <p:cNvPr id="2" name="Paralelogramo 1"/>
          <p:cNvSpPr/>
          <p:nvPr/>
        </p:nvSpPr>
        <p:spPr>
          <a:xfrm>
            <a:off x="5998028" y="1641232"/>
            <a:ext cx="1361168" cy="3723373"/>
          </a:xfrm>
          <a:prstGeom prst="parallelogram">
            <a:avLst>
              <a:gd name="adj" fmla="val 821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9" name="Conector recto 8"/>
          <p:cNvCxnSpPr/>
          <p:nvPr/>
        </p:nvCxnSpPr>
        <p:spPr>
          <a:xfrm>
            <a:off x="512031" y="667303"/>
            <a:ext cx="6642983"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2030" y="1439384"/>
            <a:ext cx="7666771" cy="3785652"/>
          </a:xfrm>
          <a:prstGeom prst="rect">
            <a:avLst/>
          </a:prstGeom>
          <a:noFill/>
        </p:spPr>
        <p:txBody>
          <a:bodyPr wrap="square" rtlCol="0">
            <a:spAutoFit/>
          </a:bodyPr>
          <a:lstStyle/>
          <a:p>
            <a:pPr marL="457200" indent="-457200">
              <a:buFont typeface="Wingdings" panose="05000000000000000000" pitchFamily="2" charset="2"/>
              <a:buChar char="§"/>
            </a:pPr>
            <a:r>
              <a:rPr lang="en-US" sz="2400" dirty="0" smtClean="0">
                <a:latin typeface="Calibri (Body)"/>
                <a:cs typeface="Arial" pitchFamily="34" charset="0"/>
              </a:rPr>
              <a:t>Understand analysts use of data dictionaries for analyzing data-oriented systems</a:t>
            </a:r>
          </a:p>
          <a:p>
            <a:pPr marL="457200" indent="-457200">
              <a:buFont typeface="Wingdings" panose="05000000000000000000" pitchFamily="2" charset="2"/>
              <a:buChar char="§"/>
            </a:pPr>
            <a:endParaRPr lang="en-US" sz="2400" dirty="0" smtClean="0">
              <a:latin typeface="Calibri (Body)"/>
              <a:cs typeface="Arial" pitchFamily="34" charset="0"/>
            </a:endParaRPr>
          </a:p>
          <a:p>
            <a:pPr marL="457200" indent="-457200">
              <a:buFont typeface="Wingdings" panose="05000000000000000000" pitchFamily="2" charset="2"/>
              <a:buChar char="§"/>
            </a:pPr>
            <a:r>
              <a:rPr lang="en-US" sz="2400" dirty="0" smtClean="0">
                <a:latin typeface="Calibri (Body)"/>
                <a:cs typeface="Arial" pitchFamily="34" charset="0"/>
              </a:rPr>
              <a:t>Create data dictionary entries </a:t>
            </a:r>
          </a:p>
          <a:p>
            <a:pPr marL="457200" indent="-457200">
              <a:buFont typeface="Wingdings" panose="05000000000000000000" pitchFamily="2" charset="2"/>
              <a:buChar char="§"/>
            </a:pPr>
            <a:endParaRPr lang="en-US" sz="2400" dirty="0" smtClean="0">
              <a:latin typeface="Calibri (Body)"/>
              <a:cs typeface="Arial" pitchFamily="34" charset="0"/>
            </a:endParaRPr>
          </a:p>
          <a:p>
            <a:pPr marL="457200" indent="-457200">
              <a:buFont typeface="Wingdings" panose="05000000000000000000" pitchFamily="2" charset="2"/>
              <a:buChar char="§"/>
            </a:pPr>
            <a:r>
              <a:rPr lang="en-US" sz="2400" dirty="0" smtClean="0">
                <a:latin typeface="Calibri (Body)"/>
                <a:cs typeface="Arial" pitchFamily="34" charset="0"/>
              </a:rPr>
              <a:t>Understand the concept of a repository and the role of CASE</a:t>
            </a:r>
          </a:p>
          <a:p>
            <a:pPr marL="457200" indent="-457200">
              <a:buFont typeface="Wingdings" panose="05000000000000000000" pitchFamily="2" charset="2"/>
              <a:buChar char="§"/>
            </a:pPr>
            <a:endParaRPr lang="en-US" sz="2400" dirty="0" smtClean="0">
              <a:latin typeface="Calibri (Body)"/>
              <a:cs typeface="Arial" pitchFamily="34" charset="0"/>
            </a:endParaRPr>
          </a:p>
          <a:p>
            <a:pPr marL="457200" indent="-457200">
              <a:buFont typeface="Wingdings" panose="05000000000000000000" pitchFamily="2" charset="2"/>
              <a:buChar char="§"/>
            </a:pPr>
            <a:r>
              <a:rPr lang="en-US" sz="2400" dirty="0" smtClean="0">
                <a:latin typeface="Calibri (Body)"/>
                <a:cs typeface="Arial" pitchFamily="34" charset="0"/>
              </a:rPr>
              <a:t>Recognize the functions of data dictionaries </a:t>
            </a:r>
          </a:p>
          <a:p>
            <a:pPr marL="457200" indent="-457200">
              <a:buFont typeface="Wingdings" panose="05000000000000000000" pitchFamily="2" charset="2"/>
              <a:buChar char="§"/>
            </a:pPr>
            <a:endParaRPr lang="en-US" sz="2400" dirty="0" smtClean="0">
              <a:latin typeface="Calibri (Body)"/>
              <a:cs typeface="Arial" pitchFamily="34" charset="0"/>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46</a:t>
            </a:fld>
            <a:endParaRPr lang="en-US"/>
          </a:p>
        </p:txBody>
      </p:sp>
    </p:spTree>
    <p:extLst>
      <p:ext uri="{BB962C8B-B14F-4D97-AF65-F5344CB8AC3E}">
        <p14:creationId xmlns:p14="http://schemas.microsoft.com/office/powerpoint/2010/main" val="1169530042"/>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p:txBody>
          <a:bodyPr/>
          <a:lstStyle/>
          <a:p>
            <a:r>
              <a:rPr lang="es-ES_tradnl" sz="6000" dirty="0" err="1" smtClean="0"/>
              <a:t>Learning</a:t>
            </a:r>
            <a:r>
              <a:rPr lang="es-ES_tradnl" sz="6000" dirty="0" smtClean="0"/>
              <a:t> </a:t>
            </a:r>
            <a:r>
              <a:rPr lang="es-ES_tradnl" sz="6000" dirty="0" err="1" smtClean="0"/>
              <a:t>Objectives</a:t>
            </a:r>
            <a:endParaRPr lang="es-ES_tradnl" sz="6000" dirty="0"/>
          </a:p>
        </p:txBody>
      </p:sp>
      <p:sp>
        <p:nvSpPr>
          <p:cNvPr id="13" name="Marcador de texto 12"/>
          <p:cNvSpPr>
            <a:spLocks noGrp="1"/>
          </p:cNvSpPr>
          <p:nvPr>
            <p:ph type="body" sz="quarter" idx="11"/>
          </p:nvPr>
        </p:nvSpPr>
        <p:spPr>
          <a:xfrm>
            <a:off x="512030" y="653953"/>
            <a:ext cx="5802002" cy="1096436"/>
          </a:xfrm>
        </p:spPr>
        <p:txBody>
          <a:bodyPr/>
          <a:lstStyle/>
          <a:p>
            <a:r>
              <a:rPr lang="es-ES_tradnl" sz="2400" dirty="0" err="1" smtClean="0"/>
              <a:t>Cataloging</a:t>
            </a:r>
            <a:endParaRPr lang="es-ES_tradnl" sz="2400" dirty="0"/>
          </a:p>
        </p:txBody>
      </p:sp>
      <p:sp>
        <p:nvSpPr>
          <p:cNvPr id="2" name="Paralelogramo 1"/>
          <p:cNvSpPr/>
          <p:nvPr/>
        </p:nvSpPr>
        <p:spPr>
          <a:xfrm>
            <a:off x="5998028" y="1641232"/>
            <a:ext cx="1361168" cy="3723373"/>
          </a:xfrm>
          <a:prstGeom prst="parallelogram">
            <a:avLst>
              <a:gd name="adj" fmla="val 821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9" name="Conector recto 8"/>
          <p:cNvCxnSpPr/>
          <p:nvPr/>
        </p:nvCxnSpPr>
        <p:spPr>
          <a:xfrm>
            <a:off x="512031" y="667303"/>
            <a:ext cx="6642983"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2030" y="1439384"/>
            <a:ext cx="8482883" cy="3416320"/>
          </a:xfrm>
          <a:prstGeom prst="rect">
            <a:avLst/>
          </a:prstGeom>
          <a:noFill/>
        </p:spPr>
        <p:txBody>
          <a:bodyPr wrap="square" rtlCol="0">
            <a:spAutoFit/>
          </a:bodyPr>
          <a:lstStyle/>
          <a:p>
            <a:pPr marL="457200" indent="-457200">
              <a:buFont typeface="Wingdings" panose="05000000000000000000" pitchFamily="2" charset="2"/>
              <a:buChar char="§"/>
            </a:pPr>
            <a:r>
              <a:rPr lang="en-US" sz="2400" dirty="0">
                <a:latin typeface="Calibri (Body)"/>
                <a:cs typeface="Arial" pitchFamily="34" charset="0"/>
              </a:rPr>
              <a:t>Data flow diagrams can be used to catalog</a:t>
            </a:r>
          </a:p>
          <a:p>
            <a:pPr marL="800100" lvl="1" indent="-457200">
              <a:buFont typeface="Arial" panose="020B0604020202020204" pitchFamily="34" charset="0"/>
              <a:buChar char="•"/>
            </a:pPr>
            <a:r>
              <a:rPr lang="en-US" sz="2400" dirty="0">
                <a:latin typeface="Calibri (Body)"/>
                <a:cs typeface="Arial" pitchFamily="34" charset="0"/>
              </a:rPr>
              <a:t>Data </a:t>
            </a:r>
            <a:r>
              <a:rPr lang="en-US" sz="2400" dirty="0" smtClean="0">
                <a:latin typeface="Calibri (Body)"/>
                <a:cs typeface="Arial" pitchFamily="34" charset="0"/>
              </a:rPr>
              <a:t>processes</a:t>
            </a:r>
          </a:p>
          <a:p>
            <a:pPr marL="800100" lvl="1" indent="-457200">
              <a:buFont typeface="Arial" panose="020B0604020202020204" pitchFamily="34" charset="0"/>
              <a:buChar char="•"/>
            </a:pPr>
            <a:r>
              <a:rPr lang="en-US" sz="2400" dirty="0" smtClean="0">
                <a:latin typeface="Calibri (Body)"/>
                <a:cs typeface="Arial" pitchFamily="34" charset="0"/>
              </a:rPr>
              <a:t>Flows</a:t>
            </a:r>
          </a:p>
          <a:p>
            <a:pPr marL="800100" lvl="1" indent="-457200">
              <a:buFont typeface="Arial" panose="020B0604020202020204" pitchFamily="34" charset="0"/>
              <a:buChar char="•"/>
            </a:pPr>
            <a:r>
              <a:rPr lang="en-US" sz="2400" dirty="0" smtClean="0">
                <a:latin typeface="Calibri (Body)"/>
                <a:cs typeface="Arial" pitchFamily="34" charset="0"/>
              </a:rPr>
              <a:t>Stores</a:t>
            </a:r>
          </a:p>
          <a:p>
            <a:pPr marL="800100" lvl="1" indent="-457200">
              <a:buFont typeface="Arial" panose="020B0604020202020204" pitchFamily="34" charset="0"/>
              <a:buChar char="•"/>
            </a:pPr>
            <a:r>
              <a:rPr lang="en-US" sz="2400" dirty="0" smtClean="0">
                <a:latin typeface="Calibri (Body)"/>
                <a:cs typeface="Arial" pitchFamily="34" charset="0"/>
              </a:rPr>
              <a:t>Structures</a:t>
            </a:r>
          </a:p>
          <a:p>
            <a:pPr marL="800100" lvl="1" indent="-457200">
              <a:buFont typeface="Arial" panose="020B0604020202020204" pitchFamily="34" charset="0"/>
              <a:buChar char="•"/>
            </a:pPr>
            <a:r>
              <a:rPr lang="en-US" sz="2400" dirty="0" smtClean="0">
                <a:latin typeface="Calibri (Body)"/>
                <a:cs typeface="Arial" pitchFamily="34" charset="0"/>
              </a:rPr>
              <a:t>Elements</a:t>
            </a:r>
          </a:p>
          <a:p>
            <a:pPr marL="800100" lvl="1" indent="-457200">
              <a:buFont typeface="Arial" panose="020B0604020202020204" pitchFamily="34" charset="0"/>
              <a:buChar char="•"/>
            </a:pPr>
            <a:endParaRPr lang="en-US" sz="2400" dirty="0">
              <a:latin typeface="Calibri (Body)"/>
              <a:cs typeface="Arial" pitchFamily="34" charset="0"/>
            </a:endParaRPr>
          </a:p>
          <a:p>
            <a:pPr marL="457200" indent="-457200">
              <a:buFont typeface="Wingdings" panose="05000000000000000000" pitchFamily="2" charset="2"/>
              <a:buChar char="§"/>
            </a:pPr>
            <a:r>
              <a:rPr lang="en-US" sz="2400" dirty="0">
                <a:latin typeface="Calibri (Body)"/>
                <a:cs typeface="Arial" pitchFamily="34" charset="0"/>
              </a:rPr>
              <a:t>Cataloging takes place with the data dictionary</a:t>
            </a:r>
          </a:p>
          <a:p>
            <a:pPr marL="457200" indent="-457200">
              <a:buFont typeface="Wingdings" panose="05000000000000000000" pitchFamily="2" charset="2"/>
              <a:buChar char="§"/>
            </a:pPr>
            <a:endParaRPr lang="en-US" sz="2400" dirty="0" smtClean="0">
              <a:latin typeface="Calibri (Body)"/>
              <a:cs typeface="Arial" pitchFamily="34" charset="0"/>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47</a:t>
            </a:fld>
            <a:endParaRPr lang="en-US"/>
          </a:p>
        </p:txBody>
      </p:sp>
    </p:spTree>
    <p:extLst>
      <p:ext uri="{BB962C8B-B14F-4D97-AF65-F5344CB8AC3E}">
        <p14:creationId xmlns:p14="http://schemas.microsoft.com/office/powerpoint/2010/main" val="3472760310"/>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512031" y="1104235"/>
            <a:ext cx="7737447" cy="2051844"/>
          </a:xfrm>
        </p:spPr>
        <p:txBody>
          <a:bodyPr/>
          <a:lstStyle/>
          <a:p>
            <a:r>
              <a:rPr lang="es-ES_tradnl" sz="9600" smtClean="0"/>
              <a:t>THE DATA DICTIONARY</a:t>
            </a:r>
            <a:endParaRPr lang="es-ES_tradnl" sz="9600"/>
          </a:p>
        </p:txBody>
      </p:sp>
      <p:sp>
        <p:nvSpPr>
          <p:cNvPr id="3" name="Marcador de texto 2"/>
          <p:cNvSpPr>
            <a:spLocks noGrp="1"/>
          </p:cNvSpPr>
          <p:nvPr>
            <p:ph type="body" sz="quarter" idx="11"/>
          </p:nvPr>
        </p:nvSpPr>
        <p:spPr>
          <a:xfrm>
            <a:off x="914400" y="762000"/>
            <a:ext cx="7572788" cy="815248"/>
          </a:xfrm>
        </p:spPr>
        <p:txBody>
          <a:bodyPr>
            <a:noAutofit/>
          </a:bodyPr>
          <a:lstStyle/>
          <a:p>
            <a:pPr algn="l"/>
            <a:r>
              <a:rPr lang="es-ES_tradnl" sz="8800" smtClean="0"/>
              <a:t>THE DATA DICTIONARY</a:t>
            </a:r>
            <a:endParaRPr lang="es-ES_tradnl" sz="8800"/>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48</a:t>
            </a:fld>
            <a:endParaRPr lang="en-US"/>
          </a:p>
        </p:txBody>
      </p:sp>
    </p:spTree>
    <p:extLst>
      <p:ext uri="{BB962C8B-B14F-4D97-AF65-F5344CB8AC3E}">
        <p14:creationId xmlns:p14="http://schemas.microsoft.com/office/powerpoint/2010/main" val="2802742291"/>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dirty="0">
                <a:latin typeface="+mj-lt"/>
                <a:ea typeface="Lato Light" panose="020B0604020202020204" charset="0"/>
                <a:cs typeface="Lato Light" panose="020B0604020202020204" charset="0"/>
              </a:rPr>
              <a:t>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dirty="0">
                <a:solidFill>
                  <a:schemeClr val="accent6">
                    <a:lumMod val="50000"/>
                  </a:schemeClr>
                </a:solidFill>
                <a:latin typeface="+mn-lt"/>
              </a:rPr>
              <a:t>1. </a:t>
            </a:r>
            <a:r>
              <a:rPr lang="en-GB" sz="2800" dirty="0" smtClean="0"/>
              <a:t>Definition</a:t>
            </a:r>
            <a:endParaRPr lang="es-ES_tradnl" sz="2800" dirty="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6"/>
            <a:ext cx="8004659" cy="3970318"/>
          </a:xfrm>
          <a:prstGeom prst="rect">
            <a:avLst/>
          </a:prstGeom>
        </p:spPr>
        <p:txBody>
          <a:bodyPr wrap="square" anchor="t">
            <a:spAutoFit/>
          </a:bodyPr>
          <a:lstStyle/>
          <a:p>
            <a:pPr marL="342900" indent="-342900">
              <a:buFont typeface="Wingdings" panose="05000000000000000000" pitchFamily="2" charset="2"/>
              <a:buChar char="§"/>
            </a:pPr>
            <a:r>
              <a:rPr lang="en-US" sz="2800" dirty="0">
                <a:latin typeface="Calibri (Body)"/>
                <a:cs typeface="Arial" panose="020B0604020202020204" pitchFamily="34" charset="0"/>
              </a:rPr>
              <a:t>The data dictionary (DD) is quite simply a dictionary that defines </a:t>
            </a:r>
            <a:r>
              <a:rPr lang="en-US" sz="2800" dirty="0" smtClean="0">
                <a:latin typeface="Calibri (Body)"/>
                <a:cs typeface="Arial" panose="020B0604020202020204" pitchFamily="34" charset="0"/>
              </a:rPr>
              <a:t>data</a:t>
            </a:r>
          </a:p>
          <a:p>
            <a:pPr marL="342900" indent="-342900">
              <a:buFont typeface="Wingdings" panose="05000000000000000000" pitchFamily="2" charset="2"/>
              <a:buChar char="§"/>
            </a:pPr>
            <a:endParaRPr lang="en-US" sz="2800" dirty="0" smtClean="0">
              <a:latin typeface="Calibri (Body)"/>
              <a:cs typeface="Arial" panose="020B0604020202020204" pitchFamily="34" charset="0"/>
            </a:endParaRPr>
          </a:p>
          <a:p>
            <a:pPr marL="342900" indent="-342900">
              <a:buFont typeface="Wingdings" panose="05000000000000000000" pitchFamily="2" charset="2"/>
              <a:buChar char="§"/>
            </a:pPr>
            <a:r>
              <a:rPr lang="en-US" altLang="en-US" sz="2800" dirty="0">
                <a:latin typeface="Calibri (Body)"/>
                <a:cs typeface="Arial" panose="020B0604020202020204" pitchFamily="34" charset="0"/>
              </a:rPr>
              <a:t>A reference work of data about data (metadata</a:t>
            </a:r>
            <a:r>
              <a:rPr lang="en-US" altLang="en-US" sz="2800" dirty="0" smtClean="0">
                <a:latin typeface="Calibri (Body)"/>
                <a:cs typeface="Arial" panose="020B0604020202020204" pitchFamily="34" charset="0"/>
              </a:rPr>
              <a:t>)</a:t>
            </a:r>
          </a:p>
          <a:p>
            <a:pPr marL="342900" indent="-342900">
              <a:buFont typeface="Wingdings" panose="05000000000000000000" pitchFamily="2" charset="2"/>
              <a:buChar char="§"/>
            </a:pPr>
            <a:endParaRPr lang="en-US" altLang="en-US" sz="2800" dirty="0">
              <a:latin typeface="Calibri (Body)"/>
              <a:cs typeface="Arial" panose="020B0604020202020204" pitchFamily="34" charset="0"/>
            </a:endParaRPr>
          </a:p>
          <a:p>
            <a:pPr marL="342900" indent="-342900">
              <a:buFont typeface="Wingdings" panose="05000000000000000000" pitchFamily="2" charset="2"/>
              <a:buChar char="§"/>
            </a:pPr>
            <a:r>
              <a:rPr lang="en-US" sz="2800" dirty="0">
                <a:latin typeface="Calibri (Body)"/>
                <a:cs typeface="Arial" panose="020B0604020202020204" pitchFamily="34" charset="0"/>
              </a:rPr>
              <a:t>Collects and coordinates data terms, and confirms what each term means to different people in the organization</a:t>
            </a:r>
          </a:p>
          <a:p>
            <a:pPr marL="342900" indent="-342900">
              <a:buFont typeface="Wingdings" panose="05000000000000000000" pitchFamily="2" charset="2"/>
              <a:buChar char="§"/>
            </a:pPr>
            <a:endParaRPr lang="en-US" sz="2800" dirty="0">
              <a:latin typeface="Calibri (Body)"/>
              <a:cs typeface="Arial" panose="020B0604020202020204"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49</a:t>
            </a:fld>
            <a:endParaRPr lang="en-US"/>
          </a:p>
        </p:txBody>
      </p:sp>
    </p:spTree>
    <p:extLst>
      <p:ext uri="{BB962C8B-B14F-4D97-AF65-F5344CB8AC3E}">
        <p14:creationId xmlns:p14="http://schemas.microsoft.com/office/powerpoint/2010/main" val="43819130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a:solidFill>
                  <a:schemeClr val="accent6">
                    <a:lumMod val="50000"/>
                  </a:schemeClr>
                </a:solidFill>
                <a:latin typeface="Raleway Black"/>
              </a:rPr>
              <a:t>1</a:t>
            </a:r>
            <a:r>
              <a:rPr lang="es-ES_tradnl" sz="2800" smtClean="0">
                <a:solidFill>
                  <a:schemeClr val="accent6">
                    <a:lumMod val="50000"/>
                  </a:schemeClr>
                </a:solidFill>
                <a:latin typeface="Raleway Black"/>
              </a:rPr>
              <a:t>. Problems</a:t>
            </a:r>
            <a:endParaRPr lang="es-ES_tradnl" sz="2800">
              <a:solidFill>
                <a:schemeClr val="accent6">
                  <a:lumMod val="50000"/>
                </a:schemeClr>
              </a:solidFill>
              <a:latin typeface="Raleway Black"/>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1384995"/>
          </a:xfrm>
          <a:prstGeom prst="rect">
            <a:avLst/>
          </a:prstGeom>
        </p:spPr>
        <p:txBody>
          <a:bodyPr wrap="square" anchor="t">
            <a:spAutoFit/>
          </a:bodyPr>
          <a:lstStyle/>
          <a:p>
            <a:r>
              <a:rPr lang="en-US" sz="2800"/>
              <a:t>User ‘s requirements prepared in prose</a:t>
            </a:r>
          </a:p>
          <a:p>
            <a:pPr marL="342900" indent="-342900">
              <a:buFont typeface="Wingdings" panose="05000000000000000000" pitchFamily="2" charset="2"/>
              <a:buChar char="§"/>
            </a:pPr>
            <a:r>
              <a:rPr lang="en-GB" sz="2800"/>
              <a:t>long descriptions of the processes </a:t>
            </a:r>
          </a:p>
          <a:p>
            <a:pPr marL="342900" indent="-342900">
              <a:buFont typeface="Wingdings" panose="05000000000000000000" pitchFamily="2" charset="2"/>
              <a:buChar char="§"/>
            </a:pPr>
            <a:r>
              <a:rPr lang="en-GB" sz="2800"/>
              <a:t>reviewing can not recollect all the issues</a:t>
            </a:r>
            <a:endParaRPr lang="en-US" sz="2800">
              <a:cs typeface="Calibri"/>
            </a:endParaRPr>
          </a:p>
        </p:txBody>
      </p:sp>
      <p:sp>
        <p:nvSpPr>
          <p:cNvPr id="14" name="Marcador de texto 15"/>
          <p:cNvSpPr txBox="1">
            <a:spLocks/>
          </p:cNvSpPr>
          <p:nvPr/>
        </p:nvSpPr>
        <p:spPr>
          <a:xfrm>
            <a:off x="503240" y="2982491"/>
            <a:ext cx="8352527" cy="641988"/>
          </a:xfrm>
          <a:prstGeom prst="rect">
            <a:avLst/>
          </a:prstGeom>
          <a:solidFill>
            <a:schemeClr val="bg1"/>
          </a:solidFill>
        </p:spPr>
        <p:txBody>
          <a:bodyPr vert="horz" lIns="0" tIns="72000" rIns="0" bIns="0" anchor="t"/>
          <a:lstStyle>
            <a:lvl1pPr marL="0" indent="0" algn="l" defTabSz="685800" rtl="0" eaLnBrk="1" latinLnBrk="0" hangingPunct="1">
              <a:lnSpc>
                <a:spcPct val="90000"/>
              </a:lnSpc>
              <a:spcBef>
                <a:spcPts val="750"/>
              </a:spcBef>
              <a:buFont typeface="Arial"/>
              <a:buNone/>
              <a:defRPr sz="1200" b="1" i="0" kern="1200">
                <a:solidFill>
                  <a:schemeClr val="tx1">
                    <a:lumMod val="85000"/>
                    <a:lumOff val="15000"/>
                  </a:schemeClr>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800">
                <a:solidFill>
                  <a:schemeClr val="accent6">
                    <a:lumMod val="50000"/>
                  </a:schemeClr>
                </a:solidFill>
                <a:latin typeface="Raleway Black"/>
              </a:rPr>
              <a:t>2. Solutions</a:t>
            </a:r>
            <a:endParaRPr lang="es-ES_tradnl" sz="2800">
              <a:solidFill>
                <a:schemeClr val="accent6">
                  <a:lumMod val="50000"/>
                </a:schemeClr>
              </a:solidFill>
              <a:latin typeface="Raleway Black"/>
            </a:endParaRPr>
          </a:p>
        </p:txBody>
      </p:sp>
      <p:sp>
        <p:nvSpPr>
          <p:cNvPr id="15" name="Rectangle 14"/>
          <p:cNvSpPr/>
          <p:nvPr/>
        </p:nvSpPr>
        <p:spPr>
          <a:xfrm>
            <a:off x="503236" y="3418373"/>
            <a:ext cx="8004659" cy="523220"/>
          </a:xfrm>
          <a:prstGeom prst="rect">
            <a:avLst/>
          </a:prstGeom>
        </p:spPr>
        <p:txBody>
          <a:bodyPr wrap="square" anchor="t">
            <a:spAutoFit/>
          </a:bodyPr>
          <a:lstStyle/>
          <a:p>
            <a:r>
              <a:rPr lang="en-GB" sz="2800"/>
              <a:t> -&gt; Make an easily understood view of the system</a:t>
            </a:r>
            <a:endParaRPr lang="en-US" sz="2800">
              <a:cs typeface="Calibri"/>
            </a:endParaRPr>
          </a:p>
        </p:txBody>
      </p:sp>
      <p:sp>
        <p:nvSpPr>
          <p:cNvPr id="2" name="Rectangle 1"/>
          <p:cNvSpPr/>
          <p:nvPr/>
        </p:nvSpPr>
        <p:spPr>
          <a:xfrm>
            <a:off x="5831201" y="4334421"/>
            <a:ext cx="3076035" cy="523220"/>
          </a:xfrm>
          <a:prstGeom prst="rect">
            <a:avLst/>
          </a:prstGeom>
        </p:spPr>
        <p:txBody>
          <a:bodyPr wrap="none" anchor="t">
            <a:spAutoFit/>
          </a:bodyPr>
          <a:lstStyle/>
          <a:p>
            <a:r>
              <a:rPr lang="en-GB" sz="2800">
                <a:solidFill>
                  <a:srgbClr val="FF0000"/>
                </a:solidFill>
              </a:rPr>
              <a:t>Data Flow Diagrams</a:t>
            </a:r>
            <a:endParaRPr lang="en-US" sz="2800">
              <a:solidFill>
                <a:srgbClr val="FF0000"/>
              </a:solidFill>
              <a:cs typeface="Calibri"/>
            </a:endParaRPr>
          </a:p>
        </p:txBody>
      </p:sp>
      <p:sp>
        <p:nvSpPr>
          <p:cNvPr id="17" name="Right Arrow 16"/>
          <p:cNvSpPr/>
          <p:nvPr/>
        </p:nvSpPr>
        <p:spPr>
          <a:xfrm>
            <a:off x="5240208" y="4404291"/>
            <a:ext cx="389582" cy="47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4356884"/>
            <a:ext cx="4553815" cy="523220"/>
          </a:xfrm>
          <a:prstGeom prst="rect">
            <a:avLst/>
          </a:prstGeom>
        </p:spPr>
        <p:txBody>
          <a:bodyPr wrap="square" anchor="t">
            <a:spAutoFit/>
          </a:bodyPr>
          <a:lstStyle/>
          <a:p>
            <a:r>
              <a:rPr lang="en-GB" sz="2800"/>
              <a:t> The graphical representation</a:t>
            </a:r>
            <a:endParaRPr lang="en-US" sz="2800">
              <a:cs typeface="Calibri"/>
            </a:endParaRPr>
          </a:p>
        </p:txBody>
      </p:sp>
      <p:sp>
        <p:nvSpPr>
          <p:cNvPr id="8" name="Rectangle 7"/>
          <p:cNvSpPr/>
          <p:nvPr/>
        </p:nvSpPr>
        <p:spPr>
          <a:xfrm>
            <a:off x="64268" y="5309537"/>
            <a:ext cx="8960463" cy="954107"/>
          </a:xfrm>
          <a:prstGeom prst="rect">
            <a:avLst/>
          </a:prstGeom>
        </p:spPr>
        <p:txBody>
          <a:bodyPr wrap="square">
            <a:spAutoFit/>
          </a:bodyPr>
          <a:lstStyle/>
          <a:p>
            <a:r>
              <a:rPr lang="en-GB" sz="2800"/>
              <a:t> “</a:t>
            </a:r>
            <a:r>
              <a:rPr lang="en-GB" sz="2800" i="1"/>
              <a:t>people remember 100% of what they see, but only 50% of what they read</a:t>
            </a:r>
            <a:r>
              <a:rPr lang="en-GB" sz="2800"/>
              <a:t>”</a:t>
            </a:r>
            <a:endParaRPr lang="en-US" sz="2800"/>
          </a:p>
        </p:txBody>
      </p:sp>
      <p:sp>
        <p:nvSpPr>
          <p:cNvPr id="13"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5</a:t>
            </a:fld>
            <a:endParaRPr lang="en-US"/>
          </a:p>
        </p:txBody>
      </p:sp>
    </p:spTree>
    <p:extLst>
      <p:ext uri="{BB962C8B-B14F-4D97-AF65-F5344CB8AC3E}">
        <p14:creationId xmlns:p14="http://schemas.microsoft.com/office/powerpoint/2010/main" val="3037358401"/>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dirty="0">
                <a:solidFill>
                  <a:schemeClr val="accent6">
                    <a:lumMod val="50000"/>
                  </a:schemeClr>
                </a:solidFill>
                <a:latin typeface="+mn-lt"/>
              </a:rPr>
              <a:t>2</a:t>
            </a:r>
            <a:r>
              <a:rPr lang="es-ES_tradnl" sz="2800" dirty="0" smtClean="0">
                <a:solidFill>
                  <a:schemeClr val="accent6">
                    <a:lumMod val="50000"/>
                  </a:schemeClr>
                </a:solidFill>
                <a:latin typeface="+mn-lt"/>
              </a:rPr>
              <a:t>. </a:t>
            </a:r>
            <a:r>
              <a:rPr lang="en-US" sz="2800" dirty="0"/>
              <a:t>Need for Understanding the Data Dictionary</a:t>
            </a:r>
            <a:endParaRPr lang="es-ES_tradnl" sz="2800" dirty="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03237" y="1413336"/>
            <a:ext cx="8004659" cy="3970318"/>
          </a:xfrm>
          <a:prstGeom prst="rect">
            <a:avLst/>
          </a:prstGeom>
        </p:spPr>
        <p:txBody>
          <a:bodyPr wrap="square" anchor="t">
            <a:spAutoFit/>
          </a:bodyPr>
          <a:lstStyle/>
          <a:p>
            <a:pPr marL="342900" indent="-342900">
              <a:buFont typeface="Wingdings" panose="05000000000000000000" pitchFamily="2" charset="2"/>
              <a:buChar char="§"/>
            </a:pPr>
            <a:r>
              <a:rPr lang="en-US" sz="2800" dirty="0">
                <a:latin typeface="Calibri (Body)"/>
                <a:cs typeface="Arial" panose="020B0604020202020204" pitchFamily="34" charset="0"/>
              </a:rPr>
              <a:t>Provide documentation</a:t>
            </a:r>
          </a:p>
          <a:p>
            <a:pPr marL="342900" indent="-342900">
              <a:buFont typeface="Wingdings" panose="05000000000000000000" pitchFamily="2" charset="2"/>
              <a:buChar char="§"/>
            </a:pPr>
            <a:r>
              <a:rPr lang="en-US" sz="2800" dirty="0">
                <a:latin typeface="Calibri (Body)"/>
                <a:cs typeface="Arial" panose="020B0604020202020204" pitchFamily="34" charset="0"/>
              </a:rPr>
              <a:t>Eliminate redundancy</a:t>
            </a:r>
          </a:p>
          <a:p>
            <a:pPr marL="342900" indent="-342900">
              <a:buFont typeface="Wingdings" panose="05000000000000000000" pitchFamily="2" charset="2"/>
              <a:buChar char="§"/>
            </a:pPr>
            <a:r>
              <a:rPr lang="en-US" sz="2800" dirty="0">
                <a:latin typeface="Calibri (Body)"/>
                <a:cs typeface="Arial" panose="020B0604020202020204" pitchFamily="34" charset="0"/>
              </a:rPr>
              <a:t>Validate the data flow diagram</a:t>
            </a:r>
          </a:p>
          <a:p>
            <a:pPr marL="342900" indent="-342900">
              <a:buFont typeface="Wingdings" panose="05000000000000000000" pitchFamily="2" charset="2"/>
              <a:buChar char="§"/>
            </a:pPr>
            <a:r>
              <a:rPr lang="en-US" sz="2800" dirty="0">
                <a:latin typeface="Calibri (Body)"/>
                <a:cs typeface="Arial" panose="020B0604020202020204" pitchFamily="34" charset="0"/>
              </a:rPr>
              <a:t>Provide a starting point for developing screens and reports</a:t>
            </a:r>
          </a:p>
          <a:p>
            <a:pPr marL="342900" indent="-342900">
              <a:buFont typeface="Wingdings" panose="05000000000000000000" pitchFamily="2" charset="2"/>
              <a:buChar char="§"/>
            </a:pPr>
            <a:r>
              <a:rPr lang="en-US" sz="2800" dirty="0">
                <a:latin typeface="Calibri (Body)"/>
                <a:cs typeface="Arial" panose="020B0604020202020204" pitchFamily="34" charset="0"/>
              </a:rPr>
              <a:t>Determine the contents of data stored in files</a:t>
            </a:r>
          </a:p>
          <a:p>
            <a:pPr marL="342900" indent="-342900">
              <a:buFont typeface="Wingdings" panose="05000000000000000000" pitchFamily="2" charset="2"/>
              <a:buChar char="§"/>
            </a:pPr>
            <a:r>
              <a:rPr lang="en-US" sz="2800" dirty="0">
                <a:latin typeface="Calibri (Body)"/>
                <a:cs typeface="Arial" panose="020B0604020202020204" pitchFamily="34" charset="0"/>
              </a:rPr>
              <a:t>To develop the logic for DFD processes</a:t>
            </a:r>
          </a:p>
          <a:p>
            <a:pPr marL="342900" indent="-342900">
              <a:buFont typeface="Wingdings" panose="05000000000000000000" pitchFamily="2" charset="2"/>
              <a:buChar char="§"/>
            </a:pPr>
            <a:r>
              <a:rPr lang="en-US" sz="2800" dirty="0">
                <a:latin typeface="Calibri (Body)"/>
                <a:cs typeface="Arial" panose="020B0604020202020204" pitchFamily="34" charset="0"/>
              </a:rPr>
              <a:t>Create XML</a:t>
            </a:r>
          </a:p>
          <a:p>
            <a:pPr marL="342900" indent="-342900">
              <a:buFont typeface="Wingdings" panose="05000000000000000000" pitchFamily="2" charset="2"/>
              <a:buChar char="§"/>
            </a:pPr>
            <a:endParaRPr lang="en-US" sz="2800" dirty="0">
              <a:latin typeface="Calibri (Body)"/>
              <a:cs typeface="Arial" panose="020B0604020202020204"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50</a:t>
            </a:fld>
            <a:endParaRPr lang="en-US"/>
          </a:p>
        </p:txBody>
      </p:sp>
    </p:spTree>
    <p:extLst>
      <p:ext uri="{BB962C8B-B14F-4D97-AF65-F5344CB8AC3E}">
        <p14:creationId xmlns:p14="http://schemas.microsoft.com/office/powerpoint/2010/main" val="3122883065"/>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dirty="0" smtClean="0">
                <a:solidFill>
                  <a:schemeClr val="accent6">
                    <a:lumMod val="50000"/>
                  </a:schemeClr>
                </a:solidFill>
                <a:latin typeface="+mn-lt"/>
              </a:rPr>
              <a:t>3. </a:t>
            </a:r>
            <a:r>
              <a:rPr lang="en-US" sz="2800" dirty="0" smtClean="0">
                <a:solidFill>
                  <a:schemeClr val="accent6">
                    <a:lumMod val="50000"/>
                  </a:schemeClr>
                </a:solidFill>
                <a:latin typeface="Raleway Black"/>
              </a:rPr>
              <a:t>Components </a:t>
            </a:r>
            <a:r>
              <a:rPr lang="en-US" sz="2800" dirty="0">
                <a:solidFill>
                  <a:schemeClr val="accent6">
                    <a:lumMod val="50000"/>
                  </a:schemeClr>
                </a:solidFill>
                <a:latin typeface="Raleway Black"/>
              </a:rPr>
              <a:t>of the DD</a:t>
            </a:r>
            <a:endParaRPr lang="es-ES_tradnl" sz="2800" dirty="0">
              <a:solidFill>
                <a:schemeClr val="accent6">
                  <a:lumMod val="50000"/>
                </a:schemeClr>
              </a:solidFill>
              <a:latin typeface="Raleway Black"/>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221507" y="1953721"/>
            <a:ext cx="3371323" cy="3108543"/>
          </a:xfrm>
          <a:prstGeom prst="rect">
            <a:avLst/>
          </a:prstGeom>
        </p:spPr>
        <p:txBody>
          <a:bodyPr wrap="square" anchor="t">
            <a:spAutoFit/>
          </a:bodyPr>
          <a:lstStyle/>
          <a:p>
            <a:r>
              <a:rPr lang="en-US" sz="2800" dirty="0" smtClean="0">
                <a:latin typeface="Calibri (Body)"/>
                <a:cs typeface="Arial" panose="020B0604020202020204" pitchFamily="34" charset="0"/>
              </a:rPr>
              <a:t>Equivalence</a:t>
            </a:r>
          </a:p>
          <a:p>
            <a:r>
              <a:rPr lang="en-US" sz="2800" dirty="0" smtClean="0">
                <a:latin typeface="Calibri (Body)"/>
                <a:cs typeface="Arial" panose="020B0604020202020204" pitchFamily="34" charset="0"/>
              </a:rPr>
              <a:t>Concatenation</a:t>
            </a:r>
          </a:p>
          <a:p>
            <a:r>
              <a:rPr lang="en-US" sz="2800" dirty="0" smtClean="0">
                <a:latin typeface="Calibri (Body)"/>
                <a:cs typeface="Arial" panose="020B0604020202020204" pitchFamily="34" charset="0"/>
              </a:rPr>
              <a:t>Either/Or Boundary</a:t>
            </a:r>
          </a:p>
          <a:p>
            <a:r>
              <a:rPr lang="en-US" sz="2800" dirty="0" smtClean="0">
                <a:latin typeface="Calibri (Body)"/>
                <a:cs typeface="Arial" panose="020B0604020202020204" pitchFamily="34" charset="0"/>
              </a:rPr>
              <a:t>Optional</a:t>
            </a:r>
          </a:p>
          <a:p>
            <a:r>
              <a:rPr lang="en-US" sz="2800" dirty="0" smtClean="0">
                <a:latin typeface="Calibri (Body)"/>
                <a:cs typeface="Arial" panose="020B0604020202020204" pitchFamily="34" charset="0"/>
              </a:rPr>
              <a:t>Iterations of</a:t>
            </a:r>
          </a:p>
          <a:p>
            <a:r>
              <a:rPr lang="en-US" sz="2800" dirty="0" smtClean="0">
                <a:latin typeface="Calibri (Body)"/>
                <a:cs typeface="Arial" panose="020B0604020202020204" pitchFamily="34" charset="0"/>
              </a:rPr>
              <a:t>Comment</a:t>
            </a:r>
          </a:p>
          <a:p>
            <a:endParaRPr lang="en-US" sz="2800" dirty="0">
              <a:latin typeface="Calibri (Body)"/>
              <a:cs typeface="Arial" panose="020B0604020202020204" pitchFamily="34" charset="0"/>
            </a:endParaRPr>
          </a:p>
        </p:txBody>
      </p:sp>
      <p:sp>
        <p:nvSpPr>
          <p:cNvPr id="8" name="Rectangle 7"/>
          <p:cNvSpPr/>
          <p:nvPr/>
        </p:nvSpPr>
        <p:spPr>
          <a:xfrm>
            <a:off x="2958571" y="1863213"/>
            <a:ext cx="1088497" cy="3108543"/>
          </a:xfrm>
          <a:prstGeom prst="rect">
            <a:avLst/>
          </a:prstGeom>
        </p:spPr>
        <p:txBody>
          <a:bodyPr wrap="square" anchor="t">
            <a:spAutoFit/>
          </a:bodyPr>
          <a:lstStyle/>
          <a:p>
            <a:r>
              <a:rPr lang="en-US" sz="2800" dirty="0" smtClean="0">
                <a:latin typeface="Arial" panose="020B0604020202020204" pitchFamily="34" charset="0"/>
                <a:cs typeface="Arial" panose="020B0604020202020204" pitchFamily="34" charset="0"/>
              </a:rPr>
              <a:t>=</a:t>
            </a:r>
          </a:p>
          <a:p>
            <a:r>
              <a:rPr lang="en-US" sz="2800" dirty="0" smtClean="0">
                <a:latin typeface="Arial" panose="020B0604020202020204" pitchFamily="34" charset="0"/>
                <a:cs typeface="Arial" panose="020B0604020202020204" pitchFamily="34" charset="0"/>
              </a:rPr>
              <a:t>+</a:t>
            </a:r>
          </a:p>
          <a:p>
            <a:r>
              <a:rPr lang="en-US" sz="2800" dirty="0" smtClean="0">
                <a:latin typeface="Arial" panose="020B0604020202020204" pitchFamily="34" charset="0"/>
                <a:cs typeface="Arial" panose="020B0604020202020204" pitchFamily="34" charset="0"/>
              </a:rPr>
              <a:t>[  ]</a:t>
            </a:r>
          </a:p>
          <a:p>
            <a:r>
              <a:rPr lang="en-US" sz="2800" dirty="0" smtClean="0">
                <a:latin typeface="Arial" panose="020B0604020202020204" pitchFamily="34" charset="0"/>
                <a:cs typeface="Arial" panose="020B0604020202020204" pitchFamily="34" charset="0"/>
              </a:rPr>
              <a:t>/</a:t>
            </a:r>
          </a:p>
          <a:p>
            <a:r>
              <a:rPr lang="en-US" sz="2800" dirty="0" smtClean="0">
                <a:latin typeface="Arial" panose="020B0604020202020204" pitchFamily="34" charset="0"/>
                <a:cs typeface="Arial" panose="020B0604020202020204" pitchFamily="34" charset="0"/>
              </a:rPr>
              <a:t>(  )</a:t>
            </a:r>
          </a:p>
          <a:p>
            <a:r>
              <a:rPr lang="en-US" sz="2800" dirty="0" smtClean="0">
                <a:latin typeface="Arial" panose="020B0604020202020204" pitchFamily="34" charset="0"/>
                <a:cs typeface="Arial" panose="020B0604020202020204" pitchFamily="34" charset="0"/>
              </a:rPr>
              <a:t>{  }</a:t>
            </a:r>
          </a:p>
          <a:p>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51</a:t>
            </a:fld>
            <a:endParaRPr lang="en-US"/>
          </a:p>
        </p:txBody>
      </p:sp>
    </p:spTree>
    <p:extLst>
      <p:ext uri="{BB962C8B-B14F-4D97-AF65-F5344CB8AC3E}">
        <p14:creationId xmlns:p14="http://schemas.microsoft.com/office/powerpoint/2010/main" val="583678789"/>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dirty="0">
                <a:solidFill>
                  <a:schemeClr val="accent6">
                    <a:lumMod val="50000"/>
                  </a:schemeClr>
                </a:solidFill>
                <a:latin typeface="+mn-lt"/>
              </a:rPr>
              <a:t>4</a:t>
            </a:r>
            <a:r>
              <a:rPr lang="en-US" sz="2800" dirty="0" smtClean="0">
                <a:solidFill>
                  <a:schemeClr val="accent6">
                    <a:lumMod val="50000"/>
                  </a:schemeClr>
                </a:solidFill>
                <a:latin typeface="+mn-lt"/>
              </a:rPr>
              <a:t>. </a:t>
            </a:r>
            <a:r>
              <a:rPr lang="en-US" sz="2800" dirty="0" smtClean="0">
                <a:solidFill>
                  <a:schemeClr val="accent6">
                    <a:lumMod val="50000"/>
                  </a:schemeClr>
                </a:solidFill>
                <a:latin typeface="Raleway Black"/>
              </a:rPr>
              <a:t>Example</a:t>
            </a:r>
            <a:endParaRPr lang="es-ES_tradnl" sz="2800" dirty="0">
              <a:solidFill>
                <a:schemeClr val="accent6">
                  <a:lumMod val="50000"/>
                </a:schemeClr>
              </a:solidFill>
              <a:latin typeface="Raleway Black"/>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03239" y="1295399"/>
            <a:ext cx="8281987" cy="5416219"/>
          </a:xfrm>
          <a:prstGeom prst="rect">
            <a:avLst/>
          </a:prstGeom>
        </p:spPr>
      </p:pic>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52</a:t>
            </a:fld>
            <a:endParaRPr lang="en-US"/>
          </a:p>
        </p:txBody>
      </p:sp>
    </p:spTree>
    <p:extLst>
      <p:ext uri="{BB962C8B-B14F-4D97-AF65-F5344CB8AC3E}">
        <p14:creationId xmlns:p14="http://schemas.microsoft.com/office/powerpoint/2010/main" val="2266210714"/>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dirty="0" smtClean="0">
                <a:solidFill>
                  <a:schemeClr val="accent6">
                    <a:lumMod val="50000"/>
                  </a:schemeClr>
                </a:solidFill>
                <a:latin typeface="+mn-lt"/>
              </a:rPr>
              <a:t>4. </a:t>
            </a:r>
            <a:r>
              <a:rPr lang="en-US" sz="2800" dirty="0" smtClean="0">
                <a:solidFill>
                  <a:schemeClr val="accent6">
                    <a:lumMod val="50000"/>
                  </a:schemeClr>
                </a:solidFill>
                <a:latin typeface="Raleway Black"/>
              </a:rPr>
              <a:t>Example (</a:t>
            </a:r>
            <a:r>
              <a:rPr lang="en-US" sz="2800" dirty="0" err="1" smtClean="0">
                <a:solidFill>
                  <a:schemeClr val="accent6">
                    <a:lumMod val="50000"/>
                  </a:schemeClr>
                </a:solidFill>
                <a:latin typeface="Raleway Black"/>
              </a:rPr>
              <a:t>cont</a:t>
            </a:r>
            <a:r>
              <a:rPr lang="en-US" sz="2800" dirty="0">
                <a:solidFill>
                  <a:schemeClr val="accent6">
                    <a:lumMod val="50000"/>
                  </a:schemeClr>
                </a:solidFill>
                <a:latin typeface="Raleway Black"/>
              </a:rPr>
              <a:t>)</a:t>
            </a:r>
            <a:endParaRPr lang="es-ES_tradnl" sz="2800" dirty="0">
              <a:solidFill>
                <a:schemeClr val="accent6">
                  <a:lumMod val="50000"/>
                </a:schemeClr>
              </a:solidFill>
              <a:latin typeface="Raleway Black"/>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2252" y="1452450"/>
            <a:ext cx="8843961" cy="4708981"/>
          </a:xfrm>
          <a:prstGeom prst="rect">
            <a:avLst/>
          </a:prstGeom>
        </p:spPr>
        <p:txBody>
          <a:bodyPr wrap="square">
            <a:spAutoFit/>
          </a:bodyPr>
          <a:lstStyle/>
          <a:p>
            <a:r>
              <a:rPr lang="en-US" sz="2500" dirty="0" err="1">
                <a:latin typeface="Calibri (Body)"/>
                <a:cs typeface="Arial" panose="020B0604020202020204" pitchFamily="34" charset="0"/>
              </a:rPr>
              <a:t>Vendor_Invoice</a:t>
            </a:r>
            <a:r>
              <a:rPr lang="en-US" sz="2500" dirty="0">
                <a:latin typeface="Calibri (Body)"/>
                <a:cs typeface="Arial" panose="020B0604020202020204" pitchFamily="34" charset="0"/>
              </a:rPr>
              <a:t> = </a:t>
            </a:r>
            <a:r>
              <a:rPr lang="en-US" sz="2500" dirty="0" err="1" smtClean="0">
                <a:latin typeface="Calibri (Body)"/>
                <a:cs typeface="Arial" panose="020B0604020202020204" pitchFamily="34" charset="0"/>
              </a:rPr>
              <a:t>Vendor_Invoice+Invoice_Number+Vendor_Invoice_Date</a:t>
            </a:r>
            <a:r>
              <a:rPr lang="en-US" sz="2500" dirty="0">
                <a:latin typeface="Calibri (Body)"/>
                <a:cs typeface="Arial" panose="020B0604020202020204" pitchFamily="34" charset="0"/>
              </a:rPr>
              <a:t>+</a:t>
            </a:r>
          </a:p>
          <a:p>
            <a:r>
              <a:rPr lang="en-US" sz="2500" dirty="0" err="1">
                <a:latin typeface="Calibri (Body)"/>
                <a:cs typeface="Arial" panose="020B0604020202020204" pitchFamily="34" charset="0"/>
              </a:rPr>
              <a:t>Vendor_Invoice_Name</a:t>
            </a:r>
            <a:r>
              <a:rPr lang="en-US" sz="2500" dirty="0">
                <a:latin typeface="Calibri (Body)"/>
                <a:cs typeface="Arial" panose="020B0604020202020204" pitchFamily="34" charset="0"/>
              </a:rPr>
              <a:t> + </a:t>
            </a:r>
            <a:r>
              <a:rPr lang="en-US" sz="2500" dirty="0" smtClean="0">
                <a:latin typeface="Calibri (Body)"/>
                <a:cs typeface="Arial" panose="020B0604020202020204" pitchFamily="34" charset="0"/>
              </a:rPr>
              <a:t>Vendor_Invoice_Address_Line_1 </a:t>
            </a:r>
            <a:r>
              <a:rPr lang="en-US" sz="2500" dirty="0">
                <a:latin typeface="Calibri (Body)"/>
                <a:cs typeface="Arial" panose="020B0604020202020204" pitchFamily="34" charset="0"/>
              </a:rPr>
              <a:t>+</a:t>
            </a:r>
          </a:p>
          <a:p>
            <a:r>
              <a:rPr lang="en-US" sz="2500" dirty="0">
                <a:latin typeface="Calibri (Body)"/>
                <a:cs typeface="Arial" panose="020B0604020202020204" pitchFamily="34" charset="0"/>
              </a:rPr>
              <a:t>Vendor_Invoice_Address_Line_2 +</a:t>
            </a:r>
          </a:p>
          <a:p>
            <a:r>
              <a:rPr lang="en-US" sz="2500" dirty="0">
                <a:latin typeface="Calibri (Body)"/>
                <a:cs typeface="Arial" panose="020B0604020202020204" pitchFamily="34" charset="0"/>
              </a:rPr>
              <a:t>Vendor_Invoice_Address_Line_3 + </a:t>
            </a:r>
            <a:r>
              <a:rPr lang="en-US" sz="2500" dirty="0" err="1">
                <a:latin typeface="Calibri (Body)"/>
                <a:cs typeface="Arial" panose="020B0604020202020204" pitchFamily="34" charset="0"/>
              </a:rPr>
              <a:t>Vendor_State</a:t>
            </a:r>
            <a:r>
              <a:rPr lang="en-US" sz="2500" dirty="0">
                <a:latin typeface="Calibri (Body)"/>
                <a:cs typeface="Arial" panose="020B0604020202020204" pitchFamily="34" charset="0"/>
              </a:rPr>
              <a:t> + </a:t>
            </a:r>
            <a:r>
              <a:rPr lang="en-US" sz="2500" dirty="0" err="1">
                <a:latin typeface="Calibri (Body)"/>
                <a:cs typeface="Arial" panose="020B0604020202020204" pitchFamily="34" charset="0"/>
              </a:rPr>
              <a:t>Vendor_City</a:t>
            </a:r>
            <a:r>
              <a:rPr lang="en-US" sz="2500" dirty="0">
                <a:latin typeface="Calibri (Body)"/>
                <a:cs typeface="Arial" panose="020B0604020202020204" pitchFamily="34" charset="0"/>
              </a:rPr>
              <a:t> +</a:t>
            </a:r>
          </a:p>
          <a:p>
            <a:r>
              <a:rPr lang="en-US" sz="2500" dirty="0" err="1">
                <a:latin typeface="Calibri (Body)"/>
                <a:cs typeface="Arial" panose="020B0604020202020204" pitchFamily="34" charset="0"/>
              </a:rPr>
              <a:t>Vendor_Zip_Code</a:t>
            </a:r>
            <a:r>
              <a:rPr lang="en-US" sz="2500" dirty="0">
                <a:latin typeface="Calibri (Body)"/>
                <a:cs typeface="Arial" panose="020B0604020202020204" pitchFamily="34" charset="0"/>
              </a:rPr>
              <a:t> + </a:t>
            </a:r>
            <a:r>
              <a:rPr lang="en-US" sz="2500" dirty="0" err="1">
                <a:latin typeface="Calibri (Body)"/>
                <a:cs typeface="Arial" panose="020B0604020202020204" pitchFamily="34" charset="0"/>
              </a:rPr>
              <a:t>Vendor_Salesperson</a:t>
            </a:r>
            <a:r>
              <a:rPr lang="en-US" sz="2500" dirty="0">
                <a:latin typeface="Calibri (Body)"/>
                <a:cs typeface="Arial" panose="020B0604020202020204" pitchFamily="34" charset="0"/>
              </a:rPr>
              <a:t> + </a:t>
            </a:r>
            <a:r>
              <a:rPr lang="en-US" sz="2500" dirty="0" err="1">
                <a:latin typeface="Calibri (Body)"/>
                <a:cs typeface="Arial" panose="020B0604020202020204" pitchFamily="34" charset="0"/>
              </a:rPr>
              <a:t>PO_Number</a:t>
            </a:r>
            <a:r>
              <a:rPr lang="en-US" sz="2500" dirty="0">
                <a:latin typeface="Calibri (Body)"/>
                <a:cs typeface="Arial" panose="020B0604020202020204" pitchFamily="34" charset="0"/>
              </a:rPr>
              <a:t> +</a:t>
            </a:r>
          </a:p>
          <a:p>
            <a:r>
              <a:rPr lang="en-US" sz="2500" dirty="0" err="1">
                <a:latin typeface="Calibri (Body)"/>
                <a:cs typeface="Arial" panose="020B0604020202020204" pitchFamily="34" charset="0"/>
              </a:rPr>
              <a:t>Vendor_Date_Shipped</a:t>
            </a:r>
            <a:r>
              <a:rPr lang="en-US" sz="2500" dirty="0">
                <a:latin typeface="Calibri (Body)"/>
                <a:cs typeface="Arial" panose="020B0604020202020204" pitchFamily="34" charset="0"/>
              </a:rPr>
              <a:t> + </a:t>
            </a:r>
            <a:r>
              <a:rPr lang="en-US" sz="2500" dirty="0" err="1">
                <a:latin typeface="Calibri (Body)"/>
                <a:cs typeface="Arial" panose="020B0604020202020204" pitchFamily="34" charset="0"/>
              </a:rPr>
              <a:t>Vendor_Shipped_Via</a:t>
            </a:r>
            <a:r>
              <a:rPr lang="en-US" sz="2500" dirty="0">
                <a:latin typeface="Calibri (Body)"/>
                <a:cs typeface="Arial" panose="020B0604020202020204" pitchFamily="34" charset="0"/>
              </a:rPr>
              <a:t> +</a:t>
            </a:r>
          </a:p>
          <a:p>
            <a:r>
              <a:rPr lang="en-US" sz="2500" dirty="0" err="1">
                <a:latin typeface="Calibri (Body)"/>
                <a:cs typeface="Arial" panose="020B0604020202020204" pitchFamily="34" charset="0"/>
              </a:rPr>
              <a:t>Vendor_Required_Date</a:t>
            </a:r>
            <a:r>
              <a:rPr lang="en-US" sz="2500" dirty="0">
                <a:latin typeface="Calibri (Body)"/>
                <a:cs typeface="Arial" panose="020B0604020202020204" pitchFamily="34" charset="0"/>
              </a:rPr>
              <a:t> + </a:t>
            </a:r>
            <a:r>
              <a:rPr lang="en-US" sz="2500" dirty="0" err="1">
                <a:latin typeface="Calibri (Body)"/>
                <a:cs typeface="Arial" panose="020B0604020202020204" pitchFamily="34" charset="0"/>
              </a:rPr>
              <a:t>Vendor_Terms</a:t>
            </a:r>
            <a:r>
              <a:rPr lang="en-US" sz="2500" dirty="0">
                <a:latin typeface="Calibri (Body)"/>
                <a:cs typeface="Arial" panose="020B0604020202020204" pitchFamily="34" charset="0"/>
              </a:rPr>
              <a:t> + 1 {Item-Quantity +</a:t>
            </a:r>
          </a:p>
          <a:p>
            <a:r>
              <a:rPr lang="en-US" sz="2500" dirty="0" err="1">
                <a:latin typeface="Calibri (Body)"/>
                <a:cs typeface="Arial" panose="020B0604020202020204" pitchFamily="34" charset="0"/>
              </a:rPr>
              <a:t>Item_Description</a:t>
            </a:r>
            <a:r>
              <a:rPr lang="en-US" sz="2500" dirty="0">
                <a:latin typeface="Calibri (Body)"/>
                <a:cs typeface="Arial" panose="020B0604020202020204" pitchFamily="34" charset="0"/>
              </a:rPr>
              <a:t> + </a:t>
            </a:r>
            <a:r>
              <a:rPr lang="en-US" sz="2500" dirty="0" err="1">
                <a:latin typeface="Calibri (Body)"/>
                <a:cs typeface="Arial" panose="020B0604020202020204" pitchFamily="34" charset="0"/>
              </a:rPr>
              <a:t>Item_Unit_Price</a:t>
            </a:r>
            <a:r>
              <a:rPr lang="en-US" sz="2500" dirty="0">
                <a:latin typeface="Calibri (Body)"/>
                <a:cs typeface="Arial" panose="020B0604020202020204" pitchFamily="34" charset="0"/>
              </a:rPr>
              <a:t> + </a:t>
            </a:r>
            <a:r>
              <a:rPr lang="en-US" sz="2500" dirty="0" err="1">
                <a:latin typeface="Calibri (Body)"/>
                <a:cs typeface="Arial" panose="020B0604020202020204" pitchFamily="34" charset="0"/>
              </a:rPr>
              <a:t>Item_Amount</a:t>
            </a:r>
            <a:r>
              <a:rPr lang="en-US" sz="2500" dirty="0">
                <a:latin typeface="Calibri (Body)"/>
                <a:cs typeface="Arial" panose="020B0604020202020204" pitchFamily="34" charset="0"/>
              </a:rPr>
              <a:t>} + Subtotal</a:t>
            </a:r>
          </a:p>
          <a:p>
            <a:r>
              <a:rPr lang="en-US" sz="2500" dirty="0" err="1">
                <a:latin typeface="Calibri (Body)"/>
                <a:cs typeface="Arial" panose="020B0604020202020204" pitchFamily="34" charset="0"/>
              </a:rPr>
              <a:t>Sales_Tax</a:t>
            </a:r>
            <a:r>
              <a:rPr lang="en-US" sz="2500" dirty="0">
                <a:latin typeface="Calibri (Body)"/>
                <a:cs typeface="Arial" panose="020B0604020202020204" pitchFamily="34" charset="0"/>
              </a:rPr>
              <a:t> + Shipping/Handling + </a:t>
            </a:r>
            <a:r>
              <a:rPr lang="en-US" sz="2500" dirty="0" err="1">
                <a:latin typeface="Calibri (Body)"/>
                <a:cs typeface="Arial" panose="020B0604020202020204" pitchFamily="34" charset="0"/>
              </a:rPr>
              <a:t>Invoice_Total_Due</a:t>
            </a:r>
            <a:endParaRPr lang="en-US" sz="2500" dirty="0">
              <a:latin typeface="Calibri (Body)"/>
              <a:cs typeface="Arial" panose="020B0604020202020204" pitchFamily="34" charset="0"/>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53</a:t>
            </a:fld>
            <a:endParaRPr lang="en-US"/>
          </a:p>
        </p:txBody>
      </p:sp>
    </p:spTree>
    <p:extLst>
      <p:ext uri="{BB962C8B-B14F-4D97-AF65-F5344CB8AC3E}">
        <p14:creationId xmlns:p14="http://schemas.microsoft.com/office/powerpoint/2010/main" val="620249141"/>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502092" y="2432152"/>
            <a:ext cx="8343735" cy="2051844"/>
          </a:xfrm>
        </p:spPr>
        <p:txBody>
          <a:bodyPr/>
          <a:lstStyle/>
          <a:p>
            <a:r>
              <a:rPr lang="es-ES_tradnl" sz="7200" smtClean="0"/>
              <a:t>THE DATA REPOSITORY</a:t>
            </a:r>
            <a:endParaRPr lang="es-ES_tradnl" sz="7200" dirty="0"/>
          </a:p>
        </p:txBody>
      </p:sp>
      <p:sp>
        <p:nvSpPr>
          <p:cNvPr id="3" name="Marcador de texto 2"/>
          <p:cNvSpPr>
            <a:spLocks noGrp="1"/>
          </p:cNvSpPr>
          <p:nvPr>
            <p:ph type="body" sz="quarter" idx="11"/>
          </p:nvPr>
        </p:nvSpPr>
        <p:spPr>
          <a:xfrm>
            <a:off x="838200" y="2362200"/>
            <a:ext cx="7430329" cy="815248"/>
          </a:xfrm>
        </p:spPr>
        <p:txBody>
          <a:bodyPr>
            <a:noAutofit/>
          </a:bodyPr>
          <a:lstStyle/>
          <a:p>
            <a:pPr algn="l"/>
            <a:r>
              <a:rPr lang="es-ES_tradnl" sz="8800" smtClean="0"/>
              <a:t>THE DATA REPOSITORY</a:t>
            </a:r>
            <a:endParaRPr lang="es-ES_tradnl" sz="8800" dirty="0"/>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54</a:t>
            </a:fld>
            <a:endParaRPr lang="en-US"/>
          </a:p>
        </p:txBody>
      </p:sp>
    </p:spTree>
    <p:extLst>
      <p:ext uri="{BB962C8B-B14F-4D97-AF65-F5344CB8AC3E}">
        <p14:creationId xmlns:p14="http://schemas.microsoft.com/office/powerpoint/2010/main" val="3523137025"/>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II</a:t>
            </a:r>
            <a:endParaRPr lang="es-ES_tradnl" dirty="0">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1. Definition</a:t>
            </a:r>
            <a:endParaRPr lang="es-ES_tradnl" sz="2800" dirty="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6" y="1413336"/>
            <a:ext cx="8281990" cy="3539430"/>
          </a:xfrm>
          <a:prstGeom prst="rect">
            <a:avLst/>
          </a:prstGeom>
        </p:spPr>
        <p:txBody>
          <a:bodyPr wrap="square" anchor="t">
            <a:spAutoFit/>
          </a:bodyPr>
          <a:lstStyle/>
          <a:p>
            <a:pPr marL="342900" indent="-342900">
              <a:buFont typeface="Wingdings" panose="05000000000000000000" pitchFamily="2" charset="2"/>
              <a:buChar char="§"/>
            </a:pPr>
            <a:r>
              <a:rPr lang="en-US" sz="2800" dirty="0" smtClean="0">
                <a:latin typeface="Calibri (Body)"/>
                <a:cs typeface="Arial" panose="020B0604020202020204" pitchFamily="34" charset="0"/>
              </a:rPr>
              <a:t>A </a:t>
            </a:r>
            <a:r>
              <a:rPr lang="en-US" sz="2800" dirty="0">
                <a:latin typeface="Calibri (Body)"/>
                <a:cs typeface="Arial" panose="020B0604020202020204" pitchFamily="34" charset="0"/>
              </a:rPr>
              <a:t>data dictionary contains information about data and </a:t>
            </a:r>
            <a:r>
              <a:rPr lang="en-US" sz="2800" dirty="0" smtClean="0">
                <a:latin typeface="Calibri (Body)"/>
                <a:cs typeface="Arial" panose="020B0604020202020204" pitchFamily="34" charset="0"/>
              </a:rPr>
              <a:t>procedures and a </a:t>
            </a:r>
            <a:r>
              <a:rPr lang="en-US" sz="2800" dirty="0">
                <a:latin typeface="Calibri (Body)"/>
                <a:cs typeface="Arial" panose="020B0604020202020204" pitchFamily="34" charset="0"/>
              </a:rPr>
              <a:t>large collection of project </a:t>
            </a:r>
            <a:r>
              <a:rPr lang="en-US" sz="2800" dirty="0" smtClean="0">
                <a:latin typeface="Calibri (Body)"/>
                <a:cs typeface="Arial" panose="020B0604020202020204" pitchFamily="34" charset="0"/>
              </a:rPr>
              <a:t>information</a:t>
            </a:r>
          </a:p>
          <a:p>
            <a:pPr marL="342900" indent="-342900">
              <a:buFont typeface="Wingdings" panose="05000000000000000000" pitchFamily="2" charset="2"/>
              <a:buChar char="§"/>
            </a:pPr>
            <a:endParaRPr lang="en-US" sz="2800" dirty="0" smtClean="0">
              <a:latin typeface="Calibri (Body)"/>
              <a:cs typeface="Arial" panose="020B0604020202020204" pitchFamily="34" charset="0"/>
            </a:endParaRPr>
          </a:p>
          <a:p>
            <a:pPr marL="342900" indent="-342900">
              <a:buFont typeface="Wingdings" panose="05000000000000000000" pitchFamily="2" charset="2"/>
              <a:buChar char="§"/>
            </a:pPr>
            <a:r>
              <a:rPr lang="en-US" sz="2800" dirty="0" smtClean="0">
                <a:latin typeface="Calibri (Body)"/>
                <a:cs typeface="Arial" panose="020B0604020202020204" pitchFamily="34" charset="0"/>
              </a:rPr>
              <a:t>The data dictionaries stores </a:t>
            </a:r>
            <a:r>
              <a:rPr lang="en-US" sz="2800" dirty="0">
                <a:latin typeface="Calibri (Body)"/>
                <a:cs typeface="Arial" panose="020B0604020202020204" pitchFamily="34" charset="0"/>
              </a:rPr>
              <a:t>information relating to the data </a:t>
            </a:r>
            <a:r>
              <a:rPr lang="en-US" sz="2800" dirty="0" smtClean="0">
                <a:latin typeface="Calibri (Body)"/>
                <a:cs typeface="Arial" panose="020B0604020202020204" pitchFamily="34" charset="0"/>
              </a:rPr>
              <a:t>element’s behavior</a:t>
            </a:r>
          </a:p>
          <a:p>
            <a:pPr marL="342900" indent="-342900">
              <a:buFont typeface="Wingdings" panose="05000000000000000000" pitchFamily="2" charset="2"/>
              <a:buChar char="§"/>
            </a:pPr>
            <a:endParaRPr lang="en-US" sz="2800" dirty="0">
              <a:latin typeface="Calibri (Body)"/>
              <a:cs typeface="Arial" panose="020B0604020202020204" pitchFamily="34" charset="0"/>
            </a:endParaRPr>
          </a:p>
          <a:p>
            <a:pPr marL="342900" indent="-342900">
              <a:buFont typeface="Wingdings" panose="05000000000000000000" pitchFamily="2" charset="2"/>
              <a:buChar char="§"/>
            </a:pPr>
            <a:endParaRPr lang="en-US" sz="2800" dirty="0">
              <a:latin typeface="Calibri (Body)"/>
              <a:cs typeface="Arial" panose="020B0604020202020204"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55</a:t>
            </a:fld>
            <a:endParaRPr lang="en-US"/>
          </a:p>
        </p:txBody>
      </p:sp>
    </p:spTree>
    <p:extLst>
      <p:ext uri="{BB962C8B-B14F-4D97-AF65-F5344CB8AC3E}">
        <p14:creationId xmlns:p14="http://schemas.microsoft.com/office/powerpoint/2010/main" val="4035543275"/>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II</a:t>
            </a:r>
            <a:endParaRPr lang="es-ES_tradnl" dirty="0">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dirty="0">
                <a:solidFill>
                  <a:schemeClr val="accent6">
                    <a:lumMod val="50000"/>
                  </a:schemeClr>
                </a:solidFill>
                <a:latin typeface="+mn-lt"/>
              </a:rPr>
              <a:t>2</a:t>
            </a:r>
            <a:r>
              <a:rPr lang="en-US" sz="2800" dirty="0" smtClean="0">
                <a:solidFill>
                  <a:schemeClr val="accent6">
                    <a:lumMod val="50000"/>
                  </a:schemeClr>
                </a:solidFill>
                <a:latin typeface="+mn-lt"/>
              </a:rPr>
              <a:t>. </a:t>
            </a:r>
            <a:r>
              <a:rPr lang="en-US" sz="2800" dirty="0" smtClean="0">
                <a:solidFill>
                  <a:schemeClr val="accent6">
                    <a:lumMod val="50000"/>
                  </a:schemeClr>
                </a:solidFill>
                <a:latin typeface="Raleway Black"/>
              </a:rPr>
              <a:t>The repository concept </a:t>
            </a:r>
            <a:endParaRPr lang="es-ES_tradnl" sz="2800" dirty="0">
              <a:solidFill>
                <a:schemeClr val="accent6">
                  <a:lumMod val="50000"/>
                </a:schemeClr>
              </a:solidFill>
              <a:latin typeface="Raleway Black"/>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3237" y="1413336"/>
            <a:ext cx="7387697" cy="3539430"/>
          </a:xfrm>
          <a:prstGeom prst="rect">
            <a:avLst/>
          </a:prstGeom>
        </p:spPr>
        <p:txBody>
          <a:bodyPr wrap="square" anchor="t">
            <a:spAutoFit/>
          </a:bodyPr>
          <a:lstStyle/>
          <a:p>
            <a:pPr marL="342900" indent="-342900">
              <a:buFont typeface="Wingdings" panose="05000000000000000000" pitchFamily="2" charset="2"/>
              <a:buChar char="§"/>
            </a:pPr>
            <a:r>
              <a:rPr lang="en-US" sz="2800" dirty="0">
                <a:latin typeface="Calibri (Body)"/>
                <a:cs typeface="Arial" panose="020B0604020202020204" pitchFamily="34" charset="0"/>
              </a:rPr>
              <a:t>Information about the data maintained by the system</a:t>
            </a:r>
          </a:p>
          <a:p>
            <a:pPr marL="342900" indent="-342900">
              <a:buFont typeface="Wingdings" panose="05000000000000000000" pitchFamily="2" charset="2"/>
              <a:buChar char="§"/>
            </a:pPr>
            <a:r>
              <a:rPr lang="en-US" sz="2800" dirty="0">
                <a:latin typeface="Calibri (Body)"/>
                <a:cs typeface="Arial" panose="020B0604020202020204" pitchFamily="34" charset="0"/>
              </a:rPr>
              <a:t>Procedural logic and use cases</a:t>
            </a:r>
          </a:p>
          <a:p>
            <a:pPr marL="342900" indent="-342900">
              <a:buFont typeface="Wingdings" panose="05000000000000000000" pitchFamily="2" charset="2"/>
              <a:buChar char="§"/>
            </a:pPr>
            <a:r>
              <a:rPr lang="en-US" sz="2800" dirty="0">
                <a:latin typeface="Calibri (Body)"/>
                <a:cs typeface="Arial" panose="020B0604020202020204" pitchFamily="34" charset="0"/>
              </a:rPr>
              <a:t>Screen and report design</a:t>
            </a:r>
          </a:p>
          <a:p>
            <a:pPr marL="342900" indent="-342900">
              <a:buFont typeface="Wingdings" panose="05000000000000000000" pitchFamily="2" charset="2"/>
              <a:buChar char="§"/>
            </a:pPr>
            <a:r>
              <a:rPr lang="en-US" sz="2800" dirty="0">
                <a:latin typeface="Calibri (Body)"/>
                <a:cs typeface="Arial" panose="020B0604020202020204" pitchFamily="34" charset="0"/>
              </a:rPr>
              <a:t>Data relationships</a:t>
            </a:r>
          </a:p>
          <a:p>
            <a:pPr marL="342900" indent="-342900">
              <a:buFont typeface="Wingdings" panose="05000000000000000000" pitchFamily="2" charset="2"/>
              <a:buChar char="§"/>
            </a:pPr>
            <a:r>
              <a:rPr lang="en-US" sz="2800" dirty="0">
                <a:latin typeface="Calibri (Body)"/>
                <a:cs typeface="Arial" panose="020B0604020202020204" pitchFamily="34" charset="0"/>
              </a:rPr>
              <a:t>Project requirements and final system deliverables</a:t>
            </a:r>
          </a:p>
          <a:p>
            <a:pPr marL="342900" indent="-342900">
              <a:buFont typeface="Wingdings" panose="05000000000000000000" pitchFamily="2" charset="2"/>
              <a:buChar char="§"/>
            </a:pPr>
            <a:r>
              <a:rPr lang="en-US" sz="2800" dirty="0">
                <a:latin typeface="Calibri (Body)"/>
                <a:cs typeface="Arial" panose="020B0604020202020204" pitchFamily="34" charset="0"/>
              </a:rPr>
              <a:t>Project management </a:t>
            </a:r>
            <a:r>
              <a:rPr lang="en-US" sz="2800" dirty="0" smtClean="0">
                <a:latin typeface="Calibri (Body)"/>
                <a:cs typeface="Arial" panose="020B0604020202020204" pitchFamily="34" charset="0"/>
              </a:rPr>
              <a:t>information</a:t>
            </a:r>
            <a:endParaRPr lang="en-US" sz="2800" dirty="0">
              <a:latin typeface="Calibri (Body)"/>
              <a:cs typeface="Arial" panose="020B0604020202020204"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56</a:t>
            </a:fld>
            <a:endParaRPr lang="en-US"/>
          </a:p>
        </p:txBody>
      </p:sp>
    </p:spTree>
    <p:extLst>
      <p:ext uri="{BB962C8B-B14F-4D97-AF65-F5344CB8AC3E}">
        <p14:creationId xmlns:p14="http://schemas.microsoft.com/office/powerpoint/2010/main" val="28281040"/>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II</a:t>
            </a:r>
            <a:endParaRPr lang="es-ES_tradnl" dirty="0">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altLang="en-US" sz="2800" dirty="0"/>
              <a:t>How </a:t>
            </a:r>
            <a:r>
              <a:rPr lang="en-US" altLang="en-US" sz="2800" dirty="0" smtClean="0"/>
              <a:t>DD relate </a:t>
            </a:r>
            <a:r>
              <a:rPr lang="en-US" altLang="en-US" sz="2800" dirty="0"/>
              <a:t>to </a:t>
            </a:r>
            <a:r>
              <a:rPr lang="en-US" altLang="en-US" sz="2800" dirty="0" smtClean="0"/>
              <a:t>DFD</a:t>
            </a:r>
            <a:endParaRPr lang="es-ES_tradnl" sz="2800" dirty="0">
              <a:solidFill>
                <a:schemeClr val="accent6">
                  <a:lumMod val="50000"/>
                </a:schemeClr>
              </a:solidFill>
              <a:latin typeface="Raleway Black"/>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432" y="1581168"/>
            <a:ext cx="7467600" cy="479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57</a:t>
            </a:fld>
            <a:endParaRPr lang="en-US"/>
          </a:p>
        </p:txBody>
      </p:sp>
    </p:spTree>
    <p:extLst>
      <p:ext uri="{BB962C8B-B14F-4D97-AF65-F5344CB8AC3E}">
        <p14:creationId xmlns:p14="http://schemas.microsoft.com/office/powerpoint/2010/main" val="142549015"/>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II</a:t>
            </a:r>
            <a:endParaRPr lang="es-ES_tradnl" dirty="0">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a:solidFill>
                  <a:schemeClr val="accent6">
                    <a:lumMod val="50000"/>
                  </a:schemeClr>
                </a:solidFill>
                <a:latin typeface="+mn-lt"/>
              </a:rPr>
              <a:t>3</a:t>
            </a:r>
            <a:r>
              <a:rPr lang="es-ES_tradnl" sz="2800" smtClean="0">
                <a:solidFill>
                  <a:schemeClr val="accent6">
                    <a:lumMod val="50000"/>
                  </a:schemeClr>
                </a:solidFill>
                <a:latin typeface="+mn-lt"/>
              </a:rPr>
              <a:t>. Data Dictionary Categories</a:t>
            </a:r>
            <a:endParaRPr lang="es-ES_tradnl" sz="2800" dirty="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6"/>
            <a:ext cx="8004659" cy="2246769"/>
          </a:xfrm>
          <a:prstGeom prst="rect">
            <a:avLst/>
          </a:prstGeom>
        </p:spPr>
        <p:txBody>
          <a:bodyPr wrap="square" anchor="t">
            <a:spAutoFit/>
          </a:bodyPr>
          <a:lstStyle/>
          <a:p>
            <a:pPr marL="342900" indent="-342900">
              <a:buFont typeface="Wingdings" panose="05000000000000000000" pitchFamily="2" charset="2"/>
              <a:buChar char="§"/>
            </a:pPr>
            <a:r>
              <a:rPr lang="en-US" sz="2800" dirty="0" smtClean="0">
                <a:latin typeface="Calibri (Body)"/>
                <a:cs typeface="Arial" panose="020B0604020202020204" pitchFamily="34" charset="0"/>
              </a:rPr>
              <a:t>Data flows</a:t>
            </a:r>
          </a:p>
          <a:p>
            <a:pPr marL="342900" indent="-342900">
              <a:buFont typeface="Wingdings" panose="05000000000000000000" pitchFamily="2" charset="2"/>
              <a:buChar char="§"/>
            </a:pPr>
            <a:r>
              <a:rPr lang="en-US" sz="2800" dirty="0" smtClean="0">
                <a:latin typeface="Calibri (Body)"/>
                <a:cs typeface="Arial" panose="020B0604020202020204" pitchFamily="34" charset="0"/>
              </a:rPr>
              <a:t>Data structures</a:t>
            </a:r>
          </a:p>
          <a:p>
            <a:pPr marL="342900" indent="-342900">
              <a:buFont typeface="Wingdings" panose="05000000000000000000" pitchFamily="2" charset="2"/>
              <a:buChar char="§"/>
            </a:pPr>
            <a:r>
              <a:rPr lang="en-US" sz="2800" dirty="0" smtClean="0">
                <a:latin typeface="Calibri (Body)"/>
                <a:cs typeface="Arial" panose="020B0604020202020204" pitchFamily="34" charset="0"/>
              </a:rPr>
              <a:t>Elements</a:t>
            </a:r>
          </a:p>
          <a:p>
            <a:pPr marL="342900" indent="-342900">
              <a:buFont typeface="Wingdings" panose="05000000000000000000" pitchFamily="2" charset="2"/>
              <a:buChar char="§"/>
            </a:pPr>
            <a:r>
              <a:rPr lang="en-US" sz="2800" dirty="0" smtClean="0">
                <a:latin typeface="Calibri (Body)"/>
                <a:cs typeface="Arial" panose="020B0604020202020204" pitchFamily="34" charset="0"/>
              </a:rPr>
              <a:t>Data stores</a:t>
            </a:r>
          </a:p>
          <a:p>
            <a:pPr marL="342900" indent="-342900">
              <a:buFont typeface="Wingdings" panose="05000000000000000000" pitchFamily="2" charset="2"/>
              <a:buChar char="§"/>
            </a:pPr>
            <a:endParaRPr lang="en-US" sz="2800" dirty="0">
              <a:latin typeface="Calibri (Body)"/>
              <a:cs typeface="Arial" panose="020B0604020202020204"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58</a:t>
            </a:fld>
            <a:endParaRPr lang="en-US"/>
          </a:p>
        </p:txBody>
      </p:sp>
    </p:spTree>
    <p:extLst>
      <p:ext uri="{BB962C8B-B14F-4D97-AF65-F5344CB8AC3E}">
        <p14:creationId xmlns:p14="http://schemas.microsoft.com/office/powerpoint/2010/main" val="2113551567"/>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492153" y="894916"/>
            <a:ext cx="8303978" cy="3156954"/>
          </a:xfrm>
        </p:spPr>
        <p:txBody>
          <a:bodyPr/>
          <a:lstStyle/>
          <a:p>
            <a:r>
              <a:rPr lang="es-ES_tradnl" sz="11500" smtClean="0"/>
              <a:t>DEFINING DATA FLOW</a:t>
            </a:r>
            <a:endParaRPr lang="es-ES_tradnl" sz="11500"/>
          </a:p>
        </p:txBody>
      </p:sp>
      <p:sp>
        <p:nvSpPr>
          <p:cNvPr id="3" name="Marcador de texto 2"/>
          <p:cNvSpPr>
            <a:spLocks noGrp="1"/>
          </p:cNvSpPr>
          <p:nvPr>
            <p:ph type="body" sz="quarter" idx="11"/>
          </p:nvPr>
        </p:nvSpPr>
        <p:spPr>
          <a:xfrm>
            <a:off x="327991" y="894916"/>
            <a:ext cx="6148180" cy="4857632"/>
          </a:xfrm>
        </p:spPr>
        <p:txBody>
          <a:bodyPr>
            <a:normAutofit/>
          </a:bodyPr>
          <a:lstStyle/>
          <a:p>
            <a:r>
              <a:rPr lang="en-US" sz="8800" dirty="0" smtClean="0">
                <a:ea typeface="Lato Light" panose="020B0604020202020204" charset="0"/>
                <a:cs typeface="Lato Light" panose="020B0604020202020204" charset="0"/>
              </a:rPr>
              <a:t>DEFINING DATA FLOW</a:t>
            </a:r>
            <a:endParaRPr lang="en-US" sz="8800" dirty="0">
              <a:ea typeface="Lato Light" panose="020B0604020202020204" charset="0"/>
              <a:cs typeface="Lato Light" panose="020B0604020202020204" charset="0"/>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59</a:t>
            </a:fld>
            <a:endParaRPr lang="en-US"/>
          </a:p>
        </p:txBody>
      </p:sp>
    </p:spTree>
    <p:extLst>
      <p:ext uri="{BB962C8B-B14F-4D97-AF65-F5344CB8AC3E}">
        <p14:creationId xmlns:p14="http://schemas.microsoft.com/office/powerpoint/2010/main" val="293586557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a:solidFill>
                  <a:schemeClr val="accent6">
                    <a:lumMod val="50000"/>
                  </a:schemeClr>
                </a:solidFill>
                <a:latin typeface="+mn-lt"/>
              </a:rPr>
              <a:t>3. What is Data Flow Diagrams?</a:t>
            </a:r>
            <a:endParaRPr lang="es-ES_tradnl" sz="280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6"/>
            <a:ext cx="8004659" cy="5262979"/>
          </a:xfrm>
          <a:prstGeom prst="rect">
            <a:avLst/>
          </a:prstGeom>
        </p:spPr>
        <p:txBody>
          <a:bodyPr wrap="square" anchor="t">
            <a:spAutoFit/>
          </a:bodyPr>
          <a:lstStyle/>
          <a:p>
            <a:r>
              <a:rPr lang="en-GB" sz="2800"/>
              <a:t>The graphical </a:t>
            </a:r>
            <a:r>
              <a:rPr lang="en-GB" sz="2800" smtClean="0"/>
              <a:t>representation</a:t>
            </a:r>
          </a:p>
          <a:p>
            <a:endParaRPr lang="en-GB" sz="2800"/>
          </a:p>
          <a:p>
            <a:r>
              <a:rPr lang="en-GB" sz="2800"/>
              <a:t>Avantages:</a:t>
            </a:r>
          </a:p>
          <a:p>
            <a:pPr marL="342900" indent="-342900">
              <a:buFont typeface="Wingdings" pitchFamily="2" charset="2"/>
              <a:buChar char="§"/>
            </a:pPr>
            <a:r>
              <a:rPr lang="en-US" sz="2800"/>
              <a:t>Freedom from committing to the technical implementation too early</a:t>
            </a:r>
          </a:p>
          <a:p>
            <a:pPr marL="342900" indent="-342900">
              <a:buFont typeface="Wingdings" pitchFamily="2" charset="2"/>
              <a:buChar char="§"/>
            </a:pPr>
            <a:r>
              <a:rPr lang="en-US" sz="2800"/>
              <a:t>Understanding of the interrelatedness of systems and subsystems</a:t>
            </a:r>
          </a:p>
          <a:p>
            <a:pPr marL="342900" indent="-342900">
              <a:buFont typeface="Wingdings" pitchFamily="2" charset="2"/>
              <a:buChar char="§"/>
            </a:pPr>
            <a:r>
              <a:rPr lang="en-US" sz="2800"/>
              <a:t>Communicating current system knowledge to users</a:t>
            </a:r>
          </a:p>
          <a:p>
            <a:pPr marL="342900" indent="-342900">
              <a:buFont typeface="Wingdings" pitchFamily="2" charset="2"/>
              <a:buChar char="§"/>
            </a:pPr>
            <a:r>
              <a:rPr lang="en-US" sz="2800"/>
              <a:t>Analysis of the proposed </a:t>
            </a:r>
            <a:r>
              <a:rPr lang="en-US" sz="2800" smtClean="0"/>
              <a:t>system</a:t>
            </a:r>
          </a:p>
          <a:p>
            <a:pPr marL="342900" indent="-342900">
              <a:buFont typeface="Wingdings" pitchFamily="2" charset="2"/>
              <a:buChar char="§"/>
            </a:pPr>
            <a:endParaRPr lang="en-US" sz="2800"/>
          </a:p>
          <a:p>
            <a:r>
              <a:rPr lang="en-GB" sz="2800"/>
              <a:t>Disadvantages:</a:t>
            </a:r>
          </a:p>
          <a:p>
            <a:pPr marL="342900" indent="-342900">
              <a:buFont typeface="Wingdings" pitchFamily="2" charset="2"/>
              <a:buChar char="§"/>
            </a:pPr>
            <a:r>
              <a:rPr lang="en-GB" sz="2800"/>
              <a:t>Takes a long time to create</a:t>
            </a:r>
            <a:endParaRPr lang="en-US" sz="2800">
              <a:cs typeface="Calibri"/>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6</a:t>
            </a:fld>
            <a:endParaRPr lang="en-US"/>
          </a:p>
        </p:txBody>
      </p:sp>
    </p:spTree>
    <p:extLst>
      <p:ext uri="{BB962C8B-B14F-4D97-AF65-F5344CB8AC3E}">
        <p14:creationId xmlns:p14="http://schemas.microsoft.com/office/powerpoint/2010/main" val="2982897262"/>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III</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smtClean="0">
                <a:solidFill>
                  <a:schemeClr val="accent6">
                    <a:lumMod val="50000"/>
                  </a:schemeClr>
                </a:solidFill>
                <a:latin typeface="+mn-lt"/>
              </a:rPr>
              <a:t>1. The source of the data flow</a:t>
            </a:r>
            <a:endParaRPr lang="es-ES_tradnl" sz="2800" dirty="0">
              <a:solidFill>
                <a:schemeClr val="accent6">
                  <a:lumMod val="50000"/>
                </a:schemeClr>
              </a:solidFill>
              <a:latin typeface="Raleway Black"/>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7540097" cy="1255728"/>
          </a:xfrm>
          <a:prstGeom prst="rect">
            <a:avLst/>
          </a:prstGeom>
        </p:spPr>
        <p:txBody>
          <a:bodyPr wrap="square" anchor="t">
            <a:spAutoFit/>
          </a:bodyPr>
          <a:lstStyle/>
          <a:p>
            <a:pPr marL="457200" indent="-457200">
              <a:lnSpc>
                <a:spcPct val="90000"/>
              </a:lnSpc>
              <a:buFont typeface="Wingdings" panose="05000000000000000000" pitchFamily="2" charset="2"/>
              <a:buChar char="§"/>
            </a:pPr>
            <a:r>
              <a:rPr lang="en-US" altLang="en-US" sz="2800" dirty="0" smtClean="0">
                <a:latin typeface="Calibri (Body)"/>
                <a:cs typeface="Arial" panose="020B0604020202020204" pitchFamily="34" charset="0"/>
              </a:rPr>
              <a:t>An </a:t>
            </a:r>
            <a:r>
              <a:rPr lang="en-US" altLang="en-US" sz="2800" dirty="0">
                <a:latin typeface="Calibri (Body)"/>
                <a:cs typeface="Arial" panose="020B0604020202020204" pitchFamily="34" charset="0"/>
              </a:rPr>
              <a:t>external </a:t>
            </a:r>
            <a:r>
              <a:rPr lang="en-US" altLang="en-US" sz="2800" dirty="0" smtClean="0">
                <a:latin typeface="Calibri (Body)"/>
                <a:cs typeface="Arial" panose="020B0604020202020204" pitchFamily="34" charset="0"/>
              </a:rPr>
              <a:t>entity</a:t>
            </a:r>
          </a:p>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A</a:t>
            </a:r>
            <a:r>
              <a:rPr lang="en-US" altLang="en-US" sz="2800" dirty="0" smtClean="0">
                <a:latin typeface="Calibri (Body)"/>
                <a:cs typeface="Arial" panose="020B0604020202020204" pitchFamily="34" charset="0"/>
              </a:rPr>
              <a:t> process</a:t>
            </a:r>
          </a:p>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A</a:t>
            </a:r>
            <a:r>
              <a:rPr lang="en-US" altLang="en-US" sz="2800" dirty="0" smtClean="0">
                <a:latin typeface="Calibri (Body)"/>
                <a:cs typeface="Arial" panose="020B0604020202020204" pitchFamily="34" charset="0"/>
              </a:rPr>
              <a:t> </a:t>
            </a:r>
            <a:r>
              <a:rPr lang="en-US" altLang="en-US" sz="2800" dirty="0">
                <a:latin typeface="Calibri (Body)"/>
                <a:cs typeface="Arial" panose="020B0604020202020204" pitchFamily="34" charset="0"/>
              </a:rPr>
              <a:t>data flow </a:t>
            </a:r>
            <a:r>
              <a:rPr lang="en-US" altLang="en-US" sz="2800" dirty="0" smtClean="0">
                <a:latin typeface="Calibri (Body)"/>
                <a:cs typeface="Arial" panose="020B0604020202020204" pitchFamily="34" charset="0"/>
              </a:rPr>
              <a:t>coming to or from a </a:t>
            </a:r>
            <a:r>
              <a:rPr lang="en-US" altLang="en-US" sz="2800" dirty="0">
                <a:latin typeface="Calibri (Body)"/>
                <a:cs typeface="Arial" panose="020B0604020202020204" pitchFamily="34" charset="0"/>
              </a:rPr>
              <a:t>data store</a:t>
            </a:r>
          </a:p>
        </p:txBody>
      </p:sp>
      <p:sp>
        <p:nvSpPr>
          <p:cNvPr id="6" name="Marcador de texto 15"/>
          <p:cNvSpPr txBox="1">
            <a:spLocks/>
          </p:cNvSpPr>
          <p:nvPr/>
        </p:nvSpPr>
        <p:spPr>
          <a:xfrm>
            <a:off x="503240" y="3492803"/>
            <a:ext cx="8352527" cy="641988"/>
          </a:xfrm>
          <a:prstGeom prst="rect">
            <a:avLst/>
          </a:prstGeom>
          <a:solidFill>
            <a:schemeClr val="bg1"/>
          </a:solidFill>
        </p:spPr>
        <p:txBody>
          <a:bodyPr vert="horz" lIns="0" tIns="72000" rIns="0" bIns="0" anchor="t"/>
          <a:lstStyle>
            <a:lvl1pPr marL="0" indent="0" algn="l" defTabSz="685800" rtl="0" eaLnBrk="1" latinLnBrk="0" hangingPunct="1">
              <a:lnSpc>
                <a:spcPct val="90000"/>
              </a:lnSpc>
              <a:spcBef>
                <a:spcPts val="750"/>
              </a:spcBef>
              <a:buFont typeface="Arial"/>
              <a:buNone/>
              <a:defRPr sz="1200" b="1" i="0" kern="1200">
                <a:solidFill>
                  <a:schemeClr val="tx1">
                    <a:lumMod val="85000"/>
                    <a:lumOff val="15000"/>
                  </a:schemeClr>
                </a:solidFill>
                <a:latin typeface="Raleway Black" charset="0"/>
                <a:ea typeface="Raleway Black" charset="0"/>
                <a:cs typeface="Raleway Blac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800" smtClean="0">
                <a:solidFill>
                  <a:schemeClr val="accent6">
                    <a:lumMod val="50000"/>
                  </a:schemeClr>
                </a:solidFill>
                <a:latin typeface="+mn-lt"/>
              </a:rPr>
              <a:t>2. Type of data flow</a:t>
            </a:r>
            <a:endParaRPr lang="es-ES_tradnl" sz="2800" dirty="0">
              <a:solidFill>
                <a:schemeClr val="accent6">
                  <a:lumMod val="50000"/>
                </a:schemeClr>
              </a:solidFill>
              <a:latin typeface="Raleway Black"/>
            </a:endParaRPr>
          </a:p>
        </p:txBody>
      </p:sp>
      <p:sp>
        <p:nvSpPr>
          <p:cNvPr id="7" name="Rectangle 6"/>
          <p:cNvSpPr/>
          <p:nvPr/>
        </p:nvSpPr>
        <p:spPr>
          <a:xfrm>
            <a:off x="503240" y="4206016"/>
            <a:ext cx="7540097" cy="1255728"/>
          </a:xfrm>
          <a:prstGeom prst="rect">
            <a:avLst/>
          </a:prstGeom>
        </p:spPr>
        <p:txBody>
          <a:bodyPr wrap="square" anchor="t">
            <a:spAutoFit/>
          </a:bodyPr>
          <a:lstStyle/>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 A record entering or leaving a file.</a:t>
            </a:r>
          </a:p>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 Containing a report, form, or screen.</a:t>
            </a:r>
          </a:p>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 Internal - used between processes</a:t>
            </a:r>
          </a:p>
        </p:txBody>
      </p:sp>
      <p:sp>
        <p:nvSpPr>
          <p:cNvPr id="8"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60</a:t>
            </a:fld>
            <a:endParaRPr lang="en-US"/>
          </a:p>
        </p:txBody>
      </p:sp>
    </p:spTree>
    <p:extLst>
      <p:ext uri="{BB962C8B-B14F-4D97-AF65-F5344CB8AC3E}">
        <p14:creationId xmlns:p14="http://schemas.microsoft.com/office/powerpoint/2010/main" val="1694913686"/>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III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dirty="0">
                <a:solidFill>
                  <a:schemeClr val="accent6">
                    <a:lumMod val="50000"/>
                  </a:schemeClr>
                </a:solidFill>
                <a:latin typeface="+mn-lt"/>
              </a:rPr>
              <a:t>3</a:t>
            </a:r>
            <a:r>
              <a:rPr lang="en-US" sz="2800" dirty="0" smtClean="0">
                <a:solidFill>
                  <a:schemeClr val="accent6">
                    <a:lumMod val="50000"/>
                  </a:schemeClr>
                </a:solidFill>
                <a:latin typeface="+mn-lt"/>
              </a:rPr>
              <a:t>. </a:t>
            </a:r>
            <a:r>
              <a:rPr lang="en-US" sz="2800" dirty="0" smtClean="0">
                <a:solidFill>
                  <a:schemeClr val="accent6">
                    <a:lumMod val="50000"/>
                  </a:schemeClr>
                </a:solidFill>
                <a:latin typeface="Raleway Black"/>
              </a:rPr>
              <a:t>Defining the Data Flow</a:t>
            </a:r>
            <a:endParaRPr lang="es-ES_tradnl" sz="2800" dirty="0">
              <a:solidFill>
                <a:schemeClr val="accent6">
                  <a:lumMod val="50000"/>
                </a:schemeClr>
              </a:solidFill>
              <a:latin typeface="Raleway Black"/>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6"/>
            <a:ext cx="7540097" cy="3970318"/>
          </a:xfrm>
          <a:prstGeom prst="rect">
            <a:avLst/>
          </a:prstGeom>
        </p:spPr>
        <p:txBody>
          <a:bodyPr wrap="square" anchor="t">
            <a:spAutoFit/>
          </a:bodyPr>
          <a:lstStyle/>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ID - identification number</a:t>
            </a:r>
          </a:p>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Unique descriptive name</a:t>
            </a:r>
          </a:p>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A general description of the data flow</a:t>
            </a:r>
          </a:p>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The source of the data flow</a:t>
            </a:r>
          </a:p>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The destination of the data flow</a:t>
            </a:r>
          </a:p>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Type of data flow</a:t>
            </a:r>
          </a:p>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The name of the data structure describing the elements</a:t>
            </a:r>
          </a:p>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The volume per unit time</a:t>
            </a:r>
          </a:p>
          <a:p>
            <a:pPr marL="457200" indent="-457200">
              <a:lnSpc>
                <a:spcPct val="90000"/>
              </a:lnSpc>
              <a:buFont typeface="Wingdings" panose="05000000000000000000" pitchFamily="2" charset="2"/>
              <a:buChar char="§"/>
            </a:pPr>
            <a:r>
              <a:rPr lang="en-US" altLang="en-US" sz="2800" dirty="0">
                <a:latin typeface="Calibri (Body)"/>
                <a:cs typeface="Arial" panose="020B0604020202020204" pitchFamily="34" charset="0"/>
              </a:rPr>
              <a:t>An area for further comments and notations</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61</a:t>
            </a:fld>
            <a:endParaRPr lang="en-US"/>
          </a:p>
        </p:txBody>
      </p:sp>
    </p:spTree>
    <p:extLst>
      <p:ext uri="{BB962C8B-B14F-4D97-AF65-F5344CB8AC3E}">
        <p14:creationId xmlns:p14="http://schemas.microsoft.com/office/powerpoint/2010/main" val="547774720"/>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III</a:t>
            </a:r>
          </a:p>
        </p:txBody>
      </p:sp>
      <p:sp>
        <p:nvSpPr>
          <p:cNvPr id="16" name="Marcador de texto 15"/>
          <p:cNvSpPr>
            <a:spLocks noGrp="1"/>
          </p:cNvSpPr>
          <p:nvPr>
            <p:ph type="body" sz="quarter" idx="11"/>
          </p:nvPr>
        </p:nvSpPr>
        <p:spPr>
          <a:xfrm>
            <a:off x="503239" y="784489"/>
            <a:ext cx="8352527" cy="641988"/>
          </a:xfrm>
        </p:spPr>
        <p:txBody>
          <a:bodyPr>
            <a:noAutofit/>
          </a:bodyPr>
          <a:lstStyle/>
          <a:p>
            <a:r>
              <a:rPr lang="en-US" altLang="en-US" sz="2800" dirty="0"/>
              <a:t>An example of a data flow description from World’s Trend Catalog Division</a:t>
            </a:r>
            <a:endParaRPr lang="es-ES_tradnl" sz="2800" dirty="0">
              <a:solidFill>
                <a:schemeClr val="accent6">
                  <a:lumMod val="50000"/>
                </a:schemeClr>
              </a:solidFill>
              <a:latin typeface="Raleway Black"/>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pic>
        <p:nvPicPr>
          <p:cNvPr id="2050" name="Picture 2" descr="http://www.w3computing.com/systemsanalysis/wp-content/uploads/2014/09/8.3-300x2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71184"/>
            <a:ext cx="5105400" cy="439927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62</a:t>
            </a:fld>
            <a:endParaRPr lang="en-US"/>
          </a:p>
        </p:txBody>
      </p:sp>
    </p:spTree>
    <p:extLst>
      <p:ext uri="{BB962C8B-B14F-4D97-AF65-F5344CB8AC3E}">
        <p14:creationId xmlns:p14="http://schemas.microsoft.com/office/powerpoint/2010/main" val="3632640097"/>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492153" y="2034588"/>
            <a:ext cx="8303978" cy="3077766"/>
          </a:xfrm>
        </p:spPr>
        <p:txBody>
          <a:bodyPr/>
          <a:lstStyle/>
          <a:p>
            <a:r>
              <a:rPr lang="es-ES_tradnl" sz="8800" smtClean="0"/>
              <a:t>DEFINING DATA STRUCTURES</a:t>
            </a:r>
            <a:endParaRPr lang="es-ES_tradnl" sz="8800"/>
          </a:p>
        </p:txBody>
      </p:sp>
      <p:sp>
        <p:nvSpPr>
          <p:cNvPr id="3" name="Marcador de texto 2"/>
          <p:cNvSpPr>
            <a:spLocks noGrp="1"/>
          </p:cNvSpPr>
          <p:nvPr>
            <p:ph type="body" sz="quarter" idx="11"/>
          </p:nvPr>
        </p:nvSpPr>
        <p:spPr>
          <a:xfrm>
            <a:off x="0" y="1219200"/>
            <a:ext cx="7981122" cy="4857632"/>
          </a:xfrm>
        </p:spPr>
        <p:txBody>
          <a:bodyPr>
            <a:normAutofit/>
          </a:bodyPr>
          <a:lstStyle/>
          <a:p>
            <a:r>
              <a:rPr lang="en-US" sz="8800" smtClean="0">
                <a:ea typeface="Lato Light" panose="020B0604020202020204" charset="0"/>
                <a:cs typeface="Lato Light" panose="020B0604020202020204" charset="0"/>
              </a:rPr>
              <a:t>DEFINING DATA STRUCTURES</a:t>
            </a:r>
            <a:endParaRPr lang="en-US" sz="8800">
              <a:ea typeface="Lato Light" panose="020B0604020202020204" charset="0"/>
              <a:cs typeface="Lato Light" panose="020B0604020202020204" charset="0"/>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63</a:t>
            </a:fld>
            <a:endParaRPr lang="en-US"/>
          </a:p>
        </p:txBody>
      </p:sp>
    </p:spTree>
    <p:extLst>
      <p:ext uri="{BB962C8B-B14F-4D97-AF65-F5344CB8AC3E}">
        <p14:creationId xmlns:p14="http://schemas.microsoft.com/office/powerpoint/2010/main" val="745372725"/>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IV</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dirty="0">
                <a:solidFill>
                  <a:schemeClr val="accent6">
                    <a:lumMod val="50000"/>
                  </a:schemeClr>
                </a:solidFill>
                <a:latin typeface="+mn-lt"/>
              </a:rPr>
              <a:t>1. </a:t>
            </a:r>
            <a:r>
              <a:rPr lang="en-GB" sz="2800" dirty="0"/>
              <a:t>Describing Data Structures</a:t>
            </a:r>
            <a:endParaRPr lang="es-ES_tradnl" sz="2800" dirty="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2400657"/>
          </a:xfrm>
          <a:prstGeom prst="rect">
            <a:avLst/>
          </a:prstGeom>
        </p:spPr>
        <p:txBody>
          <a:bodyPr wrap="square" anchor="t">
            <a:spAutoFit/>
          </a:bodyPr>
          <a:lstStyle/>
          <a:p>
            <a:pPr marL="342900" indent="-342900">
              <a:spcAft>
                <a:spcPts val="600"/>
              </a:spcAft>
              <a:buFont typeface="Wingdings" pitchFamily="2" charset="2"/>
              <a:buChar char="§"/>
            </a:pPr>
            <a:endParaRPr lang="en-US" sz="2800" dirty="0" smtClean="0">
              <a:cs typeface="Calibri"/>
            </a:endParaRPr>
          </a:p>
          <a:p>
            <a:pPr marL="342900" indent="-342900">
              <a:spcAft>
                <a:spcPts val="600"/>
              </a:spcAft>
              <a:buFont typeface="Wingdings" pitchFamily="2" charset="2"/>
              <a:buChar char="§"/>
            </a:pPr>
            <a:r>
              <a:rPr lang="en-US" sz="2800" dirty="0" smtClean="0">
                <a:cs typeface="Calibri"/>
              </a:rPr>
              <a:t>Data </a:t>
            </a:r>
            <a:r>
              <a:rPr lang="en-US" sz="2800" dirty="0">
                <a:cs typeface="Calibri"/>
              </a:rPr>
              <a:t>structures are made up of smaller structures </a:t>
            </a:r>
            <a:r>
              <a:rPr lang="en-US" sz="2800" dirty="0" smtClean="0">
                <a:cs typeface="Calibri"/>
              </a:rPr>
              <a:t>and elements.</a:t>
            </a:r>
            <a:endParaRPr lang="en-US" sz="2800" dirty="0">
              <a:cs typeface="Calibri"/>
            </a:endParaRPr>
          </a:p>
          <a:p>
            <a:pPr marL="342900" indent="-342900">
              <a:spcAft>
                <a:spcPts val="600"/>
              </a:spcAft>
              <a:buFont typeface="Wingdings" pitchFamily="2" charset="2"/>
              <a:buChar char="§"/>
            </a:pPr>
            <a:r>
              <a:rPr lang="en-US" sz="2800" dirty="0">
                <a:cs typeface="Calibri"/>
              </a:rPr>
              <a:t>An algebraic notation is used to describe data </a:t>
            </a:r>
            <a:r>
              <a:rPr lang="en-US" sz="2800" dirty="0" smtClean="0">
                <a:cs typeface="Calibri"/>
              </a:rPr>
              <a:t>structures.</a:t>
            </a:r>
            <a:endParaRPr lang="en-US" sz="28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64</a:t>
            </a:fld>
            <a:endParaRPr lang="en-US"/>
          </a:p>
        </p:txBody>
      </p:sp>
    </p:spTree>
    <p:extLst>
      <p:ext uri="{BB962C8B-B14F-4D97-AF65-F5344CB8AC3E}">
        <p14:creationId xmlns:p14="http://schemas.microsoft.com/office/powerpoint/2010/main" val="2762968311"/>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IV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dirty="0">
                <a:solidFill>
                  <a:schemeClr val="accent6">
                    <a:lumMod val="50000"/>
                  </a:schemeClr>
                </a:solidFill>
                <a:latin typeface="+mn-lt"/>
              </a:rPr>
              <a:t>2</a:t>
            </a:r>
            <a:r>
              <a:rPr lang="es-ES_tradnl" sz="2800" dirty="0" smtClean="0">
                <a:solidFill>
                  <a:schemeClr val="accent6">
                    <a:lumMod val="50000"/>
                  </a:schemeClr>
                </a:solidFill>
                <a:latin typeface="+mn-lt"/>
              </a:rPr>
              <a:t>. </a:t>
            </a:r>
            <a:r>
              <a:rPr lang="en-GB" sz="2800" dirty="0"/>
              <a:t>Algebraic Notation</a:t>
            </a:r>
            <a:endParaRPr lang="es-ES_tradnl" sz="2800" dirty="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3062377"/>
          </a:xfrm>
          <a:prstGeom prst="rect">
            <a:avLst/>
          </a:prstGeom>
        </p:spPr>
        <p:txBody>
          <a:bodyPr wrap="square" anchor="t">
            <a:spAutoFit/>
          </a:bodyPr>
          <a:lstStyle/>
          <a:p>
            <a:pPr marL="342900" indent="-342900">
              <a:spcAft>
                <a:spcPts val="600"/>
              </a:spcAft>
              <a:buFont typeface="Wingdings" pitchFamily="2" charset="2"/>
              <a:buChar char="§"/>
            </a:pPr>
            <a:endParaRPr lang="en-US" sz="2800" dirty="0" smtClean="0">
              <a:cs typeface="Calibri"/>
            </a:endParaRPr>
          </a:p>
          <a:p>
            <a:pPr marL="342900" indent="-342900">
              <a:spcAft>
                <a:spcPts val="600"/>
              </a:spcAft>
              <a:buFont typeface="Wingdings" pitchFamily="2" charset="2"/>
              <a:buChar char="§"/>
            </a:pPr>
            <a:r>
              <a:rPr lang="en-US" sz="2800" dirty="0" smtClean="0">
                <a:cs typeface="Calibri"/>
              </a:rPr>
              <a:t>Equal </a:t>
            </a:r>
            <a:r>
              <a:rPr lang="en-US" sz="2800" dirty="0">
                <a:cs typeface="Calibri"/>
              </a:rPr>
              <a:t>sign, meaning “is composed of</a:t>
            </a:r>
            <a:r>
              <a:rPr lang="en-US" sz="2800" dirty="0" smtClean="0">
                <a:cs typeface="Calibri"/>
              </a:rPr>
              <a:t>”.</a:t>
            </a:r>
            <a:endParaRPr lang="en-US" sz="2800" dirty="0">
              <a:cs typeface="Calibri"/>
            </a:endParaRPr>
          </a:p>
          <a:p>
            <a:pPr marL="342900" indent="-342900">
              <a:spcAft>
                <a:spcPts val="600"/>
              </a:spcAft>
              <a:buFont typeface="Wingdings" pitchFamily="2" charset="2"/>
              <a:buChar char="§"/>
            </a:pPr>
            <a:r>
              <a:rPr lang="en-US" sz="2800" dirty="0">
                <a:cs typeface="Calibri"/>
              </a:rPr>
              <a:t>Plus sign, meaning "and</a:t>
            </a:r>
            <a:r>
              <a:rPr lang="en-US" sz="2800" dirty="0" smtClean="0">
                <a:cs typeface="Calibri"/>
              </a:rPr>
              <a:t>”.</a:t>
            </a:r>
            <a:endParaRPr lang="en-US" sz="2800" dirty="0">
              <a:cs typeface="Calibri"/>
            </a:endParaRPr>
          </a:p>
          <a:p>
            <a:pPr marL="342900" indent="-342900">
              <a:spcAft>
                <a:spcPts val="600"/>
              </a:spcAft>
              <a:buFont typeface="Wingdings" pitchFamily="2" charset="2"/>
              <a:buChar char="§"/>
            </a:pPr>
            <a:r>
              <a:rPr lang="en-US" sz="2800" dirty="0">
                <a:cs typeface="Calibri"/>
              </a:rPr>
              <a:t>Braces {} meaning repetitive </a:t>
            </a:r>
            <a:r>
              <a:rPr lang="en-US" sz="2800" dirty="0" smtClean="0">
                <a:cs typeface="Calibri"/>
              </a:rPr>
              <a:t>elements.</a:t>
            </a:r>
            <a:endParaRPr lang="en-US" sz="2800" dirty="0">
              <a:cs typeface="Calibri"/>
            </a:endParaRPr>
          </a:p>
          <a:p>
            <a:pPr marL="342900" indent="-342900">
              <a:spcAft>
                <a:spcPts val="600"/>
              </a:spcAft>
              <a:buFont typeface="Wingdings" pitchFamily="2" charset="2"/>
              <a:buChar char="§"/>
            </a:pPr>
            <a:r>
              <a:rPr lang="en-US" sz="2800" dirty="0">
                <a:cs typeface="Calibri"/>
              </a:rPr>
              <a:t>Brackets [] for an either/or </a:t>
            </a:r>
            <a:r>
              <a:rPr lang="en-US" sz="2800" dirty="0" smtClean="0">
                <a:cs typeface="Calibri"/>
              </a:rPr>
              <a:t>situation.</a:t>
            </a:r>
            <a:endParaRPr lang="en-US" sz="2800" dirty="0">
              <a:cs typeface="Calibri"/>
            </a:endParaRPr>
          </a:p>
          <a:p>
            <a:pPr marL="342900" indent="-342900">
              <a:spcAft>
                <a:spcPts val="600"/>
              </a:spcAft>
              <a:buFont typeface="Wingdings" pitchFamily="2" charset="2"/>
              <a:buChar char="§"/>
            </a:pPr>
            <a:r>
              <a:rPr lang="en-US" sz="2800" dirty="0">
                <a:cs typeface="Calibri"/>
              </a:rPr>
              <a:t>Parentheses () for an optional </a:t>
            </a:r>
            <a:r>
              <a:rPr lang="en-US" sz="2800" dirty="0" smtClean="0">
                <a:cs typeface="Calibri"/>
              </a:rPr>
              <a:t>element.</a:t>
            </a:r>
            <a:endParaRPr lang="en-US" sz="28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65</a:t>
            </a:fld>
            <a:endParaRPr lang="en-US"/>
          </a:p>
        </p:txBody>
      </p:sp>
    </p:spTree>
    <p:extLst>
      <p:ext uri="{BB962C8B-B14F-4D97-AF65-F5344CB8AC3E}">
        <p14:creationId xmlns:p14="http://schemas.microsoft.com/office/powerpoint/2010/main" val="1502214352"/>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237" y="2614602"/>
            <a:ext cx="4620093" cy="1815882"/>
          </a:xfrm>
          <a:prstGeom prst="rect">
            <a:avLst/>
          </a:prstGeom>
        </p:spPr>
        <p:txBody>
          <a:bodyPr wrap="square" anchor="t">
            <a:spAutoFit/>
          </a:bodyPr>
          <a:lstStyle/>
          <a:p>
            <a:pPr algn="r"/>
            <a:r>
              <a:rPr lang="en-US" sz="2800" i="1" dirty="0">
                <a:cs typeface="Calibri"/>
              </a:rPr>
              <a:t>Data structure example </a:t>
            </a:r>
            <a:endParaRPr lang="en-US" sz="2800" i="1" dirty="0" smtClean="0">
              <a:cs typeface="Calibri"/>
            </a:endParaRPr>
          </a:p>
          <a:p>
            <a:pPr algn="r"/>
            <a:r>
              <a:rPr lang="en-US" sz="2800" i="1" dirty="0" smtClean="0">
                <a:cs typeface="Calibri"/>
              </a:rPr>
              <a:t>for </a:t>
            </a:r>
            <a:r>
              <a:rPr lang="en-US" sz="2800" i="1" dirty="0">
                <a:cs typeface="Calibri"/>
              </a:rPr>
              <a:t>adding a customer </a:t>
            </a:r>
            <a:r>
              <a:rPr lang="en-US" sz="2800" i="1">
                <a:cs typeface="Calibri"/>
              </a:rPr>
              <a:t>order </a:t>
            </a:r>
            <a:endParaRPr lang="en-US" sz="2800" i="1" smtClean="0">
              <a:cs typeface="Calibri"/>
            </a:endParaRPr>
          </a:p>
          <a:p>
            <a:pPr algn="r"/>
            <a:r>
              <a:rPr lang="en-US" sz="2800" i="1" smtClean="0">
                <a:cs typeface="Calibri"/>
              </a:rPr>
              <a:t>at World’s Trend Catalog Division</a:t>
            </a:r>
            <a:endParaRPr lang="en-US" sz="2800" i="1" dirty="0">
              <a:cs typeface="Calibri"/>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2989" y="98694"/>
            <a:ext cx="3648635" cy="66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66</a:t>
            </a:fld>
            <a:endParaRPr lang="en-US"/>
          </a:p>
        </p:txBody>
      </p:sp>
    </p:spTree>
    <p:extLst>
      <p:ext uri="{BB962C8B-B14F-4D97-AF65-F5344CB8AC3E}">
        <p14:creationId xmlns:p14="http://schemas.microsoft.com/office/powerpoint/2010/main" val="3275519584"/>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IV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a:solidFill>
                  <a:schemeClr val="accent6">
                    <a:lumMod val="50000"/>
                  </a:schemeClr>
                </a:solidFill>
                <a:latin typeface="+mn-lt"/>
              </a:rPr>
              <a:t>3</a:t>
            </a:r>
            <a:r>
              <a:rPr lang="es-ES_tradnl" sz="2800" smtClean="0">
                <a:solidFill>
                  <a:schemeClr val="accent6">
                    <a:lumMod val="50000"/>
                  </a:schemeClr>
                </a:solidFill>
                <a:latin typeface="+mn-lt"/>
              </a:rPr>
              <a:t>. Structural Records</a:t>
            </a:r>
            <a:endParaRPr lang="es-ES_tradnl" sz="2800" dirty="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4431983"/>
          </a:xfrm>
          <a:prstGeom prst="rect">
            <a:avLst/>
          </a:prstGeom>
        </p:spPr>
        <p:txBody>
          <a:bodyPr wrap="square" anchor="t">
            <a:spAutoFit/>
          </a:bodyPr>
          <a:lstStyle/>
          <a:p>
            <a:pPr marL="342900" indent="-342900">
              <a:spcAft>
                <a:spcPts val="600"/>
              </a:spcAft>
              <a:buFont typeface="Wingdings" pitchFamily="2" charset="2"/>
              <a:buChar char="§"/>
            </a:pPr>
            <a:endParaRPr lang="en-US" sz="2800" dirty="0" smtClean="0">
              <a:cs typeface="Calibri"/>
            </a:endParaRPr>
          </a:p>
          <a:p>
            <a:pPr marL="342900" indent="-342900">
              <a:spcAft>
                <a:spcPts val="600"/>
              </a:spcAft>
              <a:buFont typeface="Wingdings" pitchFamily="2" charset="2"/>
              <a:buChar char="§"/>
            </a:pPr>
            <a:r>
              <a:rPr lang="en-US" sz="2800" dirty="0" smtClean="0">
                <a:cs typeface="Calibri"/>
              </a:rPr>
              <a:t>A </a:t>
            </a:r>
            <a:r>
              <a:rPr lang="en-US" sz="2800" dirty="0">
                <a:cs typeface="Calibri"/>
              </a:rPr>
              <a:t>structure may consist of elements or structural </a:t>
            </a:r>
            <a:r>
              <a:rPr lang="en-US" sz="2800" dirty="0" smtClean="0">
                <a:cs typeface="Calibri"/>
              </a:rPr>
              <a:t>records.</a:t>
            </a:r>
            <a:endParaRPr lang="en-US" sz="2800" dirty="0">
              <a:cs typeface="Calibri"/>
            </a:endParaRPr>
          </a:p>
          <a:p>
            <a:pPr marL="342900" indent="-342900">
              <a:spcAft>
                <a:spcPts val="600"/>
              </a:spcAft>
              <a:buFont typeface="Wingdings" pitchFamily="2" charset="2"/>
              <a:buChar char="§"/>
            </a:pPr>
            <a:r>
              <a:rPr lang="en-US" sz="2800" dirty="0">
                <a:cs typeface="Calibri"/>
              </a:rPr>
              <a:t>These are a group of elements, such as:</a:t>
            </a:r>
          </a:p>
          <a:p>
            <a:pPr marL="685800" lvl="1" indent="-342900">
              <a:spcAft>
                <a:spcPts val="600"/>
              </a:spcAft>
              <a:buFont typeface="Arial" pitchFamily="34" charset="0"/>
              <a:buChar char="•"/>
            </a:pPr>
            <a:r>
              <a:rPr lang="en-US" sz="2800" dirty="0">
                <a:cs typeface="Calibri"/>
              </a:rPr>
              <a:t>Customer Name</a:t>
            </a:r>
          </a:p>
          <a:p>
            <a:pPr marL="685800" lvl="1" indent="-342900">
              <a:spcAft>
                <a:spcPts val="600"/>
              </a:spcAft>
              <a:buFont typeface="Arial" pitchFamily="34" charset="0"/>
              <a:buChar char="•"/>
            </a:pPr>
            <a:r>
              <a:rPr lang="en-US" sz="2800" dirty="0">
                <a:cs typeface="Calibri"/>
              </a:rPr>
              <a:t>Address</a:t>
            </a:r>
          </a:p>
          <a:p>
            <a:pPr marL="685800" lvl="1" indent="-342900">
              <a:spcAft>
                <a:spcPts val="600"/>
              </a:spcAft>
              <a:buFont typeface="Arial" pitchFamily="34" charset="0"/>
              <a:buChar char="•"/>
            </a:pPr>
            <a:r>
              <a:rPr lang="en-US" sz="2800" dirty="0">
                <a:cs typeface="Calibri"/>
              </a:rPr>
              <a:t>Telephone</a:t>
            </a:r>
          </a:p>
          <a:p>
            <a:pPr marL="342900" indent="-342900">
              <a:spcAft>
                <a:spcPts val="600"/>
              </a:spcAft>
              <a:buFont typeface="Wingdings" pitchFamily="2" charset="2"/>
              <a:buChar char="§"/>
            </a:pPr>
            <a:r>
              <a:rPr lang="en-US" sz="2800" dirty="0">
                <a:cs typeface="Calibri"/>
              </a:rPr>
              <a:t>Each of these must be further defined until they are broken down into their component </a:t>
            </a:r>
            <a:r>
              <a:rPr lang="en-US" sz="2800" dirty="0" smtClean="0">
                <a:cs typeface="Calibri"/>
              </a:rPr>
              <a:t>elements.</a:t>
            </a:r>
            <a:endParaRPr lang="en-US" sz="28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67</a:t>
            </a:fld>
            <a:endParaRPr lang="en-US"/>
          </a:p>
        </p:txBody>
      </p:sp>
    </p:spTree>
    <p:extLst>
      <p:ext uri="{BB962C8B-B14F-4D97-AF65-F5344CB8AC3E}">
        <p14:creationId xmlns:p14="http://schemas.microsoft.com/office/powerpoint/2010/main" val="3197617611"/>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IV</a:t>
            </a:r>
          </a:p>
        </p:txBody>
      </p:sp>
      <p:sp>
        <p:nvSpPr>
          <p:cNvPr id="16" name="Marcador de texto 15"/>
          <p:cNvSpPr>
            <a:spLocks noGrp="1"/>
          </p:cNvSpPr>
          <p:nvPr>
            <p:ph type="body" sz="quarter" idx="11"/>
          </p:nvPr>
        </p:nvSpPr>
        <p:spPr>
          <a:xfrm>
            <a:off x="503239" y="784489"/>
            <a:ext cx="8352527" cy="641988"/>
          </a:xfrm>
        </p:spPr>
        <p:txBody>
          <a:bodyPr/>
          <a:lstStyle/>
          <a:p>
            <a:r>
              <a:rPr lang="es-ES_tradnl" sz="2400">
                <a:solidFill>
                  <a:schemeClr val="accent6">
                    <a:lumMod val="50000"/>
                  </a:schemeClr>
                </a:solidFill>
              </a:rPr>
              <a:t>3. Structural Records</a:t>
            </a:r>
            <a:endParaRPr lang="es-ES_tradnl" sz="2400" dirty="0">
              <a:solidFill>
                <a:schemeClr val="accent6">
                  <a:lumMod val="50000"/>
                </a:schemeClr>
              </a:solidFill>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3339376"/>
          </a:xfrm>
          <a:prstGeom prst="rect">
            <a:avLst/>
          </a:prstGeom>
        </p:spPr>
        <p:txBody>
          <a:bodyPr wrap="square" anchor="t">
            <a:spAutoFit/>
          </a:bodyPr>
          <a:lstStyle/>
          <a:p>
            <a:pPr marL="342900" indent="-342900">
              <a:spcAft>
                <a:spcPts val="600"/>
              </a:spcAft>
              <a:buFont typeface="Wingdings" pitchFamily="2" charset="2"/>
              <a:buChar char="§"/>
            </a:pPr>
            <a:endParaRPr lang="en-US" sz="2800" dirty="0" smtClean="0">
              <a:cs typeface="Calibri"/>
            </a:endParaRPr>
          </a:p>
          <a:p>
            <a:pPr marL="342900" indent="-342900">
              <a:spcAft>
                <a:spcPts val="600"/>
              </a:spcAft>
              <a:buFont typeface="Wingdings" pitchFamily="2" charset="2"/>
              <a:buChar char="§"/>
            </a:pPr>
            <a:r>
              <a:rPr lang="en-US" sz="2800" dirty="0" smtClean="0">
                <a:cs typeface="Calibri"/>
              </a:rPr>
              <a:t>Structural </a:t>
            </a:r>
            <a:r>
              <a:rPr lang="en-US" sz="2800" dirty="0">
                <a:cs typeface="Calibri"/>
              </a:rPr>
              <a:t>records and elements that are used within many different systems are given a non-system-specific name, such as street, city, and </a:t>
            </a:r>
            <a:r>
              <a:rPr lang="en-US" sz="2800" dirty="0" smtClean="0">
                <a:cs typeface="Calibri"/>
              </a:rPr>
              <a:t>zip.</a:t>
            </a:r>
            <a:endParaRPr lang="en-US" sz="2800" dirty="0">
              <a:cs typeface="Calibri"/>
            </a:endParaRPr>
          </a:p>
          <a:p>
            <a:pPr marL="342900" indent="-342900">
              <a:spcAft>
                <a:spcPts val="600"/>
              </a:spcAft>
              <a:buFont typeface="Wingdings" pitchFamily="2" charset="2"/>
              <a:buChar char="§"/>
            </a:pPr>
            <a:r>
              <a:rPr lang="en-US" sz="2800" dirty="0">
                <a:cs typeface="Calibri"/>
              </a:rPr>
              <a:t>The names do not reflect a functional </a:t>
            </a:r>
            <a:r>
              <a:rPr lang="en-US" sz="2800" dirty="0" smtClean="0">
                <a:cs typeface="Calibri"/>
              </a:rPr>
              <a:t>area.</a:t>
            </a:r>
            <a:endParaRPr lang="en-US" sz="2800" dirty="0">
              <a:cs typeface="Calibri"/>
            </a:endParaRPr>
          </a:p>
          <a:p>
            <a:pPr marL="342900" indent="-342900">
              <a:spcAft>
                <a:spcPts val="600"/>
              </a:spcAft>
              <a:buFont typeface="Wingdings" pitchFamily="2" charset="2"/>
              <a:buChar char="§"/>
            </a:pPr>
            <a:r>
              <a:rPr lang="en-US" sz="2800" dirty="0">
                <a:cs typeface="Calibri"/>
              </a:rPr>
              <a:t>This allows the analyst to define them once and use in many different </a:t>
            </a:r>
            <a:r>
              <a:rPr lang="en-US" sz="2800" dirty="0" smtClean="0">
                <a:cs typeface="Calibri"/>
              </a:rPr>
              <a:t>applications.</a:t>
            </a:r>
            <a:endParaRPr lang="en-US" sz="28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68</a:t>
            </a:fld>
            <a:endParaRPr lang="en-US"/>
          </a:p>
        </p:txBody>
      </p:sp>
    </p:spTree>
    <p:extLst>
      <p:ext uri="{BB962C8B-B14F-4D97-AF65-F5344CB8AC3E}">
        <p14:creationId xmlns:p14="http://schemas.microsoft.com/office/powerpoint/2010/main" val="654621442"/>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694" y="806028"/>
            <a:ext cx="4962525" cy="521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3237" y="2614602"/>
            <a:ext cx="3517435" cy="830997"/>
          </a:xfrm>
          <a:prstGeom prst="rect">
            <a:avLst/>
          </a:prstGeom>
        </p:spPr>
        <p:txBody>
          <a:bodyPr wrap="square" anchor="t">
            <a:spAutoFit/>
          </a:bodyPr>
          <a:lstStyle/>
          <a:p>
            <a:pPr algn="r"/>
            <a:r>
              <a:rPr lang="en-US" sz="2400" i="1" dirty="0">
                <a:cs typeface="Calibri"/>
              </a:rPr>
              <a:t>Structural Record </a:t>
            </a:r>
            <a:endParaRPr lang="en-US" sz="2400" i="1" dirty="0" smtClean="0">
              <a:cs typeface="Calibri"/>
            </a:endParaRPr>
          </a:p>
          <a:p>
            <a:pPr algn="r"/>
            <a:r>
              <a:rPr lang="en-US" sz="2400" i="1" dirty="0" smtClean="0">
                <a:cs typeface="Calibri"/>
              </a:rPr>
              <a:t>Example</a:t>
            </a:r>
            <a:endParaRPr lang="en-US" sz="2400" i="1"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69</a:t>
            </a:fld>
            <a:endParaRPr lang="en-US"/>
          </a:p>
        </p:txBody>
      </p:sp>
    </p:spTree>
    <p:extLst>
      <p:ext uri="{BB962C8B-B14F-4D97-AF65-F5344CB8AC3E}">
        <p14:creationId xmlns:p14="http://schemas.microsoft.com/office/powerpoint/2010/main" val="375532713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268357" y="2180364"/>
            <a:ext cx="9760226" cy="3077766"/>
          </a:xfrm>
        </p:spPr>
        <p:txBody>
          <a:bodyPr/>
          <a:lstStyle/>
          <a:p>
            <a:r>
              <a:rPr lang="en-US" sz="9600"/>
              <a:t>DATA FLOW DIAGRAM SYMBOLS</a:t>
            </a:r>
          </a:p>
        </p:txBody>
      </p:sp>
      <p:sp>
        <p:nvSpPr>
          <p:cNvPr id="3" name="Marcador de texto 2"/>
          <p:cNvSpPr>
            <a:spLocks noGrp="1"/>
          </p:cNvSpPr>
          <p:nvPr>
            <p:ph type="body" sz="quarter" idx="11"/>
          </p:nvPr>
        </p:nvSpPr>
        <p:spPr>
          <a:xfrm>
            <a:off x="304800" y="1828800"/>
            <a:ext cx="6605381" cy="815248"/>
          </a:xfrm>
        </p:spPr>
        <p:txBody>
          <a:bodyPr>
            <a:noAutofit/>
          </a:bodyPr>
          <a:lstStyle/>
          <a:p>
            <a:r>
              <a:rPr lang="en-US" sz="8800"/>
              <a:t>DATA FLOW DIAGRAM SYMBOLS</a:t>
            </a: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7</a:t>
            </a:fld>
            <a:endParaRPr lang="en-US"/>
          </a:p>
        </p:txBody>
      </p:sp>
    </p:spTree>
    <p:extLst>
      <p:ext uri="{BB962C8B-B14F-4D97-AF65-F5344CB8AC3E}">
        <p14:creationId xmlns:p14="http://schemas.microsoft.com/office/powerpoint/2010/main" val="3673466492"/>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IV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4. Logical and Physical Data Structures</a:t>
            </a:r>
            <a:endParaRPr lang="es-ES_tradnl" sz="2800" dirty="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3416320"/>
          </a:xfrm>
          <a:prstGeom prst="rect">
            <a:avLst/>
          </a:prstGeom>
        </p:spPr>
        <p:txBody>
          <a:bodyPr wrap="square" anchor="t">
            <a:spAutoFit/>
          </a:bodyPr>
          <a:lstStyle/>
          <a:p>
            <a:pPr marL="342900" indent="-342900">
              <a:spcAft>
                <a:spcPts val="600"/>
              </a:spcAft>
              <a:buFont typeface="Wingdings" pitchFamily="2" charset="2"/>
              <a:buChar char="§"/>
            </a:pPr>
            <a:endParaRPr lang="en-US" sz="2800" dirty="0" smtClean="0">
              <a:cs typeface="Calibri"/>
            </a:endParaRPr>
          </a:p>
          <a:p>
            <a:pPr marL="342900" indent="-342900">
              <a:spcAft>
                <a:spcPts val="600"/>
              </a:spcAft>
              <a:buFont typeface="Wingdings" pitchFamily="2" charset="2"/>
              <a:buChar char="§"/>
            </a:pPr>
            <a:r>
              <a:rPr lang="en-US" sz="2800" dirty="0">
                <a:cs typeface="Calibri"/>
              </a:rPr>
              <a:t>Logical </a:t>
            </a:r>
          </a:p>
          <a:p>
            <a:pPr marL="800100" lvl="1" indent="-457200">
              <a:spcAft>
                <a:spcPts val="600"/>
              </a:spcAft>
              <a:buFont typeface="Arial" pitchFamily="34" charset="0"/>
              <a:buChar char="•"/>
            </a:pPr>
            <a:r>
              <a:rPr lang="en-US" sz="2800" dirty="0">
                <a:cs typeface="Calibri"/>
              </a:rPr>
              <a:t>Show what data the business needs for its day-to-day </a:t>
            </a:r>
            <a:r>
              <a:rPr lang="en-US" sz="2800" dirty="0" smtClean="0">
                <a:cs typeface="Calibri"/>
              </a:rPr>
              <a:t>operations.</a:t>
            </a:r>
            <a:endParaRPr lang="en-US" sz="2800" dirty="0">
              <a:cs typeface="Calibri"/>
            </a:endParaRPr>
          </a:p>
          <a:p>
            <a:pPr marL="342900" indent="-342900">
              <a:spcAft>
                <a:spcPts val="600"/>
              </a:spcAft>
              <a:buFont typeface="Wingdings" pitchFamily="2" charset="2"/>
              <a:buChar char="§"/>
            </a:pPr>
            <a:r>
              <a:rPr lang="en-US" sz="2800" dirty="0">
                <a:cs typeface="Calibri"/>
              </a:rPr>
              <a:t>Physical</a:t>
            </a:r>
          </a:p>
          <a:p>
            <a:pPr marL="685800" lvl="1" indent="-342900">
              <a:spcAft>
                <a:spcPts val="600"/>
              </a:spcAft>
              <a:buFont typeface="Arial" pitchFamily="34" charset="0"/>
              <a:buChar char="•"/>
            </a:pPr>
            <a:r>
              <a:rPr lang="en-US" sz="2800" dirty="0">
                <a:cs typeface="Calibri"/>
              </a:rPr>
              <a:t>Include additional elements necessary for implementing the </a:t>
            </a:r>
            <a:r>
              <a:rPr lang="en-US" sz="2800" dirty="0" smtClean="0">
                <a:cs typeface="Calibri"/>
              </a:rPr>
              <a:t>system.</a:t>
            </a:r>
            <a:endParaRPr lang="en-US" sz="28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70</a:t>
            </a:fld>
            <a:endParaRPr lang="en-US"/>
          </a:p>
        </p:txBody>
      </p:sp>
    </p:spTree>
    <p:extLst>
      <p:ext uri="{BB962C8B-B14F-4D97-AF65-F5344CB8AC3E}">
        <p14:creationId xmlns:p14="http://schemas.microsoft.com/office/powerpoint/2010/main" val="3193031534"/>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IV</a:t>
            </a:r>
            <a:endParaRPr lang="es-ES_tradnl" dirty="0">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lstStyle/>
          <a:p>
            <a:r>
              <a:rPr lang="es-ES_tradnl" sz="2400">
                <a:solidFill>
                  <a:schemeClr val="accent6">
                    <a:lumMod val="50000"/>
                  </a:schemeClr>
                </a:solidFill>
              </a:rPr>
              <a:t>4. Logical and Physical Data Structures</a:t>
            </a:r>
            <a:endParaRPr lang="es-ES_tradnl" sz="2400" dirty="0">
              <a:solidFill>
                <a:schemeClr val="accent6">
                  <a:lumMod val="50000"/>
                </a:schemeClr>
              </a:solidFill>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4508927"/>
          </a:xfrm>
          <a:prstGeom prst="rect">
            <a:avLst/>
          </a:prstGeom>
        </p:spPr>
        <p:txBody>
          <a:bodyPr wrap="square" anchor="t">
            <a:spAutoFit/>
          </a:bodyPr>
          <a:lstStyle/>
          <a:p>
            <a:pPr marL="342900" indent="-342900">
              <a:spcAft>
                <a:spcPts val="600"/>
              </a:spcAft>
              <a:buFont typeface="Wingdings" pitchFamily="2" charset="2"/>
              <a:buChar char="§"/>
            </a:pPr>
            <a:endParaRPr lang="en-US" sz="2800" dirty="0" smtClean="0">
              <a:cs typeface="Calibri"/>
            </a:endParaRPr>
          </a:p>
          <a:p>
            <a:pPr marL="342900" indent="-342900">
              <a:spcAft>
                <a:spcPts val="600"/>
              </a:spcAft>
              <a:buFont typeface="Wingdings" pitchFamily="2" charset="2"/>
              <a:buChar char="§"/>
            </a:pPr>
            <a:r>
              <a:rPr lang="en-US" sz="2800" dirty="0">
                <a:cs typeface="Calibri"/>
              </a:rPr>
              <a:t>Physical Data </a:t>
            </a:r>
            <a:r>
              <a:rPr lang="en-US" sz="2800" dirty="0" smtClean="0">
                <a:cs typeface="Calibri"/>
              </a:rPr>
              <a:t>Structures:</a:t>
            </a:r>
          </a:p>
          <a:p>
            <a:pPr marL="685800" lvl="1" indent="-342900">
              <a:spcAft>
                <a:spcPts val="600"/>
              </a:spcAft>
              <a:buFont typeface="Arial" pitchFamily="34" charset="0"/>
              <a:buChar char="•"/>
            </a:pPr>
            <a:r>
              <a:rPr lang="en-US" sz="2800" dirty="0">
                <a:cs typeface="Calibri"/>
              </a:rPr>
              <a:t>Key fields used to locate records</a:t>
            </a:r>
          </a:p>
          <a:p>
            <a:pPr marL="685800" lvl="1" indent="-342900">
              <a:spcAft>
                <a:spcPts val="600"/>
              </a:spcAft>
              <a:buFont typeface="Arial" pitchFamily="34" charset="0"/>
              <a:buChar char="•"/>
            </a:pPr>
            <a:r>
              <a:rPr lang="en-US" sz="2800" dirty="0">
                <a:cs typeface="Calibri"/>
              </a:rPr>
              <a:t>Codes to identify record status</a:t>
            </a:r>
          </a:p>
          <a:p>
            <a:pPr marL="685800" lvl="1" indent="-342900">
              <a:spcAft>
                <a:spcPts val="600"/>
              </a:spcAft>
              <a:buFont typeface="Arial" pitchFamily="34" charset="0"/>
              <a:buChar char="•"/>
            </a:pPr>
            <a:r>
              <a:rPr lang="en-US" sz="2800" dirty="0">
                <a:cs typeface="Calibri"/>
              </a:rPr>
              <a:t>Transaction codes to identify different record types</a:t>
            </a:r>
          </a:p>
          <a:p>
            <a:pPr marL="685800" lvl="1" indent="-342900">
              <a:spcAft>
                <a:spcPts val="600"/>
              </a:spcAft>
              <a:buFont typeface="Arial" pitchFamily="34" charset="0"/>
              <a:buChar char="•"/>
            </a:pPr>
            <a:r>
              <a:rPr lang="en-US" sz="2800" dirty="0">
                <a:cs typeface="Calibri"/>
              </a:rPr>
              <a:t>Repeating group entries</a:t>
            </a:r>
          </a:p>
          <a:p>
            <a:pPr marL="685800" lvl="1" indent="-342900">
              <a:spcAft>
                <a:spcPts val="600"/>
              </a:spcAft>
              <a:buFont typeface="Arial" pitchFamily="34" charset="0"/>
              <a:buChar char="•"/>
            </a:pPr>
            <a:r>
              <a:rPr lang="en-US" sz="2800" dirty="0">
                <a:cs typeface="Calibri"/>
              </a:rPr>
              <a:t>Limits on items in a repeating group</a:t>
            </a:r>
          </a:p>
          <a:p>
            <a:pPr marL="685800" lvl="1" indent="-342900">
              <a:spcAft>
                <a:spcPts val="600"/>
              </a:spcAft>
              <a:buFont typeface="Arial" pitchFamily="34" charset="0"/>
              <a:buChar char="•"/>
            </a:pPr>
            <a:r>
              <a:rPr lang="en-US" sz="2800" dirty="0" smtClean="0">
                <a:cs typeface="Calibri"/>
              </a:rPr>
              <a:t>Password</a:t>
            </a:r>
            <a:endParaRPr lang="en-US" sz="28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71</a:t>
            </a:fld>
            <a:endParaRPr lang="en-US"/>
          </a:p>
        </p:txBody>
      </p:sp>
    </p:spTree>
    <p:extLst>
      <p:ext uri="{BB962C8B-B14F-4D97-AF65-F5344CB8AC3E}">
        <p14:creationId xmlns:p14="http://schemas.microsoft.com/office/powerpoint/2010/main" val="3209906589"/>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492153" y="894915"/>
            <a:ext cx="6703778" cy="3077766"/>
          </a:xfrm>
        </p:spPr>
        <p:txBody>
          <a:bodyPr/>
          <a:lstStyle/>
          <a:p>
            <a:r>
              <a:rPr lang="es-ES_tradnl" sz="8000" smtClean="0"/>
              <a:t>DEFINING DATA ELEMENTS</a:t>
            </a:r>
            <a:endParaRPr lang="es-ES_tradnl" sz="8000"/>
          </a:p>
        </p:txBody>
      </p:sp>
      <p:sp>
        <p:nvSpPr>
          <p:cNvPr id="3" name="Marcador de texto 2"/>
          <p:cNvSpPr>
            <a:spLocks noGrp="1"/>
          </p:cNvSpPr>
          <p:nvPr>
            <p:ph type="body" sz="quarter" idx="11"/>
          </p:nvPr>
        </p:nvSpPr>
        <p:spPr>
          <a:xfrm>
            <a:off x="533400" y="838200"/>
            <a:ext cx="6137246" cy="1383355"/>
          </a:xfrm>
        </p:spPr>
        <p:txBody>
          <a:bodyPr>
            <a:noAutofit/>
          </a:bodyPr>
          <a:lstStyle/>
          <a:p>
            <a:pPr algn="l"/>
            <a:r>
              <a:rPr lang="en-US" sz="8800" smtClean="0"/>
              <a:t>DEFINING DATA ELEMENTS</a:t>
            </a:r>
            <a:endParaRPr lang="en-US" sz="8800">
              <a:ea typeface="Lato Light" panose="020B0604020202020204" charset="0"/>
              <a:cs typeface="Lato Light" panose="020B0604020202020204" charset="0"/>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72</a:t>
            </a:fld>
            <a:endParaRPr lang="en-US"/>
          </a:p>
        </p:txBody>
      </p:sp>
    </p:spTree>
    <p:extLst>
      <p:ext uri="{BB962C8B-B14F-4D97-AF65-F5344CB8AC3E}">
        <p14:creationId xmlns:p14="http://schemas.microsoft.com/office/powerpoint/2010/main" val="3710436744"/>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339" y="79407"/>
            <a:ext cx="4380463" cy="668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13438" y="2377441"/>
            <a:ext cx="4227151" cy="1200329"/>
          </a:xfrm>
          <a:prstGeom prst="rect">
            <a:avLst/>
          </a:prstGeom>
        </p:spPr>
        <p:txBody>
          <a:bodyPr wrap="square" anchor="t">
            <a:spAutoFit/>
          </a:bodyPr>
          <a:lstStyle/>
          <a:p>
            <a:r>
              <a:rPr lang="en-US" sz="2400" i="1" dirty="0">
                <a:cs typeface="Calibri"/>
              </a:rPr>
              <a:t>An element </a:t>
            </a:r>
            <a:r>
              <a:rPr lang="en-US" sz="2400" i="1" dirty="0" smtClean="0">
                <a:cs typeface="Calibri"/>
              </a:rPr>
              <a:t>description</a:t>
            </a:r>
          </a:p>
          <a:p>
            <a:r>
              <a:rPr lang="en-US" sz="2400" i="1" dirty="0" smtClean="0">
                <a:cs typeface="Calibri"/>
              </a:rPr>
              <a:t>form </a:t>
            </a:r>
            <a:r>
              <a:rPr lang="en-US" sz="2400" i="1" dirty="0">
                <a:cs typeface="Calibri"/>
              </a:rPr>
              <a:t>example from </a:t>
            </a:r>
            <a:endParaRPr lang="en-US" sz="2400" i="1" dirty="0" smtClean="0">
              <a:cs typeface="Calibri"/>
            </a:endParaRPr>
          </a:p>
          <a:p>
            <a:r>
              <a:rPr lang="en-US" sz="2400" i="1" dirty="0" smtClean="0">
                <a:cs typeface="Calibri"/>
              </a:rPr>
              <a:t>World’s </a:t>
            </a:r>
            <a:r>
              <a:rPr lang="en-US" sz="2400" i="1" dirty="0">
                <a:cs typeface="Calibri"/>
              </a:rPr>
              <a:t>Trend Catalog Division</a:t>
            </a:r>
          </a:p>
        </p:txBody>
      </p:sp>
      <p:sp>
        <p:nvSpPr>
          <p:cNvPr id="5"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73</a:t>
            </a:fld>
            <a:endParaRPr lang="en-US"/>
          </a:p>
        </p:txBody>
      </p:sp>
    </p:spTree>
    <p:extLst>
      <p:ext uri="{BB962C8B-B14F-4D97-AF65-F5344CB8AC3E}">
        <p14:creationId xmlns:p14="http://schemas.microsoft.com/office/powerpoint/2010/main" val="2782290296"/>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latin typeface="+mj-lt"/>
                <a:ea typeface="Lato Light" panose="020B0604020202020204" charset="0"/>
                <a:cs typeface="Lato Light" panose="020B0604020202020204" charset="0"/>
              </a:rPr>
              <a:t>V</a:t>
            </a:r>
            <a:endParaRPr lang="es-ES_tradnl">
              <a:latin typeface="+mj-lt"/>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dirty="0">
                <a:solidFill>
                  <a:schemeClr val="accent6">
                    <a:lumMod val="50000"/>
                  </a:schemeClr>
                </a:solidFill>
                <a:latin typeface="+mn-lt"/>
              </a:rPr>
              <a:t>1. </a:t>
            </a:r>
            <a:r>
              <a:rPr lang="en-GB" sz="2800" dirty="0"/>
              <a:t>Describing Data Structures</a:t>
            </a:r>
            <a:endParaRPr lang="es-ES_tradnl" sz="2800" dirty="0">
              <a:solidFill>
                <a:schemeClr val="accent6">
                  <a:lumMod val="50000"/>
                </a:schemeClr>
              </a:solidFill>
              <a:latin typeface="+mn-lt"/>
            </a:endParaRP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5955476"/>
          </a:xfrm>
          <a:prstGeom prst="rect">
            <a:avLst/>
          </a:prstGeom>
        </p:spPr>
        <p:txBody>
          <a:bodyPr wrap="square" numCol="2" anchor="t">
            <a:spAutoFit/>
          </a:bodyPr>
          <a:lstStyle/>
          <a:p>
            <a:pPr marL="342900" indent="-342900">
              <a:spcAft>
                <a:spcPts val="600"/>
              </a:spcAft>
              <a:buFont typeface="Wingdings" pitchFamily="2" charset="2"/>
              <a:buChar char="§"/>
            </a:pPr>
            <a:endParaRPr lang="en-US" sz="2800" dirty="0" smtClean="0">
              <a:cs typeface="Calibri"/>
            </a:endParaRPr>
          </a:p>
          <a:p>
            <a:pPr marL="342900" indent="-342900">
              <a:spcAft>
                <a:spcPts val="600"/>
              </a:spcAft>
              <a:buFont typeface="Wingdings" pitchFamily="2" charset="2"/>
              <a:buChar char="§"/>
            </a:pPr>
            <a:r>
              <a:rPr lang="en-US" sz="2800" dirty="0" smtClean="0">
                <a:cs typeface="Calibri"/>
              </a:rPr>
              <a:t>Element </a:t>
            </a:r>
            <a:r>
              <a:rPr lang="en-US" sz="2800" dirty="0">
                <a:cs typeface="Calibri"/>
              </a:rPr>
              <a:t>ID </a:t>
            </a:r>
          </a:p>
          <a:p>
            <a:pPr marL="342900" indent="-342900">
              <a:spcAft>
                <a:spcPts val="600"/>
              </a:spcAft>
              <a:buFont typeface="Wingdings" pitchFamily="2" charset="2"/>
              <a:buChar char="§"/>
            </a:pPr>
            <a:r>
              <a:rPr lang="en-US" sz="2800" dirty="0">
                <a:cs typeface="Calibri"/>
              </a:rPr>
              <a:t>The name of the element</a:t>
            </a:r>
          </a:p>
          <a:p>
            <a:pPr marL="342900" indent="-342900">
              <a:spcAft>
                <a:spcPts val="600"/>
              </a:spcAft>
              <a:buFont typeface="Wingdings" pitchFamily="2" charset="2"/>
              <a:buChar char="§"/>
            </a:pPr>
            <a:r>
              <a:rPr lang="en-US" sz="2800" dirty="0">
                <a:cs typeface="Calibri"/>
              </a:rPr>
              <a:t>Aliases</a:t>
            </a:r>
          </a:p>
          <a:p>
            <a:pPr marL="342900" indent="-342900">
              <a:spcAft>
                <a:spcPts val="600"/>
              </a:spcAft>
              <a:buFont typeface="Wingdings" pitchFamily="2" charset="2"/>
              <a:buChar char="§"/>
            </a:pPr>
            <a:r>
              <a:rPr lang="en-US" sz="2800" dirty="0">
                <a:cs typeface="Calibri"/>
              </a:rPr>
              <a:t>A short description of the element</a:t>
            </a:r>
          </a:p>
          <a:p>
            <a:pPr marL="342900" indent="-342900">
              <a:spcAft>
                <a:spcPts val="600"/>
              </a:spcAft>
              <a:buFont typeface="Wingdings" pitchFamily="2" charset="2"/>
              <a:buChar char="§"/>
            </a:pPr>
            <a:r>
              <a:rPr lang="en-US" sz="2800" dirty="0">
                <a:cs typeface="Calibri"/>
              </a:rPr>
              <a:t>Element is base or </a:t>
            </a:r>
            <a:r>
              <a:rPr lang="en-US" sz="2800" dirty="0" smtClean="0">
                <a:cs typeface="Calibri"/>
              </a:rPr>
              <a:t>derived</a:t>
            </a:r>
            <a:endParaRPr lang="en-US" sz="2800" dirty="0">
              <a:cs typeface="Calibri"/>
            </a:endParaRPr>
          </a:p>
          <a:p>
            <a:pPr marL="342900" indent="-342900">
              <a:spcAft>
                <a:spcPts val="600"/>
              </a:spcAft>
              <a:buFont typeface="Wingdings" pitchFamily="2" charset="2"/>
              <a:buChar char="§"/>
            </a:pPr>
            <a:r>
              <a:rPr lang="en-US" sz="2800" dirty="0">
                <a:cs typeface="Calibri"/>
              </a:rPr>
              <a:t>Element </a:t>
            </a:r>
            <a:r>
              <a:rPr lang="en-US" sz="2800" dirty="0" smtClean="0">
                <a:cs typeface="Calibri"/>
              </a:rPr>
              <a:t>length</a:t>
            </a:r>
          </a:p>
          <a:p>
            <a:pPr marL="342900" indent="-342900">
              <a:spcAft>
                <a:spcPts val="600"/>
              </a:spcAft>
              <a:buFont typeface="Wingdings" pitchFamily="2" charset="2"/>
              <a:buChar char="§"/>
            </a:pPr>
            <a:endParaRPr lang="en-US" sz="2800" dirty="0">
              <a:cs typeface="Calibri"/>
            </a:endParaRPr>
          </a:p>
          <a:p>
            <a:pPr marL="342900" indent="-342900">
              <a:spcAft>
                <a:spcPts val="600"/>
              </a:spcAft>
              <a:buFont typeface="Wingdings" pitchFamily="2" charset="2"/>
              <a:buChar char="§"/>
            </a:pPr>
            <a:endParaRPr lang="en-US" sz="2800" dirty="0" smtClean="0">
              <a:cs typeface="Calibri"/>
            </a:endParaRPr>
          </a:p>
          <a:p>
            <a:pPr marL="342900" indent="-342900">
              <a:spcAft>
                <a:spcPts val="600"/>
              </a:spcAft>
              <a:buFont typeface="Wingdings" pitchFamily="2" charset="2"/>
              <a:buChar char="§"/>
            </a:pPr>
            <a:endParaRPr lang="en-US" sz="2800" dirty="0">
              <a:cs typeface="Calibri"/>
            </a:endParaRPr>
          </a:p>
          <a:p>
            <a:pPr marL="342900" indent="-342900">
              <a:spcAft>
                <a:spcPts val="600"/>
              </a:spcAft>
              <a:buFont typeface="Wingdings" pitchFamily="2" charset="2"/>
              <a:buChar char="§"/>
            </a:pPr>
            <a:endParaRPr lang="en-US" sz="2800" dirty="0">
              <a:cs typeface="Calibri"/>
            </a:endParaRPr>
          </a:p>
          <a:p>
            <a:pPr marL="342900" indent="-342900">
              <a:spcAft>
                <a:spcPts val="600"/>
              </a:spcAft>
              <a:buFont typeface="Wingdings" pitchFamily="2" charset="2"/>
              <a:buChar char="§"/>
            </a:pPr>
            <a:r>
              <a:rPr lang="en-US" sz="2800" dirty="0">
                <a:cs typeface="Calibri"/>
              </a:rPr>
              <a:t>Type of data</a:t>
            </a:r>
          </a:p>
          <a:p>
            <a:pPr marL="342900" indent="-342900">
              <a:spcAft>
                <a:spcPts val="600"/>
              </a:spcAft>
              <a:buFont typeface="Wingdings" pitchFamily="2" charset="2"/>
              <a:buChar char="§"/>
            </a:pPr>
            <a:r>
              <a:rPr lang="en-US" sz="2800" dirty="0">
                <a:cs typeface="Calibri"/>
              </a:rPr>
              <a:t>Input and output formats</a:t>
            </a:r>
          </a:p>
          <a:p>
            <a:pPr marL="342900" indent="-342900">
              <a:spcAft>
                <a:spcPts val="600"/>
              </a:spcAft>
              <a:buFont typeface="Wingdings" pitchFamily="2" charset="2"/>
              <a:buChar char="§"/>
            </a:pPr>
            <a:r>
              <a:rPr lang="en-US" sz="2800" dirty="0">
                <a:cs typeface="Calibri"/>
              </a:rPr>
              <a:t>Validation criteria</a:t>
            </a:r>
          </a:p>
          <a:p>
            <a:pPr marL="342900" indent="-342900">
              <a:spcAft>
                <a:spcPts val="600"/>
              </a:spcAft>
              <a:buFont typeface="Wingdings" pitchFamily="2" charset="2"/>
              <a:buChar char="§"/>
            </a:pPr>
            <a:r>
              <a:rPr lang="en-US" sz="2800" dirty="0">
                <a:cs typeface="Calibri"/>
              </a:rPr>
              <a:t>Default value</a:t>
            </a:r>
          </a:p>
          <a:p>
            <a:pPr marL="342900" indent="-342900">
              <a:spcAft>
                <a:spcPts val="600"/>
              </a:spcAft>
              <a:buFont typeface="Wingdings" pitchFamily="2" charset="2"/>
              <a:buChar char="§"/>
            </a:pPr>
            <a:r>
              <a:rPr lang="en-US" sz="2800" dirty="0">
                <a:cs typeface="Calibri"/>
              </a:rPr>
              <a:t>An additional comment or remark area</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74</a:t>
            </a:fld>
            <a:endParaRPr lang="en-US"/>
          </a:p>
        </p:txBody>
      </p:sp>
    </p:spTree>
    <p:extLst>
      <p:ext uri="{BB962C8B-B14F-4D97-AF65-F5344CB8AC3E}">
        <p14:creationId xmlns:p14="http://schemas.microsoft.com/office/powerpoint/2010/main" val="2206011762"/>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dirty="0">
                <a:solidFill>
                  <a:schemeClr val="accent6">
                    <a:lumMod val="50000"/>
                  </a:schemeClr>
                </a:solidFill>
                <a:latin typeface="+mn-lt"/>
              </a:rPr>
              <a:t>2</a:t>
            </a:r>
            <a:r>
              <a:rPr lang="es-ES_tradnl" sz="2800" dirty="0" smtClean="0">
                <a:solidFill>
                  <a:schemeClr val="accent6">
                    <a:lumMod val="50000"/>
                  </a:schemeClr>
                </a:solidFill>
                <a:latin typeface="+mn-lt"/>
              </a:rPr>
              <a:t>. </a:t>
            </a:r>
            <a:r>
              <a:rPr lang="en-GB" sz="2800" dirty="0"/>
              <a:t>Element ID </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2462213"/>
          </a:xfrm>
          <a:prstGeom prst="rect">
            <a:avLst/>
          </a:prstGeom>
        </p:spPr>
        <p:txBody>
          <a:bodyPr wrap="square" numCol="1" anchor="t">
            <a:spAutoFit/>
          </a:bodyPr>
          <a:lstStyle/>
          <a:p>
            <a:pPr marL="342900" indent="-342900">
              <a:spcAft>
                <a:spcPts val="600"/>
              </a:spcAft>
              <a:buFont typeface="Wingdings" pitchFamily="2" charset="2"/>
              <a:buChar char="§"/>
            </a:pPr>
            <a:endParaRPr lang="en-US" sz="3600" dirty="0" smtClean="0">
              <a:cs typeface="Calibri"/>
            </a:endParaRPr>
          </a:p>
          <a:p>
            <a:pPr marL="342900" indent="-342900">
              <a:spcAft>
                <a:spcPts val="600"/>
              </a:spcAft>
              <a:buFont typeface="Wingdings" pitchFamily="2" charset="2"/>
              <a:buChar char="§"/>
            </a:pPr>
            <a:r>
              <a:rPr lang="en-US" sz="3600" dirty="0" smtClean="0">
                <a:cs typeface="Calibri"/>
              </a:rPr>
              <a:t>Optional entry.</a:t>
            </a:r>
            <a:endParaRPr lang="en-US" sz="3600" dirty="0">
              <a:cs typeface="Calibri"/>
            </a:endParaRPr>
          </a:p>
          <a:p>
            <a:pPr marL="342900" indent="-342900">
              <a:spcAft>
                <a:spcPts val="600"/>
              </a:spcAft>
              <a:buFont typeface="Wingdings" pitchFamily="2" charset="2"/>
              <a:buChar char="§"/>
            </a:pPr>
            <a:r>
              <a:rPr lang="en-US" sz="3600" dirty="0">
                <a:cs typeface="Calibri"/>
              </a:rPr>
              <a:t>Allows the analyst to build automated data dictionary </a:t>
            </a:r>
            <a:r>
              <a:rPr lang="en-US" sz="3600" dirty="0" smtClean="0">
                <a:cs typeface="Calibri"/>
              </a:rPr>
              <a:t>entries.</a:t>
            </a:r>
            <a:endParaRPr lang="en-US" sz="36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75</a:t>
            </a:fld>
            <a:endParaRPr lang="en-US"/>
          </a:p>
        </p:txBody>
      </p:sp>
    </p:spTree>
    <p:extLst>
      <p:ext uri="{BB962C8B-B14F-4D97-AF65-F5344CB8AC3E}">
        <p14:creationId xmlns:p14="http://schemas.microsoft.com/office/powerpoint/2010/main" val="2070681156"/>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3. The Nam of the Element</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3847207"/>
          </a:xfrm>
          <a:prstGeom prst="rect">
            <a:avLst/>
          </a:prstGeom>
        </p:spPr>
        <p:txBody>
          <a:bodyPr wrap="square" numCol="1" anchor="t">
            <a:spAutoFit/>
          </a:bodyPr>
          <a:lstStyle/>
          <a:p>
            <a:pPr marL="342900" indent="-342900">
              <a:spcAft>
                <a:spcPts val="600"/>
              </a:spcAft>
              <a:buFont typeface="Wingdings" pitchFamily="2" charset="2"/>
              <a:buChar char="§"/>
            </a:pPr>
            <a:endParaRPr lang="en-US" sz="3200" dirty="0" smtClean="0">
              <a:cs typeface="Calibri"/>
            </a:endParaRPr>
          </a:p>
          <a:p>
            <a:pPr marL="342900" indent="-342900">
              <a:spcAft>
                <a:spcPts val="600"/>
              </a:spcAft>
              <a:buFont typeface="Wingdings" pitchFamily="2" charset="2"/>
              <a:buChar char="§"/>
            </a:pPr>
            <a:r>
              <a:rPr lang="en-US" sz="3200" dirty="0" smtClean="0">
                <a:cs typeface="Calibri"/>
              </a:rPr>
              <a:t>Should </a:t>
            </a:r>
            <a:r>
              <a:rPr lang="en-US" sz="3200" dirty="0">
                <a:cs typeface="Calibri"/>
              </a:rPr>
              <a:t>be:</a:t>
            </a:r>
          </a:p>
          <a:p>
            <a:pPr marL="685800" lvl="1" indent="-342900">
              <a:spcAft>
                <a:spcPts val="600"/>
              </a:spcAft>
              <a:buFont typeface="Arial" pitchFamily="34" charset="0"/>
              <a:buChar char="•"/>
            </a:pPr>
            <a:r>
              <a:rPr lang="en-US" sz="3200" dirty="0">
                <a:cs typeface="Calibri"/>
              </a:rPr>
              <a:t>Descriptive</a:t>
            </a:r>
          </a:p>
          <a:p>
            <a:pPr marL="685800" lvl="1" indent="-342900">
              <a:spcAft>
                <a:spcPts val="600"/>
              </a:spcAft>
              <a:buFont typeface="Arial" pitchFamily="34" charset="0"/>
              <a:buChar char="•"/>
            </a:pPr>
            <a:r>
              <a:rPr lang="en-US" sz="3200" dirty="0">
                <a:cs typeface="Calibri"/>
              </a:rPr>
              <a:t>Unique</a:t>
            </a:r>
          </a:p>
          <a:p>
            <a:pPr marL="342900" indent="-342900">
              <a:spcAft>
                <a:spcPts val="600"/>
              </a:spcAft>
              <a:buFont typeface="Wingdings" pitchFamily="2" charset="2"/>
              <a:buChar char="§"/>
            </a:pPr>
            <a:r>
              <a:rPr lang="en-US" sz="3200" dirty="0">
                <a:cs typeface="Calibri"/>
              </a:rPr>
              <a:t>Based on what the element is commonly called in most programs or by the major user of the </a:t>
            </a:r>
            <a:r>
              <a:rPr lang="en-US" sz="3200" dirty="0" smtClean="0">
                <a:cs typeface="Calibri"/>
              </a:rPr>
              <a:t>element.</a:t>
            </a:r>
            <a:endParaRPr lang="en-US" sz="32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76</a:t>
            </a:fld>
            <a:endParaRPr lang="en-US"/>
          </a:p>
        </p:txBody>
      </p:sp>
    </p:spTree>
    <p:extLst>
      <p:ext uri="{BB962C8B-B14F-4D97-AF65-F5344CB8AC3E}">
        <p14:creationId xmlns:p14="http://schemas.microsoft.com/office/powerpoint/2010/main" val="163361161"/>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4. Aliases</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3770263"/>
          </a:xfrm>
          <a:prstGeom prst="rect">
            <a:avLst/>
          </a:prstGeom>
        </p:spPr>
        <p:txBody>
          <a:bodyPr wrap="square" numCol="1" anchor="t">
            <a:spAutoFit/>
          </a:bodyPr>
          <a:lstStyle/>
          <a:p>
            <a:pPr marL="342900" indent="-342900">
              <a:spcAft>
                <a:spcPts val="600"/>
              </a:spcAft>
              <a:buFont typeface="Wingdings" pitchFamily="2" charset="2"/>
              <a:buChar char="§"/>
            </a:pPr>
            <a:endParaRPr lang="en-US" sz="3200" dirty="0" smtClean="0">
              <a:cs typeface="Calibri"/>
            </a:endParaRPr>
          </a:p>
          <a:p>
            <a:pPr marL="342900" indent="-342900">
              <a:spcAft>
                <a:spcPts val="600"/>
              </a:spcAft>
              <a:buFont typeface="Wingdings" pitchFamily="2" charset="2"/>
              <a:buChar char="§"/>
            </a:pPr>
            <a:r>
              <a:rPr lang="en-US" sz="3200" dirty="0" smtClean="0">
                <a:cs typeface="Calibri"/>
              </a:rPr>
              <a:t>Synonyms </a:t>
            </a:r>
            <a:r>
              <a:rPr lang="en-US" sz="3200" dirty="0">
                <a:cs typeface="Calibri"/>
              </a:rPr>
              <a:t>or other names for the </a:t>
            </a:r>
            <a:r>
              <a:rPr lang="en-US" sz="3200" dirty="0" smtClean="0">
                <a:cs typeface="Calibri"/>
              </a:rPr>
              <a:t>element.</a:t>
            </a:r>
            <a:endParaRPr lang="en-US" sz="3200" dirty="0">
              <a:cs typeface="Calibri"/>
            </a:endParaRPr>
          </a:p>
          <a:p>
            <a:pPr marL="342900" indent="-342900">
              <a:spcAft>
                <a:spcPts val="600"/>
              </a:spcAft>
              <a:buFont typeface="Wingdings" pitchFamily="2" charset="2"/>
              <a:buChar char="§"/>
            </a:pPr>
            <a:r>
              <a:rPr lang="en-US" sz="3200" dirty="0">
                <a:cs typeface="Calibri"/>
              </a:rPr>
              <a:t>Names used by different users in different </a:t>
            </a:r>
            <a:r>
              <a:rPr lang="en-US" sz="3200" dirty="0" smtClean="0">
                <a:cs typeface="Calibri"/>
              </a:rPr>
              <a:t>systems.</a:t>
            </a:r>
            <a:endParaRPr lang="en-US" sz="3200" dirty="0">
              <a:cs typeface="Calibri"/>
            </a:endParaRPr>
          </a:p>
          <a:p>
            <a:pPr marL="342900" indent="-342900">
              <a:spcAft>
                <a:spcPts val="600"/>
              </a:spcAft>
              <a:buFont typeface="Wingdings" pitchFamily="2" charset="2"/>
              <a:buChar char="§"/>
            </a:pPr>
            <a:r>
              <a:rPr lang="en-US" sz="3200" dirty="0">
                <a:cs typeface="Calibri"/>
              </a:rPr>
              <a:t>A CUSTOMER NUMBER may also be called a RECEIVABLE ACCOUNT NUMBER or a CLIENT </a:t>
            </a:r>
            <a:r>
              <a:rPr lang="en-US" sz="3200" dirty="0" smtClean="0">
                <a:cs typeface="Calibri"/>
              </a:rPr>
              <a:t>NUMBER.</a:t>
            </a:r>
            <a:endParaRPr lang="en-US" sz="32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77</a:t>
            </a:fld>
            <a:endParaRPr lang="en-US"/>
          </a:p>
        </p:txBody>
      </p:sp>
    </p:spTree>
    <p:extLst>
      <p:ext uri="{BB962C8B-B14F-4D97-AF65-F5344CB8AC3E}">
        <p14:creationId xmlns:p14="http://schemas.microsoft.com/office/powerpoint/2010/main" val="3238831555"/>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5. Short Description of the Element</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2708434"/>
          </a:xfrm>
          <a:prstGeom prst="rect">
            <a:avLst/>
          </a:prstGeom>
        </p:spPr>
        <p:txBody>
          <a:bodyPr wrap="square" numCol="1" anchor="t">
            <a:spAutoFit/>
          </a:bodyPr>
          <a:lstStyle/>
          <a:p>
            <a:pPr marL="342900" indent="-342900">
              <a:spcAft>
                <a:spcPts val="600"/>
              </a:spcAft>
              <a:buFont typeface="Wingdings" pitchFamily="2" charset="2"/>
              <a:buChar char="§"/>
            </a:pPr>
            <a:endParaRPr lang="en-US" sz="3200" dirty="0" smtClean="0">
              <a:cs typeface="Calibri"/>
            </a:endParaRPr>
          </a:p>
          <a:p>
            <a:pPr marL="342900" indent="-342900">
              <a:spcAft>
                <a:spcPts val="600"/>
              </a:spcAft>
              <a:buFont typeface="Wingdings" pitchFamily="2" charset="2"/>
              <a:buChar char="§"/>
            </a:pPr>
            <a:r>
              <a:rPr lang="en-US" sz="3200" dirty="0" smtClean="0">
                <a:cs typeface="Calibri"/>
              </a:rPr>
              <a:t>An </a:t>
            </a:r>
            <a:r>
              <a:rPr lang="en-US" sz="3200" dirty="0">
                <a:cs typeface="Calibri"/>
              </a:rPr>
              <a:t>example might be:</a:t>
            </a:r>
          </a:p>
          <a:p>
            <a:pPr marL="685800" lvl="1" indent="-342900">
              <a:spcAft>
                <a:spcPts val="600"/>
              </a:spcAft>
              <a:buFont typeface="Arial" pitchFamily="34" charset="0"/>
              <a:buChar char="•"/>
            </a:pPr>
            <a:r>
              <a:rPr lang="en-US" sz="3200" dirty="0">
                <a:cs typeface="Calibri"/>
              </a:rPr>
              <a:t>Uniquely identifies a customer who has made any business transactions within the last five years</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78</a:t>
            </a:fld>
            <a:endParaRPr lang="en-US"/>
          </a:p>
        </p:txBody>
      </p:sp>
    </p:spTree>
    <p:extLst>
      <p:ext uri="{BB962C8B-B14F-4D97-AF65-F5344CB8AC3E}">
        <p14:creationId xmlns:p14="http://schemas.microsoft.com/office/powerpoint/2010/main" val="2174073710"/>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6. Element Is Base or Derived</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2831544"/>
          </a:xfrm>
          <a:prstGeom prst="rect">
            <a:avLst/>
          </a:prstGeom>
        </p:spPr>
        <p:txBody>
          <a:bodyPr wrap="square" numCol="1" anchor="t">
            <a:spAutoFit/>
          </a:bodyPr>
          <a:lstStyle/>
          <a:p>
            <a:pPr marL="342900" indent="-342900">
              <a:spcAft>
                <a:spcPts val="600"/>
              </a:spcAft>
              <a:buFont typeface="Wingdings" pitchFamily="2" charset="2"/>
              <a:buChar char="§"/>
            </a:pPr>
            <a:endParaRPr lang="en-US" sz="2800" dirty="0" smtClean="0">
              <a:cs typeface="Calibri"/>
            </a:endParaRPr>
          </a:p>
          <a:p>
            <a:pPr marL="342900" indent="-342900">
              <a:spcAft>
                <a:spcPts val="600"/>
              </a:spcAft>
              <a:buFont typeface="Wingdings" pitchFamily="2" charset="2"/>
              <a:buChar char="§"/>
            </a:pPr>
            <a:r>
              <a:rPr lang="en-US" sz="2800" dirty="0" smtClean="0">
                <a:cs typeface="Calibri"/>
              </a:rPr>
              <a:t>A </a:t>
            </a:r>
            <a:r>
              <a:rPr lang="en-US" sz="2800" dirty="0">
                <a:cs typeface="Calibri"/>
              </a:rPr>
              <a:t>base element is one that has been initially keyed into the </a:t>
            </a:r>
            <a:r>
              <a:rPr lang="en-US" sz="2800" dirty="0" smtClean="0">
                <a:cs typeface="Calibri"/>
              </a:rPr>
              <a:t>system.</a:t>
            </a:r>
            <a:endParaRPr lang="en-US" sz="2800" dirty="0">
              <a:cs typeface="Calibri"/>
            </a:endParaRPr>
          </a:p>
          <a:p>
            <a:pPr marL="342900" indent="-342900">
              <a:spcAft>
                <a:spcPts val="600"/>
              </a:spcAft>
              <a:buFont typeface="Wingdings" pitchFamily="2" charset="2"/>
              <a:buChar char="§"/>
            </a:pPr>
            <a:r>
              <a:rPr lang="en-US" sz="2800" dirty="0">
                <a:cs typeface="Calibri"/>
              </a:rPr>
              <a:t>A derived element is one that is created by a process, usually as the result of a calculation or a series of decision making </a:t>
            </a:r>
            <a:r>
              <a:rPr lang="en-US" sz="2800" dirty="0" smtClean="0">
                <a:cs typeface="Calibri"/>
              </a:rPr>
              <a:t>statements.</a:t>
            </a:r>
            <a:endParaRPr lang="en-US" sz="28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79</a:t>
            </a:fld>
            <a:endParaRPr lang="en-US"/>
          </a:p>
        </p:txBody>
      </p:sp>
    </p:spTree>
    <p:extLst>
      <p:ext uri="{BB962C8B-B14F-4D97-AF65-F5344CB8AC3E}">
        <p14:creationId xmlns:p14="http://schemas.microsoft.com/office/powerpoint/2010/main" val="394431450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n-US" sz="2800"/>
              <a:t>I. DATA FLOW DIAGRAM SYMBOLS</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6"/>
            <a:ext cx="8004659" cy="3970318"/>
          </a:xfrm>
          <a:prstGeom prst="rect">
            <a:avLst/>
          </a:prstGeom>
        </p:spPr>
        <p:txBody>
          <a:bodyPr wrap="square" anchor="t">
            <a:spAutoFit/>
          </a:bodyPr>
          <a:lstStyle/>
          <a:p>
            <a:pPr marL="342900" indent="-342900">
              <a:lnSpc>
                <a:spcPct val="150000"/>
              </a:lnSpc>
              <a:buFont typeface="Wingdings" pitchFamily="2" charset="2"/>
              <a:buChar char="§"/>
            </a:pPr>
            <a:r>
              <a:rPr lang="en-US" sz="2800"/>
              <a:t>A double square for an external entity</a:t>
            </a:r>
          </a:p>
          <a:p>
            <a:pPr marL="342900" indent="-342900">
              <a:lnSpc>
                <a:spcPct val="150000"/>
              </a:lnSpc>
              <a:buFont typeface="Wingdings" pitchFamily="2" charset="2"/>
              <a:buChar char="§"/>
            </a:pPr>
            <a:r>
              <a:rPr lang="en-US" sz="2800"/>
              <a:t>An arrow for movement of data from one point to another</a:t>
            </a:r>
          </a:p>
          <a:p>
            <a:pPr marL="342900" indent="-342900">
              <a:lnSpc>
                <a:spcPct val="150000"/>
              </a:lnSpc>
              <a:buFont typeface="Wingdings" pitchFamily="2" charset="2"/>
              <a:buChar char="§"/>
            </a:pPr>
            <a:r>
              <a:rPr lang="en-US" sz="2800"/>
              <a:t>A rectangle with rounded corners for the occurrence of a transforming process</a:t>
            </a:r>
          </a:p>
          <a:p>
            <a:pPr marL="342900" indent="-342900">
              <a:lnSpc>
                <a:spcPct val="150000"/>
              </a:lnSpc>
              <a:buFont typeface="Wingdings" pitchFamily="2" charset="2"/>
              <a:buChar char="§"/>
            </a:pPr>
            <a:r>
              <a:rPr lang="en-US" sz="2800"/>
              <a:t>An open-ended rectangle for a data store</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8</a:t>
            </a:fld>
            <a:endParaRPr lang="en-US"/>
          </a:p>
        </p:txBody>
      </p:sp>
    </p:spTree>
    <p:extLst>
      <p:ext uri="{BB962C8B-B14F-4D97-AF65-F5344CB8AC3E}">
        <p14:creationId xmlns:p14="http://schemas.microsoft.com/office/powerpoint/2010/main" val="4170319039"/>
      </p:ext>
    </p:extLst>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a:solidFill>
                  <a:schemeClr val="accent6">
                    <a:lumMod val="50000"/>
                  </a:schemeClr>
                </a:solidFill>
                <a:latin typeface="+mn-lt"/>
              </a:rPr>
              <a:t>7</a:t>
            </a:r>
            <a:r>
              <a:rPr lang="es-ES_tradnl" sz="2800" smtClean="0">
                <a:solidFill>
                  <a:schemeClr val="accent6">
                    <a:lumMod val="50000"/>
                  </a:schemeClr>
                </a:solidFill>
                <a:latin typeface="+mn-lt"/>
              </a:rPr>
              <a:t>. Element Length</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4770537"/>
          </a:xfrm>
          <a:prstGeom prst="rect">
            <a:avLst/>
          </a:prstGeom>
        </p:spPr>
        <p:txBody>
          <a:bodyPr wrap="square" numCol="1" anchor="t">
            <a:spAutoFit/>
          </a:bodyPr>
          <a:lstStyle/>
          <a:p>
            <a:pPr marL="342900" indent="-342900">
              <a:spcAft>
                <a:spcPts val="600"/>
              </a:spcAft>
              <a:buFont typeface="Wingdings" pitchFamily="2" charset="2"/>
              <a:buChar char="§"/>
            </a:pPr>
            <a:endParaRPr lang="en-US" sz="2400" dirty="0" smtClean="0">
              <a:cs typeface="Calibri"/>
            </a:endParaRPr>
          </a:p>
          <a:p>
            <a:pPr marL="342900" indent="-342900">
              <a:spcAft>
                <a:spcPts val="600"/>
              </a:spcAft>
              <a:buFont typeface="Wingdings" pitchFamily="2" charset="2"/>
              <a:buChar char="§"/>
            </a:pPr>
            <a:r>
              <a:rPr lang="en-US" sz="2400" dirty="0" smtClean="0">
                <a:cs typeface="Calibri"/>
              </a:rPr>
              <a:t>What </a:t>
            </a:r>
            <a:r>
              <a:rPr lang="en-US" sz="2400" dirty="0">
                <a:cs typeface="Calibri"/>
              </a:rPr>
              <a:t>should the element length </a:t>
            </a:r>
            <a:r>
              <a:rPr lang="en-US" sz="2400" dirty="0" smtClean="0">
                <a:cs typeface="Calibri"/>
              </a:rPr>
              <a:t>be</a:t>
            </a:r>
            <a:endParaRPr lang="en-US" sz="2400" dirty="0">
              <a:cs typeface="Calibri"/>
            </a:endParaRPr>
          </a:p>
          <a:p>
            <a:pPr marL="685800" lvl="1" indent="-342900">
              <a:spcAft>
                <a:spcPts val="600"/>
              </a:spcAft>
              <a:buFont typeface="Arial" pitchFamily="34" charset="0"/>
              <a:buChar char="•"/>
            </a:pPr>
            <a:r>
              <a:rPr lang="en-US" sz="2400" dirty="0">
                <a:cs typeface="Calibri"/>
              </a:rPr>
              <a:t>Some elements have standard lengths, state abbreviations, zip codes, or telephone numbers</a:t>
            </a:r>
          </a:p>
          <a:p>
            <a:pPr marL="685800" lvl="1" indent="-342900">
              <a:spcAft>
                <a:spcPts val="600"/>
              </a:spcAft>
              <a:buFont typeface="Arial" pitchFamily="34" charset="0"/>
              <a:buChar char="•"/>
            </a:pPr>
            <a:r>
              <a:rPr lang="en-US" sz="2400" dirty="0">
                <a:cs typeface="Calibri"/>
              </a:rPr>
              <a:t>For other elements, the length may vary and the analyst and user community must decide the final </a:t>
            </a:r>
            <a:r>
              <a:rPr lang="en-US" sz="2400" dirty="0" smtClean="0">
                <a:cs typeface="Calibri"/>
              </a:rPr>
              <a:t>length</a:t>
            </a:r>
          </a:p>
          <a:p>
            <a:pPr marL="685800" lvl="1" indent="-342900">
              <a:spcAft>
                <a:spcPts val="600"/>
              </a:spcAft>
              <a:buFont typeface="Arial" pitchFamily="34" charset="0"/>
              <a:buChar char="•"/>
            </a:pPr>
            <a:r>
              <a:rPr lang="en-US" sz="2400" dirty="0">
                <a:cs typeface="Calibri"/>
              </a:rPr>
              <a:t>Numeric amount lengths </a:t>
            </a:r>
          </a:p>
          <a:p>
            <a:pPr marL="685800" lvl="1" indent="-342900">
              <a:spcAft>
                <a:spcPts val="600"/>
              </a:spcAft>
              <a:buFont typeface="Arial" pitchFamily="34" charset="0"/>
              <a:buChar char="•"/>
            </a:pPr>
            <a:r>
              <a:rPr lang="en-US" sz="2400" dirty="0">
                <a:cs typeface="Calibri"/>
              </a:rPr>
              <a:t>Name and address fields</a:t>
            </a:r>
          </a:p>
          <a:p>
            <a:pPr marL="685800" lvl="1" indent="-342900">
              <a:spcAft>
                <a:spcPts val="600"/>
              </a:spcAft>
              <a:buFont typeface="Arial" pitchFamily="34" charset="0"/>
              <a:buChar char="•"/>
            </a:pPr>
            <a:r>
              <a:rPr lang="en-US" sz="2400" dirty="0">
                <a:cs typeface="Calibri"/>
              </a:rPr>
              <a:t>Other fields</a:t>
            </a:r>
          </a:p>
          <a:p>
            <a:pPr marL="685800" lvl="1" indent="-342900">
              <a:spcAft>
                <a:spcPts val="600"/>
              </a:spcAft>
              <a:buFont typeface="Arial" pitchFamily="34" charset="0"/>
              <a:buChar char="•"/>
            </a:pPr>
            <a:endParaRPr lang="en-US" sz="2400" dirty="0">
              <a:cs typeface="Calibri"/>
            </a:endParaRPr>
          </a:p>
          <a:p>
            <a:pPr marL="685800" lvl="1" indent="-342900">
              <a:spcAft>
                <a:spcPts val="600"/>
              </a:spcAft>
              <a:buFont typeface="Arial" pitchFamily="34" charset="0"/>
              <a:buChar char="•"/>
            </a:pPr>
            <a:endParaRPr lang="en-US" sz="24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80</a:t>
            </a:fld>
            <a:endParaRPr lang="en-US"/>
          </a:p>
        </p:txBody>
      </p:sp>
    </p:spTree>
    <p:extLst>
      <p:ext uri="{BB962C8B-B14F-4D97-AF65-F5344CB8AC3E}">
        <p14:creationId xmlns:p14="http://schemas.microsoft.com/office/powerpoint/2010/main" val="1262938495"/>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a:t>
            </a:r>
          </a:p>
        </p:txBody>
      </p:sp>
      <p:sp>
        <p:nvSpPr>
          <p:cNvPr id="16" name="Marcador de texto 15"/>
          <p:cNvSpPr>
            <a:spLocks noGrp="1"/>
          </p:cNvSpPr>
          <p:nvPr>
            <p:ph type="body" sz="quarter" idx="11"/>
          </p:nvPr>
        </p:nvSpPr>
        <p:spPr>
          <a:xfrm>
            <a:off x="503239" y="784489"/>
            <a:ext cx="8352527" cy="641988"/>
          </a:xfrm>
        </p:spPr>
        <p:txBody>
          <a:bodyPr/>
          <a:lstStyle/>
          <a:p>
            <a:r>
              <a:rPr lang="es-ES_tradnl" sz="2400">
                <a:solidFill>
                  <a:schemeClr val="accent6">
                    <a:lumMod val="50000"/>
                  </a:schemeClr>
                </a:solidFill>
              </a:rPr>
              <a:t>7. Element Length</a:t>
            </a:r>
            <a:endParaRPr lang="en-GB" sz="24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2046714"/>
          </a:xfrm>
          <a:prstGeom prst="rect">
            <a:avLst/>
          </a:prstGeom>
        </p:spPr>
        <p:txBody>
          <a:bodyPr wrap="square" numCol="1" anchor="t">
            <a:spAutoFit/>
          </a:bodyPr>
          <a:lstStyle/>
          <a:p>
            <a:pPr marL="342900" indent="-342900">
              <a:spcAft>
                <a:spcPts val="600"/>
              </a:spcAft>
              <a:buFont typeface="Wingdings" pitchFamily="2" charset="2"/>
              <a:buChar char="§"/>
            </a:pPr>
            <a:r>
              <a:rPr lang="en-US" sz="2800" smtClean="0">
                <a:cs typeface="Calibri"/>
              </a:rPr>
              <a:t>An </a:t>
            </a:r>
            <a:r>
              <a:rPr lang="en-US" sz="2800" dirty="0" smtClean="0">
                <a:cs typeface="Calibri"/>
              </a:rPr>
              <a:t>example </a:t>
            </a:r>
            <a:r>
              <a:rPr lang="en-US" sz="2800" dirty="0">
                <a:cs typeface="Calibri"/>
              </a:rPr>
              <a:t>of Name and Address </a:t>
            </a:r>
            <a:r>
              <a:rPr lang="en-US" sz="2800" dirty="0" smtClean="0">
                <a:cs typeface="Calibri"/>
              </a:rPr>
              <a:t>Length:</a:t>
            </a:r>
          </a:p>
          <a:p>
            <a:pPr marL="342900" indent="-342900">
              <a:spcAft>
                <a:spcPts val="600"/>
              </a:spcAft>
              <a:buFont typeface="Wingdings" pitchFamily="2" charset="2"/>
              <a:buChar char="§"/>
            </a:pPr>
            <a:endParaRPr lang="en-US" sz="2800" dirty="0">
              <a:cs typeface="Calibri"/>
            </a:endParaRPr>
          </a:p>
          <a:p>
            <a:pPr marL="685800" lvl="1" indent="-342900">
              <a:spcAft>
                <a:spcPts val="600"/>
              </a:spcAft>
              <a:buFont typeface="Arial" pitchFamily="34" charset="0"/>
              <a:buChar char="•"/>
            </a:pPr>
            <a:endParaRPr lang="en-US" sz="2800" dirty="0">
              <a:cs typeface="Calibri"/>
            </a:endParaRPr>
          </a:p>
          <a:p>
            <a:pPr marL="685800" lvl="1" indent="-342900">
              <a:spcAft>
                <a:spcPts val="600"/>
              </a:spcAft>
              <a:buFont typeface="Arial" pitchFamily="34" charset="0"/>
              <a:buChar char="•"/>
            </a:pPr>
            <a:endParaRPr lang="en-US" sz="2800" dirty="0">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2694169854"/>
              </p:ext>
            </p:extLst>
          </p:nvPr>
        </p:nvGraphicFramePr>
        <p:xfrm>
          <a:off x="1596233" y="2362200"/>
          <a:ext cx="6096000" cy="4050452"/>
        </p:xfrm>
        <a:graphic>
          <a:graphicData uri="http://schemas.openxmlformats.org/drawingml/2006/table">
            <a:tbl>
              <a:tblPr firstRow="1" bandRow="1">
                <a:tableStyleId>{5C22544A-7EE6-4342-B048-85BDC9FD1C3A}</a:tableStyleId>
              </a:tblPr>
              <a:tblGrid>
                <a:gridCol w="2032000"/>
                <a:gridCol w="2032000"/>
                <a:gridCol w="2032000"/>
              </a:tblGrid>
              <a:tr h="853440">
                <a:tc>
                  <a:txBody>
                    <a:bodyPr/>
                    <a:lstStyle/>
                    <a:p>
                      <a:pPr algn="ctr"/>
                      <a:r>
                        <a:rPr lang="vi-VN" sz="2400" dirty="0" smtClean="0"/>
                        <a:t>Element </a:t>
                      </a:r>
                      <a:endParaRPr lang="vi-VN" sz="2400" dirty="0"/>
                    </a:p>
                  </a:txBody>
                  <a:tcPr marT="60960" marB="60960"/>
                </a:tc>
                <a:tc>
                  <a:txBody>
                    <a:bodyPr/>
                    <a:lstStyle/>
                    <a:p>
                      <a:pPr algn="ctr"/>
                      <a:r>
                        <a:rPr lang="vi-VN" sz="2400" dirty="0" smtClean="0"/>
                        <a:t>Length</a:t>
                      </a:r>
                      <a:endParaRPr lang="vi-VN" sz="2400" dirty="0"/>
                    </a:p>
                  </a:txBody>
                  <a:tcPr marT="60960" marB="60960"/>
                </a:tc>
                <a:tc>
                  <a:txBody>
                    <a:bodyPr/>
                    <a:lstStyle/>
                    <a:p>
                      <a:pPr algn="ctr"/>
                      <a:r>
                        <a:rPr lang="en-US" sz="2400" dirty="0" smtClean="0"/>
                        <a:t>Percent of data that will</a:t>
                      </a:r>
                      <a:r>
                        <a:rPr lang="en-US" sz="2400" baseline="0" dirty="0" smtClean="0"/>
                        <a:t> fit (U.S.)</a:t>
                      </a:r>
                    </a:p>
                  </a:txBody>
                  <a:tcPr marT="60960" marB="60960"/>
                </a:tc>
              </a:tr>
              <a:tr h="494453">
                <a:tc>
                  <a:txBody>
                    <a:bodyPr/>
                    <a:lstStyle/>
                    <a:p>
                      <a:pPr algn="l"/>
                      <a:r>
                        <a:rPr lang="vi-VN" sz="2400" dirty="0" smtClean="0"/>
                        <a:t>Last Name</a:t>
                      </a:r>
                    </a:p>
                  </a:txBody>
                  <a:tcPr marT="60960" marB="60960"/>
                </a:tc>
                <a:tc>
                  <a:txBody>
                    <a:bodyPr/>
                    <a:lstStyle/>
                    <a:p>
                      <a:pPr algn="ctr"/>
                      <a:r>
                        <a:rPr lang="vi-VN" sz="2400" dirty="0" smtClean="0"/>
                        <a:t>11</a:t>
                      </a:r>
                      <a:endParaRPr lang="vi-VN" sz="2400" dirty="0"/>
                    </a:p>
                  </a:txBody>
                  <a:tcPr marT="60960" marB="60960"/>
                </a:tc>
                <a:tc>
                  <a:txBody>
                    <a:bodyPr/>
                    <a:lstStyle/>
                    <a:p>
                      <a:pPr algn="ctr"/>
                      <a:r>
                        <a:rPr lang="vi-VN" sz="2400" dirty="0" smtClean="0"/>
                        <a:t>98</a:t>
                      </a:r>
                      <a:endParaRPr lang="vi-VN" sz="2400" dirty="0"/>
                    </a:p>
                  </a:txBody>
                  <a:tcPr marT="60960" marB="60960"/>
                </a:tc>
              </a:tr>
              <a:tr h="494453">
                <a:tc>
                  <a:txBody>
                    <a:bodyPr/>
                    <a:lstStyle/>
                    <a:p>
                      <a:pPr algn="l"/>
                      <a:r>
                        <a:rPr lang="vi-VN" sz="2400" dirty="0" smtClean="0"/>
                        <a:t>First Name</a:t>
                      </a:r>
                      <a:endParaRPr lang="vi-VN" sz="2400" dirty="0"/>
                    </a:p>
                  </a:txBody>
                  <a:tcPr marT="60960" marB="60960"/>
                </a:tc>
                <a:tc>
                  <a:txBody>
                    <a:bodyPr/>
                    <a:lstStyle/>
                    <a:p>
                      <a:pPr algn="ctr"/>
                      <a:r>
                        <a:rPr lang="vi-VN" sz="2400" dirty="0" smtClean="0"/>
                        <a:t>18</a:t>
                      </a:r>
                      <a:endParaRPr lang="vi-VN" sz="2400" dirty="0"/>
                    </a:p>
                  </a:txBody>
                  <a:tcPr marT="60960" marB="60960"/>
                </a:tc>
                <a:tc>
                  <a:txBody>
                    <a:bodyPr/>
                    <a:lstStyle/>
                    <a:p>
                      <a:pPr algn="ctr"/>
                      <a:r>
                        <a:rPr lang="vi-VN" sz="2400" dirty="0" smtClean="0"/>
                        <a:t>95</a:t>
                      </a:r>
                      <a:endParaRPr lang="vi-VN" sz="2400" dirty="0"/>
                    </a:p>
                  </a:txBody>
                  <a:tcPr marT="60960" marB="60960"/>
                </a:tc>
              </a:tr>
              <a:tr h="494453">
                <a:tc>
                  <a:txBody>
                    <a:bodyPr/>
                    <a:lstStyle/>
                    <a:p>
                      <a:pPr algn="l"/>
                      <a:r>
                        <a:rPr lang="vi-VN" sz="2400" dirty="0" smtClean="0"/>
                        <a:t>Company Name</a:t>
                      </a:r>
                      <a:endParaRPr lang="vi-VN" sz="2400" dirty="0"/>
                    </a:p>
                  </a:txBody>
                  <a:tcPr marT="60960" marB="60960"/>
                </a:tc>
                <a:tc>
                  <a:txBody>
                    <a:bodyPr/>
                    <a:lstStyle/>
                    <a:p>
                      <a:pPr algn="ctr"/>
                      <a:r>
                        <a:rPr lang="vi-VN" sz="2400" dirty="0" smtClean="0"/>
                        <a:t>20</a:t>
                      </a:r>
                      <a:endParaRPr lang="vi-VN" sz="2400" dirty="0"/>
                    </a:p>
                  </a:txBody>
                  <a:tcPr marT="60960" marB="60960"/>
                </a:tc>
                <a:tc>
                  <a:txBody>
                    <a:bodyPr/>
                    <a:lstStyle/>
                    <a:p>
                      <a:pPr algn="ctr"/>
                      <a:r>
                        <a:rPr lang="vi-VN" sz="2400" dirty="0" smtClean="0"/>
                        <a:t>95</a:t>
                      </a:r>
                      <a:endParaRPr lang="vi-VN" sz="2400" dirty="0"/>
                    </a:p>
                  </a:txBody>
                  <a:tcPr marT="60960" marB="60960"/>
                </a:tc>
              </a:tr>
              <a:tr h="494453">
                <a:tc>
                  <a:txBody>
                    <a:bodyPr/>
                    <a:lstStyle/>
                    <a:p>
                      <a:pPr algn="l"/>
                      <a:r>
                        <a:rPr lang="vi-VN" sz="2400" dirty="0" smtClean="0"/>
                        <a:t>Street</a:t>
                      </a:r>
                      <a:endParaRPr lang="vi-VN" sz="2400" dirty="0"/>
                    </a:p>
                  </a:txBody>
                  <a:tcPr marT="60960" marB="60960"/>
                </a:tc>
                <a:tc>
                  <a:txBody>
                    <a:bodyPr/>
                    <a:lstStyle/>
                    <a:p>
                      <a:pPr algn="ctr"/>
                      <a:r>
                        <a:rPr lang="en-US" sz="2400" dirty="0" smtClean="0"/>
                        <a:t>18</a:t>
                      </a:r>
                      <a:endParaRPr lang="vi-VN" sz="2400" dirty="0"/>
                    </a:p>
                  </a:txBody>
                  <a:tcPr marT="60960" marB="60960"/>
                </a:tc>
                <a:tc>
                  <a:txBody>
                    <a:bodyPr/>
                    <a:lstStyle/>
                    <a:p>
                      <a:pPr algn="ctr"/>
                      <a:r>
                        <a:rPr lang="en-US" sz="2400" dirty="0" smtClean="0"/>
                        <a:t>90</a:t>
                      </a:r>
                      <a:endParaRPr lang="vi-VN" sz="2400" dirty="0"/>
                    </a:p>
                  </a:txBody>
                  <a:tcPr marT="60960" marB="60960"/>
                </a:tc>
              </a:tr>
              <a:tr h="494453">
                <a:tc>
                  <a:txBody>
                    <a:bodyPr/>
                    <a:lstStyle/>
                    <a:p>
                      <a:pPr algn="l"/>
                      <a:r>
                        <a:rPr lang="vi-VN" sz="2400" dirty="0" smtClean="0"/>
                        <a:t>City</a:t>
                      </a:r>
                      <a:endParaRPr lang="vi-VN" sz="2400" dirty="0"/>
                    </a:p>
                  </a:txBody>
                  <a:tcPr marT="60960" marB="60960"/>
                </a:tc>
                <a:tc>
                  <a:txBody>
                    <a:bodyPr/>
                    <a:lstStyle/>
                    <a:p>
                      <a:pPr algn="ctr"/>
                      <a:r>
                        <a:rPr lang="vi-VN" sz="2400" dirty="0" smtClean="0"/>
                        <a:t>17</a:t>
                      </a:r>
                      <a:endParaRPr lang="vi-VN" sz="2400" dirty="0"/>
                    </a:p>
                  </a:txBody>
                  <a:tcPr marT="60960" marB="60960"/>
                </a:tc>
                <a:tc>
                  <a:txBody>
                    <a:bodyPr/>
                    <a:lstStyle/>
                    <a:p>
                      <a:pPr algn="ctr"/>
                      <a:r>
                        <a:rPr lang="vi-VN" sz="2400" dirty="0" smtClean="0"/>
                        <a:t>99</a:t>
                      </a:r>
                      <a:endParaRPr lang="vi-VN" sz="2400" dirty="0"/>
                    </a:p>
                  </a:txBody>
                  <a:tcPr marT="60960" marB="60960"/>
                </a:tc>
              </a:tr>
            </a:tbl>
          </a:graphicData>
        </a:graphic>
      </p:graphicFrame>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81</a:t>
            </a:fld>
            <a:endParaRPr lang="en-US"/>
          </a:p>
        </p:txBody>
      </p:sp>
    </p:spTree>
    <p:extLst>
      <p:ext uri="{BB962C8B-B14F-4D97-AF65-F5344CB8AC3E}">
        <p14:creationId xmlns:p14="http://schemas.microsoft.com/office/powerpoint/2010/main" val="3234004287"/>
      </p:ext>
    </p:extLst>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dirty="0" smtClean="0">
                <a:solidFill>
                  <a:schemeClr val="accent6">
                    <a:lumMod val="50000"/>
                  </a:schemeClr>
                </a:solidFill>
                <a:latin typeface="+mn-lt"/>
              </a:rPr>
              <a:t>8. </a:t>
            </a:r>
            <a:r>
              <a:rPr lang="en-US" sz="2800" dirty="0"/>
              <a:t>Data Truncation</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295400"/>
            <a:ext cx="8004659" cy="4832092"/>
          </a:xfrm>
          <a:prstGeom prst="rect">
            <a:avLst/>
          </a:prstGeom>
        </p:spPr>
        <p:txBody>
          <a:bodyPr wrap="square" numCol="1" anchor="t">
            <a:spAutoFit/>
          </a:bodyPr>
          <a:lstStyle/>
          <a:p>
            <a:pPr marL="342900" indent="-342900">
              <a:spcAft>
                <a:spcPts val="600"/>
              </a:spcAft>
              <a:buFont typeface="Wingdings" pitchFamily="2" charset="2"/>
              <a:buChar char="§"/>
            </a:pPr>
            <a:endParaRPr lang="en-US" sz="3200" dirty="0" smtClean="0">
              <a:cs typeface="Calibri"/>
            </a:endParaRPr>
          </a:p>
          <a:p>
            <a:pPr marL="342900" indent="-342900">
              <a:spcAft>
                <a:spcPts val="600"/>
              </a:spcAft>
              <a:buFont typeface="Wingdings" pitchFamily="2" charset="2"/>
              <a:buChar char="§"/>
            </a:pPr>
            <a:r>
              <a:rPr lang="en-US" sz="3200" dirty="0" smtClean="0">
                <a:cs typeface="Calibri"/>
              </a:rPr>
              <a:t>If </a:t>
            </a:r>
            <a:r>
              <a:rPr lang="en-US" sz="3200" dirty="0">
                <a:cs typeface="Calibri"/>
              </a:rPr>
              <a:t>the element is too small, the data will be </a:t>
            </a:r>
            <a:r>
              <a:rPr lang="en-US" sz="3200" dirty="0" smtClean="0">
                <a:cs typeface="Calibri"/>
              </a:rPr>
              <a:t>truncated.</a:t>
            </a:r>
            <a:endParaRPr lang="en-US" sz="3200" dirty="0">
              <a:cs typeface="Calibri"/>
            </a:endParaRPr>
          </a:p>
          <a:p>
            <a:pPr marL="342900" indent="-342900">
              <a:spcAft>
                <a:spcPts val="600"/>
              </a:spcAft>
              <a:buFont typeface="Wingdings" pitchFamily="2" charset="2"/>
              <a:buChar char="§"/>
            </a:pPr>
            <a:r>
              <a:rPr lang="en-US" sz="3200" dirty="0">
                <a:cs typeface="Calibri"/>
              </a:rPr>
              <a:t>The analyst must decide how this will affect the system </a:t>
            </a:r>
            <a:r>
              <a:rPr lang="en-US" sz="3200" dirty="0" smtClean="0">
                <a:cs typeface="Calibri"/>
              </a:rPr>
              <a:t>outputs.</a:t>
            </a:r>
            <a:endParaRPr lang="en-US" sz="3200" dirty="0">
              <a:cs typeface="Calibri"/>
            </a:endParaRPr>
          </a:p>
          <a:p>
            <a:pPr marL="342900" indent="-342900">
              <a:spcAft>
                <a:spcPts val="600"/>
              </a:spcAft>
              <a:buFont typeface="Wingdings" pitchFamily="2" charset="2"/>
              <a:buChar char="§"/>
            </a:pPr>
            <a:r>
              <a:rPr lang="en-US" sz="3200" dirty="0">
                <a:cs typeface="Calibri"/>
              </a:rPr>
              <a:t>If a last name is truncated, mail would usually still be </a:t>
            </a:r>
            <a:r>
              <a:rPr lang="en-US" sz="3200" dirty="0" smtClean="0">
                <a:cs typeface="Calibri"/>
              </a:rPr>
              <a:t>delivered.</a:t>
            </a:r>
            <a:endParaRPr lang="en-US" sz="3200" dirty="0">
              <a:cs typeface="Calibri"/>
            </a:endParaRPr>
          </a:p>
          <a:p>
            <a:pPr marL="342900" indent="-342900">
              <a:spcAft>
                <a:spcPts val="600"/>
              </a:spcAft>
              <a:buFont typeface="Wingdings" pitchFamily="2" charset="2"/>
              <a:buChar char="§"/>
            </a:pPr>
            <a:r>
              <a:rPr lang="en-US" sz="3200" dirty="0">
                <a:cs typeface="Calibri"/>
              </a:rPr>
              <a:t>A truncated email address or Web address is not </a:t>
            </a:r>
            <a:r>
              <a:rPr lang="en-US" sz="3200" dirty="0" smtClean="0">
                <a:cs typeface="Calibri"/>
              </a:rPr>
              <a:t>usable.</a:t>
            </a:r>
            <a:endParaRPr lang="en-US" sz="32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82</a:t>
            </a:fld>
            <a:endParaRPr lang="en-US"/>
          </a:p>
        </p:txBody>
      </p:sp>
    </p:spTree>
    <p:extLst>
      <p:ext uri="{BB962C8B-B14F-4D97-AF65-F5344CB8AC3E}">
        <p14:creationId xmlns:p14="http://schemas.microsoft.com/office/powerpoint/2010/main" val="599566774"/>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dirty="0" smtClean="0">
                <a:solidFill>
                  <a:schemeClr val="accent6">
                    <a:lumMod val="50000"/>
                  </a:schemeClr>
                </a:solidFill>
                <a:latin typeface="+mn-lt"/>
              </a:rPr>
              <a:t>9. </a:t>
            </a:r>
            <a:r>
              <a:rPr lang="en-US" sz="2800" dirty="0"/>
              <a:t>Type of Data</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4416594"/>
          </a:xfrm>
          <a:prstGeom prst="rect">
            <a:avLst/>
          </a:prstGeom>
        </p:spPr>
        <p:txBody>
          <a:bodyPr wrap="square" numCol="1" anchor="t">
            <a:spAutoFit/>
          </a:bodyPr>
          <a:lstStyle/>
          <a:p>
            <a:pPr marL="342900" indent="-342900">
              <a:spcAft>
                <a:spcPts val="600"/>
              </a:spcAft>
              <a:buFont typeface="Wingdings" pitchFamily="2" charset="2"/>
              <a:buChar char="§"/>
            </a:pPr>
            <a:endParaRPr lang="en-US" sz="3200" dirty="0" smtClean="0">
              <a:cs typeface="Calibri"/>
            </a:endParaRPr>
          </a:p>
          <a:p>
            <a:pPr marL="342900" indent="-342900">
              <a:spcAft>
                <a:spcPts val="600"/>
              </a:spcAft>
              <a:buFont typeface="Wingdings" pitchFamily="2" charset="2"/>
              <a:buChar char="§"/>
            </a:pPr>
            <a:r>
              <a:rPr lang="en-US" sz="3200" dirty="0" smtClean="0">
                <a:cs typeface="Calibri"/>
              </a:rPr>
              <a:t>Alphanumeric </a:t>
            </a:r>
            <a:r>
              <a:rPr lang="en-US" sz="3200" dirty="0">
                <a:cs typeface="Calibri"/>
              </a:rPr>
              <a:t>or text </a:t>
            </a:r>
            <a:r>
              <a:rPr lang="en-US" sz="3200" dirty="0" smtClean="0">
                <a:cs typeface="Calibri"/>
              </a:rPr>
              <a:t>data.</a:t>
            </a:r>
            <a:endParaRPr lang="en-US" sz="3200" dirty="0">
              <a:cs typeface="Calibri"/>
            </a:endParaRPr>
          </a:p>
          <a:p>
            <a:pPr marL="342900" indent="-342900">
              <a:spcAft>
                <a:spcPts val="600"/>
              </a:spcAft>
              <a:buFont typeface="Wingdings" pitchFamily="2" charset="2"/>
              <a:buChar char="§"/>
            </a:pPr>
            <a:r>
              <a:rPr lang="en-US" sz="3200" dirty="0" smtClean="0">
                <a:cs typeface="Calibri"/>
              </a:rPr>
              <a:t>Formats:</a:t>
            </a:r>
            <a:endParaRPr lang="en-US" sz="3200" dirty="0">
              <a:cs typeface="Calibri"/>
            </a:endParaRPr>
          </a:p>
          <a:p>
            <a:pPr marL="685800" lvl="1" indent="-342900">
              <a:spcAft>
                <a:spcPts val="600"/>
              </a:spcAft>
              <a:buFont typeface="Arial" pitchFamily="34" charset="0"/>
              <a:buChar char="•"/>
            </a:pPr>
            <a:r>
              <a:rPr lang="en-US" sz="3200" dirty="0">
                <a:cs typeface="Calibri"/>
              </a:rPr>
              <a:t>Mainframe: packed, binary, display</a:t>
            </a:r>
          </a:p>
          <a:p>
            <a:pPr marL="685800" lvl="1" indent="-342900">
              <a:spcAft>
                <a:spcPts val="600"/>
              </a:spcAft>
              <a:buFont typeface="Arial" pitchFamily="34" charset="0"/>
              <a:buChar char="•"/>
            </a:pPr>
            <a:r>
              <a:rPr lang="en-US" sz="3200" dirty="0">
                <a:cs typeface="Calibri"/>
              </a:rPr>
              <a:t>Microcomputer (PC) formats</a:t>
            </a:r>
          </a:p>
          <a:p>
            <a:pPr marL="685800" lvl="1" indent="-342900">
              <a:spcAft>
                <a:spcPts val="600"/>
              </a:spcAft>
              <a:buFont typeface="Arial" pitchFamily="34" charset="0"/>
              <a:buChar char="•"/>
            </a:pPr>
            <a:r>
              <a:rPr lang="en-US" sz="3200" dirty="0">
                <a:cs typeface="Calibri"/>
              </a:rPr>
              <a:t>PC formats, such as Currency, Number, or Scientific, depend on how the data will be used</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83</a:t>
            </a:fld>
            <a:endParaRPr lang="en-US"/>
          </a:p>
        </p:txBody>
      </p:sp>
    </p:spTree>
    <p:extLst>
      <p:ext uri="{BB962C8B-B14F-4D97-AF65-F5344CB8AC3E}">
        <p14:creationId xmlns:p14="http://schemas.microsoft.com/office/powerpoint/2010/main" val="1956487489"/>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2600" y="5891775"/>
            <a:ext cx="7678270" cy="523220"/>
          </a:xfrm>
          <a:prstGeom prst="rect">
            <a:avLst/>
          </a:prstGeom>
        </p:spPr>
        <p:txBody>
          <a:bodyPr wrap="square" anchor="t">
            <a:spAutoFit/>
          </a:bodyPr>
          <a:lstStyle/>
          <a:p>
            <a:pPr algn="ctr"/>
            <a:r>
              <a:rPr lang="en-US" sz="2800" i="1" dirty="0">
                <a:cs typeface="Calibri"/>
              </a:rPr>
              <a:t>Some examples of data formats used in PC systems</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65" y="394447"/>
            <a:ext cx="7926341" cy="537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84</a:t>
            </a:fld>
            <a:endParaRPr lang="en-US"/>
          </a:p>
        </p:txBody>
      </p:sp>
    </p:spTree>
    <p:extLst>
      <p:ext uri="{BB962C8B-B14F-4D97-AF65-F5344CB8AC3E}">
        <p14:creationId xmlns:p14="http://schemas.microsoft.com/office/powerpoint/2010/main" val="1559275893"/>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8529" y="1857489"/>
            <a:ext cx="7288306" cy="523220"/>
          </a:xfrm>
          <a:prstGeom prst="rect">
            <a:avLst/>
          </a:prstGeom>
        </p:spPr>
        <p:txBody>
          <a:bodyPr wrap="square" anchor="t">
            <a:spAutoFit/>
          </a:bodyPr>
          <a:lstStyle/>
          <a:p>
            <a:pPr algn="ctr"/>
            <a:r>
              <a:rPr lang="en-US" sz="2800" i="1" dirty="0">
                <a:cs typeface="Calibri"/>
              </a:rPr>
              <a:t>Format character codes</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30" y="2590801"/>
            <a:ext cx="7797800" cy="252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85</a:t>
            </a:fld>
            <a:endParaRPr lang="en-US"/>
          </a:p>
        </p:txBody>
      </p:sp>
    </p:spTree>
    <p:extLst>
      <p:ext uri="{BB962C8B-B14F-4D97-AF65-F5344CB8AC3E}">
        <p14:creationId xmlns:p14="http://schemas.microsoft.com/office/powerpoint/2010/main" val="2719179947"/>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10. Validation Criteria</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3354765"/>
          </a:xfrm>
          <a:prstGeom prst="rect">
            <a:avLst/>
          </a:prstGeom>
        </p:spPr>
        <p:txBody>
          <a:bodyPr wrap="square" numCol="1" anchor="t">
            <a:spAutoFit/>
          </a:bodyPr>
          <a:lstStyle/>
          <a:p>
            <a:pPr marL="342900" indent="-342900">
              <a:spcAft>
                <a:spcPts val="600"/>
              </a:spcAft>
              <a:buFont typeface="Wingdings" pitchFamily="2" charset="2"/>
              <a:buChar char="§"/>
            </a:pPr>
            <a:endParaRPr lang="en-US" sz="3200" dirty="0" smtClean="0">
              <a:cs typeface="Calibri"/>
            </a:endParaRPr>
          </a:p>
          <a:p>
            <a:pPr marL="342900" indent="-342900">
              <a:spcAft>
                <a:spcPts val="600"/>
              </a:spcAft>
              <a:buFont typeface="Wingdings" pitchFamily="2" charset="2"/>
              <a:buChar char="§"/>
            </a:pPr>
            <a:r>
              <a:rPr lang="en-US" sz="3200" dirty="0" smtClean="0">
                <a:cs typeface="Calibri"/>
              </a:rPr>
              <a:t>Ensure </a:t>
            </a:r>
            <a:r>
              <a:rPr lang="en-US" sz="3200" dirty="0">
                <a:cs typeface="Calibri"/>
              </a:rPr>
              <a:t>that accurate data are captured by the </a:t>
            </a:r>
            <a:r>
              <a:rPr lang="en-US" sz="3200" dirty="0" smtClean="0">
                <a:cs typeface="Calibri"/>
              </a:rPr>
              <a:t>system.</a:t>
            </a:r>
            <a:endParaRPr lang="en-US" sz="3200" dirty="0">
              <a:cs typeface="Calibri"/>
            </a:endParaRPr>
          </a:p>
          <a:p>
            <a:pPr marL="342900" indent="-342900">
              <a:spcAft>
                <a:spcPts val="600"/>
              </a:spcAft>
              <a:buFont typeface="Wingdings" pitchFamily="2" charset="2"/>
              <a:buChar char="§"/>
            </a:pPr>
            <a:r>
              <a:rPr lang="en-US" sz="3200" dirty="0">
                <a:cs typeface="Calibri"/>
              </a:rPr>
              <a:t>Elements are either:</a:t>
            </a:r>
          </a:p>
          <a:p>
            <a:pPr marL="685800" lvl="1" indent="-342900">
              <a:spcAft>
                <a:spcPts val="600"/>
              </a:spcAft>
              <a:buFont typeface="Arial" pitchFamily="34" charset="0"/>
              <a:buChar char="•"/>
            </a:pPr>
            <a:r>
              <a:rPr lang="en-US" sz="3200" dirty="0">
                <a:cs typeface="Calibri"/>
              </a:rPr>
              <a:t>Discrete, meaning they have fixed values</a:t>
            </a:r>
          </a:p>
          <a:p>
            <a:pPr marL="685800" lvl="1" indent="-342900">
              <a:spcAft>
                <a:spcPts val="600"/>
              </a:spcAft>
              <a:buFont typeface="Arial" pitchFamily="34" charset="0"/>
              <a:buChar char="•"/>
            </a:pPr>
            <a:r>
              <a:rPr lang="en-US" sz="3200" dirty="0">
                <a:cs typeface="Calibri"/>
              </a:rPr>
              <a:t>Continuous, with a smooth range of values</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86</a:t>
            </a:fld>
            <a:endParaRPr lang="en-US"/>
          </a:p>
        </p:txBody>
      </p:sp>
    </p:spTree>
    <p:extLst>
      <p:ext uri="{BB962C8B-B14F-4D97-AF65-F5344CB8AC3E}">
        <p14:creationId xmlns:p14="http://schemas.microsoft.com/office/powerpoint/2010/main" val="3600559037"/>
      </p:ext>
    </p:extLst>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11. Default Value</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4001095"/>
          </a:xfrm>
          <a:prstGeom prst="rect">
            <a:avLst/>
          </a:prstGeom>
        </p:spPr>
        <p:txBody>
          <a:bodyPr wrap="square" numCol="1" anchor="t">
            <a:spAutoFit/>
          </a:bodyPr>
          <a:lstStyle/>
          <a:p>
            <a:pPr marL="342900" indent="-342900">
              <a:spcAft>
                <a:spcPts val="600"/>
              </a:spcAft>
              <a:buFont typeface="Wingdings" pitchFamily="2" charset="2"/>
              <a:buChar char="§"/>
            </a:pPr>
            <a:endParaRPr lang="en-US" sz="2800" dirty="0" smtClean="0">
              <a:cs typeface="Calibri"/>
            </a:endParaRPr>
          </a:p>
          <a:p>
            <a:pPr marL="342900" indent="-342900">
              <a:spcAft>
                <a:spcPts val="600"/>
              </a:spcAft>
              <a:buFont typeface="Wingdings" pitchFamily="2" charset="2"/>
              <a:buChar char="§"/>
            </a:pPr>
            <a:r>
              <a:rPr lang="en-US" sz="2800" dirty="0" smtClean="0">
                <a:cs typeface="Calibri"/>
              </a:rPr>
              <a:t>Include </a:t>
            </a:r>
            <a:r>
              <a:rPr lang="en-US" sz="2800" dirty="0">
                <a:cs typeface="Calibri"/>
              </a:rPr>
              <a:t>any default value the element may </a:t>
            </a:r>
            <a:r>
              <a:rPr lang="en-US" sz="2800" dirty="0" smtClean="0">
                <a:cs typeface="Calibri"/>
              </a:rPr>
              <a:t>have.</a:t>
            </a:r>
            <a:endParaRPr lang="en-US" sz="2800" dirty="0">
              <a:cs typeface="Calibri"/>
            </a:endParaRPr>
          </a:p>
          <a:p>
            <a:pPr marL="342900" indent="-342900">
              <a:spcAft>
                <a:spcPts val="600"/>
              </a:spcAft>
              <a:buFont typeface="Wingdings" pitchFamily="2" charset="2"/>
              <a:buChar char="§"/>
            </a:pPr>
            <a:r>
              <a:rPr lang="en-US" sz="2800" dirty="0">
                <a:cs typeface="Calibri"/>
              </a:rPr>
              <a:t>The default value is displayed on entry </a:t>
            </a:r>
            <a:r>
              <a:rPr lang="en-US" sz="2800" dirty="0" smtClean="0">
                <a:cs typeface="Calibri"/>
              </a:rPr>
              <a:t>screens.</a:t>
            </a:r>
            <a:endParaRPr lang="en-US" sz="2800" dirty="0">
              <a:cs typeface="Calibri"/>
            </a:endParaRPr>
          </a:p>
          <a:p>
            <a:pPr marL="342900" indent="-342900">
              <a:spcAft>
                <a:spcPts val="600"/>
              </a:spcAft>
              <a:buFont typeface="Wingdings" pitchFamily="2" charset="2"/>
              <a:buChar char="§"/>
            </a:pPr>
            <a:r>
              <a:rPr lang="en-US" sz="2800" dirty="0">
                <a:cs typeface="Calibri"/>
              </a:rPr>
              <a:t>Reduces the amount of keying</a:t>
            </a:r>
          </a:p>
          <a:p>
            <a:pPr marL="800100" lvl="1" indent="-457200">
              <a:spcAft>
                <a:spcPts val="600"/>
              </a:spcAft>
              <a:buFont typeface="Arial" pitchFamily="34" charset="0"/>
              <a:buChar char="•"/>
            </a:pPr>
            <a:r>
              <a:rPr lang="en-US" sz="2800" dirty="0">
                <a:cs typeface="Calibri"/>
              </a:rPr>
              <a:t>Default values on GUI screens</a:t>
            </a:r>
          </a:p>
          <a:p>
            <a:pPr marL="1028700" lvl="2" indent="-342900">
              <a:spcAft>
                <a:spcPts val="600"/>
              </a:spcAft>
              <a:buFont typeface="Arial" pitchFamily="34" charset="0"/>
              <a:buChar char="•"/>
            </a:pPr>
            <a:r>
              <a:rPr lang="en-US" sz="2800" dirty="0">
                <a:cs typeface="Calibri"/>
              </a:rPr>
              <a:t>Initially display in drop-down lists</a:t>
            </a:r>
          </a:p>
          <a:p>
            <a:pPr marL="1028700" lvl="2" indent="-342900">
              <a:spcAft>
                <a:spcPts val="600"/>
              </a:spcAft>
              <a:buFont typeface="Arial" pitchFamily="34" charset="0"/>
              <a:buChar char="•"/>
            </a:pPr>
            <a:r>
              <a:rPr lang="en-US" sz="2800" dirty="0">
                <a:cs typeface="Calibri"/>
              </a:rPr>
              <a:t>Are selected when a group of radio buttons are used</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87</a:t>
            </a:fld>
            <a:endParaRPr lang="en-US"/>
          </a:p>
        </p:txBody>
      </p:sp>
    </p:spTree>
    <p:extLst>
      <p:ext uri="{BB962C8B-B14F-4D97-AF65-F5344CB8AC3E}">
        <p14:creationId xmlns:p14="http://schemas.microsoft.com/office/powerpoint/2010/main" val="2401155077"/>
      </p:ext>
    </p:extLst>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12. Comment or Remarks Area</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1892826"/>
          </a:xfrm>
          <a:prstGeom prst="rect">
            <a:avLst/>
          </a:prstGeom>
        </p:spPr>
        <p:txBody>
          <a:bodyPr wrap="square" numCol="1" anchor="t">
            <a:spAutoFit/>
          </a:bodyPr>
          <a:lstStyle/>
          <a:p>
            <a:pPr marL="342900" indent="-342900">
              <a:spcAft>
                <a:spcPts val="600"/>
              </a:spcAft>
              <a:buFont typeface="Wingdings" pitchFamily="2" charset="2"/>
              <a:buChar char="§"/>
            </a:pPr>
            <a:endParaRPr lang="en-US" sz="2800" dirty="0" smtClean="0">
              <a:cs typeface="Calibri"/>
            </a:endParaRPr>
          </a:p>
          <a:p>
            <a:pPr marL="342900" indent="-342900">
              <a:spcAft>
                <a:spcPts val="600"/>
              </a:spcAft>
              <a:buFont typeface="Wingdings" pitchFamily="2" charset="2"/>
              <a:buChar char="§"/>
            </a:pPr>
            <a:r>
              <a:rPr lang="en-US" sz="2800" dirty="0" smtClean="0">
                <a:cs typeface="Calibri"/>
              </a:rPr>
              <a:t>This </a:t>
            </a:r>
            <a:r>
              <a:rPr lang="en-US" sz="2800" dirty="0">
                <a:cs typeface="Calibri"/>
              </a:rPr>
              <a:t>might be used to indicate the format of the date, special validation that is required, the check-digit method used, and so </a:t>
            </a:r>
            <a:r>
              <a:rPr lang="en-US" sz="2800" dirty="0" smtClean="0">
                <a:cs typeface="Calibri"/>
              </a:rPr>
              <a:t>on.</a:t>
            </a:r>
            <a:endParaRPr lang="en-US" sz="28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88</a:t>
            </a:fld>
            <a:endParaRPr lang="en-US"/>
          </a:p>
        </p:txBody>
      </p:sp>
    </p:spTree>
    <p:extLst>
      <p:ext uri="{BB962C8B-B14F-4D97-AF65-F5344CB8AC3E}">
        <p14:creationId xmlns:p14="http://schemas.microsoft.com/office/powerpoint/2010/main" val="3324184734"/>
      </p:ext>
    </p:extLst>
  </p:cSld>
  <p:clrMapOvr>
    <a:masterClrMapping/>
  </p:clrMapOvr>
  <p:transition spd="slow">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492153" y="894915"/>
            <a:ext cx="6703778" cy="3077766"/>
          </a:xfrm>
        </p:spPr>
        <p:txBody>
          <a:bodyPr/>
          <a:lstStyle/>
          <a:p>
            <a:r>
              <a:rPr lang="es-ES_tradnl" sz="8000" smtClean="0"/>
              <a:t>DEFINING DATA STORES</a:t>
            </a:r>
            <a:endParaRPr lang="es-ES_tradnl" sz="8000"/>
          </a:p>
        </p:txBody>
      </p:sp>
      <p:sp>
        <p:nvSpPr>
          <p:cNvPr id="3" name="Marcador de texto 2"/>
          <p:cNvSpPr>
            <a:spLocks noGrp="1"/>
          </p:cNvSpPr>
          <p:nvPr>
            <p:ph type="body" sz="quarter" idx="11"/>
          </p:nvPr>
        </p:nvSpPr>
        <p:spPr>
          <a:xfrm>
            <a:off x="457200" y="609600"/>
            <a:ext cx="5724939" cy="1383355"/>
          </a:xfrm>
        </p:spPr>
        <p:txBody>
          <a:bodyPr>
            <a:noAutofit/>
          </a:bodyPr>
          <a:lstStyle/>
          <a:p>
            <a:pPr algn="l"/>
            <a:r>
              <a:rPr lang="en-US" sz="8800" smtClean="0"/>
              <a:t>DEFINING DATA STORES</a:t>
            </a:r>
            <a:endParaRPr lang="en-US" sz="8800">
              <a:ea typeface="Lato Light" panose="020B0604020202020204" charset="0"/>
              <a:cs typeface="Lato Light" panose="020B0604020202020204" charset="0"/>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89</a:t>
            </a:fld>
            <a:endParaRPr lang="en-US"/>
          </a:p>
        </p:txBody>
      </p:sp>
    </p:spTree>
    <p:extLst>
      <p:ext uri="{BB962C8B-B14F-4D97-AF65-F5344CB8AC3E}">
        <p14:creationId xmlns:p14="http://schemas.microsoft.com/office/powerpoint/2010/main" val="410248668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latin typeface="+mj-lt"/>
                <a:ea typeface="Lato Light" panose="020B0604020202020204" charset="0"/>
                <a:cs typeface="Lato Light" panose="020B0604020202020204" charset="0"/>
              </a:rPr>
              <a:t>I</a:t>
            </a:r>
          </a:p>
        </p:txBody>
      </p:sp>
      <p:sp>
        <p:nvSpPr>
          <p:cNvPr id="20" name="Marcador de texto 15"/>
          <p:cNvSpPr>
            <a:spLocks noGrp="1"/>
          </p:cNvSpPr>
          <p:nvPr>
            <p:ph type="body" sz="quarter" idx="11"/>
          </p:nvPr>
        </p:nvSpPr>
        <p:spPr>
          <a:xfrm>
            <a:off x="503239" y="784489"/>
            <a:ext cx="8352527" cy="641988"/>
          </a:xfrm>
        </p:spPr>
        <p:txBody>
          <a:bodyPr>
            <a:normAutofit/>
          </a:bodyPr>
          <a:lstStyle/>
          <a:p>
            <a:r>
              <a:rPr lang="en-US" sz="2800"/>
              <a:t>I. DATA FLOW DIAGRAM SYMBOLS</a:t>
            </a:r>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471" y="1426476"/>
            <a:ext cx="5410200" cy="503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6">
            <a:extLst>
              <a:ext uri="{FF2B5EF4-FFF2-40B4-BE49-F238E27FC236}">
                <a16:creationId xmlns:a16="http://schemas.microsoft.com/office/drawing/2014/main" xmlns="" id="{5B32BB51-78E3-488C-A9AE-031A197C30C8}"/>
              </a:ext>
            </a:extLst>
          </p:cNvPr>
          <p:cNvSpPr/>
          <p:nvPr/>
        </p:nvSpPr>
        <p:spPr>
          <a:xfrm>
            <a:off x="849863" y="1607967"/>
            <a:ext cx="389582" cy="475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9</a:t>
            </a:fld>
            <a:endParaRPr lang="en-US"/>
          </a:p>
        </p:txBody>
      </p:sp>
    </p:spTree>
    <p:extLst>
      <p:ext uri="{BB962C8B-B14F-4D97-AF65-F5344CB8AC3E}">
        <p14:creationId xmlns:p14="http://schemas.microsoft.com/office/powerpoint/2010/main" val="2063613196"/>
      </p:ext>
    </p:extLst>
  </p:cSld>
  <p:clrMapOvr>
    <a:masterClrMapping/>
  </p:clrMapOvr>
  <p:transition spd="slow">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smtClean="0">
                <a:ea typeface="Lato Light" panose="020B0604020202020204" charset="0"/>
                <a:cs typeface="Lato Light" panose="020B0604020202020204" charset="0"/>
              </a:rPr>
              <a:t>VI</a:t>
            </a:r>
            <a:endParaRPr lang="es-ES_tradnl">
              <a:ea typeface="Lato Light" panose="020B0604020202020204" charset="0"/>
              <a:cs typeface="Lato Light" panose="020B0604020202020204" charset="0"/>
            </a:endParaRP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1. Data Stores</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6"/>
            <a:ext cx="8004659" cy="5062924"/>
          </a:xfrm>
          <a:prstGeom prst="rect">
            <a:avLst/>
          </a:prstGeom>
        </p:spPr>
        <p:txBody>
          <a:bodyPr wrap="square" numCol="1" anchor="t">
            <a:spAutoFit/>
          </a:bodyPr>
          <a:lstStyle/>
          <a:p>
            <a:pPr marL="342900" indent="-342900">
              <a:spcAft>
                <a:spcPts val="600"/>
              </a:spcAft>
              <a:buFont typeface="Wingdings" pitchFamily="2" charset="2"/>
              <a:buChar char="§"/>
            </a:pPr>
            <a:endParaRPr lang="en-US" sz="2800" dirty="0" smtClean="0">
              <a:cs typeface="Calibri"/>
            </a:endParaRPr>
          </a:p>
          <a:p>
            <a:pPr marL="342900" indent="-342900">
              <a:spcAft>
                <a:spcPts val="600"/>
              </a:spcAft>
              <a:buFont typeface="Wingdings" pitchFamily="2" charset="2"/>
              <a:buChar char="§"/>
            </a:pPr>
            <a:r>
              <a:rPr lang="en-US" sz="2800" dirty="0" smtClean="0">
                <a:cs typeface="Calibri"/>
              </a:rPr>
              <a:t>Data </a:t>
            </a:r>
            <a:r>
              <a:rPr lang="en-US" sz="2800" dirty="0">
                <a:cs typeface="Calibri"/>
              </a:rPr>
              <a:t>stores are created for each different data entity being </a:t>
            </a:r>
            <a:r>
              <a:rPr lang="en-US" sz="2800" dirty="0" smtClean="0">
                <a:cs typeface="Calibri"/>
              </a:rPr>
              <a:t>stored.</a:t>
            </a:r>
            <a:endParaRPr lang="en-US" sz="2800" dirty="0">
              <a:cs typeface="Calibri"/>
            </a:endParaRPr>
          </a:p>
          <a:p>
            <a:pPr marL="342900" indent="-342900">
              <a:spcAft>
                <a:spcPts val="600"/>
              </a:spcAft>
              <a:buFont typeface="Wingdings" pitchFamily="2" charset="2"/>
              <a:buChar char="§"/>
            </a:pPr>
            <a:r>
              <a:rPr lang="en-US" sz="2800" dirty="0">
                <a:cs typeface="Calibri"/>
              </a:rPr>
              <a:t>When data flow base elements are grouped together to form a structural record, a data store is created for each unique structural </a:t>
            </a:r>
            <a:r>
              <a:rPr lang="en-US" sz="2800" dirty="0" smtClean="0">
                <a:cs typeface="Calibri"/>
              </a:rPr>
              <a:t>record.</a:t>
            </a:r>
            <a:endParaRPr lang="en-US" sz="2800" dirty="0">
              <a:cs typeface="Calibri"/>
            </a:endParaRPr>
          </a:p>
          <a:p>
            <a:pPr marL="342900" indent="-342900">
              <a:spcAft>
                <a:spcPts val="600"/>
              </a:spcAft>
              <a:buFont typeface="Wingdings" pitchFamily="2" charset="2"/>
              <a:buChar char="§"/>
            </a:pPr>
            <a:r>
              <a:rPr lang="en-US" sz="2800" dirty="0">
                <a:cs typeface="Calibri"/>
              </a:rPr>
              <a:t>Because a given data flow may only show part of the collective data that a structural record contains, many different data flow structures may need to be examined to arrive at a complete data store </a:t>
            </a:r>
            <a:r>
              <a:rPr lang="en-US" sz="2800" dirty="0" smtClean="0">
                <a:cs typeface="Calibri"/>
              </a:rPr>
              <a:t>description.</a:t>
            </a:r>
            <a:endParaRPr lang="en-US" sz="28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90</a:t>
            </a:fld>
            <a:endParaRPr lang="en-US"/>
          </a:p>
        </p:txBody>
      </p:sp>
    </p:spTree>
    <p:extLst>
      <p:ext uri="{BB962C8B-B14F-4D97-AF65-F5344CB8AC3E}">
        <p14:creationId xmlns:p14="http://schemas.microsoft.com/office/powerpoint/2010/main" val="4171081481"/>
      </p:ext>
    </p:extLst>
  </p:cSld>
  <p:clrMapOvr>
    <a:masterClrMapping/>
  </p:clrMapOvr>
  <p:transition spd="slow">
    <p:push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2. Describing the Data Store</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4001095"/>
          </a:xfrm>
          <a:prstGeom prst="rect">
            <a:avLst/>
          </a:prstGeom>
        </p:spPr>
        <p:txBody>
          <a:bodyPr wrap="square" numCol="1" anchor="t">
            <a:spAutoFit/>
          </a:bodyPr>
          <a:lstStyle/>
          <a:p>
            <a:pPr marL="342900" indent="-342900">
              <a:spcAft>
                <a:spcPts val="600"/>
              </a:spcAft>
              <a:buFont typeface="Wingdings" pitchFamily="2" charset="2"/>
              <a:buChar char="§"/>
            </a:pPr>
            <a:endParaRPr lang="en-US" sz="3200" dirty="0" smtClean="0">
              <a:cs typeface="Calibri"/>
            </a:endParaRPr>
          </a:p>
          <a:p>
            <a:pPr marL="342900" indent="-342900">
              <a:spcAft>
                <a:spcPts val="600"/>
              </a:spcAft>
              <a:buFont typeface="Wingdings" pitchFamily="2" charset="2"/>
              <a:buChar char="§"/>
            </a:pPr>
            <a:r>
              <a:rPr lang="en-US" sz="3200" dirty="0" smtClean="0">
                <a:cs typeface="Calibri"/>
              </a:rPr>
              <a:t>The </a:t>
            </a:r>
            <a:r>
              <a:rPr lang="en-US" sz="3200" dirty="0">
                <a:cs typeface="Calibri"/>
              </a:rPr>
              <a:t>Data Store ID</a:t>
            </a:r>
          </a:p>
          <a:p>
            <a:pPr marL="342900" indent="-342900">
              <a:spcAft>
                <a:spcPts val="600"/>
              </a:spcAft>
              <a:buFont typeface="Wingdings" pitchFamily="2" charset="2"/>
              <a:buChar char="§"/>
            </a:pPr>
            <a:r>
              <a:rPr lang="en-US" sz="3200" dirty="0">
                <a:cs typeface="Calibri"/>
              </a:rPr>
              <a:t>The Data Store Name </a:t>
            </a:r>
          </a:p>
          <a:p>
            <a:pPr marL="342900" indent="-342900">
              <a:spcAft>
                <a:spcPts val="600"/>
              </a:spcAft>
              <a:buFont typeface="Wingdings" pitchFamily="2" charset="2"/>
              <a:buChar char="§"/>
            </a:pPr>
            <a:r>
              <a:rPr lang="en-US" sz="3200" dirty="0">
                <a:cs typeface="Calibri"/>
              </a:rPr>
              <a:t>An Alias for the table</a:t>
            </a:r>
          </a:p>
          <a:p>
            <a:pPr marL="342900" indent="-342900">
              <a:spcAft>
                <a:spcPts val="600"/>
              </a:spcAft>
              <a:buFont typeface="Wingdings" pitchFamily="2" charset="2"/>
              <a:buChar char="§"/>
            </a:pPr>
            <a:r>
              <a:rPr lang="en-US" sz="3200" dirty="0">
                <a:cs typeface="Calibri"/>
              </a:rPr>
              <a:t>A short description of the data store</a:t>
            </a:r>
          </a:p>
          <a:p>
            <a:pPr marL="342900" indent="-342900">
              <a:spcAft>
                <a:spcPts val="600"/>
              </a:spcAft>
              <a:buFont typeface="Wingdings" pitchFamily="2" charset="2"/>
              <a:buChar char="§"/>
            </a:pPr>
            <a:r>
              <a:rPr lang="en-US" sz="3200" dirty="0">
                <a:cs typeface="Calibri"/>
              </a:rPr>
              <a:t>The file type</a:t>
            </a:r>
          </a:p>
          <a:p>
            <a:pPr marL="342900" indent="-342900">
              <a:spcAft>
                <a:spcPts val="600"/>
              </a:spcAft>
              <a:buFont typeface="Wingdings" pitchFamily="2" charset="2"/>
              <a:buChar char="§"/>
            </a:pPr>
            <a:r>
              <a:rPr lang="en-US" sz="3200" dirty="0">
                <a:cs typeface="Calibri"/>
              </a:rPr>
              <a:t>File format</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91</a:t>
            </a:fld>
            <a:endParaRPr lang="en-US"/>
          </a:p>
        </p:txBody>
      </p:sp>
    </p:spTree>
    <p:extLst>
      <p:ext uri="{BB962C8B-B14F-4D97-AF65-F5344CB8AC3E}">
        <p14:creationId xmlns:p14="http://schemas.microsoft.com/office/powerpoint/2010/main" val="470887669"/>
      </p:ext>
    </p:extLst>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2. Describing the Data Store</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82455" y="1066800"/>
            <a:ext cx="8004659" cy="5401479"/>
          </a:xfrm>
          <a:prstGeom prst="rect">
            <a:avLst/>
          </a:prstGeom>
        </p:spPr>
        <p:txBody>
          <a:bodyPr wrap="square" numCol="1" anchor="t">
            <a:spAutoFit/>
          </a:bodyPr>
          <a:lstStyle/>
          <a:p>
            <a:pPr marL="342900" indent="-342900">
              <a:spcAft>
                <a:spcPts val="600"/>
              </a:spcAft>
              <a:buFont typeface="Wingdings" pitchFamily="2" charset="2"/>
              <a:buChar char="§"/>
            </a:pPr>
            <a:endParaRPr lang="en-US" sz="3200" dirty="0" smtClean="0">
              <a:cs typeface="Calibri"/>
            </a:endParaRPr>
          </a:p>
          <a:p>
            <a:pPr marL="342900" indent="-342900">
              <a:spcAft>
                <a:spcPts val="600"/>
              </a:spcAft>
              <a:buFont typeface="Wingdings" pitchFamily="2" charset="2"/>
              <a:buChar char="§"/>
            </a:pPr>
            <a:r>
              <a:rPr lang="en-US" sz="3200" dirty="0">
                <a:cs typeface="Calibri"/>
              </a:rPr>
              <a:t>The maximum and average number of records on the file as well as the growth per </a:t>
            </a:r>
            <a:r>
              <a:rPr lang="en-US" sz="3200" dirty="0" smtClean="0">
                <a:cs typeface="Calibri"/>
              </a:rPr>
              <a:t>year.</a:t>
            </a:r>
            <a:endParaRPr lang="en-US" sz="3200" dirty="0">
              <a:cs typeface="Calibri"/>
            </a:endParaRPr>
          </a:p>
          <a:p>
            <a:pPr marL="342900" indent="-342900">
              <a:spcAft>
                <a:spcPts val="600"/>
              </a:spcAft>
              <a:buFont typeface="Wingdings" pitchFamily="2" charset="2"/>
              <a:buChar char="§"/>
            </a:pPr>
            <a:r>
              <a:rPr lang="en-US" sz="3200" dirty="0">
                <a:cs typeface="Calibri"/>
              </a:rPr>
              <a:t>The file or data set name specifies the file name, if </a:t>
            </a:r>
            <a:r>
              <a:rPr lang="en-US" sz="3200" dirty="0" smtClean="0">
                <a:cs typeface="Calibri"/>
              </a:rPr>
              <a:t>known.</a:t>
            </a:r>
            <a:endParaRPr lang="en-US" sz="3200" dirty="0">
              <a:cs typeface="Calibri"/>
            </a:endParaRPr>
          </a:p>
          <a:p>
            <a:pPr marL="342900" indent="-342900">
              <a:spcAft>
                <a:spcPts val="600"/>
              </a:spcAft>
              <a:buFont typeface="Wingdings" pitchFamily="2" charset="2"/>
              <a:buChar char="§"/>
            </a:pPr>
            <a:r>
              <a:rPr lang="en-US" sz="3200" dirty="0">
                <a:cs typeface="Calibri"/>
              </a:rPr>
              <a:t>The data structure should use a name found in the data </a:t>
            </a:r>
            <a:r>
              <a:rPr lang="en-US" sz="3200" dirty="0" smtClean="0">
                <a:cs typeface="Calibri"/>
              </a:rPr>
              <a:t>dictionary.</a:t>
            </a:r>
            <a:endParaRPr lang="en-US" sz="3200" dirty="0">
              <a:cs typeface="Calibri"/>
            </a:endParaRPr>
          </a:p>
          <a:p>
            <a:pPr marL="342900" indent="-342900">
              <a:spcAft>
                <a:spcPts val="600"/>
              </a:spcAft>
              <a:buFont typeface="Wingdings" pitchFamily="2" charset="2"/>
              <a:buChar char="§"/>
            </a:pPr>
            <a:r>
              <a:rPr lang="en-US" sz="3200" dirty="0">
                <a:cs typeface="Calibri"/>
              </a:rPr>
              <a:t>Primary and secondary </a:t>
            </a:r>
            <a:r>
              <a:rPr lang="en-US" sz="3200" dirty="0" smtClean="0">
                <a:cs typeface="Calibri"/>
              </a:rPr>
              <a:t>keys.</a:t>
            </a:r>
            <a:endParaRPr lang="en-US" sz="3200" dirty="0">
              <a:cs typeface="Calibri"/>
            </a:endParaRPr>
          </a:p>
          <a:p>
            <a:pPr marL="342900" indent="-342900">
              <a:spcAft>
                <a:spcPts val="600"/>
              </a:spcAft>
              <a:buFont typeface="Wingdings" pitchFamily="2" charset="2"/>
              <a:buChar char="§"/>
            </a:pPr>
            <a:r>
              <a:rPr lang="en-US" sz="3200" dirty="0" smtClean="0">
                <a:cs typeface="Calibri"/>
              </a:rPr>
              <a:t>Comments.</a:t>
            </a:r>
            <a:endParaRPr lang="en-US" sz="32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92</a:t>
            </a:fld>
            <a:endParaRPr lang="en-US"/>
          </a:p>
        </p:txBody>
      </p:sp>
    </p:spTree>
    <p:extLst>
      <p:ext uri="{BB962C8B-B14F-4D97-AF65-F5344CB8AC3E}">
        <p14:creationId xmlns:p14="http://schemas.microsoft.com/office/powerpoint/2010/main" val="1865338702"/>
      </p:ext>
    </p:extLst>
  </p:cSld>
  <p:clrMapOvr>
    <a:masterClrMapping/>
  </p:clrMapOvr>
  <p:transition spd="slow">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8627" y="445733"/>
            <a:ext cx="5203150" cy="606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7877" y="2485017"/>
            <a:ext cx="4612341" cy="1200329"/>
          </a:xfrm>
          <a:prstGeom prst="rect">
            <a:avLst/>
          </a:prstGeom>
        </p:spPr>
        <p:txBody>
          <a:bodyPr wrap="square" anchor="t">
            <a:spAutoFit/>
          </a:bodyPr>
          <a:lstStyle/>
          <a:p>
            <a:pPr algn="r"/>
            <a:r>
              <a:rPr lang="en-US" sz="2400" i="1" dirty="0">
                <a:cs typeface="Calibri"/>
              </a:rPr>
              <a:t>An example </a:t>
            </a:r>
            <a:r>
              <a:rPr lang="en-US" sz="2400" i="1" dirty="0" smtClean="0">
                <a:cs typeface="Calibri"/>
              </a:rPr>
              <a:t>of</a:t>
            </a:r>
          </a:p>
          <a:p>
            <a:pPr algn="r"/>
            <a:r>
              <a:rPr lang="en-US" sz="2400" i="1" dirty="0" smtClean="0">
                <a:cs typeface="Calibri"/>
              </a:rPr>
              <a:t>a data store form for</a:t>
            </a:r>
          </a:p>
          <a:p>
            <a:pPr algn="r"/>
            <a:r>
              <a:rPr lang="en-US" sz="2400" i="1" dirty="0" smtClean="0">
                <a:cs typeface="Calibri"/>
              </a:rPr>
              <a:t>World’s </a:t>
            </a:r>
            <a:r>
              <a:rPr lang="en-US" sz="2400" i="1" dirty="0">
                <a:cs typeface="Calibri"/>
              </a:rPr>
              <a:t>Trend Catalog Division</a:t>
            </a:r>
          </a:p>
        </p:txBody>
      </p:sp>
      <p:sp>
        <p:nvSpPr>
          <p:cNvPr id="5"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93</a:t>
            </a:fld>
            <a:endParaRPr lang="en-US"/>
          </a:p>
        </p:txBody>
      </p:sp>
    </p:spTree>
    <p:extLst>
      <p:ext uri="{BB962C8B-B14F-4D97-AF65-F5344CB8AC3E}">
        <p14:creationId xmlns:p14="http://schemas.microsoft.com/office/powerpoint/2010/main" val="3699754769"/>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3. Creating the Data Dictionary</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3416320"/>
          </a:xfrm>
          <a:prstGeom prst="rect">
            <a:avLst/>
          </a:prstGeom>
        </p:spPr>
        <p:txBody>
          <a:bodyPr wrap="square" numCol="1" anchor="t">
            <a:spAutoFit/>
          </a:bodyPr>
          <a:lstStyle/>
          <a:p>
            <a:pPr marL="342900" indent="-342900">
              <a:spcAft>
                <a:spcPts val="600"/>
              </a:spcAft>
              <a:buFont typeface="Wingdings" pitchFamily="2" charset="2"/>
              <a:buChar char="§"/>
            </a:pPr>
            <a:endParaRPr lang="en-US" sz="2800" dirty="0" smtClean="0">
              <a:cs typeface="Calibri"/>
            </a:endParaRPr>
          </a:p>
          <a:p>
            <a:pPr marL="342900" indent="-342900">
              <a:spcAft>
                <a:spcPts val="600"/>
              </a:spcAft>
              <a:buFont typeface="Wingdings" pitchFamily="2" charset="2"/>
              <a:buChar char="§"/>
            </a:pPr>
            <a:r>
              <a:rPr lang="en-US" sz="2800" dirty="0" smtClean="0">
                <a:cs typeface="Calibri"/>
              </a:rPr>
              <a:t>Data </a:t>
            </a:r>
            <a:r>
              <a:rPr lang="en-US" sz="2800" dirty="0">
                <a:cs typeface="Calibri"/>
              </a:rPr>
              <a:t>dictionary </a:t>
            </a:r>
            <a:r>
              <a:rPr lang="en-US" sz="2800" dirty="0" smtClean="0">
                <a:cs typeface="Calibri"/>
              </a:rPr>
              <a:t>entries:</a:t>
            </a:r>
            <a:endParaRPr lang="en-US" sz="2800" dirty="0">
              <a:cs typeface="Calibri"/>
            </a:endParaRPr>
          </a:p>
          <a:p>
            <a:pPr marL="685800" lvl="1" indent="-342900">
              <a:spcAft>
                <a:spcPts val="600"/>
              </a:spcAft>
              <a:buFont typeface="Arial" pitchFamily="34" charset="0"/>
              <a:buChar char="•"/>
            </a:pPr>
            <a:r>
              <a:rPr lang="en-US" sz="2800" dirty="0">
                <a:cs typeface="Calibri"/>
              </a:rPr>
              <a:t>Created after the data flow diagram is completed or</a:t>
            </a:r>
          </a:p>
          <a:p>
            <a:pPr marL="685800" lvl="1" indent="-342900">
              <a:spcAft>
                <a:spcPts val="600"/>
              </a:spcAft>
              <a:buFont typeface="Arial" pitchFamily="34" charset="0"/>
              <a:buChar char="•"/>
            </a:pPr>
            <a:r>
              <a:rPr lang="en-US" sz="2800" dirty="0">
                <a:cs typeface="Calibri"/>
              </a:rPr>
              <a:t>Created as the data flow diagram is being developed</a:t>
            </a:r>
          </a:p>
          <a:p>
            <a:pPr marL="342900" indent="-342900">
              <a:spcAft>
                <a:spcPts val="600"/>
              </a:spcAft>
              <a:buFont typeface="Wingdings" pitchFamily="2" charset="2"/>
              <a:buChar char="§"/>
            </a:pPr>
            <a:r>
              <a:rPr lang="en-US" sz="2800" dirty="0">
                <a:cs typeface="Calibri"/>
              </a:rPr>
              <a:t>Created using a top-down </a:t>
            </a:r>
            <a:r>
              <a:rPr lang="en-US" sz="2800" dirty="0" smtClean="0">
                <a:cs typeface="Calibri"/>
              </a:rPr>
              <a:t>approach.</a:t>
            </a:r>
            <a:endParaRPr lang="en-US" sz="28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94</a:t>
            </a:fld>
            <a:endParaRPr lang="en-US"/>
          </a:p>
        </p:txBody>
      </p:sp>
    </p:spTree>
    <p:extLst>
      <p:ext uri="{BB962C8B-B14F-4D97-AF65-F5344CB8AC3E}">
        <p14:creationId xmlns:p14="http://schemas.microsoft.com/office/powerpoint/2010/main" val="1106209191"/>
      </p:ext>
    </p:extLst>
  </p:cSld>
  <p:clrMapOvr>
    <a:masterClrMapping/>
  </p:clrMapOvr>
  <p:transition spd="slow">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6635" y="5257800"/>
            <a:ext cx="7839635" cy="1384995"/>
          </a:xfrm>
          <a:prstGeom prst="rect">
            <a:avLst/>
          </a:prstGeom>
        </p:spPr>
        <p:txBody>
          <a:bodyPr wrap="square" anchor="t">
            <a:spAutoFit/>
          </a:bodyPr>
          <a:lstStyle/>
          <a:p>
            <a:pPr algn="ctr"/>
            <a:r>
              <a:rPr lang="en-US" sz="2800" i="1" dirty="0">
                <a:cs typeface="Calibri"/>
              </a:rPr>
              <a:t>Two data flow diagrams and corresponding data dictionary entries for producing an employee paycheck</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565" y="797858"/>
            <a:ext cx="6324600"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95</a:t>
            </a:fld>
            <a:endParaRPr lang="en-US"/>
          </a:p>
        </p:txBody>
      </p:sp>
    </p:spTree>
    <p:extLst>
      <p:ext uri="{BB962C8B-B14F-4D97-AF65-F5344CB8AC3E}">
        <p14:creationId xmlns:p14="http://schemas.microsoft.com/office/powerpoint/2010/main" val="1555433118"/>
      </p:ext>
    </p:extLst>
  </p:cSld>
  <p:clrMapOvr>
    <a:masterClrMapping/>
  </p:clrMapOvr>
  <p:transition spd="slow">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4. Analyzing Input and Output</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4493538"/>
          </a:xfrm>
          <a:prstGeom prst="rect">
            <a:avLst/>
          </a:prstGeom>
        </p:spPr>
        <p:txBody>
          <a:bodyPr wrap="square" numCol="1" anchor="t">
            <a:spAutoFit/>
          </a:bodyPr>
          <a:lstStyle/>
          <a:p>
            <a:pPr marL="342900" indent="-342900">
              <a:spcAft>
                <a:spcPts val="600"/>
              </a:spcAft>
              <a:buFont typeface="Wingdings" pitchFamily="2" charset="2"/>
              <a:buChar char="§"/>
            </a:pPr>
            <a:endParaRPr lang="en-US" sz="3200" dirty="0" smtClean="0">
              <a:cs typeface="Calibri"/>
            </a:endParaRPr>
          </a:p>
          <a:p>
            <a:pPr marL="342900" indent="-342900">
              <a:spcAft>
                <a:spcPts val="600"/>
              </a:spcAft>
              <a:buFont typeface="Wingdings" pitchFamily="2" charset="2"/>
              <a:buChar char="§"/>
            </a:pPr>
            <a:r>
              <a:rPr lang="en-US" sz="3200" dirty="0" smtClean="0">
                <a:cs typeface="Calibri"/>
              </a:rPr>
              <a:t>A </a:t>
            </a:r>
            <a:r>
              <a:rPr lang="en-US" sz="3200" dirty="0">
                <a:cs typeface="Calibri"/>
              </a:rPr>
              <a:t>descriptive name for the input or output</a:t>
            </a:r>
          </a:p>
          <a:p>
            <a:pPr marL="342900" indent="-342900">
              <a:spcAft>
                <a:spcPts val="600"/>
              </a:spcAft>
              <a:buFont typeface="Wingdings" pitchFamily="2" charset="2"/>
              <a:buChar char="§"/>
            </a:pPr>
            <a:r>
              <a:rPr lang="en-US" sz="3200" dirty="0">
                <a:cs typeface="Calibri"/>
              </a:rPr>
              <a:t>The user contact responsible</a:t>
            </a:r>
          </a:p>
          <a:p>
            <a:pPr marL="342900" indent="-342900">
              <a:spcAft>
                <a:spcPts val="600"/>
              </a:spcAft>
              <a:buFont typeface="Wingdings" pitchFamily="2" charset="2"/>
              <a:buChar char="§"/>
            </a:pPr>
            <a:r>
              <a:rPr lang="en-US" sz="3200" dirty="0">
                <a:cs typeface="Calibri"/>
              </a:rPr>
              <a:t>Whether the data is input or output</a:t>
            </a:r>
          </a:p>
          <a:p>
            <a:pPr marL="342900" indent="-342900">
              <a:spcAft>
                <a:spcPts val="600"/>
              </a:spcAft>
              <a:buFont typeface="Wingdings" pitchFamily="2" charset="2"/>
              <a:buChar char="§"/>
            </a:pPr>
            <a:r>
              <a:rPr lang="en-US" sz="3200" dirty="0">
                <a:cs typeface="Calibri"/>
              </a:rPr>
              <a:t>The format of the data flow</a:t>
            </a:r>
          </a:p>
          <a:p>
            <a:pPr marL="342900" indent="-342900">
              <a:spcAft>
                <a:spcPts val="600"/>
              </a:spcAft>
              <a:buFont typeface="Wingdings" pitchFamily="2" charset="2"/>
              <a:buChar char="§"/>
            </a:pPr>
            <a:r>
              <a:rPr lang="en-US" sz="3200" dirty="0">
                <a:cs typeface="Calibri"/>
              </a:rPr>
              <a:t>Elements indicating the sequence of the data on a report or screen</a:t>
            </a:r>
          </a:p>
          <a:p>
            <a:pPr marL="342900" indent="-342900">
              <a:spcAft>
                <a:spcPts val="600"/>
              </a:spcAft>
              <a:buFont typeface="Wingdings" pitchFamily="2" charset="2"/>
              <a:buChar char="§"/>
            </a:pPr>
            <a:r>
              <a:rPr lang="en-US" sz="3200" dirty="0">
                <a:cs typeface="Calibri"/>
              </a:rPr>
              <a:t>A list of elements</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96</a:t>
            </a:fld>
            <a:endParaRPr lang="en-US"/>
          </a:p>
        </p:txBody>
      </p:sp>
    </p:spTree>
    <p:extLst>
      <p:ext uri="{BB962C8B-B14F-4D97-AF65-F5344CB8AC3E}">
        <p14:creationId xmlns:p14="http://schemas.microsoft.com/office/powerpoint/2010/main" val="1942768185"/>
      </p:ext>
    </p:extLst>
  </p:cSld>
  <p:clrMapOvr>
    <a:masterClrMapping/>
  </p:clrMapOvr>
  <p:transition spd="slow">
    <p:push di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9303" y="1326777"/>
            <a:ext cx="4931072" cy="5513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00952" y="369350"/>
            <a:ext cx="7288306" cy="954107"/>
          </a:xfrm>
          <a:prstGeom prst="rect">
            <a:avLst/>
          </a:prstGeom>
        </p:spPr>
        <p:txBody>
          <a:bodyPr wrap="square" anchor="t">
            <a:spAutoFit/>
          </a:bodyPr>
          <a:lstStyle/>
          <a:p>
            <a:pPr algn="ctr"/>
            <a:r>
              <a:rPr lang="en-US" sz="2800" i="1" dirty="0">
                <a:cs typeface="Calibri"/>
              </a:rPr>
              <a:t>An example of an input/output analysis form for World’s Trend Catalog Division</a:t>
            </a: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97</a:t>
            </a:fld>
            <a:endParaRPr lang="en-US"/>
          </a:p>
        </p:txBody>
      </p:sp>
    </p:spTree>
    <p:extLst>
      <p:ext uri="{BB962C8B-B14F-4D97-AF65-F5344CB8AC3E}">
        <p14:creationId xmlns:p14="http://schemas.microsoft.com/office/powerpoint/2010/main" val="427783087"/>
      </p:ext>
    </p:extLst>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03238" y="545159"/>
            <a:ext cx="4367701" cy="796680"/>
          </a:xfrm>
        </p:spPr>
        <p:txBody>
          <a:bodyPr>
            <a:normAutofit fontScale="85000" lnSpcReduction="20000"/>
          </a:bodyPr>
          <a:lstStyle/>
          <a:p>
            <a:r>
              <a:rPr lang="es-ES_tradnl">
                <a:ea typeface="Lato Light" panose="020B0604020202020204" charset="0"/>
                <a:cs typeface="Lato Light" panose="020B0604020202020204" charset="0"/>
              </a:rPr>
              <a:t>VI</a:t>
            </a:r>
          </a:p>
        </p:txBody>
      </p:sp>
      <p:sp>
        <p:nvSpPr>
          <p:cNvPr id="16" name="Marcador de texto 15"/>
          <p:cNvSpPr>
            <a:spLocks noGrp="1"/>
          </p:cNvSpPr>
          <p:nvPr>
            <p:ph type="body" sz="quarter" idx="11"/>
          </p:nvPr>
        </p:nvSpPr>
        <p:spPr>
          <a:xfrm>
            <a:off x="503239" y="784489"/>
            <a:ext cx="8352527" cy="641988"/>
          </a:xfrm>
        </p:spPr>
        <p:txBody>
          <a:bodyPr>
            <a:normAutofit/>
          </a:bodyPr>
          <a:lstStyle/>
          <a:p>
            <a:r>
              <a:rPr lang="es-ES_tradnl" sz="2800" smtClean="0">
                <a:solidFill>
                  <a:schemeClr val="accent6">
                    <a:lumMod val="50000"/>
                  </a:schemeClr>
                </a:solidFill>
                <a:latin typeface="+mn-lt"/>
              </a:rPr>
              <a:t>5. Developing Data Stores</a:t>
            </a:r>
            <a:endParaRPr lang="en-GB" sz="2800" dirty="0"/>
          </a:p>
        </p:txBody>
      </p:sp>
      <p:cxnSp>
        <p:nvCxnSpPr>
          <p:cNvPr id="9" name="Conector recto 8"/>
          <p:cNvCxnSpPr/>
          <p:nvPr/>
        </p:nvCxnSpPr>
        <p:spPr>
          <a:xfrm>
            <a:off x="503240" y="786573"/>
            <a:ext cx="8281987" cy="0"/>
          </a:xfrm>
          <a:prstGeom prst="line">
            <a:avLst/>
          </a:prstGeom>
          <a:ln w="9525">
            <a:solidFill>
              <a:schemeClr val="accent5">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3237" y="1413337"/>
            <a:ext cx="8004659" cy="2539157"/>
          </a:xfrm>
          <a:prstGeom prst="rect">
            <a:avLst/>
          </a:prstGeom>
        </p:spPr>
        <p:txBody>
          <a:bodyPr wrap="square" numCol="1" anchor="t">
            <a:spAutoFit/>
          </a:bodyPr>
          <a:lstStyle/>
          <a:p>
            <a:pPr marL="342900" indent="-342900">
              <a:spcAft>
                <a:spcPts val="600"/>
              </a:spcAft>
              <a:buFont typeface="Wingdings" pitchFamily="2" charset="2"/>
              <a:buChar char="§"/>
            </a:pPr>
            <a:endParaRPr lang="en-US" sz="2400" dirty="0" smtClean="0">
              <a:cs typeface="Calibri"/>
            </a:endParaRPr>
          </a:p>
          <a:p>
            <a:pPr marL="342900" indent="-342900">
              <a:spcAft>
                <a:spcPts val="600"/>
              </a:spcAft>
              <a:buFont typeface="Wingdings" pitchFamily="2" charset="2"/>
              <a:buChar char="§"/>
            </a:pPr>
            <a:r>
              <a:rPr lang="en-US" sz="2400" dirty="0" smtClean="0">
                <a:cs typeface="Calibri"/>
              </a:rPr>
              <a:t>Represent </a:t>
            </a:r>
            <a:r>
              <a:rPr lang="en-US" sz="2400" dirty="0">
                <a:cs typeface="Calibri"/>
              </a:rPr>
              <a:t>data at </a:t>
            </a:r>
            <a:r>
              <a:rPr lang="en-US" sz="2400" dirty="0" smtClean="0">
                <a:cs typeface="Calibri"/>
              </a:rPr>
              <a:t>rest.</a:t>
            </a:r>
            <a:endParaRPr lang="en-US" sz="2400" dirty="0">
              <a:cs typeface="Calibri"/>
            </a:endParaRPr>
          </a:p>
          <a:p>
            <a:pPr marL="342900" indent="-342900">
              <a:spcAft>
                <a:spcPts val="600"/>
              </a:spcAft>
              <a:buFont typeface="Wingdings" pitchFamily="2" charset="2"/>
              <a:buChar char="§"/>
            </a:pPr>
            <a:r>
              <a:rPr lang="en-US" sz="2400" dirty="0">
                <a:cs typeface="Calibri"/>
              </a:rPr>
              <a:t>Contain information of a permanent or </a:t>
            </a:r>
            <a:r>
              <a:rPr lang="en-US" sz="2400" dirty="0" err="1">
                <a:cs typeface="Calibri"/>
              </a:rPr>
              <a:t>semipermanent</a:t>
            </a:r>
            <a:r>
              <a:rPr lang="en-US" sz="2400" dirty="0">
                <a:cs typeface="Calibri"/>
              </a:rPr>
              <a:t> (temporary) </a:t>
            </a:r>
            <a:r>
              <a:rPr lang="en-US" sz="2400" dirty="0" smtClean="0">
                <a:cs typeface="Calibri"/>
              </a:rPr>
              <a:t>nature.</a:t>
            </a:r>
            <a:endParaRPr lang="en-US" sz="2400" dirty="0">
              <a:cs typeface="Calibri"/>
            </a:endParaRPr>
          </a:p>
          <a:p>
            <a:pPr marL="342900" indent="-342900">
              <a:spcAft>
                <a:spcPts val="600"/>
              </a:spcAft>
              <a:buFont typeface="Wingdings" pitchFamily="2" charset="2"/>
              <a:buChar char="§"/>
            </a:pPr>
            <a:r>
              <a:rPr lang="en-US" sz="2400" dirty="0">
                <a:cs typeface="Calibri"/>
              </a:rPr>
              <a:t>When data stores are created for only one report or screen, we refer to them as “user views</a:t>
            </a:r>
            <a:r>
              <a:rPr lang="en-US" sz="2400" dirty="0" smtClean="0">
                <a:cs typeface="Calibri"/>
              </a:rPr>
              <a:t>”.</a:t>
            </a:r>
            <a:endParaRPr lang="en-US" sz="2400" dirty="0">
              <a:cs typeface="Calibri"/>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98</a:t>
            </a:fld>
            <a:endParaRPr lang="en-US"/>
          </a:p>
        </p:txBody>
      </p:sp>
    </p:spTree>
    <p:extLst>
      <p:ext uri="{BB962C8B-B14F-4D97-AF65-F5344CB8AC3E}">
        <p14:creationId xmlns:p14="http://schemas.microsoft.com/office/powerpoint/2010/main" val="2152278797"/>
      </p:ext>
    </p:extLst>
  </p:cSld>
  <p:clrMapOvr>
    <a:masterClrMapping/>
  </p:clrMapOvr>
  <p:transition spd="slow">
    <p:push di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492153" y="894915"/>
            <a:ext cx="6703778" cy="3077766"/>
          </a:xfrm>
        </p:spPr>
        <p:txBody>
          <a:bodyPr/>
          <a:lstStyle/>
          <a:p>
            <a:r>
              <a:rPr lang="es-ES_tradnl" sz="8000" smtClean="0"/>
              <a:t>USING THE DATA DICTIONARY</a:t>
            </a:r>
            <a:endParaRPr lang="es-ES_tradnl" sz="8000"/>
          </a:p>
        </p:txBody>
      </p:sp>
      <p:sp>
        <p:nvSpPr>
          <p:cNvPr id="3" name="Marcador de texto 2"/>
          <p:cNvSpPr>
            <a:spLocks noGrp="1"/>
          </p:cNvSpPr>
          <p:nvPr>
            <p:ph type="body" sz="quarter" idx="11"/>
          </p:nvPr>
        </p:nvSpPr>
        <p:spPr>
          <a:xfrm>
            <a:off x="492154" y="1404735"/>
            <a:ext cx="5724939" cy="1383355"/>
          </a:xfrm>
        </p:spPr>
        <p:txBody>
          <a:bodyPr>
            <a:normAutofit fontScale="70000" lnSpcReduction="20000"/>
          </a:bodyPr>
          <a:lstStyle/>
          <a:p>
            <a:pPr algn="l"/>
            <a:r>
              <a:rPr lang="en-US" sz="7200" smtClean="0"/>
              <a:t>USING THE DATA DICTIONARY</a:t>
            </a:r>
            <a:endParaRPr lang="en-US" sz="6800">
              <a:ea typeface="Lato Light" panose="020B0604020202020204" charset="0"/>
              <a:cs typeface="Lato Light" panose="020B0604020202020204" charset="0"/>
            </a:endParaRPr>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86700F-5462-4D92-BA7F-853B9E296C9D}" type="slidenum">
              <a:rPr lang="en-US" smtClean="0"/>
              <a:pPr algn="r"/>
              <a:t>99</a:t>
            </a:fld>
            <a:endParaRPr lang="en-US"/>
          </a:p>
        </p:txBody>
      </p:sp>
    </p:spTree>
    <p:extLst>
      <p:ext uri="{BB962C8B-B14F-4D97-AF65-F5344CB8AC3E}">
        <p14:creationId xmlns:p14="http://schemas.microsoft.com/office/powerpoint/2010/main" val="225310986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4852</Words>
  <Application>Microsoft Office PowerPoint</Application>
  <PresentationFormat>On-screen Show (4:3)</PresentationFormat>
  <Paragraphs>1033</Paragraphs>
  <Slides>109</Slides>
  <Notes>79</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cp:revision>
  <dcterms:created xsi:type="dcterms:W3CDTF">2018-10-17T14:39:49Z</dcterms:created>
  <dcterms:modified xsi:type="dcterms:W3CDTF">2018-10-17T14:55:10Z</dcterms:modified>
</cp:coreProperties>
</file>